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Ораны власти 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Министерство МП</c:v>
                </c:pt>
                <c:pt idx="1">
                  <c:v>Объединенные министерства</c:v>
                </c:pt>
                <c:pt idx="2">
                  <c:v>Госкомитет</c:v>
                </c:pt>
                <c:pt idx="3">
                  <c:v>Комитет по МП</c:v>
                </c:pt>
                <c:pt idx="4">
                  <c:v>Агентств</c:v>
                </c:pt>
                <c:pt idx="5">
                  <c:v>Департамент</c:v>
                </c:pt>
                <c:pt idx="6">
                  <c:v>Управление</c:v>
                </c:pt>
                <c:pt idx="7">
                  <c:v>Отдел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11</c:v>
                </c:pt>
                <c:pt idx="1">
                  <c:v>7</c:v>
                </c:pt>
                <c:pt idx="2">
                  <c:v>5</c:v>
                </c:pt>
                <c:pt idx="3">
                  <c:v>20</c:v>
                </c:pt>
                <c:pt idx="4">
                  <c:v>4</c:v>
                </c:pt>
                <c:pt idx="5">
                  <c:v>12</c:v>
                </c:pt>
                <c:pt idx="6">
                  <c:v>13</c:v>
                </c:pt>
                <c:pt idx="7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55006683607519"/>
          <c:y val="8.7241000999888907E-2"/>
          <c:w val="0.36834162564333961"/>
          <c:h val="0.9007835934896122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Молодежные организации РФ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Обещественные и международне МО</c:v>
                </c:pt>
                <c:pt idx="1">
                  <c:v>Межрегиональне, региональне и муниципальные МО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69</c:v>
                </c:pt>
                <c:pt idx="1">
                  <c:v>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7705259787772323"/>
          <c:y val="0.16319520911350935"/>
          <c:w val="0.40902256408532089"/>
          <c:h val="0.7563650317361034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640960" cy="3267795"/>
          </a:xfrm>
        </p:spPr>
        <p:txBody>
          <a:bodyPr>
            <a:normAutofit/>
          </a:bodyPr>
          <a:lstStyle/>
          <a:p>
            <a:r>
              <a:rPr lang="ru-RU" sz="3600" b="1" i="1" dirty="0" smtClean="0"/>
              <a:t>Лекция 4</a:t>
            </a:r>
            <a:br>
              <a:rPr lang="ru-RU" sz="3600" b="1" i="1" dirty="0" smtClean="0"/>
            </a:br>
            <a:r>
              <a:rPr lang="ru-RU" sz="3600" b="1" i="1" dirty="0" smtClean="0"/>
              <a:t>  </a:t>
            </a:r>
            <a:r>
              <a:rPr lang="ru-RU" sz="3600" b="1" i="1" dirty="0"/>
              <a:t>Органы государственной власти субъектов РФ как субъекты региональной молодежной политики. 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</a:rPr>
              <a:t>Кандидат политических наук</a:t>
            </a:r>
          </a:p>
          <a:p>
            <a:pPr algn="l"/>
            <a:r>
              <a:rPr lang="ru-RU" sz="2800" dirty="0">
                <a:solidFill>
                  <a:schemeClr val="tx1"/>
                </a:solidFill>
              </a:rPr>
              <a:t>Кошевая Елена Сергеевна</a:t>
            </a:r>
          </a:p>
          <a:p>
            <a:pPr algn="l"/>
            <a:r>
              <a:rPr lang="ru-RU" sz="2800" dirty="0">
                <a:solidFill>
                  <a:schemeClr val="tx1"/>
                </a:solidFill>
              </a:rPr>
              <a:t>Кафедра управления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5969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87151"/>
          </a:xfrm>
        </p:spPr>
        <p:txBody>
          <a:bodyPr/>
          <a:lstStyle/>
          <a:p>
            <a:pPr algn="l"/>
            <a:r>
              <a:rPr lang="ru-RU" sz="2400" dirty="0" smtClean="0"/>
              <a:t>План лекции: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8136904" cy="5119464"/>
          </a:xfrm>
        </p:spPr>
        <p:txBody>
          <a:bodyPr>
            <a:normAutofit lnSpcReduction="10000"/>
          </a:bodyPr>
          <a:lstStyle/>
          <a:p>
            <a:pPr marL="457200" lvl="0" indent="360000" algn="l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2800" i="1" dirty="0">
                <a:solidFill>
                  <a:schemeClr val="tx1"/>
                </a:solidFill>
                <a:latin typeface="+mn-lt"/>
              </a:rPr>
              <a:t>Структуризация власти, отвечающая за осуществление государственной молодежной политики на региональном уровне.</a:t>
            </a:r>
            <a:endParaRPr lang="ru-RU" sz="2800" dirty="0">
              <a:solidFill>
                <a:schemeClr val="tx1"/>
              </a:solidFill>
              <a:latin typeface="+mn-lt"/>
            </a:endParaRPr>
          </a:p>
          <a:p>
            <a:pPr marL="457200" lvl="0" indent="360000" algn="l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2800" i="1" dirty="0">
                <a:solidFill>
                  <a:schemeClr val="tx1"/>
                </a:solidFill>
                <a:latin typeface="+mn-lt"/>
              </a:rPr>
              <a:t>Губернатор и  администрация Приморского края  как субъекты региональной молодежной политики в Приморье. </a:t>
            </a:r>
            <a:endParaRPr lang="ru-RU" sz="2800" dirty="0">
              <a:solidFill>
                <a:schemeClr val="tx1"/>
              </a:solidFill>
              <a:latin typeface="+mn-lt"/>
            </a:endParaRPr>
          </a:p>
          <a:p>
            <a:pPr marL="457200" lvl="0" indent="360000" algn="l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2800" i="1" dirty="0">
                <a:solidFill>
                  <a:schemeClr val="tx1"/>
                </a:solidFill>
                <a:latin typeface="+mn-lt"/>
              </a:rPr>
              <a:t>Роль Законодательного Собрания  Приморского края в законодательном обеспечении прав молодежи. </a:t>
            </a:r>
            <a:endParaRPr lang="ru-RU" sz="2800" dirty="0">
              <a:solidFill>
                <a:schemeClr val="tx1"/>
              </a:solidFill>
              <a:latin typeface="+mn-lt"/>
            </a:endParaRPr>
          </a:p>
          <a:p>
            <a:pPr marL="457200" lvl="0" indent="360000" algn="l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2800" i="1" dirty="0">
                <a:solidFill>
                  <a:schemeClr val="tx1"/>
                </a:solidFill>
                <a:latin typeface="+mn-lt"/>
              </a:rPr>
              <a:t>Депутат  ЗС ПК,  порядок  избрания,  полномочия.</a:t>
            </a:r>
            <a:endParaRPr lang="ru-RU" sz="2800" dirty="0">
              <a:solidFill>
                <a:schemeClr val="tx1"/>
              </a:solidFill>
              <a:latin typeface="+mn-lt"/>
            </a:endParaRPr>
          </a:p>
          <a:p>
            <a:r>
              <a:rPr lang="ru-RU" dirty="0"/>
              <a:t> 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61449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132440" cy="1163215"/>
          </a:xfrm>
        </p:spPr>
        <p:txBody>
          <a:bodyPr/>
          <a:lstStyle/>
          <a:p>
            <a:pPr marL="514350" lvl="0" indent="-514350">
              <a:buFont typeface="+mj-lt"/>
              <a:buAutoNum type="romanUcPeriod"/>
            </a:pPr>
            <a:r>
              <a:rPr lang="ru-RU" sz="2400" b="1" i="1" dirty="0">
                <a:effectLst/>
                <a:latin typeface="+mj-lt"/>
              </a:rPr>
              <a:t>Структуризация власти, отвечающей за осуществление государственной молодежной политики на региональном уровне.</a:t>
            </a:r>
            <a:endParaRPr lang="ru-RU" sz="2400" dirty="0">
              <a:effectLst/>
              <a:latin typeface="+mj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280920" cy="4543400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+mn-lt"/>
              </a:rPr>
              <a:t>Российская молодёжь сегодня – это 38 миллионов граждан в возрасте от 14 до 30 лет, или 27 процентов населения, которые представляют важный трудовой ресурс </a:t>
            </a: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страны.</a:t>
            </a:r>
          </a:p>
          <a:p>
            <a:pPr algn="l"/>
            <a:r>
              <a:rPr lang="ru-RU" sz="2000" i="1" dirty="0">
                <a:solidFill>
                  <a:schemeClr val="tx1"/>
                </a:solidFill>
              </a:rPr>
              <a:t>ОБЩЕЕ количество молодежи по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83</a:t>
            </a:r>
            <a:r>
              <a:rPr lang="ru-RU" sz="2000" i="1" dirty="0">
                <a:solidFill>
                  <a:schemeClr val="tx1"/>
                </a:solidFill>
              </a:rPr>
              <a:t> субъектам Российской Федерации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36 221 288 чел</a:t>
            </a:r>
            <a:r>
              <a:rPr lang="ru-RU" sz="2000" i="1" dirty="0">
                <a:solidFill>
                  <a:schemeClr val="tx1"/>
                </a:solidFill>
              </a:rPr>
              <a:t>. </a:t>
            </a:r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i="1" dirty="0">
                <a:solidFill>
                  <a:schemeClr val="tx1"/>
                </a:solidFill>
              </a:rPr>
              <a:t>Молодежи по субъектам: </a:t>
            </a:r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i="1" dirty="0">
                <a:solidFill>
                  <a:schemeClr val="tx1"/>
                </a:solidFill>
              </a:rPr>
              <a:t>1. Центральный федеральный округ 8 820 626 чел. </a:t>
            </a:r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i="1" dirty="0">
                <a:solidFill>
                  <a:schemeClr val="tx1"/>
                </a:solidFill>
              </a:rPr>
              <a:t>2. Северо-западный федеральный округ 3 382 313 чел. </a:t>
            </a:r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i="1" dirty="0">
                <a:solidFill>
                  <a:schemeClr val="tx1"/>
                </a:solidFill>
              </a:rPr>
              <a:t>3. Дальневосточный федеральный округ 1 791 479 чел. </a:t>
            </a:r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i="1" dirty="0">
                <a:solidFill>
                  <a:schemeClr val="tx1"/>
                </a:solidFill>
              </a:rPr>
              <a:t>4. Сибирский федеральный округ 5 367 336 чел. </a:t>
            </a:r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i="1" dirty="0">
                <a:solidFill>
                  <a:schemeClr val="tx1"/>
                </a:solidFill>
              </a:rPr>
              <a:t>5. Уральский федеральный округ 3 365 172 чел. </a:t>
            </a:r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i="1" dirty="0">
                <a:solidFill>
                  <a:schemeClr val="tx1"/>
                </a:solidFill>
              </a:rPr>
              <a:t>6. Приволжский федеральный округ 7 634 338 чел. </a:t>
            </a:r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i="1" dirty="0">
                <a:solidFill>
                  <a:schemeClr val="tx1"/>
                </a:solidFill>
              </a:rPr>
              <a:t>7. Южный федеральный округ 3 100 303 чел. </a:t>
            </a:r>
            <a:endParaRPr lang="ru-RU" sz="2000" dirty="0">
              <a:solidFill>
                <a:schemeClr val="tx1"/>
              </a:solidFill>
            </a:endParaRPr>
          </a:p>
          <a:p>
            <a:pPr algn="l"/>
            <a:r>
              <a:rPr lang="ru-RU" sz="2000" i="1" dirty="0">
                <a:solidFill>
                  <a:schemeClr val="tx1"/>
                </a:solidFill>
              </a:rPr>
              <a:t>8. Северо-кавказский федеральный округ 2 759 761 чел.). 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8942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/>
              <a:t>Структура власти субъектов РФ по реализации молодежной политики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364088" y="1124744"/>
            <a:ext cx="3779912" cy="5472608"/>
          </a:xfrm>
        </p:spPr>
        <p:txBody>
          <a:bodyPr>
            <a:normAutofit fontScale="85000" lnSpcReduction="10000"/>
          </a:bodyPr>
          <a:lstStyle/>
          <a:p>
            <a:pPr marL="0" indent="36000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1"/>
                </a:solidFill>
              </a:rPr>
              <a:t>Реализацию </a:t>
            </a:r>
            <a:r>
              <a:rPr lang="ru-RU" dirty="0">
                <a:solidFill>
                  <a:schemeClr val="tx1"/>
                </a:solidFill>
              </a:rPr>
              <a:t>молодёжной политики </a:t>
            </a:r>
            <a:r>
              <a:rPr lang="ru-RU" dirty="0" smtClean="0">
                <a:solidFill>
                  <a:schemeClr val="tx1"/>
                </a:solidFill>
              </a:rPr>
              <a:t>осуществляют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11 министерств по молодёжной </a:t>
            </a:r>
            <a:r>
              <a:rPr lang="ru-RU" dirty="0" smtClean="0">
                <a:solidFill>
                  <a:schemeClr val="tx1"/>
                </a:solidFill>
              </a:rPr>
              <a:t>политике,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dirty="0" smtClean="0">
                <a:solidFill>
                  <a:schemeClr val="tx1"/>
                </a:solidFill>
              </a:rPr>
              <a:t>7 </a:t>
            </a:r>
            <a:r>
              <a:rPr lang="ru-RU" dirty="0">
                <a:solidFill>
                  <a:schemeClr val="tx1"/>
                </a:solidFill>
              </a:rPr>
              <a:t>объединённых министерств,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dirty="0" smtClean="0">
                <a:solidFill>
                  <a:schemeClr val="tx1"/>
                </a:solidFill>
              </a:rPr>
              <a:t>5 </a:t>
            </a:r>
            <a:r>
              <a:rPr lang="ru-RU" dirty="0">
                <a:solidFill>
                  <a:schemeClr val="tx1"/>
                </a:solidFill>
              </a:rPr>
              <a:t>государственных комитетов</a:t>
            </a:r>
            <a:r>
              <a:rPr lang="ru-RU" dirty="0" smtClean="0">
                <a:solidFill>
                  <a:schemeClr val="tx1"/>
                </a:solidFill>
              </a:rPr>
              <a:t>,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20 комитетов по молодёжной политике,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dirty="0" smtClean="0">
                <a:solidFill>
                  <a:schemeClr val="tx1"/>
                </a:solidFill>
              </a:rPr>
              <a:t>4 </a:t>
            </a:r>
            <a:r>
              <a:rPr lang="ru-RU" dirty="0">
                <a:solidFill>
                  <a:schemeClr val="tx1"/>
                </a:solidFill>
              </a:rPr>
              <a:t>агентства,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dirty="0" smtClean="0">
                <a:solidFill>
                  <a:schemeClr val="tx1"/>
                </a:solidFill>
              </a:rPr>
              <a:t>12 </a:t>
            </a:r>
            <a:r>
              <a:rPr lang="ru-RU" dirty="0">
                <a:solidFill>
                  <a:schemeClr val="tx1"/>
                </a:solidFill>
              </a:rPr>
              <a:t>департаментов,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dirty="0" smtClean="0">
                <a:solidFill>
                  <a:schemeClr val="tx1"/>
                </a:solidFill>
              </a:rPr>
              <a:t>13 </a:t>
            </a:r>
            <a:r>
              <a:rPr lang="ru-RU" dirty="0">
                <a:solidFill>
                  <a:schemeClr val="tx1"/>
                </a:solidFill>
              </a:rPr>
              <a:t>управлений,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dirty="0" smtClean="0">
                <a:solidFill>
                  <a:schemeClr val="tx1"/>
                </a:solidFill>
              </a:rPr>
              <a:t>11 </a:t>
            </a:r>
            <a:r>
              <a:rPr lang="ru-RU" dirty="0">
                <a:solidFill>
                  <a:schemeClr val="tx1"/>
                </a:solidFill>
              </a:rPr>
              <a:t>отделов. </a:t>
            </a:r>
          </a:p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78986432"/>
              </p:ext>
            </p:extLst>
          </p:nvPr>
        </p:nvGraphicFramePr>
        <p:xfrm>
          <a:off x="0" y="980728"/>
          <a:ext cx="5292079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6504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3" y="266700"/>
            <a:ext cx="3563888" cy="642020"/>
          </a:xfrm>
        </p:spPr>
        <p:txBody>
          <a:bodyPr/>
          <a:lstStyle/>
          <a:p>
            <a:r>
              <a:rPr lang="ru-RU" sz="2400" dirty="0"/>
              <a:t>Детские и молодежные организации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6858831"/>
              </p:ext>
            </p:extLst>
          </p:nvPr>
        </p:nvGraphicFramePr>
        <p:xfrm>
          <a:off x="-252536" y="273050"/>
          <a:ext cx="5472236" cy="5853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80113" y="1052736"/>
            <a:ext cx="3456384" cy="5616624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РФ существует большая сеть детских и молодёжных организаций. По данным Минюста России, в стране </a:t>
            </a: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зарегистрированы:</a:t>
            </a:r>
          </a:p>
          <a:p>
            <a:pPr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+mn-lt"/>
              </a:rPr>
              <a:t>69 международных и </a:t>
            </a: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общероссийских;</a:t>
            </a:r>
          </a:p>
          <a:p>
            <a:pPr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около </a:t>
            </a:r>
            <a:r>
              <a:rPr lang="ru-RU" sz="2000" dirty="0">
                <a:solidFill>
                  <a:schemeClr val="tx1"/>
                </a:solidFill>
                <a:latin typeface="+mn-lt"/>
              </a:rPr>
              <a:t>150 тысяч межрегиональных, региональных и муниципальных детских и молодёжных общественных </a:t>
            </a: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объединений.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7807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9"/>
            <a:ext cx="8352928" cy="504056"/>
          </a:xfrm>
        </p:spPr>
        <p:txBody>
          <a:bodyPr/>
          <a:lstStyle/>
          <a:p>
            <a:r>
              <a:rPr lang="ru-RU" sz="2400" dirty="0" smtClean="0">
                <a:latin typeface="+mj-lt"/>
              </a:rPr>
              <a:t>Основополагающие для развития ГМП документы</a:t>
            </a:r>
            <a:endParaRPr lang="ru-RU" sz="2400" dirty="0">
              <a:latin typeface="+mj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424936" cy="5256584"/>
          </a:xfrm>
        </p:spPr>
        <p:txBody>
          <a:bodyPr/>
          <a:lstStyle/>
          <a:p>
            <a:pPr marL="342900" indent="-342900" algn="l"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  <a:buFont typeface="Century Gothic" panose="020B0502020202020204" pitchFamily="34" charset="0"/>
              <a:buChar char="®"/>
            </a:pPr>
            <a:r>
              <a:rPr lang="ru-RU" dirty="0">
                <a:solidFill>
                  <a:schemeClr val="tx1"/>
                </a:solidFill>
                <a:latin typeface="+mn-lt"/>
              </a:rPr>
              <a:t>Стратегия государственной молодёжной политики в Российской Федерации; </a:t>
            </a:r>
            <a:endParaRPr lang="ru-RU" dirty="0" smtClean="0">
              <a:solidFill>
                <a:schemeClr val="tx1"/>
              </a:solidFill>
              <a:latin typeface="+mn-lt"/>
            </a:endParaRPr>
          </a:p>
          <a:p>
            <a:pPr marL="342900" indent="-342900" algn="l"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  <a:buFont typeface="Century Gothic" panose="020B0502020202020204" pitchFamily="34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Стратегия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социально-экономического развития на период до 2020 года, в которой установлено, что целью государственной молодёжной политики является создание условий для успешной социализации, эффективной самореализации молодёжи, развития потенциала молодёжи и его использования в интересах инновационного развития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страны;</a:t>
            </a:r>
          </a:p>
          <a:p>
            <a:pPr marL="342900" indent="-342900" algn="l"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  <a:buFont typeface="Century Gothic" panose="020B0502020202020204" pitchFamily="34" charset="0"/>
              <a:buChar char="®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Концепция долгосрочного развития страны до 2020 года; </a:t>
            </a:r>
            <a:endParaRPr lang="ru-RU" dirty="0" smtClean="0">
              <a:solidFill>
                <a:schemeClr val="tx1"/>
              </a:solidFill>
              <a:latin typeface="+mn-lt"/>
            </a:endParaRPr>
          </a:p>
          <a:p>
            <a:pPr marL="342900" indent="-342900" algn="l"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  <a:buFont typeface="Century Gothic" panose="020B0502020202020204" pitchFamily="34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Проект федерального закона «О государственной молодежной политики».</a:t>
            </a:r>
          </a:p>
          <a:p>
            <a:pPr marL="342900" indent="-342900" algn="l">
              <a:buClr>
                <a:srgbClr val="FF0000"/>
              </a:buClr>
              <a:buFont typeface="Century Gothic" panose="020B0502020202020204" pitchFamily="34" charset="0"/>
              <a:buChar char="®"/>
            </a:pP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78183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648072"/>
          </a:xfrm>
        </p:spPr>
        <p:txBody>
          <a:bodyPr/>
          <a:lstStyle/>
          <a:p>
            <a:r>
              <a:rPr lang="ru-RU" sz="2400" dirty="0" smtClean="0"/>
              <a:t>Методические рекомендации в сфере молодежной политики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640960" cy="5832648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Clr>
                <a:srgbClr val="FF0000"/>
              </a:buClr>
              <a:buFont typeface="Palatino Linotype" panose="02040502050505030304" pitchFamily="18" charset="0"/>
              <a:buChar char="®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Методические рекомендации по организации работы органов местного самоуправления в решении вопросов организации и осуществления мероприятий по работе с детьми и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молодежью; </a:t>
            </a:r>
            <a:endParaRPr lang="ru-RU" dirty="0">
              <a:solidFill>
                <a:schemeClr val="tx1"/>
              </a:solidFill>
              <a:latin typeface="+mn-lt"/>
            </a:endParaRPr>
          </a:p>
          <a:p>
            <a:pPr marL="342900" indent="-342900" algn="l">
              <a:buClr>
                <a:srgbClr val="FF0000"/>
              </a:buClr>
              <a:buFont typeface="Palatino Linotype" panose="0204050205050503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Методические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рекомендации по обеспечению занятости молодежи в рамках реализации антикризисных мероприятий, направленных на снижение напряженности на рынке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труда; </a:t>
            </a:r>
            <a:endParaRPr lang="ru-RU" dirty="0">
              <a:solidFill>
                <a:schemeClr val="tx1"/>
              </a:solidFill>
              <a:latin typeface="+mn-lt"/>
            </a:endParaRPr>
          </a:p>
          <a:p>
            <a:pPr marL="342900" indent="-342900" algn="l">
              <a:buClr>
                <a:srgbClr val="FF0000"/>
              </a:buClr>
              <a:buFont typeface="Palatino Linotype" panose="0204050205050503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Методические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рекомендации по вопросам развития сети учреждений органов по делам молодежи в субъектах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РФ; </a:t>
            </a:r>
            <a:endParaRPr lang="ru-RU" dirty="0">
              <a:solidFill>
                <a:schemeClr val="tx1"/>
              </a:solidFill>
              <a:latin typeface="+mn-lt"/>
            </a:endParaRPr>
          </a:p>
          <a:p>
            <a:pPr marL="342900" indent="-342900" algn="l">
              <a:buClr>
                <a:srgbClr val="FF0000"/>
              </a:buClr>
              <a:buFont typeface="Palatino Linotype" panose="0204050205050503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Методические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рекомендации по развитию добровольческой (волонтерской) деятельности молодежи в субъектах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РФ; </a:t>
            </a:r>
            <a:endParaRPr lang="ru-RU" dirty="0">
              <a:solidFill>
                <a:schemeClr val="tx1"/>
              </a:solidFill>
              <a:latin typeface="+mn-lt"/>
            </a:endParaRPr>
          </a:p>
          <a:p>
            <a:pPr marL="342900" indent="-342900" algn="l">
              <a:buClr>
                <a:srgbClr val="FF0000"/>
              </a:buClr>
              <a:buFont typeface="Palatino Linotype" panose="0204050205050503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Методические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рекомендации по профилактике и противодействию экстремизму в молодежной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среде; </a:t>
            </a:r>
            <a:endParaRPr lang="ru-RU" dirty="0">
              <a:solidFill>
                <a:schemeClr val="tx1"/>
              </a:solidFill>
              <a:latin typeface="+mn-lt"/>
            </a:endParaRPr>
          </a:p>
          <a:p>
            <a:pPr marL="342900" indent="-342900" algn="l">
              <a:buClr>
                <a:srgbClr val="FF0000"/>
              </a:buClr>
              <a:buFont typeface="Palatino Linotype" panose="02040502050505030304" pitchFamily="18" charset="0"/>
              <a:buChar char="®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Методические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рекомендации для органов государственной власти субъектов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РФ и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органов местного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самоуправления по реализации молодежной политики.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0588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/>
          <a:lstStyle/>
          <a:p>
            <a:pPr marL="400050" indent="-400050">
              <a:lnSpc>
                <a:spcPct val="100000"/>
              </a:lnSpc>
              <a:buFont typeface="+mj-lt"/>
              <a:buAutoNum type="romanUcPeriod" startAt="2"/>
            </a:pPr>
            <a:r>
              <a:rPr lang="ru-RU" sz="1800" b="1" i="1" dirty="0">
                <a:effectLst/>
                <a:latin typeface="+mj-lt"/>
              </a:rPr>
              <a:t>Губернатор и  администрация Приморского края  как субъекты региональной молодежной политики в Приморье</a:t>
            </a:r>
            <a:endParaRPr lang="ru-RU" sz="1800" dirty="0">
              <a:latin typeface="+mj-lt"/>
            </a:endParaRPr>
          </a:p>
        </p:txBody>
      </p:sp>
      <p:pic>
        <p:nvPicPr>
          <p:cNvPr id="4" name="Объект 3" descr="C:\Users\ESKH\Desktop\269475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64087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1907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8568952" cy="432048"/>
          </a:xfrm>
        </p:spPr>
        <p:txBody>
          <a:bodyPr/>
          <a:lstStyle/>
          <a:p>
            <a:r>
              <a:rPr lang="ru-RU" sz="2400" dirty="0" smtClean="0"/>
              <a:t>Например!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620688"/>
            <a:ext cx="8568952" cy="6048672"/>
          </a:xfrm>
        </p:spPr>
        <p:txBody>
          <a:bodyPr>
            <a:normAutofit/>
          </a:bodyPr>
          <a:lstStyle/>
          <a:p>
            <a:pPr algn="l"/>
            <a:r>
              <a: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Департамент образования и науки Приморского края</a:t>
            </a:r>
            <a:r>
              <a:rPr lang="ru-RU" sz="1800" dirty="0">
                <a:solidFill>
                  <a:schemeClr val="tx1"/>
                </a:solidFill>
              </a:rPr>
              <a:t> - орган исполнительной власти Приморского края, осуществляющий в пределах своих полномочий государственное управление и регулирование в сфере образования, науки и молодежной политики на территории Приморского края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sz="1800" b="1" i="1" dirty="0">
                <a:solidFill>
                  <a:schemeClr val="tx1"/>
                </a:solidFill>
              </a:rPr>
              <a:t>Департамент осуществляет следующие полномочия:</a:t>
            </a:r>
            <a:endParaRPr lang="ru-RU" sz="1800" dirty="0">
              <a:solidFill>
                <a:schemeClr val="tx1"/>
              </a:solidFill>
            </a:endParaRPr>
          </a:p>
          <a:p>
            <a:pPr marL="342900" lvl="0" indent="-342900" algn="l">
              <a:buClr>
                <a:srgbClr val="FF0000"/>
              </a:buClr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Реализацию на территории Приморского края государственной политики в области образования, науки и молодежной политики;</a:t>
            </a:r>
          </a:p>
          <a:p>
            <a:pPr marL="342900" lvl="0" indent="-342900" algn="l">
              <a:buClr>
                <a:srgbClr val="FF0000"/>
              </a:buClr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Реализацию федеральных целевых программ образования и молодежной политики;</a:t>
            </a:r>
          </a:p>
          <a:p>
            <a:pPr marL="342900" lvl="0" indent="-342900" algn="l">
              <a:buClr>
                <a:srgbClr val="FF0000"/>
              </a:buClr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Разработку и реализацию краевых целевых программ развития образования и молодежной политики, в том числе международных, с учетом национальных и региональных социально-экономических, экологических, культурных, демографических и других особенностей;</a:t>
            </a:r>
          </a:p>
          <a:p>
            <a:pPr marL="342900" lvl="0" indent="-342900" algn="l">
              <a:buClr>
                <a:srgbClr val="FF0000"/>
              </a:buClr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Обеспечение государственных гарантий прав граждан на получение общедоступного и бесплатного дошкольного, начального общего, основного общего, среднего (полного) общего образования, а также дополнительного образования в общеобразовательных учреждениях;</a:t>
            </a:r>
          </a:p>
          <a:p>
            <a:pPr algn="l">
              <a:buClr>
                <a:srgbClr val="FF0000"/>
              </a:buClr>
            </a:pPr>
            <a:endParaRPr lang="ru-RU" sz="18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7349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432048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</a:rPr>
              <a:t>Департамент осуществляет следующие полномочия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692696"/>
            <a:ext cx="8280920" cy="5976664"/>
          </a:xfrm>
        </p:spPr>
        <p:txBody>
          <a:bodyPr>
            <a:normAutofit fontScale="62500" lnSpcReduction="20000"/>
          </a:bodyPr>
          <a:lstStyle/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предоставления общедоступного и бесплатного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образования;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предоставления дополнительного профессионального образования в образовательных учреждениях Приморского края, а также дополнительного образования детям в учреждениях регионального значения;</a:t>
            </a:r>
          </a:p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регионального банка данных о детях, оставшихся без попечения родителей;</a:t>
            </a:r>
          </a:p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учета граждан Российской Федерации, постоянно проживающих за пределами территории Российской Федерации, иностранных граждан, лиц без гражданства, желающих усыновить детей, являющихся гражданами Российской Федерации;</a:t>
            </a:r>
          </a:p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своей компетенции координацию работы и методическое руководство органов местного самоуправления по опеке и попечительству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вопросов предоставления начального, среднего и дополнительного профессионального образования (за исключением образования, получаемого в федеральных образовательных учреждениях);</a:t>
            </a:r>
          </a:p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Координацию деятельности учреждений высшего и дополнительного профессионального образования;</a:t>
            </a:r>
          </a:p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 предложений по контрольным цифрам приема в государственные учреждения профессионального образования и филиалы, расположенные на территории Приморского края, независимо от ведомственной принадлежности;</a:t>
            </a:r>
          </a:p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порядка определения объема и структуры приема обучающихся в учреждения среднего профессионального и высшего профессионального образования за счет средств бюджета Приморского края;</a:t>
            </a:r>
          </a:p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Межотраслевую координацию в сфере реализации молодежной политики на территории Приморского края;</a:t>
            </a:r>
          </a:p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и внедрение инвестиционных программ с механизмами частичной или полной оплаты в рассрочку по обеспечению молодых семей жильем;</a:t>
            </a:r>
          </a:p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содействия развитию международного сотрудничества молодежи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lvl="0" indent="-457200" algn="l">
              <a:buClr>
                <a:srgbClr val="FF0000"/>
              </a:buClr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0850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720079"/>
          </a:xfrm>
        </p:spPr>
        <p:txBody>
          <a:bodyPr/>
          <a:lstStyle/>
          <a:p>
            <a:r>
              <a:rPr lang="ru-RU" sz="2400" b="1" i="1" dirty="0">
                <a:effectLst/>
              </a:rPr>
              <a:t>Полномочия органов государственной власти приморского края в сфере молодежной политики</a:t>
            </a:r>
            <a:endParaRPr lang="ru-RU" sz="24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280920" cy="5256584"/>
          </a:xfrm>
        </p:spPr>
        <p:txBody>
          <a:bodyPr>
            <a:normAutofit fontScale="925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К полномочиям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Законодательного Собрания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Приморского края в сфере молодежной политики относятся: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1)принятие законов Приморского края, регулирующих вопросы молодежной политики, и осуществление контроля за соблюдением принятых законов Приморского края;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2)определение при утверждении краевого бюджета годового объема средств, выделяемых на реализацию мероприятий в сфере молодежной политики;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3)образование совещательных органов по вопросам реализации мероприятий в сфере молодежной политики;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4)осуществление иных полномочий в сфере молодежной политики, установленных федеральными законами и законами Приморского края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.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9534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8640960" cy="792087"/>
          </a:xfrm>
        </p:spPr>
        <p:txBody>
          <a:bodyPr/>
          <a:lstStyle/>
          <a:p>
            <a:r>
              <a:rPr lang="ru-RU" sz="2400" b="1" i="1" dirty="0">
                <a:effectLst/>
              </a:rPr>
              <a:t>Полномочия органов государственной власти приморского края в сфере молодежной политики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80728"/>
            <a:ext cx="8136904" cy="5544616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К полномочиям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Администрации Приморского края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в сфере молодежной политики относятся: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1)утверждение долгосрочных краевых и межмуниципальных целевых программ в сфере молодежной политики;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2)принятие решений о создании, реорганизации, ликвидации краевых государственных учреждений, ведущих спортивную и воспитательную работу с молодыми гражданами;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3)образование совещательных органов по вопросам реализации мероприятий в сфере молодежной политики;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4)осуществление иных полномочий в сфере молодежной политики, установленных федеральными законами и законами Приморского края.</a:t>
            </a: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750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792088"/>
          </a:xfrm>
        </p:spPr>
        <p:txBody>
          <a:bodyPr/>
          <a:lstStyle/>
          <a:p>
            <a:pPr lvl="0"/>
            <a:r>
              <a:rPr lang="ru-RU" sz="2000" dirty="0">
                <a:effectLst/>
              </a:rPr>
              <a:t>Роль Законодательного Собрания  Приморского края в законодательном обеспечении прав молодежи</a:t>
            </a:r>
            <a:r>
              <a:rPr lang="ru-RU" sz="2000" b="1" i="1" dirty="0">
                <a:effectLst/>
              </a:rPr>
              <a:t>.</a:t>
            </a:r>
            <a:endParaRPr lang="ru-RU" sz="20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08720"/>
            <a:ext cx="8208912" cy="547260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  <a:latin typeface="+mn-lt"/>
              </a:rPr>
              <a:t>Тенденции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по поддержке инициатив государством: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в форме политики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«открытости», «доступности» региональными органами по делам молодежи Российской Федерации.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Основным методом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поддержки активной молодежи и привлечения ее в систему органов управления является создание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Молодежных правительств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на территориях субъектов РФ. </a:t>
            </a:r>
            <a:endParaRPr lang="ru-RU" dirty="0" smtClean="0">
              <a:solidFill>
                <a:schemeClr val="tx1"/>
              </a:solidFill>
              <a:latin typeface="+mn-lt"/>
            </a:endParaRPr>
          </a:p>
          <a:p>
            <a:pPr algn="l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Цель МП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: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повысить конкурентоспособность молодежи Приморского края, посредством увеличения числа молодых людей вовлеченных в общественно-политическую жизнь региона</a:t>
            </a:r>
            <a:endParaRPr lang="ru-RU" dirty="0" smtClean="0">
              <a:solidFill>
                <a:schemeClr val="tx1"/>
              </a:solidFill>
              <a:latin typeface="+mn-lt"/>
            </a:endParaRPr>
          </a:p>
          <a:p>
            <a:pPr algn="l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Задачи МП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: </a:t>
            </a:r>
            <a:endParaRPr lang="ru-RU" dirty="0">
              <a:solidFill>
                <a:schemeClr val="tx1"/>
              </a:solidFill>
              <a:latin typeface="+mn-lt"/>
            </a:endParaRP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Создать молодежные администрации в муниципальных образований Приморского края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Повысить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активность молодежи в решении социально значимых задач и совершенствовании системы органов управления региона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Определить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причины оттока молодежи с территории края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+mn-lt"/>
              </a:rPr>
              <a:t>Повысить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экологическую культуру молодежи края и развить систему профориентации в школах муниципальных образований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региона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8563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6632"/>
            <a:ext cx="8892480" cy="1368152"/>
          </a:xfrm>
        </p:spPr>
        <p:txBody>
          <a:bodyPr/>
          <a:lstStyle/>
          <a:p>
            <a:pPr lvl="0"/>
            <a:r>
              <a:rPr lang="ru-RU" sz="2800" b="1" i="1" dirty="0">
                <a:effectLst/>
              </a:rPr>
              <a:t>Роль Законодательного Собрания  Приморского края в законодательном обеспечении прав молодежи.</a:t>
            </a:r>
            <a:endParaRPr lang="ru-RU" sz="28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628800"/>
            <a:ext cx="8496944" cy="4896544"/>
          </a:xfrm>
        </p:spPr>
        <p:txBody>
          <a:bodyPr>
            <a:normAutofit lnSpcReduction="10000"/>
          </a:bodyPr>
          <a:lstStyle/>
          <a:p>
            <a:pPr algn="l"/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работы </a:t>
            </a:r>
            <a:r>
              <a:rPr lang="ru-RU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ассамблеи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совершенствование </a:t>
            </a:r>
            <a:r>
              <a:rPr lang="ru-RU" dirty="0">
                <a:solidFill>
                  <a:schemeClr val="tx1"/>
                </a:solidFill>
              </a:rPr>
              <a:t>правовых, социально-экономических и организационных условий для успешной самореализации молодежи, направленной на раскрытие ее потенциала для дальнейшего развития Приморского </a:t>
            </a:r>
            <a:r>
              <a:rPr lang="ru-RU" dirty="0" smtClean="0">
                <a:solidFill>
                  <a:schemeClr val="tx1"/>
                </a:solidFill>
              </a:rPr>
              <a:t>края;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содействие успешной интеграции молодежи в общество и повышению ее роли в жизни региона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работы ассамблеи: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законность;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гласность;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Коллегиальность.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9710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432048"/>
          </a:xfrm>
        </p:spPr>
        <p:txBody>
          <a:bodyPr/>
          <a:lstStyle/>
          <a:p>
            <a:r>
              <a:rPr lang="ru-RU" sz="2400" b="1" i="1" dirty="0">
                <a:effectLst/>
              </a:rPr>
              <a:t>Основными задачами ассамблеи являются</a:t>
            </a:r>
            <a:r>
              <a:rPr lang="ru-RU" sz="2400" b="1" i="1" dirty="0" smtClean="0">
                <a:effectLst/>
              </a:rPr>
              <a:t>: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8136904" cy="5904656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создание условий для реализации потенциала молодежи в общественно-политической, социально-экономической сферах, а также внедрение технологии "социальный лифт";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 взаимодействие с федеральными органами государственной власти, органами государственной власти Приморского края и органами местного самоуправления муниципальных образований Приморского края, общественными объединениями и иными организациями;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выработка рекомендаций и подготовка предложений для органов государственной власти Приморского края и органов местного самоуправления муниципальных образований Приморского края по решению актуальных проблем молодежи;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учет мнения молодежи при законотворческой деятельности на федеральном и региональном уровнях в сфере, затрагивающей права и интересы молодежи;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привлечение молодежи к парламентской деятельности, формирование ее правовой и политической культуры;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поддержка и развитие деятельности молодежных парламентских структур, создание условий для их взаимодействия, обмена опытом;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содействие в формировании, подготовке и обучении кадрового резерва органов государственной власти Приморского края и органов местного самоуправления муниципальных образований Приморского края;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популяризация принципов российского парламентаризма и демократии среди молодежи;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повышение электоральной активности молодежи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9143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443135"/>
          </a:xfrm>
        </p:spPr>
        <p:txBody>
          <a:bodyPr/>
          <a:lstStyle/>
          <a:p>
            <a:r>
              <a:rPr lang="ru-RU" sz="2400" b="1" i="1" dirty="0">
                <a:effectLst/>
              </a:rPr>
              <a:t>Структура и организация работы </a:t>
            </a:r>
            <a:r>
              <a:rPr lang="ru-RU" sz="2400" b="1" i="1" dirty="0" smtClean="0">
                <a:effectLst/>
              </a:rPr>
              <a:t>ассамблеи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620688"/>
            <a:ext cx="8424936" cy="5832648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Ассамблея состоит из двух палат: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Молодежное собрание депутатов Приморского края;</a:t>
            </a:r>
          </a:p>
          <a:p>
            <a:pPr marL="342900" indent="-342900" algn="l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Молодежный парламент Приморского края.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Для координации деятельности палат ассамблеи формируется президиум ассамблеи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.</a:t>
            </a:r>
          </a:p>
          <a:p>
            <a:pPr algn="l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Президиум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включает: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председателя ассамблеи;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председателей и заместителей председателей обеих палат;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председателей постоянных комитетов палат ассамблеи.</a:t>
            </a:r>
          </a:p>
          <a:p>
            <a:pPr algn="l"/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Функции президиума: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проводит мониторинг эффективности деятельности палат ассамблеи;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оказывает организационную и методическую поддержку в рамках деятельности и направлений работы палат ассамблеи;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организует взаимодействие ассамблеи с органами государственной власти Приморского края и органами местного самоуправления муниципальных образований Приморского края, общественными объединениями и иными организациями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442099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9689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443135"/>
          </a:xfrm>
        </p:spPr>
        <p:txBody>
          <a:bodyPr/>
          <a:lstStyle/>
          <a:p>
            <a:r>
              <a:rPr lang="ru-RU" sz="2400" b="1" i="1" dirty="0">
                <a:effectLst/>
              </a:rPr>
              <a:t>Молодежное собрание депутатов Приморского края</a:t>
            </a:r>
            <a:r>
              <a:rPr lang="ru-RU" sz="2400" dirty="0">
                <a:effectLst/>
              </a:rPr>
              <a:t>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8064896" cy="540749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Молодежное Собрание </a:t>
            </a:r>
            <a:r>
              <a:rPr lang="ru-RU" dirty="0" smtClean="0">
                <a:solidFill>
                  <a:schemeClr val="tx1"/>
                </a:solidFill>
              </a:rPr>
              <a:t>– является палатой </a:t>
            </a:r>
            <a:r>
              <a:rPr lang="ru-RU" dirty="0">
                <a:solidFill>
                  <a:schemeClr val="tx1"/>
                </a:solidFill>
              </a:rPr>
              <a:t>ассамблеи, состоящей из депутатов Законодательного Собрания Приморского края и депутатов представительных органов муниципальных образований Приморского края в возрасте от 18 до 35 лет включительно.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Молодежное собрание создается с целью объединения и координации деятельности депутатов Законодательного Собрания Приморского края и депутатов представительных органов муниципальных образований Приморского края в возрасте от 18 до 35 лет включительно.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Порядок организации и деятельности молодежного собрания определяется настоящим Положением и Регламентом молодежного собрания депутатов Приморского края, утверждаемым решением молодежного собрания.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5534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3"/>
            <a:ext cx="8568952" cy="1152127"/>
          </a:xfrm>
        </p:spPr>
        <p:txBody>
          <a:bodyPr/>
          <a:lstStyle/>
          <a:p>
            <a:pPr algn="l"/>
            <a:r>
              <a:rPr lang="ru-RU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деятельности молодежного собрания:</a:t>
            </a:r>
            <a:r>
              <a: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dirty="0">
                <a:solidFill>
                  <a:schemeClr val="tx1"/>
                </a:solidFill>
                <a:effectLst/>
              </a:rPr>
              <a:t>Содействие в законодательной деятельности;</a:t>
            </a:r>
            <a:br>
              <a:rPr lang="ru-RU" sz="1800" dirty="0">
                <a:solidFill>
                  <a:schemeClr val="tx1"/>
                </a:solidFill>
                <a:effectLst/>
              </a:rPr>
            </a:br>
            <a:r>
              <a:rPr lang="ru-RU" sz="1800" dirty="0">
                <a:solidFill>
                  <a:schemeClr val="tx1"/>
                </a:solidFill>
                <a:effectLst/>
              </a:rPr>
              <a:t>Организационно-проектная деятельность;</a:t>
            </a:r>
            <a:br>
              <a:rPr lang="ru-RU" sz="1800" dirty="0">
                <a:solidFill>
                  <a:schemeClr val="tx1"/>
                </a:solidFill>
                <a:effectLst/>
              </a:rPr>
            </a:br>
            <a:r>
              <a:rPr lang="ru-RU" sz="1800" dirty="0">
                <a:solidFill>
                  <a:schemeClr val="tx1"/>
                </a:solidFill>
                <a:effectLst/>
              </a:rPr>
              <a:t>Межрегиональное и межмуниципальное взаимодействие</a:t>
            </a:r>
            <a:r>
              <a:rPr lang="ru-RU" sz="1800" dirty="0" smtClean="0">
                <a:solidFill>
                  <a:schemeClr val="tx1"/>
                </a:solidFill>
                <a:effectLst/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568952" cy="5544616"/>
          </a:xfrm>
        </p:spPr>
        <p:txBody>
          <a:bodyPr>
            <a:noAutofit/>
          </a:bodyPr>
          <a:lstStyle/>
          <a:p>
            <a:pPr algn="l">
              <a:buClr>
                <a:srgbClr val="FF0000"/>
              </a:buClr>
            </a:pPr>
            <a:r>
              <a:rPr lang="ru-RU" sz="15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Деятельность молодежного собрания включает: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1500" dirty="0">
                <a:solidFill>
                  <a:schemeClr val="tx1"/>
                </a:solidFill>
                <a:latin typeface="+mn-lt"/>
              </a:rPr>
              <a:t>Разработку предложений по совершенствованию федерального законодательства и законодательства Приморского края;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1500" dirty="0">
                <a:solidFill>
                  <a:schemeClr val="tx1"/>
                </a:solidFill>
                <a:latin typeface="+mn-lt"/>
              </a:rPr>
              <a:t>Проведение экспертизы законопроектов, практики их применения;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1500" dirty="0">
                <a:solidFill>
                  <a:schemeClr val="tx1"/>
                </a:solidFill>
                <a:latin typeface="+mn-lt"/>
              </a:rPr>
              <a:t>Оказание информационной, методической и организационной помощи муниципальным молодежным парламентским структурам;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1500" dirty="0">
                <a:solidFill>
                  <a:schemeClr val="tx1"/>
                </a:solidFill>
                <a:latin typeface="+mn-lt"/>
              </a:rPr>
              <a:t>Организацию образовательных семинаров, конференций, "круглых столов", слушаний и иных мероприятий по вопросам правового и политического просвещения;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1500" dirty="0">
                <a:solidFill>
                  <a:schemeClr val="tx1"/>
                </a:solidFill>
                <a:latin typeface="+mn-lt"/>
              </a:rPr>
              <a:t>Привлечение активных представителей молодежи к сотрудничеству для выполнения аналитических, исследовательских, социологических, творческих и иных работ в рамках деятельности;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1500" dirty="0">
                <a:solidFill>
                  <a:schemeClr val="tx1"/>
                </a:solidFill>
                <a:latin typeface="+mn-lt"/>
              </a:rPr>
              <a:t>Обмен опытом между депутатами, избранными на территории Приморского края, и депутатами, избранными в других субъектах Российской Федерации;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1500" dirty="0">
                <a:solidFill>
                  <a:schemeClr val="tx1"/>
                </a:solidFill>
                <a:latin typeface="+mn-lt"/>
              </a:rPr>
              <a:t>Присутствие на заседаниях Законодательного Собрания Приморского края, его комитетов и рабочих групп;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1500" dirty="0">
                <a:solidFill>
                  <a:schemeClr val="tx1"/>
                </a:solidFill>
                <a:latin typeface="+mn-lt"/>
              </a:rPr>
              <a:t>Участие в заседаниях молодежного парламента Приморского края, его комитетов и рабочих групп;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1500" dirty="0">
                <a:solidFill>
                  <a:schemeClr val="tx1"/>
                </a:solidFill>
                <a:latin typeface="+mn-lt"/>
              </a:rPr>
              <a:t>Продвижение интересов молодежи в органах государственной власти Приморского края и органах местного самоуправления муниципальных образований Приморского края;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sz="1500" dirty="0">
                <a:solidFill>
                  <a:schemeClr val="tx1"/>
                </a:solidFill>
                <a:latin typeface="+mn-lt"/>
              </a:rPr>
              <a:t>Взаимодействие с профильными молодежными структурами и объединениями регионального и федерального уровней.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98593" y="6406444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7929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515143"/>
          </a:xfrm>
        </p:spPr>
        <p:txBody>
          <a:bodyPr/>
          <a:lstStyle/>
          <a:p>
            <a:r>
              <a:rPr lang="ru-RU" sz="2400" dirty="0">
                <a:effectLst/>
              </a:rPr>
              <a:t>Структура молодежного собрания</a:t>
            </a:r>
            <a:r>
              <a:rPr lang="ru-RU" sz="2400" dirty="0" smtClean="0">
                <a:effectLst/>
              </a:rPr>
              <a:t>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764704"/>
            <a:ext cx="8424936" cy="5760640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  <a:latin typeface="+mn-lt"/>
              </a:rPr>
              <a:t>председатель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, </a:t>
            </a:r>
            <a:endParaRPr lang="ru-RU" dirty="0" smtClean="0">
              <a:solidFill>
                <a:schemeClr val="tx1"/>
              </a:solidFill>
              <a:latin typeface="+mn-lt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+mn-lt"/>
              </a:rPr>
              <a:t>заместитель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(заместители) председателя,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             </a:t>
            </a:r>
            <a:r>
              <a:rPr lang="ru-RU" dirty="0" smtClean="0">
                <a:solidFill>
                  <a:srgbClr val="FF0000"/>
                </a:solidFill>
                <a:latin typeface="+mn-lt"/>
              </a:rPr>
              <a:t>1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+mn-lt"/>
              </a:rPr>
              <a:t>ответственный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секретарь, </a:t>
            </a:r>
            <a:endParaRPr lang="ru-RU" dirty="0" smtClean="0">
              <a:solidFill>
                <a:schemeClr val="tx1"/>
              </a:solidFill>
              <a:latin typeface="+mn-lt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+mn-lt"/>
              </a:rPr>
              <a:t>постоянные комитеты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                                                 </a:t>
            </a:r>
            <a:r>
              <a:rPr lang="ru-RU" dirty="0" smtClean="0">
                <a:solidFill>
                  <a:srgbClr val="FF0000"/>
                </a:solidFill>
                <a:latin typeface="+mn-lt"/>
              </a:rPr>
              <a:t>2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+mn-lt"/>
              </a:rPr>
              <a:t>рабочие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группы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.                                                            </a:t>
            </a:r>
            <a:r>
              <a:rPr lang="ru-RU" dirty="0" smtClean="0">
                <a:solidFill>
                  <a:srgbClr val="FF0000"/>
                </a:solidFill>
                <a:latin typeface="+mn-lt"/>
              </a:rPr>
              <a:t>3</a:t>
            </a:r>
            <a:endParaRPr lang="ru-RU" dirty="0">
              <a:solidFill>
                <a:srgbClr val="FF0000"/>
              </a:solidFill>
              <a:latin typeface="+mn-lt"/>
            </a:endParaRPr>
          </a:p>
          <a:p>
            <a:pPr algn="l"/>
            <a:r>
              <a:rPr lang="ru-RU" dirty="0" smtClean="0">
                <a:solidFill>
                  <a:srgbClr val="FF0000"/>
                </a:solidFill>
                <a:latin typeface="+mn-lt"/>
              </a:rPr>
              <a:t>1.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 Председатель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молодежного собрания, заместитель (заместители) председателя и ответственный секретарь избираются на первом заседании молодежного собрания большинством голосов от членов молодежного собрания открытым голосованием сроком на два года.</a:t>
            </a:r>
          </a:p>
          <a:p>
            <a:pPr algn="l"/>
            <a:r>
              <a:rPr lang="ru-RU" dirty="0" smtClean="0">
                <a:solidFill>
                  <a:srgbClr val="FF0000"/>
                </a:solidFill>
                <a:latin typeface="+mn-lt"/>
              </a:rPr>
              <a:t>2.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Количество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и название постоянных комитетов молодежного собрания определяется в соответствии с Регламентом молодежного собрания депутатов Приморского края.</a:t>
            </a:r>
          </a:p>
          <a:p>
            <a:pPr algn="l"/>
            <a:r>
              <a:rPr lang="ru-RU" dirty="0" smtClean="0">
                <a:solidFill>
                  <a:srgbClr val="FF0000"/>
                </a:solidFill>
                <a:latin typeface="+mn-lt"/>
              </a:rPr>
              <a:t>3.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Рабочие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группы молодежного собрания могут создаваться из числа членов молодежного собрания с привлечением специалистов для проработки отдельных вопросов, связанных с деятельностью молодежного собрания.</a:t>
            </a: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5940152" y="908720"/>
            <a:ext cx="432048" cy="864096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47249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864096"/>
          </a:xfrm>
        </p:spPr>
        <p:txBody>
          <a:bodyPr/>
          <a:lstStyle/>
          <a:p>
            <a:r>
              <a:rPr lang="ru-RU" sz="3200" b="1" i="1" dirty="0">
                <a:effectLst/>
              </a:rPr>
              <a:t>Молодежный парламент Приморского </a:t>
            </a:r>
            <a:r>
              <a:rPr lang="ru-RU" sz="3200" b="1" i="1" dirty="0" smtClean="0">
                <a:effectLst/>
              </a:rPr>
              <a:t>края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052736"/>
            <a:ext cx="8064896" cy="5119464"/>
          </a:xfrm>
        </p:spPr>
        <p:txBody>
          <a:bodyPr/>
          <a:lstStyle/>
          <a:p>
            <a:pPr algn="l"/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l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Молодежный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парламент Приморского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края -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является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палатой ассамблеи, состоящей из представителей молодежных парламентских структур муниципальных образований Приморского края в возрасте от 14 до 35 лет включительно. </a:t>
            </a:r>
            <a:endParaRPr lang="ru-RU" dirty="0" smtClean="0">
              <a:solidFill>
                <a:schemeClr val="tx1"/>
              </a:solidFill>
              <a:latin typeface="+mn-lt"/>
            </a:endParaRPr>
          </a:p>
          <a:p>
            <a:pPr algn="l"/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l"/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l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Молодежная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парламентская структура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- консультативно-совещательный орган, сформированный при представительном органе муниципального образования Приморского края.</a:t>
            </a:r>
          </a:p>
          <a:p>
            <a:endParaRPr lang="ru-RU" dirty="0"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8869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856984" cy="1296144"/>
          </a:xfrm>
        </p:spPr>
        <p:txBody>
          <a:bodyPr/>
          <a:lstStyle/>
          <a:p>
            <a:pPr algn="l"/>
            <a:r>
              <a:rPr lang="ru-RU" sz="17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деятельности молодежного парламента:</a:t>
            </a:r>
            <a:r>
              <a:rPr lang="ru-RU" sz="1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7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1700" dirty="0" smtClean="0">
                <a:solidFill>
                  <a:schemeClr val="tx1"/>
                </a:solidFill>
                <a:effectLst/>
              </a:rPr>
              <a:t>Содействие </a:t>
            </a:r>
            <a:r>
              <a:rPr lang="ru-RU" sz="1700" dirty="0">
                <a:solidFill>
                  <a:schemeClr val="tx1"/>
                </a:solidFill>
                <a:effectLst/>
              </a:rPr>
              <a:t>правотворческой деятельности в Приморском крае;</a:t>
            </a:r>
            <a:br>
              <a:rPr lang="ru-RU" sz="1700" dirty="0">
                <a:solidFill>
                  <a:schemeClr val="tx1"/>
                </a:solidFill>
                <a:effectLst/>
              </a:rPr>
            </a:br>
            <a:r>
              <a:rPr lang="ru-RU" sz="1700" dirty="0" smtClean="0">
                <a:solidFill>
                  <a:srgbClr val="FF0000"/>
                </a:solidFill>
                <a:effectLst/>
              </a:rPr>
              <a:t>2. </a:t>
            </a:r>
            <a:r>
              <a:rPr lang="ru-RU" sz="1700" dirty="0" smtClean="0">
                <a:solidFill>
                  <a:schemeClr val="tx1"/>
                </a:solidFill>
                <a:effectLst/>
              </a:rPr>
              <a:t>Мониторинг </a:t>
            </a:r>
            <a:r>
              <a:rPr lang="ru-RU" sz="1700" dirty="0">
                <a:solidFill>
                  <a:schemeClr val="tx1"/>
                </a:solidFill>
                <a:effectLst/>
              </a:rPr>
              <a:t>мнений и жизненных установок молодежи;</a:t>
            </a:r>
            <a:br>
              <a:rPr lang="ru-RU" sz="1700" dirty="0">
                <a:solidFill>
                  <a:schemeClr val="tx1"/>
                </a:solidFill>
                <a:effectLst/>
              </a:rPr>
            </a:br>
            <a:r>
              <a:rPr lang="ru-RU" sz="1700" dirty="0" smtClean="0">
                <a:solidFill>
                  <a:srgbClr val="FF0000"/>
                </a:solidFill>
                <a:effectLst/>
              </a:rPr>
              <a:t>3. </a:t>
            </a:r>
            <a:r>
              <a:rPr lang="ru-RU" sz="1700" dirty="0" smtClean="0">
                <a:solidFill>
                  <a:schemeClr val="tx1"/>
                </a:solidFill>
                <a:effectLst/>
              </a:rPr>
              <a:t>Продвижение </a:t>
            </a:r>
            <a:r>
              <a:rPr lang="ru-RU" sz="1700" dirty="0">
                <a:solidFill>
                  <a:schemeClr val="tx1"/>
                </a:solidFill>
                <a:effectLst/>
              </a:rPr>
              <a:t>принципов российского парламентаризма и демократии среди молодежи</a:t>
            </a:r>
            <a:r>
              <a:rPr lang="ru-RU" sz="1700" dirty="0" smtClean="0">
                <a:solidFill>
                  <a:schemeClr val="tx1"/>
                </a:solidFill>
                <a:effectLst/>
              </a:rPr>
              <a:t>.</a:t>
            </a:r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412776"/>
            <a:ext cx="8928992" cy="518457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Деятельность молодежного парламента включает: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Содействие в привлечении молодых граждан к непосредственному участию в формировании и осуществлении молодежной политики, к участию в реализации избирательных прав;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Популяризацию правовой и политической культуры молодых граждан, созидательной гражданской активности молодежи и патриотизма;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Изучение потребностей и проблем молодежи, разработку рекомендаций по их решению;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Внесение на рассмотрение ассамблеи рекомендаций по решению вопросов и проблем, затрагивающих интересы молодежи, а также предложений по совершенствованию законодательства в сфере молодежной политики и практики его применения;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Содействие в осуществлении информационно-аналитической и консультативной деятельности в сфере молодежной политики;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Осуществление взаимодействия с другими молодежными парламентскими структурами регионального и федерального уровней;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Обмен опытом между молодыми парламентариями Приморского края, молодыми парламентариями других субъектов Российской Федерации;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Участие в заседаниях молодежного собрания, его комитетов и рабочих групп;</a:t>
            </a:r>
          </a:p>
          <a:p>
            <a:pPr marL="457200" indent="-457200" algn="l">
              <a:buClr>
                <a:srgbClr val="FF0000"/>
              </a:buCl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Продвижение интересов молодежи в органах государственной власти Приморского края и органах местного самоуправления муниципальных образований Приморского края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.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6232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515143"/>
          </a:xfrm>
        </p:spPr>
        <p:txBody>
          <a:bodyPr/>
          <a:lstStyle/>
          <a:p>
            <a:r>
              <a:rPr lang="ru-RU" sz="2400" b="1" i="1" dirty="0">
                <a:effectLst/>
              </a:rPr>
              <a:t>Структура молодежного парламента</a:t>
            </a:r>
            <a:r>
              <a:rPr lang="ru-RU" sz="2400" b="1" i="1" dirty="0" smtClean="0">
                <a:effectLst/>
              </a:rPr>
              <a:t>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764704"/>
            <a:ext cx="8424936" cy="583264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председатель, 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заместитель (заместители) председателя,              </a:t>
            </a:r>
            <a:r>
              <a:rPr lang="ru-RU" dirty="0">
                <a:solidFill>
                  <a:srgbClr val="FF0000"/>
                </a:solidFill>
                <a:latin typeface="+mn-lt"/>
              </a:rPr>
              <a:t>1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ответственный секретарь, 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постоянные комитеты                                                  </a:t>
            </a:r>
            <a:r>
              <a:rPr lang="ru-RU" dirty="0">
                <a:solidFill>
                  <a:srgbClr val="FF0000"/>
                </a:solidFill>
                <a:latin typeface="+mn-lt"/>
              </a:rPr>
              <a:t>2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рабочие группы.                                                            </a:t>
            </a:r>
            <a:r>
              <a:rPr lang="ru-RU" dirty="0">
                <a:solidFill>
                  <a:srgbClr val="FF0000"/>
                </a:solidFill>
                <a:latin typeface="+mn-lt"/>
              </a:rPr>
              <a:t>3</a:t>
            </a:r>
          </a:p>
          <a:p>
            <a:pPr algn="l"/>
            <a:r>
              <a:rPr lang="ru-RU" dirty="0">
                <a:solidFill>
                  <a:srgbClr val="FF0000"/>
                </a:solidFill>
                <a:latin typeface="+mn-lt"/>
              </a:rPr>
              <a:t>1.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Председатель молодежного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парламента,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заместитель (заместители) председателя и ответственный секретарь избираются на первом заседании молодежного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парламента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большинством голосов от членов молодежного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парламента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открытым голосованием сроком на два года.</a:t>
            </a:r>
          </a:p>
          <a:p>
            <a:pPr algn="l"/>
            <a:r>
              <a:rPr lang="ru-RU" dirty="0">
                <a:solidFill>
                  <a:srgbClr val="FF0000"/>
                </a:solidFill>
                <a:latin typeface="+mn-lt"/>
              </a:rPr>
              <a:t>2.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Количество и название постоянных комитетов молодежного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парламента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определяется в соответствии с Регламентом молодежного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парламента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депутатов Приморского края.</a:t>
            </a:r>
          </a:p>
          <a:p>
            <a:pPr algn="l"/>
            <a:r>
              <a:rPr lang="ru-RU" dirty="0">
                <a:solidFill>
                  <a:srgbClr val="FF0000"/>
                </a:solidFill>
                <a:latin typeface="+mn-lt"/>
              </a:rPr>
              <a:t>3.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Рабочие группы молодежного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парламента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могут создаваться из числа членов молодежного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парламента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с привлечением специалистов для проработки отдельных вопросов, связанных с деятельностью молодежного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парламента.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29454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371127"/>
          </a:xfrm>
        </p:spPr>
        <p:txBody>
          <a:bodyPr/>
          <a:lstStyle/>
          <a:p>
            <a:r>
              <a:rPr lang="ru-RU" sz="2400" b="1" i="1" dirty="0">
                <a:effectLst/>
              </a:rPr>
              <a:t>Депутат  ЗС ПК,  порядок  избрания,  полномочия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568952" cy="540749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Согласно Закону Приморского края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30.01ю2017 года № 72-КЗ «О внесении изменений в статью 5 закона Приморского края «О статусе депутата Законодательного Собрания Приморского края»»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депутат Законодательного Собрания имеет удостоверение, являющееся его основным документом, подтверждающим личность и полномочия депутата Законодательного Собрания, и нагрудный знак, которыми он пользуется в течение срока своих полномочий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.</a:t>
            </a:r>
          </a:p>
          <a:p>
            <a:pPr algn="l"/>
            <a:r>
              <a:rPr lang="ru-RU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Депутат Законодательного Собрания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l"/>
            <a:r>
              <a:rPr lang="ru-RU" dirty="0">
                <a:solidFill>
                  <a:schemeClr val="tx1"/>
                </a:solidFill>
                <a:latin typeface="+mn-lt"/>
              </a:rPr>
              <a:t>Депутатом Законодательного Собрания Приморского края является избранный в соответствии с Избирательным кодексом Приморского края гражданин Российской Федерации, уполномоченный осуществлять в Законодательном Собрании Приморского края (далее - Законодательное Собрание) законодательные и иные полномочия, предусмотренные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Конституцией РФ, 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федеральными законами, настоящим Законом, иными законами Приморского края.</a:t>
            </a:r>
          </a:p>
          <a:p>
            <a:pPr algn="l"/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0902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712968" cy="4824536"/>
          </a:xfrm>
        </p:spPr>
        <p:txBody>
          <a:bodyPr/>
          <a:lstStyle/>
          <a:p>
            <a:pPr algn="l"/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Статус депутата Законодательного Собрания </a:t>
            </a: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определяется:</a:t>
            </a:r>
            <a:b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Конституцией РФ;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rgbClr val="FF0000"/>
                </a:solidFill>
                <a:effectLst/>
              </a:rPr>
              <a:t>2.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 федеральными законами;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rgbClr val="FF0000"/>
                </a:solidFill>
                <a:effectLst/>
              </a:rPr>
              <a:t>3.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 Уставом Приморского края;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rgbClr val="FF0000"/>
                </a:solidFill>
                <a:effectLst/>
              </a:rPr>
              <a:t>4. 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Настоящим законом и другими законами </a:t>
            </a:r>
            <a:r>
              <a:rPr lang="ru-RU" sz="3200" dirty="0" smtClean="0">
                <a:solidFill>
                  <a:srgbClr val="FF0000"/>
                </a:solidFill>
                <a:effectLst/>
              </a:rPr>
              <a:t>5. 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Приморского края.</a:t>
            </a:r>
            <a:endParaRPr lang="ru-RU" sz="3200" dirty="0">
              <a:solidFill>
                <a:schemeClr val="tx1"/>
              </a:solidFill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7956376" y="6237312"/>
            <a:ext cx="1033463" cy="409575"/>
            <a:chOff x="4876" y="4062"/>
            <a:chExt cx="651" cy="258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15655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192</TotalTime>
  <Words>2225</Words>
  <Application>Microsoft Office PowerPoint</Application>
  <PresentationFormat>Экран (4:3)</PresentationFormat>
  <Paragraphs>178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Исполнительная</vt:lpstr>
      <vt:lpstr>Лекция 4   Органы государственной власти субъектов РФ как субъекты региональной молодежной политики. </vt:lpstr>
      <vt:lpstr>План лекции:</vt:lpstr>
      <vt:lpstr>Структуризация власти, отвечающей за осуществление государственной молодежной политики на региональном уровне.</vt:lpstr>
      <vt:lpstr>Структура власти субъектов РФ по реализации молодежной политики</vt:lpstr>
      <vt:lpstr>Детские и молодежные организации</vt:lpstr>
      <vt:lpstr>Основополагающие для развития ГМП документы</vt:lpstr>
      <vt:lpstr>Методические рекомендации в сфере молодежной политики</vt:lpstr>
      <vt:lpstr>Губернатор и  администрация Приморского края  как субъекты региональной молодежной политики в Приморье</vt:lpstr>
      <vt:lpstr>Например!</vt:lpstr>
      <vt:lpstr>Департамент осуществляет следующие полномочия:</vt:lpstr>
      <vt:lpstr>Полномочия органов государственной власти приморского края в сфере молодежной политики</vt:lpstr>
      <vt:lpstr>Полномочия органов государственной власти приморского края в сфере молодежной политики</vt:lpstr>
      <vt:lpstr>Роль Законодательного Собрания  Приморского края в законодательном обеспечении прав молодежи.</vt:lpstr>
      <vt:lpstr>Роль Законодательного Собрания  Приморского края в законодательном обеспечении прав молодежи.</vt:lpstr>
      <vt:lpstr>Основными задачами ассамблеи являются:</vt:lpstr>
      <vt:lpstr>Структура и организация работы ассамблеи</vt:lpstr>
      <vt:lpstr>Молодежное собрание депутатов Приморского края </vt:lpstr>
      <vt:lpstr>Направления деятельности молодежного собрания: Содействие в законодательной деятельности; Организационно-проектная деятельность; Межрегиональное и межмуниципальное взаимодействие.</vt:lpstr>
      <vt:lpstr>Структура молодежного собрания.</vt:lpstr>
      <vt:lpstr>Молодежный парламент Приморского края</vt:lpstr>
      <vt:lpstr>Направления деятельности молодежного парламента: 1. Содействие правотворческой деятельности в Приморском крае; 2. Мониторинг мнений и жизненных установок молодежи; 3. Продвижение принципов российского парламентаризма и демократии среди молодежи.</vt:lpstr>
      <vt:lpstr>Структура молодежного парламента.</vt:lpstr>
      <vt:lpstr>Депутат  ЗС ПК,  порядок  избрания,  полномочия</vt:lpstr>
      <vt:lpstr>Статус депутата Законодательного Собрания определяется: 1. Конституцией РФ; 2. федеральными законами; 3. Уставом Приморского края; 4. Настоящим законом и другими законами 5. Приморского края.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4   Органы государственной власти субъектов РФ как субъекты региональной молодежной политики. </dc:title>
  <dc:creator>Елена</dc:creator>
  <cp:lastModifiedBy>АндрейК74</cp:lastModifiedBy>
  <cp:revision>55</cp:revision>
  <dcterms:created xsi:type="dcterms:W3CDTF">2018-05-11T17:01:50Z</dcterms:created>
  <dcterms:modified xsi:type="dcterms:W3CDTF">2018-06-06T02:43:17Z</dcterms:modified>
</cp:coreProperties>
</file>