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1" r:id="rId1"/>
  </p:sldMasterIdLst>
  <p:notesMasterIdLst>
    <p:notesMasterId r:id="rId71"/>
  </p:notesMasterIdLst>
  <p:handoutMasterIdLst>
    <p:handoutMasterId r:id="rId72"/>
  </p:handoutMasterIdLst>
  <p:sldIdLst>
    <p:sldId id="256" r:id="rId2"/>
    <p:sldId id="257" r:id="rId3"/>
    <p:sldId id="264" r:id="rId4"/>
    <p:sldId id="541" r:id="rId5"/>
    <p:sldId id="542" r:id="rId6"/>
    <p:sldId id="543" r:id="rId7"/>
    <p:sldId id="544" r:id="rId8"/>
    <p:sldId id="588" r:id="rId9"/>
    <p:sldId id="483" r:id="rId10"/>
    <p:sldId id="491" r:id="rId11"/>
    <p:sldId id="492" r:id="rId12"/>
    <p:sldId id="546" r:id="rId13"/>
    <p:sldId id="547" r:id="rId14"/>
    <p:sldId id="597" r:id="rId15"/>
    <p:sldId id="598" r:id="rId16"/>
    <p:sldId id="599" r:id="rId17"/>
    <p:sldId id="600" r:id="rId18"/>
    <p:sldId id="648" r:id="rId19"/>
    <p:sldId id="601" r:id="rId20"/>
    <p:sldId id="649" r:id="rId21"/>
    <p:sldId id="602" r:id="rId22"/>
    <p:sldId id="603" r:id="rId23"/>
    <p:sldId id="604" r:id="rId24"/>
    <p:sldId id="605" r:id="rId25"/>
    <p:sldId id="606" r:id="rId26"/>
    <p:sldId id="607" r:id="rId27"/>
    <p:sldId id="608" r:id="rId28"/>
    <p:sldId id="548" r:id="rId29"/>
    <p:sldId id="587" r:id="rId30"/>
    <p:sldId id="609" r:id="rId31"/>
    <p:sldId id="610" r:id="rId32"/>
    <p:sldId id="611" r:id="rId33"/>
    <p:sldId id="612" r:id="rId34"/>
    <p:sldId id="629" r:id="rId35"/>
    <p:sldId id="630" r:id="rId36"/>
    <p:sldId id="631" r:id="rId37"/>
    <p:sldId id="616" r:id="rId38"/>
    <p:sldId id="613" r:id="rId39"/>
    <p:sldId id="614" r:id="rId40"/>
    <p:sldId id="615" r:id="rId41"/>
    <p:sldId id="617" r:id="rId42"/>
    <p:sldId id="650" r:id="rId43"/>
    <p:sldId id="651" r:id="rId44"/>
    <p:sldId id="652" r:id="rId45"/>
    <p:sldId id="618" r:id="rId46"/>
    <p:sldId id="619" r:id="rId47"/>
    <p:sldId id="620" r:id="rId48"/>
    <p:sldId id="621" r:id="rId49"/>
    <p:sldId id="622" r:id="rId50"/>
    <p:sldId id="623" r:id="rId51"/>
    <p:sldId id="624" r:id="rId52"/>
    <p:sldId id="626" r:id="rId53"/>
    <p:sldId id="640" r:id="rId54"/>
    <p:sldId id="641" r:id="rId55"/>
    <p:sldId id="642" r:id="rId56"/>
    <p:sldId id="643" r:id="rId57"/>
    <p:sldId id="644" r:id="rId58"/>
    <p:sldId id="645" r:id="rId59"/>
    <p:sldId id="646" r:id="rId60"/>
    <p:sldId id="647" r:id="rId61"/>
    <p:sldId id="628" r:id="rId62"/>
    <p:sldId id="627" r:id="rId63"/>
    <p:sldId id="632" r:id="rId64"/>
    <p:sldId id="633" r:id="rId65"/>
    <p:sldId id="635" r:id="rId66"/>
    <p:sldId id="636" r:id="rId67"/>
    <p:sldId id="637" r:id="rId68"/>
    <p:sldId id="638" r:id="rId69"/>
    <p:sldId id="452" r:id="rId70"/>
  </p:sldIdLst>
  <p:sldSz cx="9144000" cy="6858000" type="screen4x3"/>
  <p:notesSz cx="6858000" cy="9144000"/>
  <p:custDataLst>
    <p:tags r:id="rId73"/>
  </p:custDataLst>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C00"/>
    <a:srgbClr val="005426"/>
    <a:srgbClr val="D3DB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84" autoAdjust="0"/>
    <p:restoredTop sz="94660"/>
  </p:normalViewPr>
  <p:slideViewPr>
    <p:cSldViewPr>
      <p:cViewPr varScale="1">
        <p:scale>
          <a:sx n="92" d="100"/>
          <a:sy n="92" d="100"/>
        </p:scale>
        <p:origin x="750" y="90"/>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0" d="100"/>
          <a:sy n="60" d="100"/>
        </p:scale>
        <p:origin x="-24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4FD502C-37C8-4396-BE20-1AF2039DCA6F}" type="datetimeFigureOut">
              <a:rPr lang="ru-RU"/>
              <a:pPr>
                <a:defRPr/>
              </a:pPr>
              <a:t>31.03.2015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56E1189-DA5B-47A1-8BC4-E0B5C6CDC5C9}" type="slidenum">
              <a:rPr lang="ru-RU"/>
              <a:pPr>
                <a:defRPr/>
              </a:pPr>
              <a:t>‹#›</a:t>
            </a:fld>
            <a:endParaRPr lang="ru-RU"/>
          </a:p>
        </p:txBody>
      </p:sp>
    </p:spTree>
    <p:extLst>
      <p:ext uri="{BB962C8B-B14F-4D97-AF65-F5344CB8AC3E}">
        <p14:creationId xmlns:p14="http://schemas.microsoft.com/office/powerpoint/2010/main" val="265503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ltLang="ru-R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ltLang="ru-RU"/>
          </a:p>
        </p:txBody>
      </p:sp>
      <p:sp>
        <p:nvSpPr>
          <p:cNvPr id="1136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smtClean="0"/>
              <a:t>Образец текста</a:t>
            </a:r>
          </a:p>
          <a:p>
            <a:pPr lvl="1"/>
            <a:r>
              <a:rPr lang="ru-RU" altLang="ru-RU" noProof="0" smtClean="0"/>
              <a:t>Второй уровень</a:t>
            </a:r>
          </a:p>
          <a:p>
            <a:pPr lvl="2"/>
            <a:r>
              <a:rPr lang="ru-RU" altLang="ru-RU" noProof="0" smtClean="0"/>
              <a:t>Третий уровень</a:t>
            </a:r>
          </a:p>
          <a:p>
            <a:pPr lvl="3"/>
            <a:r>
              <a:rPr lang="ru-RU" altLang="ru-RU" noProof="0" smtClean="0"/>
              <a:t>Четвертый уровень</a:t>
            </a:r>
          </a:p>
          <a:p>
            <a:pPr lvl="4"/>
            <a:r>
              <a:rPr lang="ru-RU" altLang="ru-RU" noProof="0"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lt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08260A9-3E17-4ACA-B9D0-67F71113FFB5}" type="slidenum">
              <a:rPr lang="ru-RU" altLang="ru-RU"/>
              <a:pPr>
                <a:defRPr/>
              </a:pPr>
              <a:t>‹#›</a:t>
            </a:fld>
            <a:endParaRPr lang="ru-RU" altLang="ru-RU"/>
          </a:p>
        </p:txBody>
      </p:sp>
    </p:spTree>
    <p:extLst>
      <p:ext uri="{BB962C8B-B14F-4D97-AF65-F5344CB8AC3E}">
        <p14:creationId xmlns:p14="http://schemas.microsoft.com/office/powerpoint/2010/main" val="60234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1</a:t>
            </a:fld>
            <a:endParaRPr lang="ru-RU" altLang="ru-RU"/>
          </a:p>
        </p:txBody>
      </p:sp>
    </p:spTree>
    <p:extLst>
      <p:ext uri="{BB962C8B-B14F-4D97-AF65-F5344CB8AC3E}">
        <p14:creationId xmlns:p14="http://schemas.microsoft.com/office/powerpoint/2010/main" val="115975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a:t>
            </a:fld>
            <a:endParaRPr lang="ru-RU" altLang="ru-RU"/>
          </a:p>
        </p:txBody>
      </p:sp>
    </p:spTree>
    <p:extLst>
      <p:ext uri="{BB962C8B-B14F-4D97-AF65-F5344CB8AC3E}">
        <p14:creationId xmlns:p14="http://schemas.microsoft.com/office/powerpoint/2010/main" val="313585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3</a:t>
            </a:fld>
            <a:endParaRPr lang="ru-RU" altLang="ru-RU"/>
          </a:p>
        </p:txBody>
      </p:sp>
    </p:spTree>
    <p:extLst>
      <p:ext uri="{BB962C8B-B14F-4D97-AF65-F5344CB8AC3E}">
        <p14:creationId xmlns:p14="http://schemas.microsoft.com/office/powerpoint/2010/main" val="745823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28</a:t>
            </a:fld>
            <a:endParaRPr lang="ru-RU" altLang="ru-RU"/>
          </a:p>
        </p:txBody>
      </p:sp>
    </p:spTree>
    <p:extLst>
      <p:ext uri="{BB962C8B-B14F-4D97-AF65-F5344CB8AC3E}">
        <p14:creationId xmlns:p14="http://schemas.microsoft.com/office/powerpoint/2010/main" val="2661964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37</a:t>
            </a:fld>
            <a:endParaRPr lang="ru-RU" altLang="ru-RU"/>
          </a:p>
        </p:txBody>
      </p:sp>
    </p:spTree>
    <p:extLst>
      <p:ext uri="{BB962C8B-B14F-4D97-AF65-F5344CB8AC3E}">
        <p14:creationId xmlns:p14="http://schemas.microsoft.com/office/powerpoint/2010/main" val="3436802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69</a:t>
            </a:fld>
            <a:endParaRPr lang="ru-RU" altLang="ru-RU"/>
          </a:p>
        </p:txBody>
      </p:sp>
    </p:spTree>
    <p:extLst>
      <p:ext uri="{BB962C8B-B14F-4D97-AF65-F5344CB8AC3E}">
        <p14:creationId xmlns:p14="http://schemas.microsoft.com/office/powerpoint/2010/main" val="1612664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140825" cy="6851650"/>
            <a:chOff x="0" y="4"/>
            <a:chExt cx="5758" cy="4316"/>
          </a:xfrm>
        </p:grpSpPr>
        <p:grpSp>
          <p:nvGrpSpPr>
            <p:cNvPr id="5" name="Group 3"/>
            <p:cNvGrpSpPr>
              <a:grpSpLocks/>
            </p:cNvGrpSpPr>
            <p:nvPr/>
          </p:nvGrpSpPr>
          <p:grpSpPr bwMode="auto">
            <a:xfrm>
              <a:off x="0" y="1161"/>
              <a:ext cx="5758" cy="3159"/>
              <a:chOff x="0" y="1161"/>
              <a:chExt cx="5758" cy="3159"/>
            </a:xfrm>
          </p:grpSpPr>
          <p:sp>
            <p:nvSpPr>
              <p:cNvPr id="16" name="Freeform 4"/>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7" name="Freeform 5"/>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6" name="Freeform 6"/>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7" name="Freeform 7"/>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8"/>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9" name="Group 9"/>
            <p:cNvGrpSpPr>
              <a:grpSpLocks/>
            </p:cNvGrpSpPr>
            <p:nvPr/>
          </p:nvGrpSpPr>
          <p:grpSpPr bwMode="auto">
            <a:xfrm>
              <a:off x="348" y="4"/>
              <a:ext cx="5410" cy="4316"/>
              <a:chOff x="348" y="4"/>
              <a:chExt cx="5410" cy="4316"/>
            </a:xfrm>
          </p:grpSpPr>
          <p:sp>
            <p:nvSpPr>
              <p:cNvPr id="10" name="Freeform 10"/>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 name="Freeform 11"/>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12"/>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 name="Freeform 13"/>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4" name="Freeform 14"/>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5" name="Freeform 15"/>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5184" name="Rectangle 16"/>
          <p:cNvSpPr>
            <a:spLocks noGrp="1" noChangeArrowheads="1"/>
          </p:cNvSpPr>
          <p:nvPr>
            <p:ph type="ctrTitle" sz="quarter"/>
          </p:nvPr>
        </p:nvSpPr>
        <p:spPr>
          <a:xfrm>
            <a:off x="1066800" y="1997075"/>
            <a:ext cx="7086600" cy="1431925"/>
          </a:xfrm>
        </p:spPr>
        <p:txBody>
          <a:bodyPr anchor="b"/>
          <a:lstStyle>
            <a:lvl1pPr>
              <a:defRPr/>
            </a:lvl1pPr>
          </a:lstStyle>
          <a:p>
            <a:pPr lvl="0"/>
            <a:r>
              <a:rPr lang="ru-RU" altLang="ru-RU" noProof="0" smtClean="0"/>
              <a:t>Образец заголовка</a:t>
            </a:r>
          </a:p>
        </p:txBody>
      </p:sp>
      <p:sp>
        <p:nvSpPr>
          <p:cNvPr id="135185"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pPr lvl="0"/>
            <a:r>
              <a:rPr lang="ru-RU" altLang="ru-RU" noProof="0" smtClean="0"/>
              <a:t>Образец подзаголовка</a:t>
            </a:r>
          </a:p>
        </p:txBody>
      </p:sp>
      <p:sp>
        <p:nvSpPr>
          <p:cNvPr id="18" name="Rectangle 18"/>
          <p:cNvSpPr>
            <a:spLocks noGrp="1" noChangeArrowheads="1"/>
          </p:cNvSpPr>
          <p:nvPr>
            <p:ph type="dt" sz="quarter" idx="10"/>
          </p:nvPr>
        </p:nvSpPr>
        <p:spPr/>
        <p:txBody>
          <a:bodyPr/>
          <a:lstStyle>
            <a:lvl1pPr>
              <a:defRPr/>
            </a:lvl1pPr>
          </a:lstStyle>
          <a:p>
            <a:pPr>
              <a:defRPr/>
            </a:pPr>
            <a:fld id="{3085C180-7849-434A-A669-ACA77ACC8903}" type="datetime1">
              <a:rPr lang="ru-RU" altLang="ru-RU"/>
              <a:pPr>
                <a:defRPr/>
              </a:pPr>
              <a:t>31.03.2015</a:t>
            </a:fld>
            <a:endParaRPr lang="ru-RU" altLang="ru-RU"/>
          </a:p>
        </p:txBody>
      </p:sp>
      <p:sp>
        <p:nvSpPr>
          <p:cNvPr id="19" name="Rectangle 19"/>
          <p:cNvSpPr>
            <a:spLocks noGrp="1" noChangeArrowheads="1"/>
          </p:cNvSpPr>
          <p:nvPr>
            <p:ph type="ftr" sz="quarter" idx="11"/>
          </p:nvPr>
        </p:nvSpPr>
        <p:spPr>
          <a:xfrm>
            <a:off x="3352800" y="6248400"/>
            <a:ext cx="2895600" cy="457200"/>
          </a:xfrm>
        </p:spPr>
        <p:txBody>
          <a:bodyPr/>
          <a:lstStyle>
            <a:lvl1pPr>
              <a:defRPr/>
            </a:lvl1pPr>
          </a:lstStyle>
          <a:p>
            <a:pPr>
              <a:defRPr/>
            </a:pPr>
            <a:endParaRPr lang="ru-RU" altLang="ru-RU"/>
          </a:p>
        </p:txBody>
      </p:sp>
      <p:sp>
        <p:nvSpPr>
          <p:cNvPr id="20" name="Rectangle 20"/>
          <p:cNvSpPr>
            <a:spLocks noGrp="1" noChangeArrowheads="1"/>
          </p:cNvSpPr>
          <p:nvPr>
            <p:ph type="sldNum" sz="quarter" idx="12"/>
          </p:nvPr>
        </p:nvSpPr>
        <p:spPr/>
        <p:txBody>
          <a:bodyPr/>
          <a:lstStyle>
            <a:lvl1pPr>
              <a:defRPr/>
            </a:lvl1pPr>
          </a:lstStyle>
          <a:p>
            <a:pPr>
              <a:defRPr/>
            </a:pPr>
            <a:fld id="{64B75554-0CB9-4F42-A183-DD773225999A}" type="slidenum">
              <a:rPr lang="ru-RU" altLang="ru-RU"/>
              <a:pPr>
                <a:defRPr/>
              </a:pPr>
              <a:t>‹#›</a:t>
            </a:fld>
            <a:endParaRPr lang="ru-RU" altLang="ru-RU"/>
          </a:p>
        </p:txBody>
      </p:sp>
    </p:spTree>
    <p:extLst>
      <p:ext uri="{BB962C8B-B14F-4D97-AF65-F5344CB8AC3E}">
        <p14:creationId xmlns:p14="http://schemas.microsoft.com/office/powerpoint/2010/main" val="25725326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3EC7F3D-6E3B-4F75-AFBF-17BE89F866A4}" type="datetime1">
              <a:rPr lang="ru-RU" altLang="ru-RU"/>
              <a:pPr>
                <a:defRPr/>
              </a:pPr>
              <a:t>31.03.2015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65A431FF-D6C5-4C95-85BE-259EC2EC98E8}" type="slidenum">
              <a:rPr lang="ru-RU" altLang="ru-RU"/>
              <a:pPr>
                <a:defRPr/>
              </a:pPr>
              <a:t>‹#›</a:t>
            </a:fld>
            <a:endParaRPr lang="ru-RU" altLang="ru-RU"/>
          </a:p>
        </p:txBody>
      </p:sp>
    </p:spTree>
    <p:extLst>
      <p:ext uri="{BB962C8B-B14F-4D97-AF65-F5344CB8AC3E}">
        <p14:creationId xmlns:p14="http://schemas.microsoft.com/office/powerpoint/2010/main" val="2727234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7"/>
          <p:cNvSpPr>
            <a:spLocks noGrp="1" noChangeArrowheads="1"/>
          </p:cNvSpPr>
          <p:nvPr>
            <p:ph type="dt" sz="half" idx="10"/>
          </p:nvPr>
        </p:nvSpPr>
        <p:spPr>
          <a:ln/>
        </p:spPr>
        <p:txBody>
          <a:bodyPr/>
          <a:lstStyle>
            <a:lvl1pPr>
              <a:defRPr/>
            </a:lvl1pPr>
          </a:lstStyle>
          <a:p>
            <a:pPr>
              <a:defRPr/>
            </a:pPr>
            <a:fld id="{FE1C5D5D-A2B5-4D69-A413-7320CFA8E190}" type="datetime1">
              <a:rPr lang="ru-RU" altLang="ru-RU"/>
              <a:pPr>
                <a:defRPr/>
              </a:pPr>
              <a:t>31.03.2015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945DA011-E930-4BDC-9BBD-0C17AD09469E}" type="slidenum">
              <a:rPr lang="ru-RU" altLang="ru-RU"/>
              <a:pPr>
                <a:defRPr/>
              </a:pPr>
              <a:t>‹#›</a:t>
            </a:fld>
            <a:endParaRPr lang="ru-RU" altLang="ru-RU"/>
          </a:p>
        </p:txBody>
      </p:sp>
    </p:spTree>
    <p:extLst>
      <p:ext uri="{BB962C8B-B14F-4D97-AF65-F5344CB8AC3E}">
        <p14:creationId xmlns:p14="http://schemas.microsoft.com/office/powerpoint/2010/main" val="355963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13D13E2E-DB56-4FFE-A32D-6CFBD3ED9699}" type="datetime1">
              <a:rPr lang="ru-RU" altLang="ru-RU"/>
              <a:pPr>
                <a:defRPr/>
              </a:pPr>
              <a:t>31.03.2015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32973A06-D50F-4249-ADC0-92233E2C83B3}" type="slidenum">
              <a:rPr lang="ru-RU" altLang="ru-RU"/>
              <a:pPr>
                <a:defRPr/>
              </a:pPr>
              <a:t>‹#›</a:t>
            </a:fld>
            <a:endParaRPr lang="ru-RU" altLang="ru-RU"/>
          </a:p>
        </p:txBody>
      </p:sp>
    </p:spTree>
    <p:extLst>
      <p:ext uri="{BB962C8B-B14F-4D97-AF65-F5344CB8AC3E}">
        <p14:creationId xmlns:p14="http://schemas.microsoft.com/office/powerpoint/2010/main" val="4855825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7"/>
          <p:cNvSpPr>
            <a:spLocks noGrp="1" noChangeArrowheads="1"/>
          </p:cNvSpPr>
          <p:nvPr>
            <p:ph type="dt" sz="half" idx="10"/>
          </p:nvPr>
        </p:nvSpPr>
        <p:spPr>
          <a:ln/>
        </p:spPr>
        <p:txBody>
          <a:bodyPr/>
          <a:lstStyle>
            <a:lvl1pPr>
              <a:defRPr/>
            </a:lvl1pPr>
          </a:lstStyle>
          <a:p>
            <a:pPr>
              <a:defRPr/>
            </a:pPr>
            <a:fld id="{087717FD-0E0D-430D-AE25-CF021519157F}" type="datetime1">
              <a:rPr lang="ru-RU" altLang="ru-RU"/>
              <a:pPr>
                <a:defRPr/>
              </a:pPr>
              <a:t>31.03.2015</a:t>
            </a:fld>
            <a:endParaRPr lang="ru-RU" altLang="ru-RU"/>
          </a:p>
        </p:txBody>
      </p:sp>
      <p:sp>
        <p:nvSpPr>
          <p:cNvPr id="8"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19"/>
          <p:cNvSpPr>
            <a:spLocks noGrp="1" noChangeArrowheads="1"/>
          </p:cNvSpPr>
          <p:nvPr>
            <p:ph type="sldNum" sz="quarter" idx="12"/>
          </p:nvPr>
        </p:nvSpPr>
        <p:spPr>
          <a:ln/>
        </p:spPr>
        <p:txBody>
          <a:bodyPr/>
          <a:lstStyle>
            <a:lvl1pPr>
              <a:defRPr/>
            </a:lvl1pPr>
          </a:lstStyle>
          <a:p>
            <a:pPr>
              <a:defRPr/>
            </a:pPr>
            <a:fld id="{23153D7E-1A31-4183-BA21-1C3EFE19F229}" type="slidenum">
              <a:rPr lang="ru-RU" altLang="ru-RU"/>
              <a:pPr>
                <a:defRPr/>
              </a:pPr>
              <a:t>‹#›</a:t>
            </a:fld>
            <a:endParaRPr lang="ru-RU" altLang="ru-RU"/>
          </a:p>
        </p:txBody>
      </p:sp>
    </p:spTree>
    <p:extLst>
      <p:ext uri="{BB962C8B-B14F-4D97-AF65-F5344CB8AC3E}">
        <p14:creationId xmlns:p14="http://schemas.microsoft.com/office/powerpoint/2010/main" val="2795530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7"/>
          <p:cNvSpPr>
            <a:spLocks noGrp="1" noChangeArrowheads="1"/>
          </p:cNvSpPr>
          <p:nvPr>
            <p:ph type="dt" sz="half" idx="10"/>
          </p:nvPr>
        </p:nvSpPr>
        <p:spPr>
          <a:ln/>
        </p:spPr>
        <p:txBody>
          <a:bodyPr/>
          <a:lstStyle>
            <a:lvl1pPr>
              <a:defRPr/>
            </a:lvl1pPr>
          </a:lstStyle>
          <a:p>
            <a:pPr>
              <a:defRPr/>
            </a:pPr>
            <a:fld id="{C483414E-78E1-48AA-938A-AD9E1320630E}" type="datetime1">
              <a:rPr lang="ru-RU" altLang="ru-RU"/>
              <a:pPr>
                <a:defRPr/>
              </a:pPr>
              <a:t>31.03.2015</a:t>
            </a:fld>
            <a:endParaRPr lang="ru-RU" altLang="ru-RU"/>
          </a:p>
        </p:txBody>
      </p:sp>
      <p:sp>
        <p:nvSpPr>
          <p:cNvPr id="4"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19"/>
          <p:cNvSpPr>
            <a:spLocks noGrp="1" noChangeArrowheads="1"/>
          </p:cNvSpPr>
          <p:nvPr>
            <p:ph type="sldNum" sz="quarter" idx="12"/>
          </p:nvPr>
        </p:nvSpPr>
        <p:spPr>
          <a:ln/>
        </p:spPr>
        <p:txBody>
          <a:bodyPr/>
          <a:lstStyle>
            <a:lvl1pPr>
              <a:defRPr/>
            </a:lvl1pPr>
          </a:lstStyle>
          <a:p>
            <a:pPr>
              <a:defRPr/>
            </a:pPr>
            <a:fld id="{DD619CF1-1D6F-460D-BE79-7E2402FB7C6A}" type="slidenum">
              <a:rPr lang="ru-RU" altLang="ru-RU"/>
              <a:pPr>
                <a:defRPr/>
              </a:pPr>
              <a:t>‹#›</a:t>
            </a:fld>
            <a:endParaRPr lang="ru-RU" altLang="ru-RU"/>
          </a:p>
        </p:txBody>
      </p:sp>
    </p:spTree>
    <p:extLst>
      <p:ext uri="{BB962C8B-B14F-4D97-AF65-F5344CB8AC3E}">
        <p14:creationId xmlns:p14="http://schemas.microsoft.com/office/powerpoint/2010/main" val="292530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fld id="{BA3CF16C-4296-4757-99B9-8F6E4782566F}" type="datetime1">
              <a:rPr lang="ru-RU" altLang="ru-RU"/>
              <a:pPr>
                <a:defRPr/>
              </a:pPr>
              <a:t>31.03.2015</a:t>
            </a:fld>
            <a:endParaRPr lang="ru-RU" altLang="ru-RU"/>
          </a:p>
        </p:txBody>
      </p:sp>
      <p:sp>
        <p:nvSpPr>
          <p:cNvPr id="3"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19"/>
          <p:cNvSpPr>
            <a:spLocks noGrp="1" noChangeArrowheads="1"/>
          </p:cNvSpPr>
          <p:nvPr>
            <p:ph type="sldNum" sz="quarter" idx="12"/>
          </p:nvPr>
        </p:nvSpPr>
        <p:spPr>
          <a:ln/>
        </p:spPr>
        <p:txBody>
          <a:bodyPr/>
          <a:lstStyle>
            <a:lvl1pPr>
              <a:defRPr/>
            </a:lvl1pPr>
          </a:lstStyle>
          <a:p>
            <a:pPr>
              <a:defRPr/>
            </a:pPr>
            <a:fld id="{AD3994BC-2096-41C6-925C-F4DC585344CC}" type="slidenum">
              <a:rPr lang="ru-RU" altLang="ru-RU"/>
              <a:pPr>
                <a:defRPr/>
              </a:pPr>
              <a:t>‹#›</a:t>
            </a:fld>
            <a:endParaRPr lang="ru-RU" altLang="ru-RU"/>
          </a:p>
        </p:txBody>
      </p:sp>
    </p:spTree>
    <p:extLst>
      <p:ext uri="{BB962C8B-B14F-4D97-AF65-F5344CB8AC3E}">
        <p14:creationId xmlns:p14="http://schemas.microsoft.com/office/powerpoint/2010/main" val="1019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99C74FF4-CF71-4AC8-A3A4-61B3BFFDF875}" type="datetime1">
              <a:rPr lang="ru-RU" altLang="ru-RU"/>
              <a:pPr>
                <a:defRPr/>
              </a:pPr>
              <a:t>31.03.2015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A5E1DA75-D31D-430B-8067-44FF920A589D}" type="slidenum">
              <a:rPr lang="ru-RU" altLang="ru-RU"/>
              <a:pPr>
                <a:defRPr/>
              </a:pPr>
              <a:t>‹#›</a:t>
            </a:fld>
            <a:endParaRPr lang="ru-RU" altLang="ru-RU"/>
          </a:p>
        </p:txBody>
      </p:sp>
    </p:spTree>
    <p:extLst>
      <p:ext uri="{BB962C8B-B14F-4D97-AF65-F5344CB8AC3E}">
        <p14:creationId xmlns:p14="http://schemas.microsoft.com/office/powerpoint/2010/main" val="3562039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F76EBC1C-5AD2-4022-9F53-4BAE8A47C85A}" type="datetime1">
              <a:rPr lang="ru-RU" altLang="ru-RU"/>
              <a:pPr>
                <a:defRPr/>
              </a:pPr>
              <a:t>31.03.2015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06A84B9E-2C34-4114-A037-9BAEB6B591E9}" type="slidenum">
              <a:rPr lang="ru-RU" altLang="ru-RU"/>
              <a:pPr>
                <a:defRPr/>
              </a:pPr>
              <a:t>‹#›</a:t>
            </a:fld>
            <a:endParaRPr lang="ru-RU" altLang="ru-RU"/>
          </a:p>
        </p:txBody>
      </p:sp>
    </p:spTree>
    <p:extLst>
      <p:ext uri="{BB962C8B-B14F-4D97-AF65-F5344CB8AC3E}">
        <p14:creationId xmlns:p14="http://schemas.microsoft.com/office/powerpoint/2010/main" val="3831641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480718D-E263-465D-A50E-95603FA7C54D}" type="datetime1">
              <a:rPr lang="ru-RU" altLang="ru-RU"/>
              <a:pPr>
                <a:defRPr/>
              </a:pPr>
              <a:t>31.03.2015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F1A4B18D-5C56-44E0-BEF5-D706B68AA163}" type="slidenum">
              <a:rPr lang="ru-RU" altLang="ru-RU"/>
              <a:pPr>
                <a:defRPr/>
              </a:pPr>
              <a:t>‹#›</a:t>
            </a:fld>
            <a:endParaRPr lang="ru-RU" altLang="ru-RU"/>
          </a:p>
        </p:txBody>
      </p:sp>
    </p:spTree>
    <p:extLst>
      <p:ext uri="{BB962C8B-B14F-4D97-AF65-F5344CB8AC3E}">
        <p14:creationId xmlns:p14="http://schemas.microsoft.com/office/powerpoint/2010/main" val="411179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24650" y="304800"/>
            <a:ext cx="188595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04800"/>
            <a:ext cx="55054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FD853114-6D27-4EBE-A979-1870256C5E3C}" type="datetime1">
              <a:rPr lang="ru-RU" altLang="ru-RU"/>
              <a:pPr>
                <a:defRPr/>
              </a:pPr>
              <a:t>31.03.2015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DA2ADFCD-A6F0-4892-ABB9-0CD44F26B173}" type="slidenum">
              <a:rPr lang="ru-RU" altLang="ru-RU"/>
              <a:pPr>
                <a:defRPr/>
              </a:pPr>
              <a:t>‹#›</a:t>
            </a:fld>
            <a:endParaRPr lang="ru-RU" altLang="ru-RU"/>
          </a:p>
        </p:txBody>
      </p:sp>
    </p:spTree>
    <p:extLst>
      <p:ext uri="{BB962C8B-B14F-4D97-AF65-F5344CB8AC3E}">
        <p14:creationId xmlns:p14="http://schemas.microsoft.com/office/powerpoint/2010/main" val="2518421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04800"/>
            <a:ext cx="7543800"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0668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56DEDFDD-0F97-44EB-839A-E2549404635C}" type="datetime1">
              <a:rPr lang="ru-RU" altLang="ru-RU"/>
              <a:pPr>
                <a:defRPr/>
              </a:pPr>
              <a:t>31.03.2015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4D06F7E4-A8E5-483B-8B7B-C488D83ADC1E}" type="slidenum">
              <a:rPr lang="ru-RU" altLang="ru-RU"/>
              <a:pPr>
                <a:defRPr/>
              </a:pPr>
              <a:t>‹#›</a:t>
            </a:fld>
            <a:endParaRPr lang="ru-RU" altLang="ru-RU"/>
          </a:p>
        </p:txBody>
      </p:sp>
    </p:spTree>
    <p:extLst>
      <p:ext uri="{BB962C8B-B14F-4D97-AF65-F5344CB8AC3E}">
        <p14:creationId xmlns:p14="http://schemas.microsoft.com/office/powerpoint/2010/main" val="38421453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6350"/>
            <a:ext cx="9140825" cy="6851650"/>
            <a:chOff x="0" y="4"/>
            <a:chExt cx="5758" cy="4316"/>
          </a:xfrm>
        </p:grpSpPr>
        <p:sp>
          <p:nvSpPr>
            <p:cNvPr id="1032" name="Freeform 3"/>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3" name="Freeform 4"/>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1034" name="Group 5"/>
            <p:cNvGrpSpPr>
              <a:grpSpLocks/>
            </p:cNvGrpSpPr>
            <p:nvPr userDrawn="1"/>
          </p:nvGrpSpPr>
          <p:grpSpPr bwMode="auto">
            <a:xfrm>
              <a:off x="0" y="4"/>
              <a:ext cx="5758" cy="4316"/>
              <a:chOff x="0" y="4"/>
              <a:chExt cx="5758" cy="4316"/>
            </a:xfrm>
          </p:grpSpPr>
          <p:sp>
            <p:nvSpPr>
              <p:cNvPr id="1035" name="Freeform 6"/>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6" name="Freeform 7"/>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7" name="Freeform 8"/>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8" name="Freeform 9"/>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9" name="Freeform 10"/>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5" name="Freeform 11"/>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1041" name="Freeform 12"/>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42" name="Freeform 13"/>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8" name="Freeform 14"/>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4159" name="Rectangle 15"/>
          <p:cNvSpPr>
            <a:spLocks noGrp="1" noChangeArrowheads="1"/>
          </p:cNvSpPr>
          <p:nvPr>
            <p:ph type="title"/>
          </p:nvPr>
        </p:nvSpPr>
        <p:spPr bwMode="auto">
          <a:xfrm>
            <a:off x="1066800" y="304800"/>
            <a:ext cx="7543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34160" name="Rectangle 16"/>
          <p:cNvSpPr>
            <a:spLocks noGrp="1" noChangeArrowheads="1"/>
          </p:cNvSpPr>
          <p:nvPr>
            <p:ph type="body" idx="1"/>
          </p:nvPr>
        </p:nvSpPr>
        <p:spPr bwMode="auto">
          <a:xfrm>
            <a:off x="1066800" y="1981200"/>
            <a:ext cx="7543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34161" name="Rectangle 17"/>
          <p:cNvSpPr>
            <a:spLocks noGrp="1" noChangeArrowheads="1"/>
          </p:cNvSpPr>
          <p:nvPr>
            <p:ph type="dt" sz="half" idx="2"/>
          </p:nvPr>
        </p:nvSpPr>
        <p:spPr bwMode="auto">
          <a:xfrm>
            <a:off x="1066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pPr>
              <a:defRPr/>
            </a:pPr>
            <a:fld id="{7CA7ACA3-8307-47D1-B996-1384A05F00AD}" type="datetime1">
              <a:rPr lang="ru-RU" altLang="ru-RU"/>
              <a:pPr>
                <a:defRPr/>
              </a:pPr>
              <a:t>31.03.2015</a:t>
            </a:fld>
            <a:endParaRPr lang="ru-RU" altLang="ru-RU"/>
          </a:p>
        </p:txBody>
      </p:sp>
      <p:sp>
        <p:nvSpPr>
          <p:cNvPr id="134162" name="Rectangle 18"/>
          <p:cNvSpPr>
            <a:spLocks noGrp="1" noChangeArrowheads="1"/>
          </p:cNvSpPr>
          <p:nvPr>
            <p:ph type="ftr" sz="quarter" idx="3"/>
          </p:nvPr>
        </p:nvSpPr>
        <p:spPr bwMode="auto">
          <a:xfrm>
            <a:off x="34290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pPr>
              <a:defRPr/>
            </a:pPr>
            <a:endParaRPr lang="ru-RU" altLang="ru-RU"/>
          </a:p>
        </p:txBody>
      </p:sp>
      <p:sp>
        <p:nvSpPr>
          <p:cNvPr id="134163" name="Rectangle 19"/>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pPr>
              <a:defRPr/>
            </a:pPr>
            <a:fld id="{760F7F90-798C-468B-9E1B-E8AFA30E663C}" type="slidenum">
              <a:rPr lang="ru-RU" altLang="ru-RU"/>
              <a:pPr>
                <a:defRPr/>
              </a:pPr>
              <a:t>‹#›</a:t>
            </a:fld>
            <a:endParaRPr lang="ru-RU" altLang="ru-RU"/>
          </a:p>
        </p:txBody>
      </p:sp>
    </p:spTree>
  </p:cSld>
  <p:clrMap bg1="dk2" tx1="lt1" bg2="dk1" tx2="lt2" accent1="accent1" accent2="accent2" accent3="accent3" accent4="accent4" accent5="accent5" accent6="accent6" hlink="hlink" folHlink="folHlink"/>
  <p:sldLayoutIdLst>
    <p:sldLayoutId id="2147483758"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iming>
    <p:tnLst>
      <p:par>
        <p:cTn id="1" dur="indefinite" restart="never" nodeType="tmRoot"/>
      </p:par>
    </p:tnLst>
  </p:timing>
  <p:hf hdr="0" ftr="0"/>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hyperlink" Target="http://www.vvsu.ru/news/shownews.asp?ID=35557"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hyperlink" Target="http://base.garant.ru/70552688/3/#block_120" TargetMode="External"/><Relationship Id="rId3" Type="http://schemas.openxmlformats.org/officeDocument/2006/relationships/hyperlink" Target="http://base.garant.ru/70552688/6/#block_30119" TargetMode="External"/><Relationship Id="rId7" Type="http://schemas.openxmlformats.org/officeDocument/2006/relationships/hyperlink" Target="http://base.garant.ru/70552688/6/#block_3217" TargetMode="External"/><Relationship Id="rId2" Type="http://schemas.openxmlformats.org/officeDocument/2006/relationships/hyperlink" Target="http://base.garant.ru/70552688/6/#block_3011" TargetMode="External"/><Relationship Id="rId1" Type="http://schemas.openxmlformats.org/officeDocument/2006/relationships/slideLayout" Target="../slideLayouts/slideLayout1.xml"/><Relationship Id="rId6" Type="http://schemas.openxmlformats.org/officeDocument/2006/relationships/hyperlink" Target="http://base.garant.ru/70552688/6/#block_3216" TargetMode="External"/><Relationship Id="rId5" Type="http://schemas.openxmlformats.org/officeDocument/2006/relationships/hyperlink" Target="http://base.garant.ru/70552688/6/#block_3212" TargetMode="External"/><Relationship Id="rId4" Type="http://schemas.openxmlformats.org/officeDocument/2006/relationships/hyperlink" Target="http://base.garant.ru/70552688/6/#block_310" TargetMode="External"/><Relationship Id="rId9" Type="http://schemas.openxmlformats.org/officeDocument/2006/relationships/hyperlink" Target="http://base.garant.ru/12168559/2/#block_7"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www.pfrf.ru/knopki/zhizn/~438" TargetMode="External"/><Relationship Id="rId2" Type="http://schemas.openxmlformats.org/officeDocument/2006/relationships/hyperlink" Target="http://www.pfrf.ru/knopki/zhizn/~437" TargetMode="External"/><Relationship Id="rId1" Type="http://schemas.openxmlformats.org/officeDocument/2006/relationships/slideLayout" Target="../slideLayouts/slideLayout1.xml"/><Relationship Id="rId6" Type="http://schemas.openxmlformats.org/officeDocument/2006/relationships/hyperlink" Target="http://www.pfrf.ru/grazdanam/pensions/vidy_pens/nakop_pens/" TargetMode="External"/><Relationship Id="rId5" Type="http://schemas.openxmlformats.org/officeDocument/2006/relationships/hyperlink" Target="http://www.pfrf.ru/knopki/zhizn/~440" TargetMode="External"/><Relationship Id="rId4" Type="http://schemas.openxmlformats.org/officeDocument/2006/relationships/hyperlink" Target="http://www.pfrf.ru/knopki/zhizn/~439"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hyperlink" Target="http://www.pfrf.ru/grazdanam/pensions/pens_nak/chto_nuzh_pens_nak/" TargetMode="Externa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hyperlink" Target="http://www.pfrf.ru/grazdanam/pensions/kak_form_bud_pens/" TargetMode="Externa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hyperlink" Target="http://www.pfrf.ru/grazdanam/family_capital/kto_imeet_pravo/" TargetMode="External"/><Relationship Id="rId2" Type="http://schemas.openxmlformats.org/officeDocument/2006/relationships/hyperlink" Target="http://www.pfrf.ru/grazdanam/pensions/pens_nak/pgsp/" TargetMode="Externa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hyperlink" Target="http://www.pfrf.ru/grazdanam/pensions/pens_nak/chto_nuzh_pens_nak/" TargetMode="Externa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55576" y="2924944"/>
            <a:ext cx="7973599" cy="1405796"/>
          </a:xfrm>
        </p:spPr>
        <p:txBody>
          <a:bodyPr/>
          <a:lstStyle/>
          <a:p>
            <a:pPr algn="ctr" eaLnBrk="1" hangingPunct="1">
              <a:defRPr/>
            </a:pPr>
            <a:r>
              <a:rPr lang="ru-RU" altLang="ru-RU" sz="3300" dirty="0">
                <a:effectLst/>
                <a:cs typeface="Calibri" pitchFamily="34" charset="0"/>
              </a:rPr>
              <a:t>Тема </a:t>
            </a:r>
            <a:r>
              <a:rPr lang="ru-RU" altLang="ru-RU" sz="3300" dirty="0" smtClean="0">
                <a:effectLst/>
                <a:cs typeface="Calibri" pitchFamily="34" charset="0"/>
              </a:rPr>
              <a:t>6. </a:t>
            </a:r>
            <a:r>
              <a:rPr lang="ru-RU" sz="3600" dirty="0" smtClean="0">
                <a:effectLst/>
              </a:rPr>
              <a:t>Реформа системы социального обеспечения</a:t>
            </a:r>
            <a:endParaRPr lang="ru-RU" altLang="ru-RU" sz="3300" dirty="0">
              <a:effectLst/>
              <a:cs typeface="Calibri" pitchFamily="34" charset="0"/>
            </a:endParaRPr>
          </a:p>
        </p:txBody>
      </p:sp>
      <p:sp>
        <p:nvSpPr>
          <p:cNvPr id="3075" name="Text Box 5"/>
          <p:cNvSpPr txBox="1">
            <a:spLocks noChangeArrowheads="1"/>
          </p:cNvSpPr>
          <p:nvPr/>
        </p:nvSpPr>
        <p:spPr bwMode="auto">
          <a:xfrm>
            <a:off x="551423" y="476672"/>
            <a:ext cx="841306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2800" dirty="0" smtClean="0"/>
              <a:t>Целевые бюджетные и внебюджетные фонды</a:t>
            </a:r>
            <a:endParaRPr lang="ru-RU" altLang="ru-RU" sz="2800" dirty="0"/>
          </a:p>
          <a:p>
            <a:pPr eaLnBrk="1" hangingPunct="1">
              <a:spcBef>
                <a:spcPct val="0"/>
              </a:spcBef>
              <a:buClrTx/>
              <a:buSzTx/>
              <a:buFontTx/>
              <a:buNone/>
            </a:pPr>
            <a:r>
              <a:rPr lang="ru-RU" sz="2400" dirty="0" smtClean="0"/>
              <a:t>080100.62 </a:t>
            </a:r>
            <a:r>
              <a:rPr lang="ru-RU" altLang="ru-RU" sz="2400" dirty="0" smtClean="0"/>
              <a:t>Экономика</a:t>
            </a:r>
            <a:endParaRPr lang="ru-RU" altLang="ru-RU" sz="2400" dirty="0"/>
          </a:p>
          <a:p>
            <a:pPr eaLnBrk="1" hangingPunct="1">
              <a:spcBef>
                <a:spcPct val="0"/>
              </a:spcBef>
              <a:buClrTx/>
              <a:buSzTx/>
              <a:buFontTx/>
              <a:buNone/>
            </a:pPr>
            <a:r>
              <a:rPr lang="ru-RU" altLang="ru-RU" sz="2400" dirty="0" smtClean="0"/>
              <a:t>кафедра Международного бизнеса и финансов</a:t>
            </a:r>
            <a:endParaRPr lang="ru-RU" altLang="ru-RU" sz="2400" dirty="0"/>
          </a:p>
          <a:p>
            <a:pPr eaLnBrk="1" hangingPunct="1">
              <a:spcBef>
                <a:spcPct val="0"/>
              </a:spcBef>
              <a:buClrTx/>
              <a:buSzTx/>
              <a:buFontTx/>
              <a:buNone/>
            </a:pPr>
            <a:endParaRPr lang="ru-RU" altLang="ru-RU" sz="2400" dirty="0"/>
          </a:p>
          <a:p>
            <a:pPr algn="ctr" eaLnBrk="1" hangingPunct="1">
              <a:spcBef>
                <a:spcPct val="0"/>
              </a:spcBef>
              <a:buClrTx/>
              <a:buSzTx/>
              <a:buFontTx/>
              <a:buNone/>
            </a:pPr>
            <a:r>
              <a:rPr lang="ru-RU" altLang="ru-RU" sz="2800" dirty="0" smtClean="0"/>
              <a:t>Илья Александрович Бедрачук, канд. </a:t>
            </a:r>
            <a:r>
              <a:rPr lang="ru-RU" altLang="ru-RU" sz="2800" dirty="0"/>
              <a:t>экон. </a:t>
            </a:r>
            <a:r>
              <a:rPr lang="ru-RU" altLang="ru-RU" sz="2800" dirty="0" smtClean="0"/>
              <a:t>наук</a:t>
            </a:r>
            <a:endParaRPr lang="ru-RU" altLang="ru-RU" sz="2800" dirty="0"/>
          </a:p>
        </p:txBody>
      </p:sp>
      <p:grpSp>
        <p:nvGrpSpPr>
          <p:cNvPr id="3076" name="Group 8"/>
          <p:cNvGrpSpPr>
            <a:grpSpLocks/>
          </p:cNvGrpSpPr>
          <p:nvPr/>
        </p:nvGrpSpPr>
        <p:grpSpPr bwMode="auto">
          <a:xfrm>
            <a:off x="7964488" y="6308725"/>
            <a:ext cx="1071562" cy="447675"/>
            <a:chOff x="2694" y="3797"/>
            <a:chExt cx="1322" cy="545"/>
          </a:xfrm>
        </p:grpSpPr>
        <p:sp>
          <p:nvSpPr>
            <p:cNvPr id="3077" name="Text Box 9"/>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3078" name="Picture 10" descr="rspp">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00F9ADE3-A4AD-4F67-8828-A39C84D95D3C}" type="datetime1">
              <a:rPr lang="ru-RU" altLang="ru-RU"/>
              <a:pPr>
                <a:defRPr/>
              </a:pPr>
              <a:t>31.03.2015</a:t>
            </a:fld>
            <a:endParaRPr lang="ru-RU" altLang="ru-RU"/>
          </a:p>
        </p:txBody>
      </p:sp>
      <p:sp>
        <p:nvSpPr>
          <p:cNvPr id="9" name="Номер слайда 5"/>
          <p:cNvSpPr>
            <a:spLocks noGrp="1"/>
          </p:cNvSpPr>
          <p:nvPr>
            <p:ph type="sldNum" sz="quarter" idx="12"/>
          </p:nvPr>
        </p:nvSpPr>
        <p:spPr/>
        <p:txBody>
          <a:bodyPr/>
          <a:lstStyle/>
          <a:p>
            <a:pPr>
              <a:defRPr/>
            </a:pPr>
            <a:fld id="{E92B271F-2AD5-4467-9190-253E5857C666}" type="slidenum">
              <a:rPr lang="ru-RU" altLang="ru-RU"/>
              <a:pPr>
                <a:defRPr/>
              </a:pPr>
              <a:t>2</a:t>
            </a:fld>
            <a:endParaRPr lang="ru-RU" altLang="ru-RU"/>
          </a:p>
        </p:txBody>
      </p:sp>
      <p:sp>
        <p:nvSpPr>
          <p:cNvPr id="47106" name="Rectangle 2"/>
          <p:cNvSpPr>
            <a:spLocks noGrp="1" noChangeArrowheads="1"/>
          </p:cNvSpPr>
          <p:nvPr>
            <p:ph type="title"/>
          </p:nvPr>
        </p:nvSpPr>
        <p:spPr/>
        <p:txBody>
          <a:bodyPr/>
          <a:lstStyle/>
          <a:p>
            <a:pPr algn="ctr" eaLnBrk="1" hangingPunct="1">
              <a:defRPr/>
            </a:pPr>
            <a:r>
              <a:rPr lang="ru-RU" altLang="ru-RU" dirty="0" smtClean="0"/>
              <a:t>Содержание лекции</a:t>
            </a:r>
          </a:p>
        </p:txBody>
      </p:sp>
      <p:sp>
        <p:nvSpPr>
          <p:cNvPr id="47107" name="Rectangle 3"/>
          <p:cNvSpPr>
            <a:spLocks noGrp="1" noChangeArrowheads="1"/>
          </p:cNvSpPr>
          <p:nvPr>
            <p:ph type="body" idx="1"/>
          </p:nvPr>
        </p:nvSpPr>
        <p:spPr>
          <a:xfrm>
            <a:off x="971600" y="1726334"/>
            <a:ext cx="7731627" cy="4175204"/>
          </a:xfrm>
        </p:spPr>
        <p:txBody>
          <a:bodyPr/>
          <a:lstStyle/>
          <a:p>
            <a:pPr marL="609600" indent="-609600" eaLnBrk="1" hangingPunct="1">
              <a:lnSpc>
                <a:spcPct val="90000"/>
              </a:lnSpc>
              <a:buFont typeface="Wingdings" pitchFamily="2" charset="2"/>
              <a:buAutoNum type="arabicPeriod"/>
              <a:defRPr/>
            </a:pPr>
            <a:r>
              <a:rPr lang="ru-RU" dirty="0">
                <a:solidFill>
                  <a:srgbClr val="FFFF00"/>
                </a:solidFill>
                <a:effectLst/>
                <a:cs typeface="Times New Roman" pitchFamily="18" charset="0"/>
              </a:rPr>
              <a:t>Типы пенсионных систем и необходимость реформы системы социальных гарантий</a:t>
            </a:r>
          </a:p>
          <a:p>
            <a:pPr marL="609600" indent="-609600" eaLnBrk="1" hangingPunct="1">
              <a:lnSpc>
                <a:spcPct val="90000"/>
              </a:lnSpc>
              <a:buFont typeface="Wingdings" pitchFamily="2" charset="2"/>
              <a:buAutoNum type="arabicPeriod"/>
              <a:defRPr/>
            </a:pPr>
            <a:r>
              <a:rPr lang="ru-RU" dirty="0" smtClean="0">
                <a:solidFill>
                  <a:srgbClr val="FFFF00"/>
                </a:solidFill>
                <a:effectLst/>
                <a:cs typeface="Times New Roman" pitchFamily="18" charset="0"/>
              </a:rPr>
              <a:t>Распределительная и накопительная пенсионные системы</a:t>
            </a:r>
          </a:p>
          <a:p>
            <a:pPr marL="609600" indent="-609600" eaLnBrk="1" hangingPunct="1">
              <a:lnSpc>
                <a:spcPct val="90000"/>
              </a:lnSpc>
              <a:buFont typeface="Wingdings" pitchFamily="2" charset="2"/>
              <a:buAutoNum type="arabicPeriod"/>
              <a:defRPr/>
            </a:pPr>
            <a:r>
              <a:rPr lang="ru-RU" dirty="0">
                <a:solidFill>
                  <a:srgbClr val="FFFF00"/>
                </a:solidFill>
                <a:effectLst/>
                <a:cs typeface="Times New Roman" pitchFamily="18" charset="0"/>
              </a:rPr>
              <a:t>Реформа </a:t>
            </a:r>
            <a:r>
              <a:rPr lang="ru-RU" dirty="0" smtClean="0">
                <a:solidFill>
                  <a:srgbClr val="FFFF00"/>
                </a:solidFill>
                <a:effectLst/>
                <a:cs typeface="Times New Roman" pitchFamily="18" charset="0"/>
              </a:rPr>
              <a:t>пенсионной системы </a:t>
            </a:r>
            <a:r>
              <a:rPr lang="ru-RU" dirty="0">
                <a:solidFill>
                  <a:srgbClr val="FFFF00"/>
                </a:solidFill>
                <a:effectLst/>
                <a:cs typeface="Times New Roman" pitchFamily="18" charset="0"/>
              </a:rPr>
              <a:t>в </a:t>
            </a:r>
            <a:r>
              <a:rPr lang="ru-RU" dirty="0" smtClean="0">
                <a:solidFill>
                  <a:srgbClr val="FFFF00"/>
                </a:solidFill>
                <a:effectLst/>
                <a:cs typeface="Times New Roman" pitchFamily="18" charset="0"/>
              </a:rPr>
              <a:t>России</a:t>
            </a:r>
            <a:endParaRPr lang="ru-RU" altLang="ru-RU" dirty="0">
              <a:solidFill>
                <a:srgbClr val="FFFF00"/>
              </a:solidFill>
              <a:effectLst/>
              <a:cs typeface="Times New Roman" pitchFamily="18" charset="0"/>
            </a:endParaRPr>
          </a:p>
        </p:txBody>
      </p:sp>
      <p:grpSp>
        <p:nvGrpSpPr>
          <p:cNvPr id="5126" name="Group 6"/>
          <p:cNvGrpSpPr>
            <a:grpSpLocks/>
          </p:cNvGrpSpPr>
          <p:nvPr/>
        </p:nvGrpSpPr>
        <p:grpSpPr bwMode="auto">
          <a:xfrm>
            <a:off x="7884368" y="6340475"/>
            <a:ext cx="1071562" cy="447675"/>
            <a:chOff x="2694" y="3797"/>
            <a:chExt cx="1322" cy="545"/>
          </a:xfrm>
        </p:grpSpPr>
        <p:sp>
          <p:nvSpPr>
            <p:cNvPr id="5127" name="Text Box 7"/>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5128" name="Picture 8"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31.03.2015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3</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1</a:t>
            </a:r>
          </a:p>
        </p:txBody>
      </p:sp>
      <p:sp>
        <p:nvSpPr>
          <p:cNvPr id="7173" name="Rectangle 3"/>
          <p:cNvSpPr>
            <a:spLocks noGrp="1" noChangeArrowheads="1"/>
          </p:cNvSpPr>
          <p:nvPr>
            <p:ph type="body" idx="1"/>
          </p:nvPr>
        </p:nvSpPr>
        <p:spPr>
          <a:xfrm>
            <a:off x="1066800" y="2403351"/>
            <a:ext cx="7543800" cy="2519362"/>
          </a:xfrm>
        </p:spPr>
        <p:txBody>
          <a:bodyPr/>
          <a:lstStyle/>
          <a:p>
            <a:pPr marL="0" indent="0" algn="ctr" eaLnBrk="1" hangingPunct="1">
              <a:lnSpc>
                <a:spcPct val="90000"/>
              </a:lnSpc>
              <a:buClr>
                <a:srgbClr val="FFFFCC"/>
              </a:buClr>
              <a:buNone/>
            </a:pPr>
            <a:r>
              <a:rPr lang="ru-RU" sz="4000" dirty="0">
                <a:effectLst/>
                <a:cs typeface="Times New Roman" pitchFamily="18" charset="0"/>
              </a:rPr>
              <a:t>Типы пенсионных систем и необходимость реформы системы социальных </a:t>
            </a:r>
            <a:r>
              <a:rPr lang="ru-RU" sz="4000" dirty="0" smtClean="0">
                <a:effectLst/>
                <a:cs typeface="Times New Roman" pitchFamily="18" charset="0"/>
              </a:rPr>
              <a:t>гарантий</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052736"/>
            <a:ext cx="7992888" cy="3785652"/>
          </a:xfrm>
          <a:prstGeom prst="rect">
            <a:avLst/>
          </a:prstGeom>
        </p:spPr>
        <p:txBody>
          <a:bodyPr wrap="square">
            <a:spAutoFit/>
          </a:bodyPr>
          <a:lstStyle/>
          <a:p>
            <a:pPr indent="252095">
              <a:spcAft>
                <a:spcPts val="0"/>
              </a:spcAft>
            </a:pPr>
            <a:r>
              <a:rPr lang="ru-RU" sz="4000" b="1" dirty="0">
                <a:solidFill>
                  <a:srgbClr val="FFFF00"/>
                </a:solidFill>
                <a:ea typeface="Tahoma" panose="020B0604030504040204" pitchFamily="34" charset="0"/>
                <a:cs typeface="Tahoma" panose="020B0604030504040204" pitchFamily="34" charset="0"/>
              </a:rPr>
              <a:t>Пенсионное обеспечение </a:t>
            </a:r>
            <a:r>
              <a:rPr lang="ru-RU" sz="4000" b="1" dirty="0">
                <a:ea typeface="Tahoma" panose="020B0604030504040204" pitchFamily="34" charset="0"/>
                <a:cs typeface="Tahoma" panose="020B0604030504040204" pitchFamily="34" charset="0"/>
              </a:rPr>
              <a:t>является </a:t>
            </a:r>
            <a:r>
              <a:rPr lang="ru-RU" sz="4000" b="1" dirty="0" smtClean="0">
                <a:ea typeface="Tahoma" panose="020B0604030504040204" pitchFamily="34" charset="0"/>
                <a:cs typeface="Tahoma" panose="020B0604030504040204" pitchFamily="34" charset="0"/>
              </a:rPr>
              <a:t>важнейшим </a:t>
            </a:r>
            <a:r>
              <a:rPr lang="ru-RU" sz="4000" b="1" dirty="0">
                <a:ea typeface="Tahoma" panose="020B0604030504040204" pitchFamily="34" charset="0"/>
                <a:cs typeface="Tahoma" panose="020B0604030504040204" pitchFamily="34" charset="0"/>
              </a:rPr>
              <a:t>видом </a:t>
            </a:r>
            <a:r>
              <a:rPr lang="ru-RU" sz="4000" b="1" dirty="0" smtClean="0">
                <a:ea typeface="Tahoma" panose="020B0604030504040204" pitchFamily="34" charset="0"/>
                <a:cs typeface="Tahoma" panose="020B0604030504040204" pitchFamily="34" charset="0"/>
              </a:rPr>
              <a:t>социальной </a:t>
            </a:r>
            <a:r>
              <a:rPr lang="ru-RU" sz="4000" b="1" dirty="0">
                <a:ea typeface="Tahoma" panose="020B0604030504040204" pitchFamily="34" charset="0"/>
                <a:cs typeface="Tahoma" panose="020B0604030504040204" pitchFamily="34" charset="0"/>
              </a:rPr>
              <a:t>защиты населения  и одной из ее  </a:t>
            </a:r>
            <a:r>
              <a:rPr lang="ru-RU" sz="4000" b="1" dirty="0" smtClean="0">
                <a:ea typeface="Tahoma" panose="020B0604030504040204" pitchFamily="34" charset="0"/>
                <a:cs typeface="Tahoma" panose="020B0604030504040204" pitchFamily="34" charset="0"/>
              </a:rPr>
              <a:t>организационно-правовых </a:t>
            </a:r>
            <a:r>
              <a:rPr lang="ru-RU" sz="4000" b="1" dirty="0">
                <a:ea typeface="Tahoma" panose="020B0604030504040204" pitchFamily="34" charset="0"/>
                <a:cs typeface="Tahoma" panose="020B0604030504040204" pitchFamily="34" charset="0"/>
              </a:rPr>
              <a:t>форм. </a:t>
            </a:r>
            <a:endParaRPr lang="ru-RU" sz="4000" b="1"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475174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7992888" cy="5016758"/>
          </a:xfrm>
          <a:prstGeom prst="rect">
            <a:avLst/>
          </a:prstGeom>
        </p:spPr>
        <p:txBody>
          <a:bodyPr wrap="square">
            <a:spAutoFit/>
          </a:bodyPr>
          <a:lstStyle/>
          <a:p>
            <a:pPr indent="252095">
              <a:spcAft>
                <a:spcPts val="0"/>
              </a:spcAft>
            </a:pPr>
            <a:r>
              <a:rPr lang="ru-RU" sz="3200" b="1" dirty="0">
                <a:solidFill>
                  <a:srgbClr val="FFFF00"/>
                </a:solidFill>
                <a:ea typeface="Tahoma" panose="020B0604030504040204" pitchFamily="34" charset="0"/>
                <a:cs typeface="Tahoma" panose="020B0604030504040204" pitchFamily="34" charset="0"/>
              </a:rPr>
              <a:t>Пенсия</a:t>
            </a:r>
            <a:r>
              <a:rPr lang="ru-RU" sz="3200" b="1" dirty="0">
                <a:ea typeface="Tahoma" panose="020B0604030504040204" pitchFamily="34" charset="0"/>
                <a:cs typeface="Tahoma" panose="020B0604030504040204" pitchFamily="34" charset="0"/>
              </a:rPr>
              <a:t> —  это ежемесячная выплата, которая предназначена </a:t>
            </a:r>
            <a:r>
              <a:rPr lang="ru-RU" sz="3200" b="1" dirty="0" smtClean="0">
                <a:ea typeface="Tahoma" panose="020B0604030504040204" pitchFamily="34" charset="0"/>
                <a:cs typeface="Tahoma" panose="020B0604030504040204" pitchFamily="34" charset="0"/>
              </a:rPr>
              <a:t>для </a:t>
            </a:r>
            <a:r>
              <a:rPr lang="ru-RU" sz="3200" b="1" dirty="0">
                <a:ea typeface="Tahoma" panose="020B0604030504040204" pitchFamily="34" charset="0"/>
                <a:cs typeface="Tahoma" panose="020B0604030504040204" pitchFamily="34" charset="0"/>
              </a:rPr>
              <a:t>материального обеспечения граждан, достигших пенсионного </a:t>
            </a:r>
            <a:r>
              <a:rPr lang="ru-RU" sz="3200" b="1" dirty="0" smtClean="0">
                <a:ea typeface="Tahoma" panose="020B0604030504040204" pitchFamily="34" charset="0"/>
                <a:cs typeface="Tahoma" panose="020B0604030504040204" pitchFamily="34" charset="0"/>
              </a:rPr>
              <a:t>возраста</a:t>
            </a:r>
            <a:r>
              <a:rPr lang="ru-RU" sz="3200" b="1" dirty="0">
                <a:ea typeface="Tahoma" panose="020B0604030504040204" pitchFamily="34" charset="0"/>
                <a:cs typeface="Tahoma" panose="020B0604030504040204" pitchFamily="34" charset="0"/>
              </a:rPr>
              <a:t>, ставших инвалидами или длительное время </a:t>
            </a:r>
            <a:r>
              <a:rPr lang="ru-RU" sz="3200" b="1" dirty="0" smtClean="0">
                <a:ea typeface="Tahoma" panose="020B0604030504040204" pitchFamily="34" charset="0"/>
                <a:cs typeface="Tahoma" panose="020B0604030504040204" pitchFamily="34" charset="0"/>
              </a:rPr>
              <a:t>занимавшихся определенной </a:t>
            </a:r>
            <a:r>
              <a:rPr lang="ru-RU" sz="3200" b="1" dirty="0">
                <a:ea typeface="Tahoma" panose="020B0604030504040204" pitchFamily="34" charset="0"/>
                <a:cs typeface="Tahoma" panose="020B0604030504040204" pitchFamily="34" charset="0"/>
              </a:rPr>
              <a:t>профессиональной деятельностью, а также </a:t>
            </a:r>
            <a:r>
              <a:rPr lang="ru-RU" sz="3200" b="1" dirty="0" smtClean="0">
                <a:ea typeface="Tahoma" panose="020B0604030504040204" pitchFamily="34" charset="0"/>
                <a:cs typeface="Tahoma" panose="020B0604030504040204" pitchFamily="34" charset="0"/>
              </a:rPr>
              <a:t>нетрудоспособных </a:t>
            </a:r>
            <a:r>
              <a:rPr lang="ru-RU" sz="3200" b="1" dirty="0">
                <a:ea typeface="Tahoma" panose="020B0604030504040204" pitchFamily="34" charset="0"/>
                <a:cs typeface="Tahoma" panose="020B0604030504040204" pitchFamily="34" charset="0"/>
              </a:rPr>
              <a:t>граждан, потерявших </a:t>
            </a:r>
            <a:r>
              <a:rPr lang="ru-RU" sz="3200" b="1" dirty="0" smtClean="0">
                <a:ea typeface="Tahoma" panose="020B0604030504040204" pitchFamily="34" charset="0"/>
                <a:cs typeface="Tahoma" panose="020B0604030504040204" pitchFamily="34" charset="0"/>
              </a:rPr>
              <a:t>кормильца. </a:t>
            </a:r>
            <a:endParaRPr lang="ru-RU" sz="3200" b="1"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49459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92696"/>
            <a:ext cx="7992888" cy="4832092"/>
          </a:xfrm>
          <a:prstGeom prst="rect">
            <a:avLst/>
          </a:prstGeom>
        </p:spPr>
        <p:txBody>
          <a:bodyPr wrap="square">
            <a:spAutoFit/>
          </a:bodyPr>
          <a:lstStyle/>
          <a:p>
            <a:pPr indent="252095">
              <a:spcAft>
                <a:spcPts val="0"/>
              </a:spcAft>
            </a:pPr>
            <a:r>
              <a:rPr lang="ru-RU" sz="2800" b="1" dirty="0">
                <a:ea typeface="Tahoma" panose="020B0604030504040204" pitchFamily="34" charset="0"/>
                <a:cs typeface="Tahoma" panose="020B0604030504040204" pitchFamily="34" charset="0"/>
              </a:rPr>
              <a:t>В доиндустриальную эпоху о стариках и других социально </a:t>
            </a:r>
            <a:r>
              <a:rPr lang="ru-RU" sz="2800" b="1" dirty="0" smtClean="0">
                <a:ea typeface="Tahoma" panose="020B0604030504040204" pitchFamily="34" charset="0"/>
                <a:cs typeface="Tahoma" panose="020B0604030504040204" pitchFamily="34" charset="0"/>
              </a:rPr>
              <a:t>незащищенных </a:t>
            </a:r>
            <a:r>
              <a:rPr lang="ru-RU" sz="2800" b="1" dirty="0">
                <a:ea typeface="Tahoma" panose="020B0604030504040204" pitchFamily="34" charset="0"/>
                <a:cs typeface="Tahoma" panose="020B0604030504040204" pitchFamily="34" charset="0"/>
              </a:rPr>
              <a:t>категориях населения заботилось молодое поколение </a:t>
            </a:r>
            <a:r>
              <a:rPr lang="ru-RU" sz="2800" b="1" dirty="0" smtClean="0">
                <a:ea typeface="Tahoma" panose="020B0604030504040204" pitchFamily="34" charset="0"/>
                <a:cs typeface="Tahoma" panose="020B0604030504040204" pitchFamily="34" charset="0"/>
              </a:rPr>
              <a:t>в </a:t>
            </a:r>
            <a:r>
              <a:rPr lang="ru-RU" sz="2800" b="1" dirty="0">
                <a:ea typeface="Tahoma" panose="020B0604030504040204" pitchFamily="34" charset="0"/>
                <a:cs typeface="Tahoma" panose="020B0604030504040204" pitchFamily="34" charset="0"/>
              </a:rPr>
              <a:t>больших семьях, либо источником их существования были личные </a:t>
            </a:r>
            <a:r>
              <a:rPr lang="ru-RU" sz="2800" b="1" dirty="0" smtClean="0">
                <a:ea typeface="Tahoma" panose="020B0604030504040204" pitchFamily="34" charset="0"/>
                <a:cs typeface="Tahoma" panose="020B0604030504040204" pitchFamily="34" charset="0"/>
              </a:rPr>
              <a:t>накопления</a:t>
            </a:r>
            <a:r>
              <a:rPr lang="ru-RU" sz="2800" b="1" dirty="0">
                <a:ea typeface="Tahoma" panose="020B0604030504040204" pitchFamily="34" charset="0"/>
                <a:cs typeface="Tahoma" panose="020B0604030504040204" pitchFamily="34" charset="0"/>
              </a:rPr>
              <a:t>. Это явилось прототипом  двух форм финансирования </a:t>
            </a:r>
            <a:r>
              <a:rPr lang="ru-RU" sz="2800" b="1" dirty="0" smtClean="0">
                <a:ea typeface="Tahoma" panose="020B0604030504040204" pitchFamily="34" charset="0"/>
                <a:cs typeface="Tahoma" panose="020B0604030504040204" pitchFamily="34" charset="0"/>
              </a:rPr>
              <a:t>пенсий</a:t>
            </a:r>
            <a:r>
              <a:rPr lang="ru-RU" sz="2800" b="1" dirty="0">
                <a:ea typeface="Tahoma" panose="020B0604030504040204" pitchFamily="34" charset="0"/>
                <a:cs typeface="Tahoma" panose="020B0604030504040204" pitchFamily="34" charset="0"/>
              </a:rPr>
              <a:t>, которые в дальнейшем трансформировались в </a:t>
            </a:r>
            <a:r>
              <a:rPr lang="ru-RU" sz="2800" b="1" dirty="0" smtClean="0">
                <a:solidFill>
                  <a:srgbClr val="FFFF00"/>
                </a:solidFill>
                <a:ea typeface="Tahoma" panose="020B0604030504040204" pitchFamily="34" charset="0"/>
                <a:cs typeface="Tahoma" panose="020B0604030504040204" pitchFamily="34" charset="0"/>
              </a:rPr>
              <a:t>государственные </a:t>
            </a:r>
            <a:r>
              <a:rPr lang="ru-RU" sz="2800" b="1" dirty="0">
                <a:solidFill>
                  <a:srgbClr val="FFFF00"/>
                </a:solidFill>
                <a:ea typeface="Tahoma" panose="020B0604030504040204" pitchFamily="34" charset="0"/>
                <a:cs typeface="Tahoma" panose="020B0604030504040204" pitchFamily="34" charset="0"/>
              </a:rPr>
              <a:t>и частные системы</a:t>
            </a:r>
            <a:r>
              <a:rPr lang="ru-RU" sz="2800" b="1" dirty="0">
                <a:ea typeface="Tahoma" panose="020B0604030504040204" pitchFamily="34" charset="0"/>
                <a:cs typeface="Tahoma" panose="020B0604030504040204" pitchFamily="34" charset="0"/>
              </a:rPr>
              <a:t> пенсионного обеспечения. </a:t>
            </a:r>
            <a:endParaRPr lang="ru-RU" sz="2800" b="1"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56609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340768"/>
            <a:ext cx="8136904" cy="4401205"/>
          </a:xfrm>
          <a:prstGeom prst="rect">
            <a:avLst/>
          </a:prstGeom>
        </p:spPr>
        <p:txBody>
          <a:bodyPr wrap="square">
            <a:spAutoFit/>
          </a:bodyPr>
          <a:lstStyle/>
          <a:p>
            <a:pPr indent="252095">
              <a:spcAft>
                <a:spcPts val="0"/>
              </a:spcAft>
            </a:pPr>
            <a:r>
              <a:rPr lang="ru-RU" sz="2800" b="1" dirty="0">
                <a:ea typeface="Tahoma" panose="020B0604030504040204" pitchFamily="34" charset="0"/>
                <a:cs typeface="Tahoma" panose="020B0604030504040204" pitchFamily="34" charset="0"/>
              </a:rPr>
              <a:t>Опыт существования государственного пенсионного </a:t>
            </a:r>
            <a:r>
              <a:rPr lang="ru-RU" sz="2800" b="1" dirty="0" smtClean="0">
                <a:ea typeface="Tahoma" panose="020B0604030504040204" pitchFamily="34" charset="0"/>
                <a:cs typeface="Tahoma" panose="020B0604030504040204" pitchFamily="34" charset="0"/>
              </a:rPr>
              <a:t>обеспечения  </a:t>
            </a:r>
            <a:r>
              <a:rPr lang="ru-RU" sz="2800" b="1" dirty="0">
                <a:ea typeface="Tahoma" panose="020B0604030504040204" pitchFamily="34" charset="0"/>
                <a:cs typeface="Tahoma" panose="020B0604030504040204" pitchFamily="34" charset="0"/>
              </a:rPr>
              <a:t>в России  больших профессиональных групп </a:t>
            </a:r>
            <a:r>
              <a:rPr lang="ru-RU" sz="2800" b="1" dirty="0" smtClean="0">
                <a:ea typeface="Tahoma" panose="020B0604030504040204" pitchFamily="34" charset="0"/>
                <a:cs typeface="Tahoma" panose="020B0604030504040204" pitchFamily="34" charset="0"/>
              </a:rPr>
              <a:t>формировался </a:t>
            </a:r>
            <a:r>
              <a:rPr lang="ru-RU" sz="2800" b="1" dirty="0">
                <a:solidFill>
                  <a:srgbClr val="FFFF00"/>
                </a:solidFill>
                <a:ea typeface="Tahoma" panose="020B0604030504040204" pitchFamily="34" charset="0"/>
                <a:cs typeface="Tahoma" panose="020B0604030504040204" pitchFamily="34" charset="0"/>
              </a:rPr>
              <a:t>на рубеже XVIII – XIX веков</a:t>
            </a:r>
            <a:r>
              <a:rPr lang="ru-RU" sz="2800" b="1" dirty="0">
                <a:ea typeface="Tahoma" panose="020B0604030504040204" pitchFamily="34" charset="0"/>
                <a:cs typeface="Tahoma" panose="020B0604030504040204" pitchFamily="34" charset="0"/>
              </a:rPr>
              <a:t>. В 1803 году в России был </a:t>
            </a:r>
            <a:r>
              <a:rPr lang="ru-RU" sz="2800" b="1" dirty="0" smtClean="0">
                <a:ea typeface="Tahoma" panose="020B0604030504040204" pitchFamily="34" charset="0"/>
                <a:cs typeface="Tahoma" panose="020B0604030504040204" pitchFamily="34" charset="0"/>
              </a:rPr>
              <a:t>принят  </a:t>
            </a:r>
            <a:r>
              <a:rPr lang="ru-RU" sz="2800" b="1" dirty="0">
                <a:ea typeface="Tahoma" panose="020B0604030504040204" pitchFamily="34" charset="0"/>
                <a:cs typeface="Tahoma" panose="020B0604030504040204" pitchFamily="34" charset="0"/>
              </a:rPr>
              <a:t>первый устав о пенсияx  для военнослужащих, которые были </a:t>
            </a:r>
            <a:r>
              <a:rPr lang="ru-RU" sz="2800" b="1" dirty="0" smtClean="0">
                <a:ea typeface="Tahoma" panose="020B0604030504040204" pitchFamily="34" charset="0"/>
                <a:cs typeface="Tahoma" panose="020B0604030504040204" pitchFamily="34" charset="0"/>
              </a:rPr>
              <a:t>дифференцированы  </a:t>
            </a:r>
            <a:r>
              <a:rPr lang="ru-RU" sz="2800" b="1" dirty="0">
                <a:ea typeface="Tahoma" panose="020B0604030504040204" pitchFamily="34" charset="0"/>
                <a:cs typeface="Tahoma" panose="020B0604030504040204" pitchFamily="34" charset="0"/>
              </a:rPr>
              <a:t>в зависимости от  срока службы, оснований </a:t>
            </a:r>
            <a:r>
              <a:rPr lang="ru-RU" sz="2800" b="1" dirty="0" smtClean="0">
                <a:ea typeface="Tahoma" panose="020B0604030504040204" pitchFamily="34" charset="0"/>
                <a:cs typeface="Tahoma" panose="020B0604030504040204" pitchFamily="34" charset="0"/>
              </a:rPr>
              <a:t>выхода </a:t>
            </a:r>
            <a:r>
              <a:rPr lang="ru-RU" sz="2800" b="1" dirty="0">
                <a:ea typeface="Tahoma" panose="020B0604030504040204" pitchFamily="34" charset="0"/>
                <a:cs typeface="Tahoma" panose="020B0604030504040204" pitchFamily="34" charset="0"/>
              </a:rPr>
              <a:t>на пенсию. </a:t>
            </a:r>
            <a:endParaRPr lang="ru-RU" sz="2800" b="1"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71930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8136904" cy="5632311"/>
          </a:xfrm>
          <a:prstGeom prst="rect">
            <a:avLst/>
          </a:prstGeom>
        </p:spPr>
        <p:txBody>
          <a:bodyPr wrap="square">
            <a:spAutoFit/>
          </a:bodyPr>
          <a:lstStyle/>
          <a:p>
            <a:pPr indent="252095">
              <a:spcAft>
                <a:spcPts val="0"/>
              </a:spcAft>
            </a:pPr>
            <a:r>
              <a:rPr lang="ru-RU" sz="2400" b="1" dirty="0">
                <a:ea typeface="Tahoma" panose="020B0604030504040204" pitchFamily="34" charset="0"/>
                <a:cs typeface="Tahoma" panose="020B0604030504040204" pitchFamily="34" charset="0"/>
              </a:rPr>
              <a:t>В  XIX  веке в  России появились и получили широкое </a:t>
            </a:r>
            <a:r>
              <a:rPr lang="ru-RU" sz="2400" b="1" dirty="0" smtClean="0">
                <a:ea typeface="Tahoma" panose="020B0604030504040204" pitchFamily="34" charset="0"/>
                <a:cs typeface="Tahoma" panose="020B0604030504040204" pitchFamily="34" charset="0"/>
              </a:rPr>
              <a:t>распространение </a:t>
            </a:r>
            <a:r>
              <a:rPr lang="ru-RU" sz="2400" b="1" dirty="0">
                <a:ea typeface="Tahoma" panose="020B0604030504040204" pitchFamily="34" charset="0"/>
                <a:cs typeface="Tahoma" panose="020B0604030504040204" pitchFamily="34" charset="0"/>
              </a:rPr>
              <a:t>системы </a:t>
            </a:r>
            <a:r>
              <a:rPr lang="ru-RU" sz="2400" b="1" dirty="0">
                <a:solidFill>
                  <a:srgbClr val="FFFF00"/>
                </a:solidFill>
                <a:ea typeface="Tahoma" panose="020B0604030504040204" pitchFamily="34" charset="0"/>
                <a:cs typeface="Tahoma" panose="020B0604030504040204" pitchFamily="34" charset="0"/>
              </a:rPr>
              <a:t>негосударственного корпоративного </a:t>
            </a:r>
            <a:r>
              <a:rPr lang="ru-RU" sz="2400" b="1" dirty="0" smtClean="0">
                <a:solidFill>
                  <a:srgbClr val="FFFF00"/>
                </a:solidFill>
                <a:ea typeface="Tahoma" panose="020B0604030504040204" pitchFamily="34" charset="0"/>
                <a:cs typeface="Tahoma" panose="020B0604030504040204" pitchFamily="34" charset="0"/>
              </a:rPr>
              <a:t>пенсионного </a:t>
            </a:r>
            <a:r>
              <a:rPr lang="ru-RU" sz="2400" b="1" dirty="0">
                <a:solidFill>
                  <a:srgbClr val="FFFF00"/>
                </a:solidFill>
                <a:ea typeface="Tahoma" panose="020B0604030504040204" pitchFamily="34" charset="0"/>
                <a:cs typeface="Tahoma" panose="020B0604030504040204" pitchFamily="34" charset="0"/>
              </a:rPr>
              <a:t>обеспечения</a:t>
            </a:r>
            <a:r>
              <a:rPr lang="ru-RU" sz="2400" b="1" dirty="0">
                <a:ea typeface="Tahoma" panose="020B0604030504040204" pitchFamily="34" charset="0"/>
                <a:cs typeface="Tahoma" panose="020B0604030504040204" pitchFamily="34" charset="0"/>
              </a:rPr>
              <a:t>. В 1859 году была учреждена эмеритальная </a:t>
            </a:r>
            <a:r>
              <a:rPr lang="ru-RU" sz="2400" b="1" dirty="0" smtClean="0">
                <a:ea typeface="Tahoma" panose="020B0604030504040204" pitchFamily="34" charset="0"/>
                <a:cs typeface="Tahoma" panose="020B0604030504040204" pitchFamily="34" charset="0"/>
              </a:rPr>
              <a:t>касса </a:t>
            </a:r>
            <a:r>
              <a:rPr lang="ru-RU" sz="2400" b="1" dirty="0">
                <a:ea typeface="Tahoma" panose="020B0604030504040204" pitchFamily="34" charset="0"/>
                <a:cs typeface="Tahoma" panose="020B0604030504040204" pitchFamily="34" charset="0"/>
              </a:rPr>
              <a:t>для выплаты пенсий военнослужащим, выxодившим в отставку, независимо от пенсий, получаемыx  из государственной казны. Она </a:t>
            </a:r>
            <a:r>
              <a:rPr lang="ru-RU" sz="2400" b="1" dirty="0" smtClean="0">
                <a:ea typeface="Tahoma" panose="020B0604030504040204" pitchFamily="34" charset="0"/>
                <a:cs typeface="Tahoma" panose="020B0604030504040204" pitchFamily="34" charset="0"/>
              </a:rPr>
              <a:t>образовывалась </a:t>
            </a:r>
            <a:r>
              <a:rPr lang="ru-RU" sz="2400" b="1" dirty="0">
                <a:ea typeface="Tahoma" panose="020B0604030504040204" pitchFamily="34" charset="0"/>
                <a:cs typeface="Tahoma" panose="020B0604030504040204" pitchFamily="34" charset="0"/>
              </a:rPr>
              <a:t>из процентного сбора от  их денежного довольствия. </a:t>
            </a:r>
            <a:r>
              <a:rPr lang="ru-RU" sz="2400" b="1" dirty="0" smtClean="0">
                <a:ea typeface="Tahoma" panose="020B0604030504040204" pitchFamily="34" charset="0"/>
                <a:cs typeface="Tahoma" panose="020B0604030504040204" pitchFamily="34" charset="0"/>
              </a:rPr>
              <a:t>История негосударственного </a:t>
            </a:r>
            <a:r>
              <a:rPr lang="ru-RU" sz="2400" b="1" dirty="0">
                <a:ea typeface="Tahoma" panose="020B0604030504040204" pitchFamily="34" charset="0"/>
                <a:cs typeface="Tahoma" panose="020B0604030504040204" pitchFamily="34" charset="0"/>
              </a:rPr>
              <a:t>пенсионного обеспечения </a:t>
            </a:r>
            <a:r>
              <a:rPr lang="ru-RU" sz="2400" b="1" dirty="0" smtClean="0">
                <a:ea typeface="Tahoma" panose="020B0604030504040204" pitchFamily="34" charset="0"/>
                <a:cs typeface="Tahoma" panose="020B0604030504040204" pitchFamily="34" charset="0"/>
              </a:rPr>
              <a:t>железнодорожников </a:t>
            </a:r>
            <a:r>
              <a:rPr lang="ru-RU" sz="2400" b="1" dirty="0">
                <a:ea typeface="Tahoma" panose="020B0604030504040204" pitchFamily="34" charset="0"/>
                <a:cs typeface="Tahoma" panose="020B0604030504040204" pitchFamily="34" charset="0"/>
              </a:rPr>
              <a:t>началась ведется с 1860 г., когда была учреждена </a:t>
            </a:r>
            <a:r>
              <a:rPr lang="ru-RU" sz="2400" b="1" dirty="0" smtClean="0">
                <a:ea typeface="Tahoma" panose="020B0604030504040204" pitchFamily="34" charset="0"/>
                <a:cs typeface="Tahoma" panose="020B0604030504040204" pitchFamily="34" charset="0"/>
              </a:rPr>
              <a:t>эмеритальная </a:t>
            </a:r>
            <a:r>
              <a:rPr lang="ru-RU" sz="2400" b="1" dirty="0">
                <a:ea typeface="Tahoma" panose="020B0604030504040204" pitchFamily="34" charset="0"/>
                <a:cs typeface="Tahoma" panose="020B0604030504040204" pitchFamily="34" charset="0"/>
              </a:rPr>
              <a:t>пенсионная касса инженеров путей сообщения, которая </a:t>
            </a:r>
            <a:r>
              <a:rPr lang="ru-RU" sz="2400" b="1" dirty="0" smtClean="0">
                <a:ea typeface="Tahoma" panose="020B0604030504040204" pitchFamily="34" charset="0"/>
                <a:cs typeface="Tahoma" panose="020B0604030504040204" pitchFamily="34" charset="0"/>
              </a:rPr>
              <a:t>выплачивала </a:t>
            </a:r>
            <a:r>
              <a:rPr lang="ru-RU" sz="2400" b="1" dirty="0">
                <a:ea typeface="Tahoma" panose="020B0604030504040204" pitchFamily="34" charset="0"/>
                <a:cs typeface="Tahoma" panose="020B0604030504040204" pitchFamily="34" charset="0"/>
              </a:rPr>
              <a:t>им пенсии за выслугу лет. </a:t>
            </a:r>
            <a:endParaRPr lang="ru-RU" sz="2400" b="1"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4297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332656"/>
            <a:ext cx="7632848" cy="6124754"/>
          </a:xfrm>
          <a:prstGeom prst="rect">
            <a:avLst/>
          </a:prstGeom>
        </p:spPr>
        <p:txBody>
          <a:bodyPr wrap="square">
            <a:spAutoFit/>
          </a:bodyPr>
          <a:lstStyle/>
          <a:p>
            <a:pPr indent="252095">
              <a:spcAft>
                <a:spcPts val="0"/>
              </a:spcAft>
            </a:pPr>
            <a:r>
              <a:rPr lang="ru-RU" sz="2800" b="1" dirty="0">
                <a:ea typeface="Tahoma" panose="020B0604030504040204" pitchFamily="34" charset="0"/>
                <a:cs typeface="Tahoma" panose="020B0604030504040204" pitchFamily="34" charset="0"/>
              </a:rPr>
              <a:t>Многообразные и противоречивые факторы формирующегося </a:t>
            </a:r>
            <a:r>
              <a:rPr lang="ru-RU" sz="2800" b="1" dirty="0" smtClean="0">
                <a:ea typeface="Tahoma" panose="020B0604030504040204" pitchFamily="34" charset="0"/>
                <a:cs typeface="Tahoma" panose="020B0604030504040204" pitchFamily="34" charset="0"/>
              </a:rPr>
              <a:t>капиталистического </a:t>
            </a:r>
            <a:r>
              <a:rPr lang="ru-RU" sz="2800" b="1" dirty="0">
                <a:ea typeface="Tahoma" panose="020B0604030504040204" pitchFamily="34" charset="0"/>
                <a:cs typeface="Tahoma" panose="020B0604030504040204" pitchFamily="34" charset="0"/>
              </a:rPr>
              <a:t>уклада вызывали необходимость поиска </a:t>
            </a:r>
            <a:r>
              <a:rPr lang="ru-RU" sz="2800" b="1" dirty="0" smtClean="0">
                <a:ea typeface="Tahoma" panose="020B0604030504040204" pitchFamily="34" charset="0"/>
                <a:cs typeface="Tahoma" panose="020B0604030504040204" pitchFamily="34" charset="0"/>
              </a:rPr>
              <a:t>соответствующих </a:t>
            </a:r>
            <a:r>
              <a:rPr lang="ru-RU" sz="2800" b="1" dirty="0">
                <a:ea typeface="Tahoma" panose="020B0604030504040204" pitchFamily="34" charset="0"/>
                <a:cs typeface="Tahoma" panose="020B0604030504040204" pitchFamily="34" charset="0"/>
              </a:rPr>
              <a:t>регуляторов. Растущая потребность в </a:t>
            </a:r>
            <a:r>
              <a:rPr lang="ru-RU" sz="2800" b="1" dirty="0" smtClean="0">
                <a:ea typeface="Tahoma" panose="020B0604030504040204" pitchFamily="34" charset="0"/>
                <a:cs typeface="Tahoma" panose="020B0604030504040204" pitchFamily="34" charset="0"/>
              </a:rPr>
              <a:t>квалифицированной </a:t>
            </a:r>
            <a:r>
              <a:rPr lang="ru-RU" sz="2800" b="1" dirty="0">
                <a:ea typeface="Tahoma" panose="020B0604030504040204" pitchFamily="34" charset="0"/>
                <a:cs typeface="Tahoma" panose="020B0604030504040204" pitchFamily="34" charset="0"/>
              </a:rPr>
              <a:t>рабочей силе и связанное с этим повышение </a:t>
            </a:r>
            <a:r>
              <a:rPr lang="ru-RU" sz="2800" b="1" dirty="0" smtClean="0">
                <a:ea typeface="Tahoma" panose="020B0604030504040204" pitchFamily="34" charset="0"/>
                <a:cs typeface="Tahoma" panose="020B0604030504040204" pitchFamily="34" charset="0"/>
              </a:rPr>
              <a:t>образовательного </a:t>
            </a:r>
            <a:r>
              <a:rPr lang="ru-RU" sz="2800" b="1" dirty="0">
                <a:ea typeface="Tahoma" panose="020B0604030504040204" pitchFamily="34" charset="0"/>
                <a:cs typeface="Tahoma" panose="020B0604030504040204" pitchFamily="34" charset="0"/>
              </a:rPr>
              <a:t>уровня наемных работников  требовали </a:t>
            </a:r>
            <a:r>
              <a:rPr lang="ru-RU" sz="2800" b="1" dirty="0" smtClean="0">
                <a:ea typeface="Tahoma" panose="020B0604030504040204" pitchFamily="34" charset="0"/>
                <a:cs typeface="Tahoma" panose="020B0604030504040204" pitchFamily="34" charset="0"/>
              </a:rPr>
              <a:t>повышения уровня </a:t>
            </a:r>
            <a:r>
              <a:rPr lang="ru-RU" sz="2800" b="1" dirty="0">
                <a:ea typeface="Tahoma" panose="020B0604030504040204" pitchFamily="34" charset="0"/>
                <a:cs typeface="Tahoma" panose="020B0604030504040204" pitchFamily="34" charset="0"/>
              </a:rPr>
              <a:t>оплаты труда и резервирования его части для случаев </a:t>
            </a:r>
            <a:r>
              <a:rPr lang="ru-RU" sz="2800" b="1" dirty="0" smtClean="0">
                <a:ea typeface="Tahoma" panose="020B0604030504040204" pitchFamily="34" charset="0"/>
                <a:cs typeface="Tahoma" panose="020B0604030504040204" pitchFamily="34" charset="0"/>
              </a:rPr>
              <a:t>наступления </a:t>
            </a:r>
            <a:r>
              <a:rPr lang="ru-RU" sz="2800" b="1" dirty="0">
                <a:ea typeface="Tahoma" panose="020B0604030504040204" pitchFamily="34" charset="0"/>
                <a:cs typeface="Tahoma" panose="020B0604030504040204" pitchFamily="34" charset="0"/>
              </a:rPr>
              <a:t>социальных рисков утраты доходов. </a:t>
            </a:r>
            <a:endParaRPr lang="ru-RU" sz="2800"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562645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332656"/>
            <a:ext cx="7848872" cy="6124754"/>
          </a:xfrm>
          <a:prstGeom prst="rect">
            <a:avLst/>
          </a:prstGeom>
        </p:spPr>
        <p:txBody>
          <a:bodyPr wrap="square">
            <a:spAutoFit/>
          </a:bodyPr>
          <a:lstStyle/>
          <a:p>
            <a:r>
              <a:rPr lang="ru-RU" sz="2800" b="1" dirty="0">
                <a:solidFill>
                  <a:srgbClr val="FFFF00"/>
                </a:solidFill>
              </a:rPr>
              <a:t>Первая  массовая  система обязательного пенсионного </a:t>
            </a:r>
            <a:r>
              <a:rPr lang="ru-RU" sz="2800" b="1" dirty="0" smtClean="0">
                <a:solidFill>
                  <a:srgbClr val="FFFF00"/>
                </a:solidFill>
              </a:rPr>
              <a:t>обеспечения </a:t>
            </a:r>
            <a:r>
              <a:rPr lang="ru-RU" sz="2800" b="1" dirty="0">
                <a:solidFill>
                  <a:srgbClr val="FFFF00"/>
                </a:solidFill>
              </a:rPr>
              <a:t>была введена в Германии </a:t>
            </a:r>
            <a:r>
              <a:rPr lang="ru-RU" sz="2800" b="1" dirty="0"/>
              <a:t>государственным канцлером </a:t>
            </a:r>
            <a:r>
              <a:rPr lang="ru-RU" sz="2800" b="1" dirty="0" smtClean="0"/>
              <a:t>Отто </a:t>
            </a:r>
            <a:r>
              <a:rPr lang="ru-RU" sz="2800" b="1" dirty="0"/>
              <a:t>фон Бисмарком  в конце  XIX  века  (по болезни  –  с 1883 года, в </a:t>
            </a:r>
            <a:r>
              <a:rPr lang="ru-RU" sz="2800" b="1" dirty="0" smtClean="0"/>
              <a:t>случае </a:t>
            </a:r>
            <a:r>
              <a:rPr lang="ru-RU" sz="2800" b="1" dirty="0"/>
              <a:t>увечья  –  с 1884 года, по старости  -  с 1889 года). На первом </a:t>
            </a:r>
            <a:r>
              <a:rPr lang="ru-RU" sz="2800" b="1" dirty="0" smtClean="0"/>
              <a:t>этапе </a:t>
            </a:r>
            <a:r>
              <a:rPr lang="ru-RU" sz="2800" b="1" dirty="0"/>
              <a:t>существования обязательного пенсионного страхования, </a:t>
            </a:r>
            <a:r>
              <a:rPr lang="ru-RU" sz="2800" b="1" dirty="0" smtClean="0"/>
              <a:t>застрахованные </a:t>
            </a:r>
            <a:r>
              <a:rPr lang="ru-RU" sz="2800" b="1" dirty="0"/>
              <a:t>лица получали пенсию в случае продолжительной </a:t>
            </a:r>
            <a:r>
              <a:rPr lang="ru-RU" sz="2800" b="1" dirty="0" smtClean="0"/>
              <a:t>утраты </a:t>
            </a:r>
            <a:r>
              <a:rPr lang="ru-RU" sz="2800" b="1" dirty="0"/>
              <a:t>трудоспособности или при наступлении пенсионного возраста </a:t>
            </a:r>
            <a:r>
              <a:rPr lang="ru-RU" sz="2800" b="1" dirty="0" smtClean="0"/>
              <a:t>—  </a:t>
            </a:r>
            <a:r>
              <a:rPr lang="ru-RU" sz="2800" b="1" dirty="0"/>
              <a:t>70 лет</a:t>
            </a:r>
            <a:r>
              <a:rPr lang="ru-RU" sz="2800" b="1" dirty="0" smtClean="0"/>
              <a:t>.</a:t>
            </a:r>
            <a:endParaRPr lang="ru-RU" sz="2800" b="1" dirty="0"/>
          </a:p>
        </p:txBody>
      </p:sp>
    </p:spTree>
    <p:extLst>
      <p:ext uri="{BB962C8B-B14F-4D97-AF65-F5344CB8AC3E}">
        <p14:creationId xmlns:p14="http://schemas.microsoft.com/office/powerpoint/2010/main" val="233688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60648"/>
            <a:ext cx="8064896" cy="6370975"/>
          </a:xfrm>
          <a:prstGeom prst="rect">
            <a:avLst/>
          </a:prstGeom>
        </p:spPr>
        <p:txBody>
          <a:bodyPr wrap="square">
            <a:spAutoFit/>
          </a:bodyPr>
          <a:lstStyle/>
          <a:p>
            <a:r>
              <a:rPr lang="ru-RU" sz="2400" b="1" dirty="0">
                <a:solidFill>
                  <a:srgbClr val="FFFF00"/>
                </a:solidFill>
              </a:rPr>
              <a:t>Немецкая пенсионная система </a:t>
            </a:r>
            <a:r>
              <a:rPr lang="ru-RU" sz="2400" b="1" dirty="0"/>
              <a:t>была построена по </a:t>
            </a:r>
            <a:r>
              <a:rPr lang="ru-RU" sz="2400" b="1" dirty="0" smtClean="0"/>
              <a:t>распределительному </a:t>
            </a:r>
            <a:r>
              <a:rPr lang="ru-RU" sz="2400" b="1" dirty="0"/>
              <a:t>принципу или принципу солидарности </a:t>
            </a:r>
            <a:r>
              <a:rPr lang="ru-RU" sz="2400" b="1" dirty="0" smtClean="0"/>
              <a:t>поколений</a:t>
            </a:r>
            <a:r>
              <a:rPr lang="ru-RU" sz="2400" b="1" dirty="0"/>
              <a:t>, когда работники (и/или их работодатели) выплачивают  </a:t>
            </a:r>
            <a:r>
              <a:rPr lang="ru-RU" sz="2400" b="1" dirty="0" smtClean="0"/>
              <a:t>часть </a:t>
            </a:r>
            <a:r>
              <a:rPr lang="ru-RU" sz="2400" b="1" dirty="0"/>
              <a:t>зарплаты на финансирование социальных программ, которые </a:t>
            </a:r>
            <a:r>
              <a:rPr lang="ru-RU" sz="2400" b="1" dirty="0" smtClean="0"/>
              <a:t>обеспечивают </a:t>
            </a:r>
            <a:r>
              <a:rPr lang="ru-RU" sz="2400" b="1" dirty="0"/>
              <a:t>доход для пенсионеров в обмен на обещание </a:t>
            </a:r>
            <a:r>
              <a:rPr lang="ru-RU" sz="2400" b="1" dirty="0" smtClean="0"/>
              <a:t>правительства  </a:t>
            </a:r>
            <a:r>
              <a:rPr lang="ru-RU" sz="2400" b="1" dirty="0"/>
              <a:t>о гарантированном доходе этим работникам при </a:t>
            </a:r>
            <a:r>
              <a:rPr lang="ru-RU" sz="2400" b="1" dirty="0" smtClean="0"/>
              <a:t>выходе </a:t>
            </a:r>
            <a:r>
              <a:rPr lang="ru-RU" sz="2400" b="1" dirty="0"/>
              <a:t>на пенсию. При этом не осуществляется накоплений для </a:t>
            </a:r>
            <a:r>
              <a:rPr lang="ru-RU" sz="2400" b="1" dirty="0" smtClean="0"/>
              <a:t>будущих </a:t>
            </a:r>
            <a:r>
              <a:rPr lang="ru-RU" sz="2400" b="1" dirty="0"/>
              <a:t>выплат. Эта система опирается на трансферт между </a:t>
            </a:r>
            <a:r>
              <a:rPr lang="ru-RU" sz="2400" b="1" dirty="0" smtClean="0"/>
              <a:t>поколениями  </a:t>
            </a:r>
            <a:r>
              <a:rPr lang="ru-RU" sz="2400" b="1" dirty="0"/>
              <a:t>-  от младшего поколения к старшему, поэтому эта </a:t>
            </a:r>
            <a:r>
              <a:rPr lang="ru-RU" sz="2400" b="1" dirty="0" smtClean="0"/>
              <a:t>система </a:t>
            </a:r>
            <a:r>
              <a:rPr lang="ru-RU" sz="2400" b="1" dirty="0"/>
              <a:t>называется распределительной или солидарной. </a:t>
            </a:r>
            <a:r>
              <a:rPr lang="ru-RU" sz="2400" b="1" dirty="0" smtClean="0"/>
              <a:t>Применительно </a:t>
            </a:r>
            <a:r>
              <a:rPr lang="ru-RU" sz="2400" b="1" dirty="0"/>
              <a:t>к  распределительной пенсионной модели в мире </a:t>
            </a:r>
            <a:r>
              <a:rPr lang="ru-RU" sz="2400" b="1" dirty="0" smtClean="0"/>
              <a:t>используется </a:t>
            </a:r>
            <a:r>
              <a:rPr lang="ru-RU" sz="2400" b="1" dirty="0"/>
              <a:t>термин </a:t>
            </a:r>
            <a:r>
              <a:rPr lang="ru-RU" sz="2400" b="1" dirty="0" err="1"/>
              <a:t>Pay-as-you-go</a:t>
            </a:r>
            <a:r>
              <a:rPr lang="ru-RU" sz="2400" b="1" dirty="0"/>
              <a:t> </a:t>
            </a:r>
            <a:r>
              <a:rPr lang="ru-RU" sz="2400" b="1" dirty="0" err="1"/>
              <a:t>system</a:t>
            </a:r>
            <a:r>
              <a:rPr lang="ru-RU" sz="2400" b="1" dirty="0"/>
              <a:t> (PAYG). </a:t>
            </a:r>
            <a:endParaRPr lang="ru-RU" sz="2400" dirty="0">
              <a:effectLst/>
            </a:endParaRPr>
          </a:p>
        </p:txBody>
      </p:sp>
    </p:spTree>
    <p:extLst>
      <p:ext uri="{BB962C8B-B14F-4D97-AF65-F5344CB8AC3E}">
        <p14:creationId xmlns:p14="http://schemas.microsoft.com/office/powerpoint/2010/main" val="40436873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548680"/>
            <a:ext cx="7704856" cy="5632311"/>
          </a:xfrm>
          <a:prstGeom prst="rect">
            <a:avLst/>
          </a:prstGeom>
        </p:spPr>
        <p:txBody>
          <a:bodyPr wrap="square">
            <a:spAutoFit/>
          </a:bodyPr>
          <a:lstStyle/>
          <a:p>
            <a:r>
              <a:rPr lang="ru-RU" sz="2000" b="1" dirty="0"/>
              <a:t>Такая система отражает </a:t>
            </a:r>
            <a:r>
              <a:rPr lang="ru-RU" sz="2000" b="1" dirty="0">
                <a:solidFill>
                  <a:srgbClr val="FFFF00"/>
                </a:solidFill>
              </a:rPr>
              <a:t>принципы социальной </a:t>
            </a:r>
          </a:p>
          <a:p>
            <a:r>
              <a:rPr lang="ru-RU" sz="2000" b="1" dirty="0">
                <a:solidFill>
                  <a:srgbClr val="FFFF00"/>
                </a:solidFill>
              </a:rPr>
              <a:t>справедливости</a:t>
            </a:r>
            <a:r>
              <a:rPr lang="ru-RU" sz="2000" b="1" dirty="0"/>
              <a:t>. Главное достоинство </a:t>
            </a:r>
            <a:r>
              <a:rPr lang="ru-RU" sz="2000" b="1" dirty="0">
                <a:solidFill>
                  <a:srgbClr val="FFFF00"/>
                </a:solidFill>
              </a:rPr>
              <a:t>распределительной системы  </a:t>
            </a:r>
            <a:r>
              <a:rPr lang="ru-RU" sz="2000" b="1" dirty="0"/>
              <a:t>– </a:t>
            </a:r>
            <a:r>
              <a:rPr lang="ru-RU" sz="2000" b="1" dirty="0" smtClean="0"/>
              <a:t>значительное </a:t>
            </a:r>
            <a:r>
              <a:rPr lang="ru-RU" sz="2000" b="1" dirty="0"/>
              <a:t>сокращение нищеты среди пенсионеров, поскольку в </a:t>
            </a:r>
            <a:r>
              <a:rPr lang="ru-RU" sz="2000" b="1" dirty="0" smtClean="0"/>
              <a:t>ней </a:t>
            </a:r>
            <a:r>
              <a:rPr lang="ru-RU" sz="2000" b="1" dirty="0"/>
              <a:t>сильны перераспределительные элементы. Как правило, на </a:t>
            </a:r>
            <a:r>
              <a:rPr lang="ru-RU" sz="2000" b="1" dirty="0" smtClean="0"/>
              <a:t>ранних </a:t>
            </a:r>
            <a:r>
              <a:rPr lang="ru-RU" sz="2000" b="1" dirty="0"/>
              <a:t>стадиях функционирования распределительной системы </a:t>
            </a:r>
            <a:r>
              <a:rPr lang="ru-RU" sz="2000" b="1" dirty="0" smtClean="0"/>
              <a:t>низкий </a:t>
            </a:r>
            <a:r>
              <a:rPr lang="ru-RU" sz="2000" b="1" dirty="0"/>
              <a:t>уровень взносов был достаточным для обеспечения выплат </a:t>
            </a:r>
            <a:r>
              <a:rPr lang="ru-RU" sz="2000" b="1" dirty="0" smtClean="0"/>
              <a:t>относительно </a:t>
            </a:r>
            <a:r>
              <a:rPr lang="ru-RU" sz="2000" b="1" dirty="0"/>
              <a:t>небольшому числу получателей, но по мере </a:t>
            </a:r>
            <a:r>
              <a:rPr lang="ru-RU" sz="2000" b="1" dirty="0" smtClean="0"/>
              <a:t>возрастания </a:t>
            </a:r>
            <a:r>
              <a:rPr lang="ru-RU" sz="2000" b="1" dirty="0"/>
              <a:t>степени зрелости системы, выплаты имеют тенденцию </a:t>
            </a:r>
            <a:r>
              <a:rPr lang="ru-RU" sz="2000" b="1" dirty="0" smtClean="0"/>
              <a:t>превышать </a:t>
            </a:r>
            <a:r>
              <a:rPr lang="ru-RU" sz="2000" b="1" dirty="0"/>
              <a:t>взносы, вызывая потребность в увеличении налогов на </a:t>
            </a:r>
            <a:r>
              <a:rPr lang="ru-RU" sz="2000" b="1" dirty="0" smtClean="0"/>
              <a:t>фонд </a:t>
            </a:r>
            <a:r>
              <a:rPr lang="ru-RU" sz="2000" b="1" dirty="0"/>
              <a:t>оплаты труда или бюджетных трансфертов</a:t>
            </a:r>
            <a:r>
              <a:rPr lang="ru-RU" sz="2000" b="1" dirty="0" smtClean="0"/>
              <a:t>.</a:t>
            </a:r>
            <a:endParaRPr lang="ru-RU" sz="2000" b="1" dirty="0"/>
          </a:p>
          <a:p>
            <a:r>
              <a:rPr lang="ru-RU" sz="2000" b="1" dirty="0"/>
              <a:t>  Эта система </a:t>
            </a:r>
            <a:r>
              <a:rPr lang="ru-RU" sz="2000" b="1" dirty="0" smtClean="0"/>
              <a:t>перестает </a:t>
            </a:r>
            <a:r>
              <a:rPr lang="ru-RU" sz="2000" b="1" dirty="0"/>
              <a:t>работать в условиях роста демографической нагрузки, </a:t>
            </a:r>
            <a:r>
              <a:rPr lang="ru-RU" sz="2000" b="1" dirty="0" smtClean="0"/>
              <a:t>когда </a:t>
            </a:r>
            <a:r>
              <a:rPr lang="ru-RU" sz="2000" b="1" dirty="0"/>
              <a:t>численность работающих снижается, а численность </a:t>
            </a:r>
            <a:r>
              <a:rPr lang="ru-RU" sz="2000" b="1" dirty="0" smtClean="0"/>
              <a:t>пенсионеров </a:t>
            </a:r>
            <a:r>
              <a:rPr lang="ru-RU" sz="2000" b="1" dirty="0"/>
              <a:t>возрастает, что сегодня характерно для многих развитых </a:t>
            </a:r>
            <a:r>
              <a:rPr lang="ru-RU" sz="2000" b="1" dirty="0" smtClean="0"/>
              <a:t>стран</a:t>
            </a:r>
            <a:r>
              <a:rPr lang="ru-RU" sz="2000" b="1" dirty="0"/>
              <a:t>. </a:t>
            </a:r>
            <a:endParaRPr lang="ru-RU" sz="2000" dirty="0">
              <a:effectLst/>
            </a:endParaRPr>
          </a:p>
        </p:txBody>
      </p:sp>
    </p:spTree>
    <p:extLst>
      <p:ext uri="{BB962C8B-B14F-4D97-AF65-F5344CB8AC3E}">
        <p14:creationId xmlns:p14="http://schemas.microsoft.com/office/powerpoint/2010/main" val="28862276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8064896" cy="6001643"/>
          </a:xfrm>
          <a:prstGeom prst="rect">
            <a:avLst/>
          </a:prstGeom>
        </p:spPr>
        <p:txBody>
          <a:bodyPr wrap="square">
            <a:spAutoFit/>
          </a:bodyPr>
          <a:lstStyle/>
          <a:p>
            <a:r>
              <a:rPr lang="ru-RU" sz="2400" b="1" dirty="0"/>
              <a:t>Другая модель пенсионного обеспечения предполагает </a:t>
            </a:r>
            <a:r>
              <a:rPr lang="ru-RU" sz="2400" b="1" dirty="0" smtClean="0">
                <a:solidFill>
                  <a:srgbClr val="FFFF00"/>
                </a:solidFill>
              </a:rPr>
              <a:t>доминирование </a:t>
            </a:r>
            <a:r>
              <a:rPr lang="ru-RU" sz="2400" b="1" dirty="0">
                <a:solidFill>
                  <a:srgbClr val="FFFF00"/>
                </a:solidFill>
              </a:rPr>
              <a:t>государственного социального обеспечения  </a:t>
            </a:r>
            <a:r>
              <a:rPr lang="ru-RU" sz="2400" b="1" dirty="0"/>
              <a:t>- </a:t>
            </a:r>
            <a:r>
              <a:rPr lang="ru-RU" sz="2400" b="1" dirty="0" smtClean="0"/>
              <a:t>государственной  </a:t>
            </a:r>
            <a:r>
              <a:rPr lang="ru-RU" sz="2400" b="1" dirty="0"/>
              <a:t>пенсии по старости (</a:t>
            </a:r>
            <a:r>
              <a:rPr lang="ru-RU" sz="2400" b="1" dirty="0" err="1"/>
              <a:t>Basic</a:t>
            </a:r>
            <a:r>
              <a:rPr lang="ru-RU" sz="2400" b="1" dirty="0"/>
              <a:t> </a:t>
            </a:r>
            <a:r>
              <a:rPr lang="ru-RU" sz="2400" b="1" dirty="0" err="1"/>
              <a:t>State</a:t>
            </a:r>
            <a:r>
              <a:rPr lang="ru-RU" sz="2400" b="1" dirty="0"/>
              <a:t> </a:t>
            </a:r>
            <a:r>
              <a:rPr lang="ru-RU" sz="2400" b="1" dirty="0" err="1"/>
              <a:t>Pension</a:t>
            </a:r>
            <a:r>
              <a:rPr lang="ru-RU" sz="2400" b="1" dirty="0"/>
              <a:t>, которая </a:t>
            </a:r>
            <a:r>
              <a:rPr lang="ru-RU" sz="2400" b="1" dirty="0" smtClean="0"/>
              <a:t>предоставляется </a:t>
            </a:r>
            <a:r>
              <a:rPr lang="ru-RU" sz="2400" b="1" dirty="0"/>
              <a:t>всем гражданам. Основная государственная пенсия </a:t>
            </a:r>
            <a:r>
              <a:rPr lang="ru-RU" sz="2400" b="1" dirty="0" smtClean="0"/>
              <a:t>по </a:t>
            </a:r>
            <a:r>
              <a:rPr lang="ru-RU" sz="2400" b="1" dirty="0"/>
              <a:t>старости выплачивается по базовой ставке, увеличивающейся </a:t>
            </a:r>
            <a:r>
              <a:rPr lang="ru-RU" sz="2400" b="1" dirty="0" smtClean="0"/>
              <a:t>ежегодно </a:t>
            </a:r>
            <a:r>
              <a:rPr lang="ru-RU" sz="2400" b="1" dirty="0"/>
              <a:t>в соответствии с индексом роста потребительских цен. </a:t>
            </a:r>
            <a:r>
              <a:rPr lang="ru-RU" sz="2400" b="1" dirty="0" smtClean="0"/>
              <a:t>Пенсионные </a:t>
            </a:r>
            <a:r>
              <a:rPr lang="ru-RU" sz="2400" b="1" dirty="0"/>
              <a:t>накопления обычно формируются как за счет </a:t>
            </a:r>
            <a:r>
              <a:rPr lang="ru-RU" sz="2400" b="1" dirty="0" smtClean="0"/>
              <a:t>работодателей</a:t>
            </a:r>
            <a:r>
              <a:rPr lang="ru-RU" sz="2400" b="1" dirty="0"/>
              <a:t>, так и за счет взносов самого работника. В </a:t>
            </a:r>
            <a:r>
              <a:rPr lang="ru-RU" sz="2400" b="1" dirty="0" smtClean="0"/>
              <a:t>промышленности </a:t>
            </a:r>
            <a:r>
              <a:rPr lang="ru-RU" sz="2400" b="1" dirty="0"/>
              <a:t>отношение выплат работодателя и работника </a:t>
            </a:r>
            <a:r>
              <a:rPr lang="ru-RU" sz="2400" b="1" dirty="0" smtClean="0"/>
              <a:t>относится </a:t>
            </a:r>
            <a:r>
              <a:rPr lang="ru-RU" sz="2400" b="1" dirty="0"/>
              <a:t>в среднем как 3:1, в финансовой сфере работодатель, как </a:t>
            </a:r>
            <a:r>
              <a:rPr lang="ru-RU" sz="2400" b="1" dirty="0" smtClean="0"/>
              <a:t>правило</a:t>
            </a:r>
            <a:r>
              <a:rPr lang="ru-RU" sz="2400" b="1" dirty="0"/>
              <a:t>, пенсионные взносы полностью обеспечивает сам. </a:t>
            </a:r>
            <a:endParaRPr lang="ru-RU" sz="2400" dirty="0">
              <a:effectLst/>
            </a:endParaRPr>
          </a:p>
        </p:txBody>
      </p:sp>
    </p:spTree>
    <p:extLst>
      <p:ext uri="{BB962C8B-B14F-4D97-AF65-F5344CB8AC3E}">
        <p14:creationId xmlns:p14="http://schemas.microsoft.com/office/powerpoint/2010/main" val="15211718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8276902" cy="5324535"/>
          </a:xfrm>
          <a:prstGeom prst="rect">
            <a:avLst/>
          </a:prstGeom>
        </p:spPr>
        <p:txBody>
          <a:bodyPr wrap="square">
            <a:spAutoFit/>
          </a:bodyPr>
          <a:lstStyle/>
          <a:p>
            <a:r>
              <a:rPr lang="ru-RU" sz="2000" b="1" dirty="0"/>
              <a:t>Уровень пенсионного обеспечения — один из существенных </a:t>
            </a:r>
            <a:r>
              <a:rPr lang="ru-RU" sz="2000" b="1" dirty="0" smtClean="0"/>
              <a:t>показателей</a:t>
            </a:r>
            <a:r>
              <a:rPr lang="ru-RU" sz="2000" b="1" dirty="0"/>
              <a:t>, характеризующих пенсионную систему и ее состояние на </a:t>
            </a:r>
            <a:r>
              <a:rPr lang="ru-RU" sz="2000" b="1" dirty="0" smtClean="0"/>
              <a:t>текущий </a:t>
            </a:r>
            <a:r>
              <a:rPr lang="ru-RU" sz="2000" b="1" dirty="0"/>
              <a:t>момент времени. Различают </a:t>
            </a:r>
            <a:r>
              <a:rPr lang="ru-RU" sz="2000" b="1" dirty="0">
                <a:solidFill>
                  <a:srgbClr val="FFFF00"/>
                </a:solidFill>
              </a:rPr>
              <a:t>относительный и абсолютный </a:t>
            </a:r>
            <a:r>
              <a:rPr lang="ru-RU" sz="2000" b="1" dirty="0" smtClean="0">
                <a:solidFill>
                  <a:srgbClr val="FFFF00"/>
                </a:solidFill>
              </a:rPr>
              <a:t>уровни </a:t>
            </a:r>
            <a:r>
              <a:rPr lang="ru-RU" sz="2000" b="1" dirty="0">
                <a:solidFill>
                  <a:srgbClr val="FFFF00"/>
                </a:solidFill>
              </a:rPr>
              <a:t>пенсионного обеспечения</a:t>
            </a:r>
            <a:r>
              <a:rPr lang="ru-RU" sz="2000" b="1" dirty="0"/>
              <a:t>, которые связаны между собой</a:t>
            </a:r>
            <a:r>
              <a:rPr lang="ru-RU" sz="2000" b="1" dirty="0" smtClean="0"/>
              <a:t>.</a:t>
            </a:r>
          </a:p>
          <a:p>
            <a:r>
              <a:rPr lang="ru-RU" sz="2000" b="1" dirty="0" smtClean="0"/>
              <a:t> </a:t>
            </a:r>
            <a:endParaRPr lang="ru-RU" sz="2000" b="1" dirty="0"/>
          </a:p>
          <a:p>
            <a:r>
              <a:rPr lang="ru-RU" sz="2000" b="1" dirty="0">
                <a:solidFill>
                  <a:srgbClr val="FFFF00"/>
                </a:solidFill>
              </a:rPr>
              <a:t>Относительный уровень </a:t>
            </a:r>
            <a:r>
              <a:rPr lang="ru-RU" sz="2000" b="1" dirty="0"/>
              <a:t>— это отношение пенсии пенсионера к </a:t>
            </a:r>
            <a:r>
              <a:rPr lang="ru-RU" sz="2000" b="1" dirty="0" smtClean="0"/>
              <a:t>его </a:t>
            </a:r>
            <a:r>
              <a:rPr lang="ru-RU" sz="2000" b="1" dirty="0"/>
              <a:t>среднемесячному заработку, из которого она исчислена  - </a:t>
            </a:r>
            <a:r>
              <a:rPr lang="ru-RU" sz="2000" b="1" dirty="0" smtClean="0"/>
              <a:t>коэффициент </a:t>
            </a:r>
            <a:r>
              <a:rPr lang="ru-RU" sz="2000" b="1" dirty="0"/>
              <a:t>замещения. Он рассчитывается по стране в целом и по </a:t>
            </a:r>
            <a:r>
              <a:rPr lang="ru-RU" sz="2000" b="1" dirty="0" smtClean="0"/>
              <a:t>отдельным </a:t>
            </a:r>
            <a:r>
              <a:rPr lang="ru-RU" sz="2000" b="1" dirty="0"/>
              <a:t>регионам (средняя пенсия делится на средний заработок в </a:t>
            </a:r>
          </a:p>
          <a:p>
            <a:r>
              <a:rPr lang="ru-RU" sz="2000" b="1" dirty="0"/>
              <a:t>стране или регионе). Относительный показатель характеризует уровень </a:t>
            </a:r>
            <a:r>
              <a:rPr lang="ru-RU" sz="2000" b="1" dirty="0" smtClean="0"/>
              <a:t>жизни </a:t>
            </a:r>
            <a:r>
              <a:rPr lang="ru-RU" sz="2000" b="1" dirty="0"/>
              <a:t>(достаток, потребление) пенсионеров  —  бывших наемных </a:t>
            </a:r>
            <a:r>
              <a:rPr lang="ru-RU" sz="2000" b="1" dirty="0" smtClean="0"/>
              <a:t>работников</a:t>
            </a:r>
            <a:r>
              <a:rPr lang="ru-RU" sz="2000" b="1" dirty="0"/>
              <a:t>, живущих на пенсию, по сравнению с уровнем жизни наемных </a:t>
            </a:r>
            <a:r>
              <a:rPr lang="ru-RU" sz="2000" b="1" dirty="0" smtClean="0"/>
              <a:t>работников</a:t>
            </a:r>
            <a:r>
              <a:rPr lang="ru-RU" sz="2000" b="1" dirty="0"/>
              <a:t>, продолжающих трудиться и живущих на заработок</a:t>
            </a:r>
            <a:r>
              <a:rPr lang="ru-RU" sz="2000" b="1" dirty="0" smtClean="0"/>
              <a:t>.</a:t>
            </a:r>
            <a:endParaRPr lang="ru-RU" sz="2000" b="1" dirty="0">
              <a:effectLst/>
            </a:endParaRPr>
          </a:p>
        </p:txBody>
      </p:sp>
    </p:spTree>
    <p:extLst>
      <p:ext uri="{BB962C8B-B14F-4D97-AF65-F5344CB8AC3E}">
        <p14:creationId xmlns:p14="http://schemas.microsoft.com/office/powerpoint/2010/main" val="10441477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908720"/>
            <a:ext cx="8276902" cy="4524315"/>
          </a:xfrm>
          <a:prstGeom prst="rect">
            <a:avLst/>
          </a:prstGeom>
        </p:spPr>
        <p:txBody>
          <a:bodyPr wrap="square">
            <a:spAutoFit/>
          </a:bodyPr>
          <a:lstStyle/>
          <a:p>
            <a:r>
              <a:rPr lang="ru-RU" sz="2400" b="1" dirty="0"/>
              <a:t> Согласно </a:t>
            </a:r>
            <a:r>
              <a:rPr lang="ru-RU" sz="2400" b="1" dirty="0" smtClean="0"/>
              <a:t>положениям </a:t>
            </a:r>
            <a:r>
              <a:rPr lang="ru-RU" sz="2400" b="1" dirty="0"/>
              <a:t>Конвенции Международной организации труда (МОТ) 1952 г. </a:t>
            </a:r>
          </a:p>
          <a:p>
            <a:r>
              <a:rPr lang="ru-RU" sz="2400" b="1" dirty="0"/>
              <a:t>коэффициент замещения пенсией заработной платы  (дохода) </a:t>
            </a:r>
            <a:r>
              <a:rPr lang="ru-RU" sz="2400" b="1" dirty="0" smtClean="0"/>
              <a:t>гражданина </a:t>
            </a:r>
            <a:r>
              <a:rPr lang="ru-RU" sz="2400" b="1" dirty="0"/>
              <a:t>в трудоспособный период  не должен быть ниже 40 </a:t>
            </a:r>
            <a:r>
              <a:rPr lang="ru-RU" sz="2400" b="1" dirty="0" smtClean="0"/>
              <a:t>%.</a:t>
            </a:r>
          </a:p>
          <a:p>
            <a:endParaRPr lang="ru-RU" sz="2400" b="1" dirty="0"/>
          </a:p>
          <a:p>
            <a:r>
              <a:rPr lang="ru-RU" sz="2400" b="1" dirty="0"/>
              <a:t>  В </a:t>
            </a:r>
            <a:r>
              <a:rPr lang="ru-RU" sz="2400" b="1" dirty="0" smtClean="0"/>
              <a:t>1967 </a:t>
            </a:r>
            <a:r>
              <a:rPr lang="ru-RU" sz="2400" b="1" dirty="0"/>
              <a:t>г. Международная организация труда повысила этот показатель до </a:t>
            </a:r>
            <a:r>
              <a:rPr lang="ru-RU" sz="2400" b="1" dirty="0" smtClean="0"/>
              <a:t>45%.</a:t>
            </a:r>
          </a:p>
          <a:p>
            <a:endParaRPr lang="ru-RU" sz="2400" b="1" dirty="0"/>
          </a:p>
          <a:p>
            <a:r>
              <a:rPr lang="ru-RU" sz="2400" b="1" dirty="0" smtClean="0"/>
              <a:t>Сегодня </a:t>
            </a:r>
            <a:r>
              <a:rPr lang="ru-RU" sz="2400" b="1" dirty="0"/>
              <a:t>в рекомендациях этой же организации встречается и 50% </a:t>
            </a:r>
            <a:r>
              <a:rPr lang="ru-RU" sz="2400" b="1" dirty="0" smtClean="0"/>
              <a:t>уровень коэффициента </a:t>
            </a:r>
            <a:r>
              <a:rPr lang="ru-RU" sz="2400" b="1" dirty="0"/>
              <a:t>замещения.</a:t>
            </a:r>
            <a:endParaRPr lang="ru-RU" sz="2400" b="1" dirty="0">
              <a:effectLst/>
            </a:endParaRPr>
          </a:p>
        </p:txBody>
      </p:sp>
    </p:spTree>
    <p:extLst>
      <p:ext uri="{BB962C8B-B14F-4D97-AF65-F5344CB8AC3E}">
        <p14:creationId xmlns:p14="http://schemas.microsoft.com/office/powerpoint/2010/main" val="18685459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276902" cy="5632311"/>
          </a:xfrm>
          <a:prstGeom prst="rect">
            <a:avLst/>
          </a:prstGeom>
        </p:spPr>
        <p:txBody>
          <a:bodyPr wrap="square">
            <a:spAutoFit/>
          </a:bodyPr>
          <a:lstStyle/>
          <a:p>
            <a:r>
              <a:rPr lang="ru-RU" sz="2400" b="1" dirty="0"/>
              <a:t>В России </a:t>
            </a:r>
            <a:r>
              <a:rPr lang="ru-RU" sz="2400" b="1" dirty="0" smtClean="0"/>
              <a:t>коэффициент </a:t>
            </a:r>
            <a:r>
              <a:rPr lang="ru-RU" sz="2400" b="1" dirty="0"/>
              <a:t>замещения  последнее десятилетие </a:t>
            </a:r>
            <a:r>
              <a:rPr lang="ru-RU" sz="2400" b="1" dirty="0" smtClean="0"/>
              <a:t>находился </a:t>
            </a:r>
            <a:r>
              <a:rPr lang="ru-RU" sz="2400" b="1" dirty="0"/>
              <a:t>на низком уровне, что делало  выход «на заслуженный </a:t>
            </a:r>
            <a:r>
              <a:rPr lang="ru-RU" sz="2400" b="1" dirty="0" smtClean="0"/>
              <a:t>отдых</a:t>
            </a:r>
            <a:r>
              <a:rPr lang="ru-RU" sz="2400" b="1" dirty="0"/>
              <a:t>» для большинства россиян равнозначным переходу на грань </a:t>
            </a:r>
            <a:r>
              <a:rPr lang="ru-RU" sz="2400" b="1" dirty="0" smtClean="0"/>
              <a:t>черты бедности.</a:t>
            </a:r>
          </a:p>
          <a:p>
            <a:endParaRPr lang="ru-RU" sz="2400" b="1" dirty="0" smtClean="0"/>
          </a:p>
          <a:p>
            <a:pPr algn="ctr"/>
            <a:r>
              <a:rPr lang="ru-RU" sz="2400" b="1" dirty="0" smtClean="0">
                <a:solidFill>
                  <a:srgbClr val="FFFF00"/>
                </a:solidFill>
              </a:rPr>
              <a:t>Результаты </a:t>
            </a:r>
            <a:r>
              <a:rPr lang="ru-RU" sz="2400" b="1" dirty="0">
                <a:solidFill>
                  <a:srgbClr val="FFFF00"/>
                </a:solidFill>
              </a:rPr>
              <a:t>пенсионной реформы 2010 г.</a:t>
            </a:r>
          </a:p>
          <a:p>
            <a:endParaRPr lang="ru-RU" sz="2400" b="1" dirty="0" smtClean="0"/>
          </a:p>
          <a:p>
            <a:endParaRPr lang="ru-RU" sz="2400" b="1" dirty="0"/>
          </a:p>
          <a:p>
            <a:endParaRPr lang="ru-RU" sz="2400" b="1" dirty="0" smtClean="0"/>
          </a:p>
          <a:p>
            <a:endParaRPr lang="ru-RU" sz="2400" b="1" dirty="0"/>
          </a:p>
          <a:p>
            <a:endParaRPr lang="ru-RU" sz="2400" b="1" dirty="0" smtClean="0"/>
          </a:p>
          <a:p>
            <a:endParaRPr lang="ru-RU" sz="2400" b="1" dirty="0"/>
          </a:p>
          <a:p>
            <a:r>
              <a:rPr lang="ru-RU" sz="2400" b="1" dirty="0" smtClean="0"/>
              <a:t>Лишь </a:t>
            </a:r>
            <a:r>
              <a:rPr lang="ru-RU" sz="2400" b="1" dirty="0"/>
              <a:t>последние годы  удалось несколько повысить и </a:t>
            </a:r>
            <a:r>
              <a:rPr lang="ru-RU" sz="2400" b="1" dirty="0" smtClean="0"/>
              <a:t>стабилизировать </a:t>
            </a:r>
            <a:r>
              <a:rPr lang="ru-RU" sz="2400" b="1" dirty="0"/>
              <a:t>данный показатель. </a:t>
            </a:r>
            <a:endParaRPr lang="ru-RU" sz="2400" b="1" dirty="0">
              <a:effectLst/>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38153493"/>
              </p:ext>
            </p:extLst>
          </p:nvPr>
        </p:nvGraphicFramePr>
        <p:xfrm>
          <a:off x="424134" y="3220819"/>
          <a:ext cx="8392320" cy="1620520"/>
        </p:xfrm>
        <a:graphic>
          <a:graphicData uri="http://schemas.openxmlformats.org/drawingml/2006/table">
            <a:tbl>
              <a:tblPr firstRow="1" bandRow="1">
                <a:tableStyleId>{5C22544A-7EE6-4342-B048-85BDC9FD1C3A}</a:tableStyleId>
              </a:tblPr>
              <a:tblGrid>
                <a:gridCol w="2491682"/>
                <a:gridCol w="1728192"/>
                <a:gridCol w="1368152"/>
                <a:gridCol w="1512168"/>
                <a:gridCol w="1292126"/>
              </a:tblGrid>
              <a:tr h="370840">
                <a:tc>
                  <a:txBody>
                    <a:bodyPr/>
                    <a:lstStyle/>
                    <a:p>
                      <a:endParaRPr lang="ru-RU" sz="1400" dirty="0"/>
                    </a:p>
                  </a:txBody>
                  <a:tcPr/>
                </a:tc>
                <a:tc>
                  <a:txBody>
                    <a:bodyPr/>
                    <a:lstStyle/>
                    <a:p>
                      <a:pPr algn="ctr"/>
                      <a:r>
                        <a:rPr lang="ru-RU" sz="1800" dirty="0" smtClean="0"/>
                        <a:t>2007</a:t>
                      </a:r>
                      <a:endParaRPr lang="ru-RU" sz="1800" dirty="0"/>
                    </a:p>
                  </a:txBody>
                  <a:tcPr/>
                </a:tc>
                <a:tc>
                  <a:txBody>
                    <a:bodyPr/>
                    <a:lstStyle/>
                    <a:p>
                      <a:pPr algn="ctr"/>
                      <a:r>
                        <a:rPr lang="ru-RU" sz="1800" dirty="0" smtClean="0"/>
                        <a:t>2008</a:t>
                      </a:r>
                      <a:endParaRPr lang="ru-RU" sz="1800" dirty="0"/>
                    </a:p>
                  </a:txBody>
                  <a:tcPr/>
                </a:tc>
                <a:tc>
                  <a:txBody>
                    <a:bodyPr/>
                    <a:lstStyle/>
                    <a:p>
                      <a:pPr algn="ctr"/>
                      <a:r>
                        <a:rPr lang="ru-RU" sz="1800" dirty="0" smtClean="0"/>
                        <a:t>2009</a:t>
                      </a:r>
                      <a:endParaRPr lang="ru-RU" sz="1800" dirty="0"/>
                    </a:p>
                  </a:txBody>
                  <a:tcPr/>
                </a:tc>
                <a:tc>
                  <a:txBody>
                    <a:bodyPr/>
                    <a:lstStyle/>
                    <a:p>
                      <a:pPr algn="ctr"/>
                      <a:r>
                        <a:rPr lang="ru-RU" sz="1800" dirty="0" smtClean="0"/>
                        <a:t>2010 </a:t>
                      </a:r>
                      <a:endParaRPr lang="ru-RU" sz="1800" dirty="0"/>
                    </a:p>
                  </a:txBody>
                  <a:tcPr/>
                </a:tc>
              </a:tr>
              <a:tr h="370840">
                <a:tc>
                  <a:txBody>
                    <a:bodyPr/>
                    <a:lstStyle/>
                    <a:p>
                      <a:r>
                        <a:rPr lang="ru-RU" sz="1400" dirty="0" smtClean="0"/>
                        <a:t>Средние размеры пенсии </a:t>
                      </a:r>
                    </a:p>
                    <a:p>
                      <a:r>
                        <a:rPr lang="ru-RU" sz="1400" dirty="0" smtClean="0"/>
                        <a:t>(руб./мес.) </a:t>
                      </a:r>
                      <a:endParaRPr lang="ru-RU" sz="1400" dirty="0"/>
                    </a:p>
                  </a:txBody>
                  <a:tcPr/>
                </a:tc>
                <a:tc>
                  <a:txBody>
                    <a:bodyPr/>
                    <a:lstStyle/>
                    <a:p>
                      <a:pPr algn="ctr"/>
                      <a:r>
                        <a:rPr lang="ru-RU" sz="2000" b="1" dirty="0" smtClean="0"/>
                        <a:t>3116</a:t>
                      </a:r>
                      <a:endParaRPr lang="ru-RU" sz="2000" b="1" dirty="0"/>
                    </a:p>
                  </a:txBody>
                  <a:tcPr/>
                </a:tc>
                <a:tc>
                  <a:txBody>
                    <a:bodyPr/>
                    <a:lstStyle/>
                    <a:p>
                      <a:pPr algn="ctr"/>
                      <a:r>
                        <a:rPr lang="ru-RU" sz="2000" b="1" dirty="0" smtClean="0"/>
                        <a:t>4199</a:t>
                      </a:r>
                      <a:endParaRPr lang="ru-RU" sz="2000" b="1" dirty="0"/>
                    </a:p>
                  </a:txBody>
                  <a:tcPr/>
                </a:tc>
                <a:tc>
                  <a:txBody>
                    <a:bodyPr/>
                    <a:lstStyle/>
                    <a:p>
                      <a:pPr algn="ctr"/>
                      <a:r>
                        <a:rPr lang="ru-RU" sz="2000" b="1" dirty="0" smtClean="0"/>
                        <a:t>5191</a:t>
                      </a:r>
                      <a:endParaRPr lang="ru-RU" sz="2000" b="1" dirty="0"/>
                    </a:p>
                  </a:txBody>
                  <a:tcPr/>
                </a:tc>
                <a:tc>
                  <a:txBody>
                    <a:bodyPr/>
                    <a:lstStyle/>
                    <a:p>
                      <a:pPr algn="ctr"/>
                      <a:r>
                        <a:rPr lang="ru-RU" sz="2000" b="1" dirty="0" smtClean="0"/>
                        <a:t>7476</a:t>
                      </a:r>
                      <a:endParaRPr lang="ru-RU" sz="2000" b="1" dirty="0"/>
                    </a:p>
                  </a:txBody>
                  <a:tcPr/>
                </a:tc>
              </a:tr>
              <a:tr h="370840">
                <a:tc>
                  <a:txBody>
                    <a:bodyPr/>
                    <a:lstStyle/>
                    <a:p>
                      <a:r>
                        <a:rPr lang="ru-RU" sz="1400" dirty="0" smtClean="0"/>
                        <a:t>Сред. пенсия к сред. зарплате (коэффициент замещения), % </a:t>
                      </a:r>
                      <a:endParaRPr lang="ru-RU" sz="1400" dirty="0"/>
                    </a:p>
                  </a:txBody>
                  <a:tcPr/>
                </a:tc>
                <a:tc>
                  <a:txBody>
                    <a:bodyPr/>
                    <a:lstStyle/>
                    <a:p>
                      <a:pPr algn="ctr"/>
                      <a:r>
                        <a:rPr lang="ru-RU" sz="2000" b="1" dirty="0" smtClean="0"/>
                        <a:t>22,9</a:t>
                      </a:r>
                      <a:endParaRPr lang="ru-RU" sz="2000" b="1" dirty="0"/>
                    </a:p>
                  </a:txBody>
                  <a:tcPr/>
                </a:tc>
                <a:tc>
                  <a:txBody>
                    <a:bodyPr/>
                    <a:lstStyle/>
                    <a:p>
                      <a:pPr algn="ctr"/>
                      <a:r>
                        <a:rPr lang="ru-RU" sz="2000" b="1" dirty="0" smtClean="0"/>
                        <a:t>24,3</a:t>
                      </a:r>
                      <a:endParaRPr lang="ru-RU" sz="2000" b="1" dirty="0"/>
                    </a:p>
                  </a:txBody>
                  <a:tcPr/>
                </a:tc>
                <a:tc>
                  <a:txBody>
                    <a:bodyPr/>
                    <a:lstStyle/>
                    <a:p>
                      <a:pPr algn="ctr"/>
                      <a:r>
                        <a:rPr lang="ru-RU" sz="2000" b="1" dirty="0" smtClean="0"/>
                        <a:t>27,9</a:t>
                      </a:r>
                      <a:endParaRPr lang="ru-RU" sz="2000" b="1" dirty="0"/>
                    </a:p>
                  </a:txBody>
                  <a:tcPr/>
                </a:tc>
                <a:tc>
                  <a:txBody>
                    <a:bodyPr/>
                    <a:lstStyle/>
                    <a:p>
                      <a:pPr algn="ctr"/>
                      <a:r>
                        <a:rPr lang="ru-RU" sz="2000" b="1" dirty="0" smtClean="0"/>
                        <a:t>35,4</a:t>
                      </a:r>
                      <a:endParaRPr lang="ru-RU" sz="2000" b="1" dirty="0"/>
                    </a:p>
                  </a:txBody>
                  <a:tcPr/>
                </a:tc>
              </a:tr>
            </a:tbl>
          </a:graphicData>
        </a:graphic>
      </p:graphicFrame>
    </p:spTree>
    <p:extLst>
      <p:ext uri="{BB962C8B-B14F-4D97-AF65-F5344CB8AC3E}">
        <p14:creationId xmlns:p14="http://schemas.microsoft.com/office/powerpoint/2010/main" val="33826296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620688"/>
            <a:ext cx="7992888" cy="4524315"/>
          </a:xfrm>
          <a:prstGeom prst="rect">
            <a:avLst/>
          </a:prstGeom>
        </p:spPr>
        <p:txBody>
          <a:bodyPr wrap="square">
            <a:spAutoFit/>
          </a:bodyPr>
          <a:lstStyle/>
          <a:p>
            <a:r>
              <a:rPr lang="ru-RU" sz="2400" b="1" dirty="0"/>
              <a:t>Коэффициент замещения в России в 2014 году </a:t>
            </a:r>
            <a:r>
              <a:rPr lang="ru-RU" sz="2400" b="1" dirty="0">
                <a:solidFill>
                  <a:srgbClr val="FFFF00"/>
                </a:solidFill>
              </a:rPr>
              <a:t>составляет 38%, </a:t>
            </a:r>
            <a:r>
              <a:rPr lang="ru-RU" sz="2400" b="1" dirty="0"/>
              <a:t>а средняя пенсия в сентябре 2014 года –</a:t>
            </a:r>
            <a:r>
              <a:rPr lang="ru-RU" sz="2400" b="1" dirty="0" smtClean="0"/>
              <a:t>11 144 </a:t>
            </a:r>
            <a:r>
              <a:rPr lang="ru-RU" sz="2400" b="1" dirty="0"/>
              <a:t>рублей, то есть при коэффициенте замещения в 38% средняя пенсия составляет 165% от прожиточного минимума пенсионера и всего лишь 125% от прожиточного минимума трудоспособного населения (для сравнения — в советский период в 1989 г. коэффициент замещения составлял около 55 % при среднем заработке, а при меньшей заработной плате достигал 75—100 </a:t>
            </a:r>
            <a:r>
              <a:rPr lang="ru-RU" sz="2400" b="1" dirty="0" smtClean="0"/>
              <a:t>%).</a:t>
            </a:r>
            <a:endParaRPr lang="ru-RU" sz="2400" b="1" dirty="0"/>
          </a:p>
        </p:txBody>
      </p:sp>
    </p:spTree>
    <p:extLst>
      <p:ext uri="{BB962C8B-B14F-4D97-AF65-F5344CB8AC3E}">
        <p14:creationId xmlns:p14="http://schemas.microsoft.com/office/powerpoint/2010/main" val="27401926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836712"/>
            <a:ext cx="8276902" cy="4031873"/>
          </a:xfrm>
          <a:prstGeom prst="rect">
            <a:avLst/>
          </a:prstGeom>
        </p:spPr>
        <p:txBody>
          <a:bodyPr wrap="square">
            <a:spAutoFit/>
          </a:bodyPr>
          <a:lstStyle/>
          <a:p>
            <a:r>
              <a:rPr lang="ru-RU" sz="3200" b="1" dirty="0"/>
              <a:t>Концепцией  долгосрочного социально-экономического </a:t>
            </a:r>
            <a:r>
              <a:rPr lang="ru-RU" sz="3200" b="1" dirty="0" smtClean="0"/>
              <a:t>развития Российской </a:t>
            </a:r>
            <a:r>
              <a:rPr lang="ru-RU" sz="3200" b="1" dirty="0"/>
              <a:t>Федерации на период до 2020 г.  поставлена </a:t>
            </a:r>
            <a:r>
              <a:rPr lang="ru-RU" sz="3200" b="1" dirty="0" smtClean="0"/>
              <a:t>задача  </a:t>
            </a:r>
            <a:r>
              <a:rPr lang="ru-RU" sz="3200" b="1" dirty="0"/>
              <a:t>повысить  индивидуальный  коэффициент замещения </a:t>
            </a:r>
            <a:r>
              <a:rPr lang="ru-RU" sz="3200" b="1" dirty="0" smtClean="0"/>
              <a:t>утраченного </a:t>
            </a:r>
            <a:r>
              <a:rPr lang="ru-RU" sz="3200" b="1" dirty="0"/>
              <a:t>заработка трудовой пенсией по старости не менее чем до  </a:t>
            </a:r>
            <a:r>
              <a:rPr lang="ru-RU" sz="3200" b="1" dirty="0" smtClean="0"/>
              <a:t>40 </a:t>
            </a:r>
            <a:r>
              <a:rPr lang="ru-RU" sz="3200" b="1" dirty="0"/>
              <a:t>процентов</a:t>
            </a:r>
            <a:endParaRPr lang="ru-RU" sz="3200" b="1" dirty="0">
              <a:effectLst/>
            </a:endParaRPr>
          </a:p>
        </p:txBody>
      </p:sp>
    </p:spTree>
    <p:extLst>
      <p:ext uri="{BB962C8B-B14F-4D97-AF65-F5344CB8AC3E}">
        <p14:creationId xmlns:p14="http://schemas.microsoft.com/office/powerpoint/2010/main" val="33018191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8276902" cy="5262979"/>
          </a:xfrm>
          <a:prstGeom prst="rect">
            <a:avLst/>
          </a:prstGeom>
        </p:spPr>
        <p:txBody>
          <a:bodyPr wrap="square">
            <a:spAutoFit/>
          </a:bodyPr>
          <a:lstStyle/>
          <a:p>
            <a:r>
              <a:rPr lang="ru-RU" sz="2800" b="1" dirty="0"/>
              <a:t>В странах Западной Европы этот коэффициент составляет </a:t>
            </a:r>
            <a:r>
              <a:rPr lang="ru-RU" sz="2800" b="1" dirty="0" smtClean="0"/>
              <a:t>около </a:t>
            </a:r>
            <a:r>
              <a:rPr lang="ru-RU" sz="2800" b="1" dirty="0"/>
              <a:t>60% и, по прогнозам, будет держаться на этом уровне до 2020 </a:t>
            </a:r>
          </a:p>
          <a:p>
            <a:r>
              <a:rPr lang="ru-RU" sz="2800" b="1" dirty="0"/>
              <a:t>года</a:t>
            </a:r>
            <a:r>
              <a:rPr lang="ru-RU" sz="2800" b="1" dirty="0" smtClean="0"/>
              <a:t>.</a:t>
            </a:r>
          </a:p>
          <a:p>
            <a:endParaRPr lang="ru-RU" sz="2800" b="1" dirty="0"/>
          </a:p>
          <a:p>
            <a:endParaRPr lang="ru-RU" sz="2800" b="1" dirty="0" smtClean="0"/>
          </a:p>
          <a:p>
            <a:r>
              <a:rPr lang="ru-RU" sz="2800" b="1" dirty="0" smtClean="0"/>
              <a:t> </a:t>
            </a:r>
            <a:r>
              <a:rPr lang="ru-RU" sz="2800" b="1" dirty="0"/>
              <a:t>В </a:t>
            </a:r>
            <a:r>
              <a:rPr lang="ru-RU" sz="2800" b="1" dirty="0" smtClean="0"/>
              <a:t>Австрии </a:t>
            </a:r>
            <a:r>
              <a:rPr lang="ru-RU" sz="2800" b="1" dirty="0"/>
              <a:t>средняя трудовая пенсия составляет 2260 евро, в Германии - </a:t>
            </a:r>
          </a:p>
          <a:p>
            <a:r>
              <a:rPr lang="ru-RU" sz="2800" b="1" dirty="0"/>
              <a:t>1030 евро, в Финляндии  -  1155 евро, в Чили  и  России  –  немногим </a:t>
            </a:r>
            <a:r>
              <a:rPr lang="ru-RU" sz="2800" b="1" dirty="0" smtClean="0"/>
              <a:t>более </a:t>
            </a:r>
            <a:r>
              <a:rPr lang="ru-RU" sz="2800" b="1" dirty="0"/>
              <a:t>200 евро. </a:t>
            </a:r>
            <a:endParaRPr lang="ru-RU" sz="2800" b="1" dirty="0">
              <a:effectLst/>
            </a:endParaRPr>
          </a:p>
        </p:txBody>
      </p:sp>
    </p:spTree>
    <p:extLst>
      <p:ext uri="{BB962C8B-B14F-4D97-AF65-F5344CB8AC3E}">
        <p14:creationId xmlns:p14="http://schemas.microsoft.com/office/powerpoint/2010/main" val="32160112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649789903"/>
              </p:ext>
            </p:extLst>
          </p:nvPr>
        </p:nvGraphicFramePr>
        <p:xfrm>
          <a:off x="1043608" y="692696"/>
          <a:ext cx="7272808" cy="4916220"/>
        </p:xfrm>
        <a:graphic>
          <a:graphicData uri="http://schemas.openxmlformats.org/drawingml/2006/table">
            <a:tbl>
              <a:tblPr/>
              <a:tblGrid>
                <a:gridCol w="3636404"/>
                <a:gridCol w="3636404"/>
              </a:tblGrid>
              <a:tr h="576064">
                <a:tc gridSpan="2">
                  <a:txBody>
                    <a:bodyPr/>
                    <a:lstStyle/>
                    <a:p>
                      <a:pPr algn="ctr"/>
                      <a:r>
                        <a:rPr lang="ru-RU" sz="2400" b="1" dirty="0" smtClean="0">
                          <a:solidFill>
                            <a:srgbClr val="FFFF00"/>
                          </a:solidFill>
                        </a:rPr>
                        <a:t>Коэффициенты замещения</a:t>
                      </a:r>
                    </a:p>
                    <a:p>
                      <a:pPr algn="ctr"/>
                      <a:r>
                        <a:rPr lang="ru-RU" sz="2400" b="1" dirty="0" smtClean="0">
                          <a:solidFill>
                            <a:srgbClr val="FFFF00"/>
                          </a:solidFill>
                        </a:rPr>
                        <a:t>(среднемесячная </a:t>
                      </a:r>
                      <a:r>
                        <a:rPr lang="ru-RU" sz="2400" b="1" dirty="0">
                          <a:solidFill>
                            <a:srgbClr val="FFFF00"/>
                          </a:solidFill>
                        </a:rPr>
                        <a:t>пенсия в % к среднемесячному заработку) в странах с развитой рыночной экономикой, </a:t>
                      </a:r>
                      <a:r>
                        <a:rPr lang="ru-RU" sz="2400" b="1" dirty="0" smtClean="0">
                          <a:solidFill>
                            <a:srgbClr val="FFFF00"/>
                          </a:solidFill>
                        </a:rPr>
                        <a:t>2014</a:t>
                      </a:r>
                      <a:r>
                        <a:rPr lang="ru-RU" sz="2400" b="1" baseline="0" dirty="0" smtClean="0">
                          <a:solidFill>
                            <a:srgbClr val="FFFF00"/>
                          </a:solidFill>
                        </a:rPr>
                        <a:t> год</a:t>
                      </a:r>
                    </a:p>
                    <a:p>
                      <a:endParaRPr lang="ru-RU" sz="1800" dirty="0" smtClean="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sz="1400" dirty="0"/>
                    </a:p>
                  </a:txBody>
                  <a:tcPr marL="70691" marR="70691" marT="35345" marB="35345">
                    <a:lnL>
                      <a:noFill/>
                    </a:lnL>
                  </a:tcPr>
                </a:tc>
              </a:tr>
              <a:tr h="179432">
                <a:tc>
                  <a:txBody>
                    <a:bodyPr/>
                    <a:lstStyle/>
                    <a:p>
                      <a:pPr algn="ctr"/>
                      <a:r>
                        <a:rPr lang="ru-RU" sz="2400" b="1" dirty="0"/>
                        <a:t>Страна</a:t>
                      </a:r>
                      <a:r>
                        <a:rPr lang="ru-RU" sz="2400" dirty="0"/>
                        <a:t>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ru-RU" sz="2400" b="1" dirty="0"/>
                        <a:t>Коэффициент замещения</a:t>
                      </a:r>
                      <a:r>
                        <a:rPr lang="ru-RU" sz="2400" dirty="0"/>
                        <a:t>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15164">
                <a:tc>
                  <a:txBody>
                    <a:bodyPr/>
                    <a:lstStyle/>
                    <a:p>
                      <a:r>
                        <a:rPr lang="ru-RU" sz="2400" dirty="0"/>
                        <a:t>США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2400" dirty="0"/>
                        <a:t>58%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164">
                <a:tc>
                  <a:txBody>
                    <a:bodyPr/>
                    <a:lstStyle/>
                    <a:p>
                      <a:r>
                        <a:rPr lang="ru-RU" sz="2400" dirty="0"/>
                        <a:t>Германия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2400" dirty="0"/>
                        <a:t>56%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164">
                <a:tc>
                  <a:txBody>
                    <a:bodyPr/>
                    <a:lstStyle/>
                    <a:p>
                      <a:r>
                        <a:rPr lang="ru-RU" sz="2400"/>
                        <a:t>Франция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2400" dirty="0"/>
                        <a:t>69%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164">
                <a:tc>
                  <a:txBody>
                    <a:bodyPr/>
                    <a:lstStyle/>
                    <a:p>
                      <a:r>
                        <a:rPr lang="ru-RU" sz="2400"/>
                        <a:t>Великобритания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2400" dirty="0"/>
                        <a:t>50%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164">
                <a:tc>
                  <a:txBody>
                    <a:bodyPr/>
                    <a:lstStyle/>
                    <a:p>
                      <a:r>
                        <a:rPr lang="ru-RU" sz="2400"/>
                        <a:t>Испания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2400" dirty="0"/>
                        <a:t>69% </a:t>
                      </a:r>
                    </a:p>
                  </a:txBody>
                  <a:tcPr marL="51545" marR="51545" marT="51545" marB="515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41835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92696"/>
            <a:ext cx="8276902" cy="3970318"/>
          </a:xfrm>
          <a:prstGeom prst="rect">
            <a:avLst/>
          </a:prstGeom>
        </p:spPr>
        <p:txBody>
          <a:bodyPr wrap="square">
            <a:spAutoFit/>
          </a:bodyPr>
          <a:lstStyle/>
          <a:p>
            <a:r>
              <a:rPr lang="ru-RU" sz="2800" b="1" dirty="0"/>
              <a:t>Показателем потребительской  стоимости  пенсии  является </a:t>
            </a:r>
            <a:r>
              <a:rPr lang="ru-RU" sz="2800" b="1" dirty="0" smtClean="0">
                <a:solidFill>
                  <a:srgbClr val="FFFF00"/>
                </a:solidFill>
              </a:rPr>
              <a:t>абсолютный </a:t>
            </a:r>
            <a:r>
              <a:rPr lang="ru-RU" sz="2800" b="1" dirty="0">
                <a:solidFill>
                  <a:srgbClr val="FFFF00"/>
                </a:solidFill>
              </a:rPr>
              <a:t>уровень пенсионного </a:t>
            </a:r>
            <a:r>
              <a:rPr lang="ru-RU" sz="2800" b="1" dirty="0" smtClean="0">
                <a:solidFill>
                  <a:srgbClr val="FFFF00"/>
                </a:solidFill>
              </a:rPr>
              <a:t>обеспечения</a:t>
            </a:r>
            <a:r>
              <a:rPr lang="ru-RU" sz="2800" b="1" dirty="0" smtClean="0"/>
              <a:t>.</a:t>
            </a:r>
          </a:p>
          <a:p>
            <a:r>
              <a:rPr lang="ru-RU" sz="2800" b="1" dirty="0" smtClean="0"/>
              <a:t>Данный </a:t>
            </a:r>
            <a:r>
              <a:rPr lang="ru-RU" sz="2800" b="1" dirty="0"/>
              <a:t>показатель </a:t>
            </a:r>
            <a:r>
              <a:rPr lang="ru-RU" sz="2800" b="1" dirty="0" smtClean="0"/>
              <a:t>определяет</a:t>
            </a:r>
            <a:r>
              <a:rPr lang="ru-RU" sz="2800" b="1" dirty="0"/>
              <a:t>, в каком объеме пенсионер может приобретать </a:t>
            </a:r>
            <a:r>
              <a:rPr lang="ru-RU" sz="2800" b="1" dirty="0" smtClean="0"/>
              <a:t>необходимые </a:t>
            </a:r>
            <a:r>
              <a:rPr lang="ru-RU" sz="2800" b="1" dirty="0"/>
              <a:t>ему потребительские товары и услуги, достаточны ли </a:t>
            </a:r>
            <a:r>
              <a:rPr lang="ru-RU" sz="2800" b="1" dirty="0" smtClean="0"/>
              <a:t>они </a:t>
            </a:r>
            <a:r>
              <a:rPr lang="ru-RU" sz="2800" b="1" dirty="0"/>
              <a:t>для того, чтобы обеспечить ему достойный уровень и качество </a:t>
            </a:r>
            <a:r>
              <a:rPr lang="ru-RU" sz="2800" b="1" dirty="0" smtClean="0"/>
              <a:t>жизни</a:t>
            </a:r>
            <a:r>
              <a:rPr lang="ru-RU" sz="2800" b="1" dirty="0"/>
              <a:t>. </a:t>
            </a:r>
            <a:endParaRPr lang="ru-RU" sz="2800" b="1" dirty="0">
              <a:effectLst/>
            </a:endParaRPr>
          </a:p>
        </p:txBody>
      </p:sp>
    </p:spTree>
    <p:extLst>
      <p:ext uri="{BB962C8B-B14F-4D97-AF65-F5344CB8AC3E}">
        <p14:creationId xmlns:p14="http://schemas.microsoft.com/office/powerpoint/2010/main" val="5845810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8"/>
            <a:ext cx="8276902" cy="6370975"/>
          </a:xfrm>
          <a:prstGeom prst="rect">
            <a:avLst/>
          </a:prstGeom>
        </p:spPr>
        <p:txBody>
          <a:bodyPr wrap="square">
            <a:spAutoFit/>
          </a:bodyPr>
          <a:lstStyle/>
          <a:p>
            <a:r>
              <a:rPr lang="ru-RU" sz="2400" b="1" dirty="0" smtClean="0"/>
              <a:t>Российское </a:t>
            </a:r>
            <a:r>
              <a:rPr lang="ru-RU" sz="2400" b="1" dirty="0"/>
              <a:t>пенсионное законодательство характеризуется </a:t>
            </a:r>
            <a:r>
              <a:rPr lang="ru-RU" sz="2400" b="1" dirty="0" smtClean="0"/>
              <a:t>крайней </a:t>
            </a:r>
            <a:r>
              <a:rPr lang="ru-RU" sz="2400" b="1" dirty="0"/>
              <a:t>нестабильностью. После принятия в 1990 г. Закона «О </a:t>
            </a:r>
            <a:r>
              <a:rPr lang="ru-RU" sz="2400" b="1" dirty="0" smtClean="0"/>
              <a:t>государственных </a:t>
            </a:r>
            <a:r>
              <a:rPr lang="ru-RU" sz="2400" b="1" dirty="0"/>
              <a:t>пенсиях в Российской Федерации» в него более 30 </a:t>
            </a:r>
            <a:r>
              <a:rPr lang="ru-RU" sz="2400" b="1" dirty="0" smtClean="0"/>
              <a:t>раз </a:t>
            </a:r>
            <a:r>
              <a:rPr lang="ru-RU" sz="2400" b="1" dirty="0"/>
              <a:t>вносились изменения и дополнения, а в последующие годы был </a:t>
            </a:r>
            <a:r>
              <a:rPr lang="ru-RU" sz="2400" b="1" dirty="0" smtClean="0"/>
              <a:t>принят </a:t>
            </a:r>
            <a:r>
              <a:rPr lang="ru-RU" sz="2400" b="1" dirty="0"/>
              <a:t>ряд других крупных законов, регламентирующих особый </a:t>
            </a:r>
            <a:r>
              <a:rPr lang="ru-RU" sz="2400" b="1" dirty="0" smtClean="0"/>
              <a:t>порядок </a:t>
            </a:r>
            <a:r>
              <a:rPr lang="ru-RU" sz="2400" b="1" dirty="0"/>
              <a:t>пенсионного обеспечения различных категорий граждан. </a:t>
            </a:r>
            <a:endParaRPr lang="ru-RU" sz="2400" b="1" dirty="0" smtClean="0"/>
          </a:p>
          <a:p>
            <a:endParaRPr lang="ru-RU" sz="2400" b="1" dirty="0"/>
          </a:p>
          <a:p>
            <a:r>
              <a:rPr lang="ru-RU" sz="2400" b="1" dirty="0"/>
              <a:t>Пенсионная система России сегодня состоит из двух </a:t>
            </a:r>
            <a:r>
              <a:rPr lang="ru-RU" sz="2400" b="1" dirty="0" smtClean="0"/>
              <a:t>подсистем</a:t>
            </a:r>
            <a:r>
              <a:rPr lang="ru-RU" sz="2400" b="1" dirty="0"/>
              <a:t>: </a:t>
            </a:r>
            <a:r>
              <a:rPr lang="ru-RU" sz="2400" b="1" dirty="0">
                <a:solidFill>
                  <a:srgbClr val="FFFF00"/>
                </a:solidFill>
              </a:rPr>
              <a:t>страховой и бюджетной</a:t>
            </a:r>
            <a:r>
              <a:rPr lang="ru-RU" sz="2400" b="1" dirty="0"/>
              <a:t>, которые подразделяются в </a:t>
            </a:r>
            <a:r>
              <a:rPr lang="ru-RU" sz="2400" b="1" dirty="0" smtClean="0"/>
              <a:t>зависимости </a:t>
            </a:r>
            <a:r>
              <a:rPr lang="ru-RU" sz="2400" b="1" dirty="0"/>
              <a:t>от  источников, за счет которых выплачиваются пенсии </a:t>
            </a:r>
            <a:r>
              <a:rPr lang="ru-RU" sz="2400" b="1" dirty="0" smtClean="0"/>
              <a:t>Таким </a:t>
            </a:r>
            <a:r>
              <a:rPr lang="ru-RU" sz="2400" b="1" dirty="0"/>
              <a:t>образом, в России функционируют две пенсионные системы и </a:t>
            </a:r>
            <a:r>
              <a:rPr lang="ru-RU" sz="2400" b="1" dirty="0" smtClean="0"/>
              <a:t>выплачиваются </a:t>
            </a:r>
            <a:r>
              <a:rPr lang="ru-RU" sz="2400" b="1" dirty="0"/>
              <a:t>два основных вида пенсий. </a:t>
            </a:r>
            <a:endParaRPr lang="ru-RU" sz="2400" b="1" dirty="0">
              <a:effectLst/>
            </a:endParaRPr>
          </a:p>
        </p:txBody>
      </p:sp>
    </p:spTree>
    <p:extLst>
      <p:ext uri="{BB962C8B-B14F-4D97-AF65-F5344CB8AC3E}">
        <p14:creationId xmlns:p14="http://schemas.microsoft.com/office/powerpoint/2010/main" val="11120773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276902" cy="6247864"/>
          </a:xfrm>
          <a:prstGeom prst="rect">
            <a:avLst/>
          </a:prstGeom>
        </p:spPr>
        <p:txBody>
          <a:bodyPr wrap="square">
            <a:spAutoFit/>
          </a:bodyPr>
          <a:lstStyle/>
          <a:p>
            <a:r>
              <a:rPr lang="ru-RU" sz="2000" b="1" dirty="0"/>
              <a:t>Страховая пенсионная система финансируется за счет средств </a:t>
            </a:r>
            <a:r>
              <a:rPr lang="ru-RU" sz="2000" b="1" dirty="0" smtClean="0">
                <a:solidFill>
                  <a:srgbClr val="FFFF00"/>
                </a:solidFill>
              </a:rPr>
              <a:t>обособленного </a:t>
            </a:r>
            <a:r>
              <a:rPr lang="ru-RU" sz="2000" b="1" dirty="0">
                <a:solidFill>
                  <a:srgbClr val="FFFF00"/>
                </a:solidFill>
              </a:rPr>
              <a:t>страхового Пенсионного фонда Российской Федерации</a:t>
            </a:r>
            <a:r>
              <a:rPr lang="ru-RU" sz="2000" b="1" dirty="0"/>
              <a:t>, </a:t>
            </a:r>
            <a:r>
              <a:rPr lang="ru-RU" sz="2000" b="1" dirty="0" smtClean="0"/>
              <a:t>в </a:t>
            </a:r>
            <a:r>
              <a:rPr lang="ru-RU" sz="2000" b="1" dirty="0"/>
              <a:t>сфере ее действия находятся главным образом наемные работники </a:t>
            </a:r>
            <a:r>
              <a:rPr lang="ru-RU" sz="2000" b="1" dirty="0" smtClean="0"/>
              <a:t>и </a:t>
            </a:r>
            <a:r>
              <a:rPr lang="ru-RU" sz="2000" b="1" dirty="0"/>
              <a:t>некоторые другие категории занятого населения, охваченные </a:t>
            </a:r>
            <a:r>
              <a:rPr lang="ru-RU" sz="2000" b="1" dirty="0" smtClean="0"/>
              <a:t>обязательным </a:t>
            </a:r>
            <a:r>
              <a:rPr lang="ru-RU" sz="2000" b="1" dirty="0"/>
              <a:t>пенсионным страхованием, а также их семьи. Основная </a:t>
            </a:r>
            <a:r>
              <a:rPr lang="ru-RU" sz="2000" b="1" dirty="0" smtClean="0"/>
              <a:t>масса </a:t>
            </a:r>
            <a:r>
              <a:rPr lang="ru-RU" sz="2000" b="1" dirty="0"/>
              <a:t>наемных работников получают при наступлении определенных </a:t>
            </a:r>
            <a:r>
              <a:rPr lang="ru-RU" sz="2000" b="1" dirty="0" smtClean="0"/>
              <a:t>условий </a:t>
            </a:r>
            <a:r>
              <a:rPr lang="ru-RU" sz="2000" b="1" dirty="0"/>
              <a:t>трудовую пенсию. </a:t>
            </a:r>
            <a:endParaRPr lang="ru-RU" sz="2000" b="1" dirty="0" smtClean="0"/>
          </a:p>
          <a:p>
            <a:endParaRPr lang="ru-RU" sz="2000" b="1" dirty="0"/>
          </a:p>
          <a:p>
            <a:r>
              <a:rPr lang="ru-RU" sz="2000" b="1" dirty="0">
                <a:solidFill>
                  <a:srgbClr val="FFFF00"/>
                </a:solidFill>
              </a:rPr>
              <a:t>Бюджетная пенсионная система </a:t>
            </a:r>
            <a:r>
              <a:rPr lang="ru-RU" sz="2000" b="1" dirty="0"/>
              <a:t>финансируется за счет </a:t>
            </a:r>
          </a:p>
          <a:p>
            <a:r>
              <a:rPr lang="ru-RU" sz="2000" b="1" dirty="0"/>
              <a:t>бюджета  государства, ею охватываются в основном отдельные </a:t>
            </a:r>
            <a:r>
              <a:rPr lang="ru-RU" sz="2000" b="1" dirty="0" smtClean="0"/>
              <a:t>категории </a:t>
            </a:r>
            <a:r>
              <a:rPr lang="ru-RU" sz="2000" b="1" dirty="0"/>
              <a:t>государственных служащих (государственные чиновники, </a:t>
            </a:r>
            <a:r>
              <a:rPr lang="ru-RU" sz="2000" b="1" dirty="0" smtClean="0"/>
              <a:t>военнослужащие</a:t>
            </a:r>
            <a:r>
              <a:rPr lang="ru-RU" sz="2000" b="1" dirty="0"/>
              <a:t>, сотрудники правоохранительных органов и </a:t>
            </a:r>
            <a:r>
              <a:rPr lang="ru-RU" sz="2000" b="1" dirty="0" smtClean="0"/>
              <a:t>некоторые </a:t>
            </a:r>
            <a:r>
              <a:rPr lang="ru-RU" sz="2000" b="1" dirty="0"/>
              <a:t>другие), их семьи.  </a:t>
            </a:r>
            <a:r>
              <a:rPr lang="ru-RU" sz="2000" b="1" dirty="0">
                <a:solidFill>
                  <a:srgbClr val="FFFF00"/>
                </a:solidFill>
              </a:rPr>
              <a:t>Бюджетная пенсия </a:t>
            </a:r>
            <a:r>
              <a:rPr lang="ru-RU" sz="2000" b="1" dirty="0"/>
              <a:t>гарантирует более </a:t>
            </a:r>
            <a:r>
              <a:rPr lang="ru-RU" sz="2000" b="1" dirty="0" smtClean="0"/>
              <a:t>высокий </a:t>
            </a:r>
            <a:r>
              <a:rPr lang="ru-RU" sz="2000" b="1" dirty="0"/>
              <a:t>уровень пенсионного обеспечения кадровым </a:t>
            </a:r>
          </a:p>
          <a:p>
            <a:r>
              <a:rPr lang="ru-RU" sz="2000" b="1" dirty="0"/>
              <a:t>военнослужащим, служащим органов внутренних дел, налоговой </a:t>
            </a:r>
            <a:r>
              <a:rPr lang="ru-RU" sz="2000" b="1" dirty="0" smtClean="0"/>
              <a:t>полиции</a:t>
            </a:r>
            <a:r>
              <a:rPr lang="ru-RU" sz="2000" b="1" dirty="0"/>
              <a:t>, таможенной службы, прокурорско-следственным </a:t>
            </a:r>
            <a:r>
              <a:rPr lang="ru-RU" sz="2000" b="1" dirty="0" smtClean="0"/>
              <a:t>работникам</a:t>
            </a:r>
            <a:r>
              <a:rPr lang="ru-RU" sz="2000" b="1" dirty="0"/>
              <a:t>, государственным служащим, судьям и депутатам. </a:t>
            </a:r>
            <a:endParaRPr lang="ru-RU" sz="2000" b="1" dirty="0">
              <a:effectLst/>
            </a:endParaRPr>
          </a:p>
        </p:txBody>
      </p:sp>
    </p:spTree>
    <p:extLst>
      <p:ext uri="{BB962C8B-B14F-4D97-AF65-F5344CB8AC3E}">
        <p14:creationId xmlns:p14="http://schemas.microsoft.com/office/powerpoint/2010/main" val="39546841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276902" cy="5632311"/>
          </a:xfrm>
          <a:prstGeom prst="rect">
            <a:avLst/>
          </a:prstGeom>
        </p:spPr>
        <p:txBody>
          <a:bodyPr wrap="square">
            <a:spAutoFit/>
          </a:bodyPr>
          <a:lstStyle/>
          <a:p>
            <a:r>
              <a:rPr lang="ru-RU" sz="2400" b="1" dirty="0"/>
              <a:t>Также  за счет бюджета государства  выплачивается </a:t>
            </a:r>
            <a:r>
              <a:rPr lang="ru-RU" sz="2400" b="1" dirty="0" smtClean="0"/>
              <a:t>социальная </a:t>
            </a:r>
            <a:r>
              <a:rPr lang="ru-RU" sz="2400" b="1" dirty="0"/>
              <a:t>пенсия  тем гражданам, которые по каким-либо причинам </a:t>
            </a:r>
            <a:r>
              <a:rPr lang="ru-RU" sz="2400" b="1" dirty="0" smtClean="0"/>
              <a:t>не </a:t>
            </a:r>
            <a:r>
              <a:rPr lang="ru-RU" sz="2400" b="1" dirty="0"/>
              <a:t>заработали пенсию своим трудом, государственной службой и  не </a:t>
            </a:r>
            <a:r>
              <a:rPr lang="ru-RU" sz="2400" b="1" dirty="0" smtClean="0"/>
              <a:t>имеют </a:t>
            </a:r>
            <a:r>
              <a:rPr lang="ru-RU" sz="2400" b="1" dirty="0"/>
              <a:t>права на трудовую пенсию. </a:t>
            </a:r>
            <a:endParaRPr lang="ru-RU" sz="2400" b="1" dirty="0" smtClean="0"/>
          </a:p>
          <a:p>
            <a:endParaRPr lang="ru-RU" sz="2400" b="1" dirty="0"/>
          </a:p>
          <a:p>
            <a:r>
              <a:rPr lang="ru-RU" sz="2400" b="1" dirty="0"/>
              <a:t>Таким образом, бюджетная пенсионная система складывается </a:t>
            </a:r>
            <a:r>
              <a:rPr lang="ru-RU" sz="2400" b="1" dirty="0" smtClean="0"/>
              <a:t>из </a:t>
            </a:r>
            <a:r>
              <a:rPr lang="ru-RU" sz="2400" b="1" dirty="0"/>
              <a:t>двух неравнозначных частей: одна, наиболее значимая часть, </a:t>
            </a:r>
            <a:r>
              <a:rPr lang="ru-RU" sz="2400" b="1" dirty="0" smtClean="0"/>
              <a:t>предназначена </a:t>
            </a:r>
            <a:r>
              <a:rPr lang="ru-RU" sz="2400" b="1" dirty="0"/>
              <a:t>для тех, кто исполняет наиболее важные </a:t>
            </a:r>
            <a:r>
              <a:rPr lang="ru-RU" sz="2400" b="1" dirty="0" smtClean="0"/>
              <a:t>государственные </a:t>
            </a:r>
            <a:r>
              <a:rPr lang="ru-RU" sz="2400" b="1" dirty="0"/>
              <a:t>функции, другая часть этой подсистемы, наоборот </a:t>
            </a:r>
            <a:r>
              <a:rPr lang="ru-RU" sz="2400" b="1" dirty="0" smtClean="0"/>
              <a:t>выделена </a:t>
            </a:r>
            <a:r>
              <a:rPr lang="ru-RU" sz="2400" b="1" dirty="0"/>
              <a:t>тем, кто вообще не имел зафиксированного согласно закона </a:t>
            </a:r>
          </a:p>
          <a:p>
            <a:r>
              <a:rPr lang="ru-RU" sz="2400" b="1" dirty="0"/>
              <a:t>трудового вклада. </a:t>
            </a:r>
            <a:endParaRPr lang="ru-RU" sz="2400" b="1" dirty="0">
              <a:effectLst/>
            </a:endParaRPr>
          </a:p>
        </p:txBody>
      </p:sp>
    </p:spTree>
    <p:extLst>
      <p:ext uri="{BB962C8B-B14F-4D97-AF65-F5344CB8AC3E}">
        <p14:creationId xmlns:p14="http://schemas.microsoft.com/office/powerpoint/2010/main" val="40034564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8276902" cy="5755422"/>
          </a:xfrm>
          <a:prstGeom prst="rect">
            <a:avLst/>
          </a:prstGeom>
        </p:spPr>
        <p:txBody>
          <a:bodyPr wrap="square">
            <a:spAutoFit/>
          </a:bodyPr>
          <a:lstStyle/>
          <a:p>
            <a:r>
              <a:rPr lang="ru-RU" sz="2300" b="1" dirty="0">
                <a:solidFill>
                  <a:srgbClr val="FFFF00"/>
                </a:solidFill>
              </a:rPr>
              <a:t>Иногда эти две подсистемы сочетаются — к страховой пенсии </a:t>
            </a:r>
            <a:r>
              <a:rPr lang="ru-RU" sz="2300" b="1" dirty="0" smtClean="0">
                <a:solidFill>
                  <a:srgbClr val="FFFF00"/>
                </a:solidFill>
              </a:rPr>
              <a:t>производится </a:t>
            </a:r>
            <a:r>
              <a:rPr lang="ru-RU" sz="2300" b="1" dirty="0">
                <a:solidFill>
                  <a:srgbClr val="FFFF00"/>
                </a:solidFill>
              </a:rPr>
              <a:t>бюджетная доплата.  </a:t>
            </a:r>
            <a:r>
              <a:rPr lang="ru-RU" sz="2300" b="1" dirty="0"/>
              <a:t>В  отдельных случаях, </a:t>
            </a:r>
            <a:r>
              <a:rPr lang="ru-RU" sz="2300" b="1" dirty="0" smtClean="0"/>
              <a:t>предусмотренных </a:t>
            </a:r>
            <a:r>
              <a:rPr lang="ru-RU" sz="2300" b="1" dirty="0"/>
              <a:t>законом, допускается одновременное получение </a:t>
            </a:r>
            <a:r>
              <a:rPr lang="ru-RU" sz="2300" b="1" dirty="0" smtClean="0"/>
              <a:t>пенсии </a:t>
            </a:r>
            <a:r>
              <a:rPr lang="ru-RU" sz="2300" b="1" dirty="0"/>
              <a:t>по государственному  пенсионному обеспечению и трудовой </a:t>
            </a:r>
            <a:r>
              <a:rPr lang="ru-RU" sz="2300" b="1" dirty="0" smtClean="0"/>
              <a:t>пенсии.</a:t>
            </a:r>
          </a:p>
          <a:p>
            <a:endParaRPr lang="ru-RU" sz="2300" b="1" dirty="0" smtClean="0"/>
          </a:p>
          <a:p>
            <a:r>
              <a:rPr lang="ru-RU" sz="2300" b="1" dirty="0" smtClean="0"/>
              <a:t>Таким </a:t>
            </a:r>
            <a:r>
              <a:rPr lang="ru-RU" sz="2300" b="1" dirty="0"/>
              <a:t>правом пользуются  инвалиды вследствие военной травмы: им предоставляется право получать пенсию за выслугу лет и </a:t>
            </a:r>
            <a:r>
              <a:rPr lang="ru-RU" sz="2300" b="1" dirty="0" smtClean="0"/>
              <a:t>пенсию </a:t>
            </a:r>
            <a:r>
              <a:rPr lang="ru-RU" sz="2300" b="1" dirty="0"/>
              <a:t>по инвалидности; участникам Великой Отечественной войны - </a:t>
            </a:r>
            <a:r>
              <a:rPr lang="ru-RU" sz="2300" b="1" dirty="0" smtClean="0"/>
              <a:t>пенсии </a:t>
            </a:r>
            <a:r>
              <a:rPr lang="ru-RU" sz="2300" b="1" dirty="0"/>
              <a:t>по старости (за выслугу лет) и по инвалидности; родителям и </a:t>
            </a:r>
            <a:r>
              <a:rPr lang="ru-RU" sz="2300" b="1" dirty="0" smtClean="0"/>
              <a:t>вдовам </a:t>
            </a:r>
            <a:r>
              <a:rPr lang="ru-RU" sz="2300" b="1" dirty="0"/>
              <a:t>погибших (умерших) военнослужащих - пенсии по старости, по </a:t>
            </a:r>
            <a:r>
              <a:rPr lang="ru-RU" sz="2300" b="1" dirty="0" smtClean="0"/>
              <a:t>инвалидности</a:t>
            </a:r>
            <a:r>
              <a:rPr lang="ru-RU" sz="2300" b="1" dirty="0"/>
              <a:t>, за выслугу лет, социальная пенсия и пенсия по случаю </a:t>
            </a:r>
            <a:r>
              <a:rPr lang="ru-RU" sz="2300" b="1" dirty="0" smtClean="0"/>
              <a:t>потери </a:t>
            </a:r>
            <a:r>
              <a:rPr lang="ru-RU" sz="2300" b="1" dirty="0"/>
              <a:t>кормильца. </a:t>
            </a:r>
            <a:endParaRPr lang="ru-RU" sz="2300" b="1" dirty="0">
              <a:effectLst/>
            </a:endParaRPr>
          </a:p>
        </p:txBody>
      </p:sp>
    </p:spTree>
    <p:extLst>
      <p:ext uri="{BB962C8B-B14F-4D97-AF65-F5344CB8AC3E}">
        <p14:creationId xmlns:p14="http://schemas.microsoft.com/office/powerpoint/2010/main" val="1243378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276902" cy="5755422"/>
          </a:xfrm>
          <a:prstGeom prst="rect">
            <a:avLst/>
          </a:prstGeom>
        </p:spPr>
        <p:txBody>
          <a:bodyPr wrap="square">
            <a:spAutoFit/>
          </a:bodyPr>
          <a:lstStyle/>
          <a:p>
            <a:r>
              <a:rPr lang="ru-RU" sz="2300" b="1" dirty="0"/>
              <a:t>Право получать две пенсии по различным основаниям широко </a:t>
            </a:r>
            <a:r>
              <a:rPr lang="ru-RU" sz="2300" b="1" dirty="0" smtClean="0"/>
              <a:t>распространено </a:t>
            </a:r>
            <a:r>
              <a:rPr lang="ru-RU" sz="2300" b="1" dirty="0"/>
              <a:t>и во многих других странах, в частности в странах </a:t>
            </a:r>
          </a:p>
          <a:p>
            <a:r>
              <a:rPr lang="ru-RU" sz="2300" b="1" dirty="0"/>
              <a:t>антигитлеровской коалиции, участвовавших во Второй мировой войне </a:t>
            </a:r>
            <a:r>
              <a:rPr lang="ru-RU" sz="2300" b="1" dirty="0" smtClean="0"/>
              <a:t>(</a:t>
            </a:r>
            <a:r>
              <a:rPr lang="ru-RU" sz="2300" b="1" dirty="0"/>
              <a:t>в Англии, США и др.). </a:t>
            </a:r>
          </a:p>
          <a:p>
            <a:r>
              <a:rPr lang="ru-RU" sz="2300" b="1" dirty="0"/>
              <a:t>Также  в  России есть и негосударственные пенсии, которые </a:t>
            </a:r>
            <a:r>
              <a:rPr lang="ru-RU" sz="2300" b="1" dirty="0" smtClean="0"/>
              <a:t>выплачиваются  </a:t>
            </a:r>
            <a:r>
              <a:rPr lang="ru-RU" sz="2300" b="1" dirty="0"/>
              <a:t>соответствующими пенсионными фондами, средства </a:t>
            </a:r>
            <a:r>
              <a:rPr lang="ru-RU" sz="2300" b="1" dirty="0" smtClean="0"/>
              <a:t>которых </a:t>
            </a:r>
            <a:r>
              <a:rPr lang="ru-RU" sz="2300" b="1" dirty="0"/>
              <a:t>образуются за счет добровольных взносов организаций и </a:t>
            </a:r>
            <a:r>
              <a:rPr lang="ru-RU" sz="2300" b="1" dirty="0" smtClean="0"/>
              <a:t>граждан</a:t>
            </a:r>
            <a:r>
              <a:rPr lang="ru-RU" sz="2300" b="1" dirty="0"/>
              <a:t>.  Негосударственные пенсионные фонды сегодня уже </a:t>
            </a:r>
            <a:r>
              <a:rPr lang="ru-RU" sz="2300" b="1" dirty="0" smtClean="0"/>
              <a:t>реальность</a:t>
            </a:r>
            <a:r>
              <a:rPr lang="ru-RU" sz="2300" b="1" dirty="0"/>
              <a:t>. Они предлагают программы долгосрочного страхования </a:t>
            </a:r>
          </a:p>
          <a:p>
            <a:r>
              <a:rPr lang="ru-RU" sz="2300" b="1" dirty="0"/>
              <a:t>жизни. В качестве их преимуществ называют сочетание накопления с </a:t>
            </a:r>
            <a:r>
              <a:rPr lang="ru-RU" sz="2300" b="1" dirty="0" smtClean="0"/>
              <a:t>защитой </a:t>
            </a:r>
            <a:r>
              <a:rPr lang="ru-RU" sz="2300" b="1" dirty="0"/>
              <a:t>близких в случае потери кормильца, а также гибкость </a:t>
            </a:r>
            <a:r>
              <a:rPr lang="ru-RU" sz="2300" b="1" dirty="0" smtClean="0"/>
              <a:t>программы </a:t>
            </a:r>
            <a:r>
              <a:rPr lang="ru-RU" sz="2300" b="1" dirty="0"/>
              <a:t>по срокам и суммам. </a:t>
            </a:r>
            <a:endParaRPr lang="ru-RU" sz="2300" b="1" dirty="0">
              <a:effectLst/>
            </a:endParaRPr>
          </a:p>
        </p:txBody>
      </p:sp>
    </p:spTree>
    <p:extLst>
      <p:ext uri="{BB962C8B-B14F-4D97-AF65-F5344CB8AC3E}">
        <p14:creationId xmlns:p14="http://schemas.microsoft.com/office/powerpoint/2010/main" val="39020349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276902" cy="5401479"/>
          </a:xfrm>
          <a:prstGeom prst="rect">
            <a:avLst/>
          </a:prstGeom>
        </p:spPr>
        <p:txBody>
          <a:bodyPr wrap="square">
            <a:spAutoFit/>
          </a:bodyPr>
          <a:lstStyle/>
          <a:p>
            <a:r>
              <a:rPr lang="ru-RU" sz="2300" b="1" dirty="0" smtClean="0"/>
              <a:t>Существующая </a:t>
            </a:r>
            <a:r>
              <a:rPr lang="ru-RU" sz="2300" b="1" dirty="0"/>
              <a:t>пенсионная система является </a:t>
            </a:r>
          </a:p>
          <a:p>
            <a:r>
              <a:rPr lang="ru-RU" sz="2300" b="1" dirty="0"/>
              <a:t>обременительной для экономики и в то же время не обеспечивает </a:t>
            </a:r>
            <a:r>
              <a:rPr lang="ru-RU" sz="2300" b="1" dirty="0" smtClean="0"/>
              <a:t>даже </a:t>
            </a:r>
            <a:r>
              <a:rPr lang="ru-RU" sz="2300" b="1" dirty="0"/>
              <a:t>минимальные потребности значительных по численности слоев </a:t>
            </a:r>
          </a:p>
          <a:p>
            <a:r>
              <a:rPr lang="ru-RU" sz="2300" b="1" dirty="0"/>
              <a:t>населения, охваченных пенсионным обеспечением. </a:t>
            </a:r>
            <a:endParaRPr lang="ru-RU" sz="2300" b="1" dirty="0" smtClean="0"/>
          </a:p>
          <a:p>
            <a:endParaRPr lang="ru-RU" sz="2300" b="1" dirty="0"/>
          </a:p>
          <a:p>
            <a:r>
              <a:rPr lang="ru-RU" sz="2300" b="1" dirty="0" smtClean="0">
                <a:solidFill>
                  <a:srgbClr val="FFFF00"/>
                </a:solidFill>
              </a:rPr>
              <a:t>Основными </a:t>
            </a:r>
            <a:r>
              <a:rPr lang="ru-RU" sz="2300" b="1" dirty="0">
                <a:solidFill>
                  <a:srgbClr val="FFFF00"/>
                </a:solidFill>
              </a:rPr>
              <a:t>ее </a:t>
            </a:r>
            <a:r>
              <a:rPr lang="ru-RU" sz="2300" b="1" dirty="0" smtClean="0">
                <a:solidFill>
                  <a:srgbClr val="FFFF00"/>
                </a:solidFill>
              </a:rPr>
              <a:t>недостатками </a:t>
            </a:r>
            <a:r>
              <a:rPr lang="ru-RU" sz="2300" b="1" dirty="0">
                <a:solidFill>
                  <a:srgbClr val="FFFF00"/>
                </a:solidFill>
              </a:rPr>
              <a:t>являются: </a:t>
            </a:r>
          </a:p>
          <a:p>
            <a:pPr marL="342900" indent="-342900">
              <a:buFont typeface="Wingdings" panose="05000000000000000000" pitchFamily="2" charset="2"/>
              <a:buChar char="Ø"/>
            </a:pPr>
            <a:r>
              <a:rPr lang="ru-RU" sz="2300" b="1" dirty="0"/>
              <a:t>  финансовая нестабильность; </a:t>
            </a:r>
          </a:p>
          <a:p>
            <a:pPr marL="342900" indent="-342900">
              <a:buFont typeface="Wingdings" panose="05000000000000000000" pitchFamily="2" charset="2"/>
              <a:buChar char="Ø"/>
            </a:pPr>
            <a:r>
              <a:rPr lang="ru-RU" sz="2300" b="1" dirty="0"/>
              <a:t>  слабая дифференциация пенсионного обеспечения в зависимости </a:t>
            </a:r>
            <a:r>
              <a:rPr lang="ru-RU" sz="2300" b="1" dirty="0" smtClean="0"/>
              <a:t>от </a:t>
            </a:r>
            <a:r>
              <a:rPr lang="ru-RU" sz="2300" b="1" dirty="0"/>
              <a:t>трудового вклада;  </a:t>
            </a:r>
          </a:p>
          <a:p>
            <a:pPr marL="342900" indent="-342900">
              <a:buFont typeface="Wingdings" panose="05000000000000000000" pitchFamily="2" charset="2"/>
              <a:buChar char="Ø"/>
            </a:pPr>
            <a:r>
              <a:rPr lang="ru-RU" sz="2300" b="1" dirty="0"/>
              <a:t>  неоправданно большой удельный вес льготных пенсий; </a:t>
            </a:r>
          </a:p>
          <a:p>
            <a:pPr marL="342900" indent="-342900">
              <a:buFont typeface="Wingdings" panose="05000000000000000000" pitchFamily="2" charset="2"/>
              <a:buChar char="Ø"/>
            </a:pPr>
            <a:r>
              <a:rPr lang="ru-RU" sz="2300" b="1" dirty="0"/>
              <a:t>  отсутствие социально-справедливого механизма повышения </a:t>
            </a:r>
            <a:r>
              <a:rPr lang="ru-RU" sz="2300" b="1" dirty="0" smtClean="0"/>
              <a:t>размеров </a:t>
            </a:r>
            <a:r>
              <a:rPr lang="ru-RU" sz="2300" b="1" dirty="0"/>
              <a:t>пенсий в связи с ростом стоимости жизни. </a:t>
            </a:r>
            <a:endParaRPr lang="ru-RU" sz="2300" b="1" dirty="0">
              <a:effectLst/>
            </a:endParaRPr>
          </a:p>
        </p:txBody>
      </p:sp>
    </p:spTree>
    <p:extLst>
      <p:ext uri="{BB962C8B-B14F-4D97-AF65-F5344CB8AC3E}">
        <p14:creationId xmlns:p14="http://schemas.microsoft.com/office/powerpoint/2010/main" val="31888858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31.03.2015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28</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2</a:t>
            </a:r>
          </a:p>
        </p:txBody>
      </p:sp>
      <p:sp>
        <p:nvSpPr>
          <p:cNvPr id="7173" name="Rectangle 3"/>
          <p:cNvSpPr>
            <a:spLocks noGrp="1" noChangeArrowheads="1"/>
          </p:cNvSpPr>
          <p:nvPr>
            <p:ph type="body" idx="1"/>
          </p:nvPr>
        </p:nvSpPr>
        <p:spPr>
          <a:xfrm>
            <a:off x="971600" y="2204864"/>
            <a:ext cx="7543800" cy="2519362"/>
          </a:xfrm>
        </p:spPr>
        <p:txBody>
          <a:bodyPr/>
          <a:lstStyle/>
          <a:p>
            <a:pPr marL="0" indent="0" algn="ctr" eaLnBrk="1" hangingPunct="1">
              <a:lnSpc>
                <a:spcPct val="90000"/>
              </a:lnSpc>
              <a:buClr>
                <a:srgbClr val="FFFFCC"/>
              </a:buClr>
              <a:buNone/>
            </a:pPr>
            <a:r>
              <a:rPr lang="ru-RU" sz="4000" dirty="0">
                <a:effectLst/>
                <a:cs typeface="Times New Roman" pitchFamily="18" charset="0"/>
              </a:rPr>
              <a:t>Распределительная и накопительная пенсионные </a:t>
            </a:r>
            <a:r>
              <a:rPr lang="ru-RU" sz="4000" dirty="0" smtClean="0">
                <a:effectLst/>
                <a:cs typeface="Times New Roman" pitchFamily="18" charset="0"/>
              </a:rPr>
              <a:t>системы</a:t>
            </a: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080060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064896" cy="6124754"/>
          </a:xfrm>
          <a:prstGeom prst="rect">
            <a:avLst/>
          </a:prstGeom>
        </p:spPr>
        <p:txBody>
          <a:bodyPr wrap="square">
            <a:spAutoFit/>
          </a:bodyPr>
          <a:lstStyle/>
          <a:p>
            <a:r>
              <a:rPr lang="ru-RU" sz="2800" b="1" dirty="0">
                <a:solidFill>
                  <a:srgbClr val="FFFF00"/>
                </a:solidFill>
              </a:rPr>
              <a:t>Распределительная пенсионная система</a:t>
            </a:r>
            <a:r>
              <a:rPr lang="ru-RU" sz="2800" dirty="0">
                <a:solidFill>
                  <a:srgbClr val="FFFF00"/>
                </a:solidFill>
              </a:rPr>
              <a:t> </a:t>
            </a:r>
            <a:r>
              <a:rPr lang="ru-RU" sz="2800" dirty="0"/>
              <a:t>- система, при которой пенсии из общегосударственного пенсионного фонда, формируемого из текущих отчислений из доходов наемных работников, независимо от их возраста, и их работодателей, распределяются определенным образом среди лиц достигших пенсионного </a:t>
            </a:r>
            <a:r>
              <a:rPr lang="ru-RU" sz="2800" dirty="0" smtClean="0"/>
              <a:t>возраста.</a:t>
            </a:r>
          </a:p>
          <a:p>
            <a:endParaRPr lang="ru-RU" sz="2800" dirty="0"/>
          </a:p>
          <a:p>
            <a:r>
              <a:rPr lang="ru-RU" sz="2800" dirty="0" smtClean="0"/>
              <a:t>Модель </a:t>
            </a:r>
            <a:r>
              <a:rPr lang="ru-RU" sz="2800" dirty="0"/>
              <a:t>носит социально-уравнительный характер, требует тотального государственного контроля. Пенсионные средства не участвуют в рыночном инвестиционном процессе.</a:t>
            </a:r>
          </a:p>
        </p:txBody>
      </p:sp>
    </p:spTree>
    <p:extLst>
      <p:ext uri="{BB962C8B-B14F-4D97-AF65-F5344CB8AC3E}">
        <p14:creationId xmlns:p14="http://schemas.microsoft.com/office/powerpoint/2010/main" val="14279258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20688"/>
            <a:ext cx="8352928" cy="5632311"/>
          </a:xfrm>
          <a:prstGeom prst="rect">
            <a:avLst/>
          </a:prstGeom>
        </p:spPr>
        <p:txBody>
          <a:bodyPr wrap="square">
            <a:spAutoFit/>
          </a:bodyPr>
          <a:lstStyle/>
          <a:p>
            <a:r>
              <a:rPr lang="ru-RU" sz="2400" dirty="0"/>
              <a:t>Действовавшая до 2002 г. пенсионная система РФ основывалась на собирательно-распределительном принципе. </a:t>
            </a:r>
            <a:r>
              <a:rPr lang="ru-RU" sz="2400" dirty="0">
                <a:solidFill>
                  <a:srgbClr val="FFFF00"/>
                </a:solidFill>
              </a:rPr>
              <a:t>Распределительный принцип </a:t>
            </a:r>
            <a:r>
              <a:rPr lang="ru-RU" sz="2400" dirty="0"/>
              <a:t>финансирования предполагает, что взносы, уплачиваемые в течение определенного периода, используются на выплату пенсий, предоставляемых в том же периоде. Индивидуальная доходность подобной системы зависит от соотношения коэффициентов поддержки и динамики реальной заработной платы. В долгосрочной перспективе под влиянием общемировой демографической тенденции старения населения государственные программы, основанные на распределительном принципе финансирования, оказываются в состоянии финансового кризиса, а в некоторых случаях становятся неплатежеспособными. </a:t>
            </a:r>
          </a:p>
        </p:txBody>
      </p:sp>
    </p:spTree>
    <p:extLst>
      <p:ext uri="{BB962C8B-B14F-4D97-AF65-F5344CB8AC3E}">
        <p14:creationId xmlns:p14="http://schemas.microsoft.com/office/powerpoint/2010/main" val="9376856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6"/>
            <a:ext cx="7992888" cy="5632311"/>
          </a:xfrm>
          <a:prstGeom prst="rect">
            <a:avLst/>
          </a:prstGeom>
        </p:spPr>
        <p:txBody>
          <a:bodyPr wrap="square">
            <a:spAutoFit/>
          </a:bodyPr>
          <a:lstStyle/>
          <a:p>
            <a:r>
              <a:rPr lang="ru-RU" sz="2400" dirty="0"/>
              <a:t>С учетом экономической и демографической ситуации с 2002 г. в Российской Федерации осуществлен переход к </a:t>
            </a:r>
            <a:r>
              <a:rPr lang="ru-RU" sz="2400" u="sng" dirty="0">
                <a:solidFill>
                  <a:srgbClr val="FFFF00"/>
                </a:solidFill>
                <a:effectLst>
                  <a:outerShdw blurRad="38100" dist="38100" dir="2700000" algn="tl">
                    <a:srgbClr val="000000">
                      <a:alpha val="43137"/>
                    </a:srgbClr>
                  </a:outerShdw>
                </a:effectLst>
              </a:rPr>
              <a:t>распределительно-накопительной системе пенсионного обеспечения</a:t>
            </a:r>
            <a:r>
              <a:rPr lang="ru-RU" sz="2400" dirty="0"/>
              <a:t>. В основу обновленной пенсионной системы положен </a:t>
            </a:r>
            <a:r>
              <a:rPr lang="ru-RU" sz="2400" b="1" i="1" dirty="0"/>
              <a:t>принцип обязательного пенсионного страхования</a:t>
            </a:r>
            <a:r>
              <a:rPr lang="ru-RU" sz="2400" dirty="0"/>
              <a:t>. Все граждане, принятые на работу, становятся застрахованными лицами. Использование страхового подхода означает, что размер трудовой пенсии должен определяться величиной страховых взносов в ПФР. При этом пенсионная реформа предполагала внедрение обязательного накопительного компонента финансирования пенсий на основе индивидуальных счетов с передачей управления накоплением частным компаниям. </a:t>
            </a:r>
          </a:p>
        </p:txBody>
      </p:sp>
    </p:spTree>
    <p:extLst>
      <p:ext uri="{BB962C8B-B14F-4D97-AF65-F5344CB8AC3E}">
        <p14:creationId xmlns:p14="http://schemas.microsoft.com/office/powerpoint/2010/main" val="10343495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548680"/>
            <a:ext cx="8352928" cy="5940088"/>
          </a:xfrm>
          <a:prstGeom prst="rect">
            <a:avLst/>
          </a:prstGeom>
        </p:spPr>
        <p:txBody>
          <a:bodyPr wrap="square">
            <a:spAutoFit/>
          </a:bodyPr>
          <a:lstStyle/>
          <a:p>
            <a:r>
              <a:rPr lang="ru-RU" sz="2000" dirty="0" smtClean="0"/>
              <a:t>Действующая </a:t>
            </a:r>
            <a:r>
              <a:rPr lang="ru-RU" sz="2000" dirty="0"/>
              <a:t>российская пенсионная система, так же как и в большинстве зарубежных стран, базируется на комбинации различных пенсионных </a:t>
            </a:r>
            <a:r>
              <a:rPr lang="ru-RU" sz="2000" dirty="0" smtClean="0"/>
              <a:t>моделей.</a:t>
            </a:r>
          </a:p>
          <a:p>
            <a:endParaRPr lang="ru-RU" sz="2000" dirty="0" smtClean="0"/>
          </a:p>
          <a:p>
            <a:r>
              <a:rPr lang="ru-RU" sz="2000" dirty="0" smtClean="0"/>
              <a:t>В </a:t>
            </a:r>
            <a:r>
              <a:rPr lang="ru-RU" sz="2000" dirty="0"/>
              <a:t>итоге будущая трудовая пенсия работника формируется из двух частей: страховой (условно-накопительной) и накопительной. Но в связи с тем, что большинство нынешних пенсионеров заработали свои права на пенсию еще по старому пенсионному законодательству, то основной объем пенсионных обязательств государства реализуется </a:t>
            </a:r>
            <a:r>
              <a:rPr lang="ru-RU" sz="2000" dirty="0">
                <a:solidFill>
                  <a:srgbClr val="FFFF00"/>
                </a:solidFill>
              </a:rPr>
              <a:t>через распределительные механизмы</a:t>
            </a:r>
            <a:r>
              <a:rPr lang="ru-RU" sz="2000" dirty="0"/>
              <a:t>. Получатели пенсий, включающих накопительную составляющую, появились уже с 2013 г. У тех групп людей, кто родился в 1967 г. и позднее, величина накопительной части пенсии будет ежегодно возрастать. По мере роста пенсионных накоплений застрахованных лиц относительный размер трудовой пенсии, финансируемой из накопительного источника, в долгосрочной перспективе, по прогнозам разработчиков пенсионной реформы, должен составить около 50% общей величины трудовой пенсии. </a:t>
            </a:r>
            <a:br>
              <a:rPr lang="ru-RU" sz="2000" dirty="0"/>
            </a:br>
            <a:endParaRPr lang="ru-RU" sz="2000" dirty="0"/>
          </a:p>
        </p:txBody>
      </p:sp>
    </p:spTree>
    <p:extLst>
      <p:ext uri="{BB962C8B-B14F-4D97-AF65-F5344CB8AC3E}">
        <p14:creationId xmlns:p14="http://schemas.microsoft.com/office/powerpoint/2010/main" val="22606600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700808"/>
            <a:ext cx="7848872" cy="3170099"/>
          </a:xfrm>
          <a:prstGeom prst="rect">
            <a:avLst/>
          </a:prstGeom>
        </p:spPr>
        <p:txBody>
          <a:bodyPr wrap="square">
            <a:spAutoFit/>
          </a:bodyPr>
          <a:lstStyle/>
          <a:p>
            <a:pPr algn="ctr"/>
            <a:r>
              <a:rPr lang="ru-RU" sz="4000" b="1" dirty="0">
                <a:latin typeface="Arial" panose="020B0604020202020204" pitchFamily="34" charset="0"/>
              </a:rPr>
              <a:t>Пенсионная система России </a:t>
            </a:r>
            <a:r>
              <a:rPr lang="ru-RU" sz="4000" b="1" dirty="0" smtClean="0">
                <a:latin typeface="Arial" panose="020B0604020202020204" pitchFamily="34" charset="0"/>
              </a:rPr>
              <a:t>построенная по</a:t>
            </a:r>
            <a:r>
              <a:rPr lang="ru-RU" sz="4000" b="1" dirty="0">
                <a:latin typeface="Arial" panose="020B0604020202020204" pitchFamily="34" charset="0"/>
              </a:rPr>
              <a:t> распределительному </a:t>
            </a:r>
            <a:r>
              <a:rPr lang="ru-RU" sz="4000" b="1" dirty="0" smtClean="0">
                <a:latin typeface="Arial" panose="020B0604020202020204" pitchFamily="34" charset="0"/>
              </a:rPr>
              <a:t>принципу основана </a:t>
            </a:r>
            <a:r>
              <a:rPr lang="ru-RU" sz="4000" b="1" dirty="0">
                <a:solidFill>
                  <a:srgbClr val="FFFF00"/>
                </a:solidFill>
                <a:latin typeface="Arial" panose="020B0604020202020204" pitchFamily="34" charset="0"/>
              </a:rPr>
              <a:t>на солидарности поколений</a:t>
            </a:r>
            <a:r>
              <a:rPr lang="ru-RU" sz="4000" b="1" dirty="0">
                <a:latin typeface="Arial" panose="020B0604020202020204" pitchFamily="34" charset="0"/>
              </a:rPr>
              <a:t>.</a:t>
            </a:r>
            <a:endParaRPr lang="ru-RU" sz="4000" b="1" dirty="0"/>
          </a:p>
        </p:txBody>
      </p:sp>
    </p:spTree>
    <p:extLst>
      <p:ext uri="{BB962C8B-B14F-4D97-AF65-F5344CB8AC3E}">
        <p14:creationId xmlns:p14="http://schemas.microsoft.com/office/powerpoint/2010/main" val="26289743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980728"/>
            <a:ext cx="8064896" cy="5016758"/>
          </a:xfrm>
          <a:prstGeom prst="rect">
            <a:avLst/>
          </a:prstGeom>
        </p:spPr>
        <p:txBody>
          <a:bodyPr wrap="square">
            <a:spAutoFit/>
          </a:bodyPr>
          <a:lstStyle/>
          <a:p>
            <a:pPr algn="ctr"/>
            <a:r>
              <a:rPr lang="ru-RU" sz="3200" b="1" dirty="0">
                <a:solidFill>
                  <a:srgbClr val="FFFF00"/>
                </a:solidFill>
              </a:rPr>
              <a:t>Накопительная пенсионная система</a:t>
            </a:r>
            <a:r>
              <a:rPr lang="ru-RU" sz="3200" dirty="0">
                <a:solidFill>
                  <a:srgbClr val="FFFF00"/>
                </a:solidFill>
              </a:rPr>
              <a:t> </a:t>
            </a:r>
            <a:r>
              <a:rPr lang="ru-RU" sz="3200" dirty="0"/>
              <a:t>– аккумулирование добровольных пенсионных взносов негосударственными пенсионными фондами или средств пенсионных накоплений в системе обязательного пенсионного страхования Пенсионным фондом Российской Федерации или негосударственными пенсионными фондами.</a:t>
            </a:r>
          </a:p>
        </p:txBody>
      </p:sp>
    </p:spTree>
    <p:extLst>
      <p:ext uri="{BB962C8B-B14F-4D97-AF65-F5344CB8AC3E}">
        <p14:creationId xmlns:p14="http://schemas.microsoft.com/office/powerpoint/2010/main" val="16691675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8064896" cy="6309420"/>
          </a:xfrm>
          <a:prstGeom prst="rect">
            <a:avLst/>
          </a:prstGeom>
        </p:spPr>
        <p:txBody>
          <a:bodyPr wrap="square">
            <a:spAutoFit/>
          </a:bodyPr>
          <a:lstStyle/>
          <a:p>
            <a:r>
              <a:rPr lang="ru-RU" sz="2400" b="1" dirty="0"/>
              <a:t>Накопительная система предполагает </a:t>
            </a:r>
            <a:r>
              <a:rPr lang="ru-RU" sz="2400" b="1" dirty="0">
                <a:solidFill>
                  <a:srgbClr val="FFFF00"/>
                </a:solidFill>
              </a:rPr>
              <a:t>индивидуальный характер пенсионных накоплений</a:t>
            </a:r>
            <a:r>
              <a:rPr lang="ru-RU" sz="2400" b="1" dirty="0"/>
              <a:t>. </a:t>
            </a:r>
            <a:endParaRPr lang="ru-RU" sz="2400" b="1" dirty="0" smtClean="0"/>
          </a:p>
          <a:p>
            <a:endParaRPr lang="ru-RU" sz="2400" b="1" dirty="0" smtClean="0"/>
          </a:p>
          <a:p>
            <a:r>
              <a:rPr lang="ru-RU" sz="2400" b="1" dirty="0" smtClean="0"/>
              <a:t>Размер </a:t>
            </a:r>
            <a:r>
              <a:rPr lang="ru-RU" sz="2400" b="1" dirty="0"/>
              <a:t>пенсий зависит только от взносов и результатов их инвестирования</a:t>
            </a:r>
            <a:r>
              <a:rPr lang="ru-RU" sz="2400" b="1" dirty="0" smtClean="0"/>
              <a:t>.</a:t>
            </a:r>
          </a:p>
          <a:p>
            <a:endParaRPr lang="ru-RU" sz="2000" b="1" dirty="0"/>
          </a:p>
          <a:p>
            <a:r>
              <a:rPr lang="ru-RU" sz="2000" b="1" dirty="0"/>
              <a:t>Развитие любой экономики носит циклический характер. В условиях кризиса накопления могут обесцениваться за счет переоценки рыночной стоимости ценных бумаг. Участники накопительной пенсионной системы беззащитны перед «рыночным риском» и инфляцией. Поэтому главным условием участия в накопительной пенсионной системе является длительность участия в ней (нередко в течение всей трудовой деятельности), когда «рыночные риски» и инфляция перекрываются доходностью, обеспечиваемой участниками инвестиционного процесса в течение всего срока накопления.</a:t>
            </a:r>
          </a:p>
        </p:txBody>
      </p:sp>
    </p:spTree>
    <p:extLst>
      <p:ext uri="{BB962C8B-B14F-4D97-AF65-F5344CB8AC3E}">
        <p14:creationId xmlns:p14="http://schemas.microsoft.com/office/powerpoint/2010/main" val="16458112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332656"/>
            <a:ext cx="8064896" cy="5601533"/>
          </a:xfrm>
          <a:prstGeom prst="rect">
            <a:avLst/>
          </a:prstGeom>
        </p:spPr>
        <p:txBody>
          <a:bodyPr wrap="square">
            <a:spAutoFit/>
          </a:bodyPr>
          <a:lstStyle/>
          <a:p>
            <a:r>
              <a:rPr lang="ru-RU" sz="2000" dirty="0"/>
              <a:t>Система пенсионных отчислений, предусматривающая наличие накопительной части, была введена в России с 2002 года. Основной задачей подобного новшества было, во-первых, переложить часть забот о пенсионном обеспечении граждан с государства на них самих, а во-вторых, увеличить размер пенсии, на которую граждане страны имеют возможность рассчитывать в будущем</a:t>
            </a:r>
            <a:r>
              <a:rPr lang="ru-RU" sz="2000" dirty="0" smtClean="0"/>
              <a:t>.</a:t>
            </a:r>
          </a:p>
          <a:p>
            <a:endParaRPr lang="ru-RU" sz="2000" dirty="0" smtClean="0"/>
          </a:p>
          <a:p>
            <a:r>
              <a:rPr lang="ru-RU" dirty="0"/>
              <a:t>Помимо обязательных взносов, граждане могут и сами откладывать определенные суммы, возможны и дополнительные взносы работодателей за своих работников в негосударственные пенсионные фонды. В этом случае, пенсионные накопления хранятся в негосударственном пенсионном фонде, а инвестируются частными управляющими компаниями. Чтобы граждане не потеряли свои пенсионные накопления, государством определен перечень активов, в которые вкладываются пенсионные накопления. И контролирующие органы, в частности Федеральная служба по финансовым рынкам, следит за тем, чтобы управляющие компании вкладывали пенсионные накопления граждан только в эти активы.</a:t>
            </a:r>
            <a:endParaRPr lang="ru-RU" b="1" dirty="0"/>
          </a:p>
        </p:txBody>
      </p:sp>
    </p:spTree>
    <p:extLst>
      <p:ext uri="{BB962C8B-B14F-4D97-AF65-F5344CB8AC3E}">
        <p14:creationId xmlns:p14="http://schemas.microsoft.com/office/powerpoint/2010/main" val="5135877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31.03.2015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37</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3</a:t>
            </a:r>
          </a:p>
        </p:txBody>
      </p:sp>
      <p:sp>
        <p:nvSpPr>
          <p:cNvPr id="7173" name="Rectangle 3"/>
          <p:cNvSpPr>
            <a:spLocks noGrp="1" noChangeArrowheads="1"/>
          </p:cNvSpPr>
          <p:nvPr>
            <p:ph type="body" idx="1"/>
          </p:nvPr>
        </p:nvSpPr>
        <p:spPr>
          <a:xfrm>
            <a:off x="971600" y="2398534"/>
            <a:ext cx="7543800" cy="2519362"/>
          </a:xfrm>
        </p:spPr>
        <p:txBody>
          <a:bodyPr/>
          <a:lstStyle/>
          <a:p>
            <a:pPr marL="0" indent="0" algn="ctr" eaLnBrk="1" hangingPunct="1">
              <a:lnSpc>
                <a:spcPct val="90000"/>
              </a:lnSpc>
              <a:buClr>
                <a:srgbClr val="FFFFCC"/>
              </a:buClr>
              <a:buNone/>
            </a:pPr>
            <a:r>
              <a:rPr lang="ru-RU" sz="4000" dirty="0">
                <a:effectLst/>
                <a:cs typeface="Times New Roman" pitchFamily="18" charset="0"/>
              </a:rPr>
              <a:t>Реформа </a:t>
            </a:r>
            <a:r>
              <a:rPr lang="ru-RU" sz="4000" dirty="0" smtClean="0">
                <a:effectLst/>
                <a:cs typeface="Times New Roman" pitchFamily="18" charset="0"/>
              </a:rPr>
              <a:t>пенсионной системы </a:t>
            </a:r>
            <a:r>
              <a:rPr lang="ru-RU" sz="4000" dirty="0">
                <a:effectLst/>
                <a:cs typeface="Times New Roman" pitchFamily="18" charset="0"/>
              </a:rPr>
              <a:t>в </a:t>
            </a:r>
            <a:r>
              <a:rPr lang="ru-RU" sz="4000" dirty="0" smtClean="0">
                <a:effectLst/>
                <a:cs typeface="Times New Roman" pitchFamily="18" charset="0"/>
              </a:rPr>
              <a:t>России</a:t>
            </a:r>
            <a:endParaRPr lang="ru-RU" alt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691534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8136904" cy="5632311"/>
          </a:xfrm>
          <a:prstGeom prst="rect">
            <a:avLst/>
          </a:prstGeom>
        </p:spPr>
        <p:txBody>
          <a:bodyPr wrap="square">
            <a:spAutoFit/>
          </a:bodyPr>
          <a:lstStyle/>
          <a:p>
            <a:r>
              <a:rPr lang="ru-RU" sz="2400" dirty="0"/>
              <a:t>В СССР господствовал постулат о том, что государственное </a:t>
            </a:r>
            <a:r>
              <a:rPr lang="ru-RU" sz="2400" dirty="0" smtClean="0"/>
              <a:t>социальное </a:t>
            </a:r>
            <a:r>
              <a:rPr lang="ru-RU" sz="2400" dirty="0"/>
              <a:t>страхование осуществляется за счет государства, которое </a:t>
            </a:r>
          </a:p>
          <a:p>
            <a:r>
              <a:rPr lang="ru-RU" sz="2400" dirty="0"/>
              <a:t>декларировало полное освобождение трудящихся от уплаты </a:t>
            </a:r>
            <a:r>
              <a:rPr lang="ru-RU" sz="2400" dirty="0" smtClean="0"/>
              <a:t>страховых </a:t>
            </a:r>
            <a:r>
              <a:rPr lang="ru-RU" sz="2400" dirty="0"/>
              <a:t>взносов из их заработка. Средства социального </a:t>
            </a:r>
            <a:r>
              <a:rPr lang="ru-RU" sz="2400" dirty="0" smtClean="0"/>
              <a:t>страхования </a:t>
            </a:r>
            <a:r>
              <a:rPr lang="ru-RU" sz="2400" dirty="0"/>
              <a:t>сливались с налоговыми платежами и аккумулировались </a:t>
            </a:r>
            <a:r>
              <a:rPr lang="ru-RU" sz="2400" dirty="0" smtClean="0"/>
              <a:t>в </a:t>
            </a:r>
            <a:r>
              <a:rPr lang="ru-RU" sz="2400" dirty="0"/>
              <a:t>государственном бюджете вместе с иными бюджетными доходами. </a:t>
            </a:r>
          </a:p>
          <a:p>
            <a:r>
              <a:rPr lang="ru-RU" sz="2400" dirty="0"/>
              <a:t>Расходы на выплату пенсий финансировались в основном за счет </a:t>
            </a:r>
            <a:r>
              <a:rPr lang="ru-RU" sz="2400" dirty="0" smtClean="0"/>
              <a:t>государственной </a:t>
            </a:r>
            <a:r>
              <a:rPr lang="ru-RU" sz="2400" dirty="0"/>
              <a:t>дотации. Побочным результатом такого положения </a:t>
            </a:r>
            <a:r>
              <a:rPr lang="ru-RU" sz="2400" dirty="0" smtClean="0"/>
              <a:t>было </a:t>
            </a:r>
            <a:r>
              <a:rPr lang="ru-RU" sz="2400" dirty="0"/>
              <a:t>то, что искажалась реальная стоимость рабочей силы и </a:t>
            </a:r>
          </a:p>
          <a:p>
            <a:r>
              <a:rPr lang="ru-RU" sz="2400" dirty="0"/>
              <a:t>создавалась иллюзия, что пенсионеров содержит государство, а также </a:t>
            </a:r>
            <a:r>
              <a:rPr lang="ru-RU" sz="2400" dirty="0" smtClean="0"/>
              <a:t>маскировался </a:t>
            </a:r>
            <a:r>
              <a:rPr lang="ru-RU" sz="2400" dirty="0"/>
              <a:t>вклад в пенсионное обеспечение самих трудящихся. </a:t>
            </a:r>
          </a:p>
        </p:txBody>
      </p:sp>
    </p:spTree>
    <p:extLst>
      <p:ext uri="{BB962C8B-B14F-4D97-AF65-F5344CB8AC3E}">
        <p14:creationId xmlns:p14="http://schemas.microsoft.com/office/powerpoint/2010/main" val="37791793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280920" cy="4893647"/>
          </a:xfrm>
          <a:prstGeom prst="rect">
            <a:avLst/>
          </a:prstGeom>
        </p:spPr>
        <p:txBody>
          <a:bodyPr wrap="square">
            <a:spAutoFit/>
          </a:bodyPr>
          <a:lstStyle/>
          <a:p>
            <a:r>
              <a:rPr lang="ru-RU" sz="2400" dirty="0"/>
              <a:t>Серьезное изменение пенсионного законодательства в России </a:t>
            </a:r>
            <a:r>
              <a:rPr lang="ru-RU" sz="2400" dirty="0" smtClean="0"/>
              <a:t>началось </a:t>
            </a:r>
            <a:r>
              <a:rPr lang="ru-RU" sz="2400" dirty="0"/>
              <a:t>в начале 90-х годов  XX  столетия. В 1990 г. в РСФСР был </a:t>
            </a:r>
            <a:r>
              <a:rPr lang="ru-RU" sz="2400" dirty="0" smtClean="0"/>
              <a:t>принят </a:t>
            </a:r>
            <a:r>
              <a:rPr lang="ru-RU" sz="2400" dirty="0"/>
              <a:t>Закон «О государственных пенсиях в </a:t>
            </a:r>
            <a:r>
              <a:rPr lang="ru-RU" sz="2400" dirty="0" smtClean="0"/>
              <a:t>РСФСР»</a:t>
            </a:r>
            <a:endParaRPr lang="ru-RU" sz="2400" dirty="0"/>
          </a:p>
          <a:p>
            <a:endParaRPr lang="ru-RU" sz="2400" dirty="0"/>
          </a:p>
          <a:p>
            <a:r>
              <a:rPr lang="ru-RU" sz="2400" dirty="0"/>
              <a:t>Этим законом вводилась пенсионная система с собственной </a:t>
            </a:r>
            <a:r>
              <a:rPr lang="ru-RU" sz="2400" dirty="0" smtClean="0"/>
              <a:t>независимой </a:t>
            </a:r>
            <a:r>
              <a:rPr lang="ru-RU" sz="2400" dirty="0"/>
              <a:t>финансовой базой, обособленной от государственного </a:t>
            </a:r>
            <a:r>
              <a:rPr lang="ru-RU" sz="2400" dirty="0" smtClean="0"/>
              <a:t>бюджета</a:t>
            </a:r>
            <a:r>
              <a:rPr lang="ru-RU" sz="2400" dirty="0"/>
              <a:t>, то есть с всероссийским пенсионным страховым фондом на </a:t>
            </a:r>
          </a:p>
          <a:p>
            <a:r>
              <a:rPr lang="ru-RU" sz="2400" dirty="0"/>
              <a:t>основе обязательного пенсионного страхования наемных работников. </a:t>
            </a:r>
            <a:r>
              <a:rPr lang="ru-RU" sz="2400" dirty="0" smtClean="0"/>
              <a:t>Изменения </a:t>
            </a:r>
            <a:r>
              <a:rPr lang="ru-RU" sz="2400" dirty="0"/>
              <a:t>преследовали </a:t>
            </a:r>
            <a:r>
              <a:rPr lang="ru-RU" sz="2400" dirty="0" smtClean="0"/>
              <a:t>также </a:t>
            </a:r>
            <a:r>
              <a:rPr lang="ru-RU" sz="2400" dirty="0"/>
              <a:t>цель пересмотра укоренившейся в </a:t>
            </a:r>
            <a:r>
              <a:rPr lang="ru-RU" sz="2400" dirty="0" smtClean="0"/>
              <a:t>обществе </a:t>
            </a:r>
            <a:r>
              <a:rPr lang="ru-RU" sz="2400" dirty="0"/>
              <a:t>идеологии советского пенсионного страхования. </a:t>
            </a:r>
          </a:p>
        </p:txBody>
      </p:sp>
    </p:spTree>
    <p:extLst>
      <p:ext uri="{BB962C8B-B14F-4D97-AF65-F5344CB8AC3E}">
        <p14:creationId xmlns:p14="http://schemas.microsoft.com/office/powerpoint/2010/main" val="23787935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71600" y="764704"/>
            <a:ext cx="7416824" cy="4154984"/>
          </a:xfrm>
          <a:prstGeom prst="rect">
            <a:avLst/>
          </a:prstGeom>
        </p:spPr>
        <p:txBody>
          <a:bodyPr wrap="square">
            <a:spAutoFit/>
          </a:bodyPr>
          <a:lstStyle/>
          <a:p>
            <a:r>
              <a:rPr lang="ru-RU" sz="2400" dirty="0"/>
              <a:t>Также изменения были нацелены на повышение реального </a:t>
            </a:r>
            <a:r>
              <a:rPr lang="ru-RU" sz="2400" dirty="0" smtClean="0"/>
              <a:t>уровня </a:t>
            </a:r>
            <a:r>
              <a:rPr lang="ru-RU" sz="2400" dirty="0"/>
              <a:t>доходов основной части пенсионеров, живущих, как правило, </a:t>
            </a:r>
            <a:r>
              <a:rPr lang="ru-RU" sz="2400" dirty="0" smtClean="0"/>
              <a:t>на пенсию.</a:t>
            </a:r>
          </a:p>
          <a:p>
            <a:endParaRPr lang="ru-RU" sz="2400" dirty="0" smtClean="0"/>
          </a:p>
          <a:p>
            <a:r>
              <a:rPr lang="ru-RU" sz="2400" dirty="0" smtClean="0"/>
              <a:t>Причина </a:t>
            </a:r>
            <a:r>
              <a:rPr lang="ru-RU" sz="2400" dirty="0"/>
              <a:t>состояла в том, что за последние годы в СССР </a:t>
            </a:r>
            <a:r>
              <a:rPr lang="ru-RU" sz="2400" dirty="0" smtClean="0"/>
              <a:t>существенно </a:t>
            </a:r>
            <a:r>
              <a:rPr lang="ru-RU" sz="2400" dirty="0"/>
              <a:t>снизился как относительный, так и абсолютный уровень </a:t>
            </a:r>
            <a:r>
              <a:rPr lang="ru-RU" sz="2400" dirty="0" smtClean="0"/>
              <a:t>пенсионного </a:t>
            </a:r>
            <a:r>
              <a:rPr lang="ru-RU" sz="2400" dirty="0"/>
              <a:t>обеспечения в связи с ростом номинальной оплаты труда </a:t>
            </a:r>
            <a:r>
              <a:rPr lang="ru-RU" sz="2400" dirty="0" smtClean="0"/>
              <a:t>и</a:t>
            </a:r>
            <a:r>
              <a:rPr lang="ru-RU" sz="2400" dirty="0"/>
              <a:t>,  в то же время,  консервацией максимального размера пенсии, </a:t>
            </a:r>
            <a:r>
              <a:rPr lang="ru-RU" sz="2400" dirty="0" smtClean="0"/>
              <a:t>который </a:t>
            </a:r>
            <a:r>
              <a:rPr lang="ru-RU" sz="2400" dirty="0"/>
              <a:t>не повышался более 30 лет. </a:t>
            </a:r>
          </a:p>
        </p:txBody>
      </p:sp>
    </p:spTree>
    <p:extLst>
      <p:ext uri="{BB962C8B-B14F-4D97-AF65-F5344CB8AC3E}">
        <p14:creationId xmlns:p14="http://schemas.microsoft.com/office/powerpoint/2010/main" val="13983555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332656"/>
            <a:ext cx="7776864" cy="5632311"/>
          </a:xfrm>
          <a:prstGeom prst="rect">
            <a:avLst/>
          </a:prstGeom>
        </p:spPr>
        <p:txBody>
          <a:bodyPr wrap="square">
            <a:spAutoFit/>
          </a:bodyPr>
          <a:lstStyle/>
          <a:p>
            <a:r>
              <a:rPr lang="ru-RU" sz="2400" dirty="0"/>
              <a:t>В 1997 году в системе Пенсионного фонда был создан </a:t>
            </a:r>
            <a:r>
              <a:rPr lang="ru-RU" sz="2400" dirty="0" smtClean="0"/>
              <a:t>Информационный </a:t>
            </a:r>
            <a:r>
              <a:rPr lang="ru-RU" sz="2400" dirty="0"/>
              <a:t>центр </a:t>
            </a:r>
            <a:r>
              <a:rPr lang="ru-RU" sz="2400" dirty="0" smtClean="0"/>
              <a:t>персонифицированного учёта  </a:t>
            </a:r>
            <a:r>
              <a:rPr lang="ru-RU" sz="2400" dirty="0"/>
              <a:t>для </a:t>
            </a:r>
          </a:p>
          <a:p>
            <a:r>
              <a:rPr lang="ru-RU" sz="2400" dirty="0"/>
              <a:t>обеспечения оперативного взаимодействия со всеми  </a:t>
            </a:r>
          </a:p>
          <a:p>
            <a:r>
              <a:rPr lang="ru-RU" sz="2400" dirty="0"/>
              <a:t>территориальными отделениями ПФР и для ведения </a:t>
            </a:r>
            <a:r>
              <a:rPr lang="ru-RU" sz="2400" dirty="0" smtClean="0"/>
              <a:t>базы </a:t>
            </a:r>
            <a:r>
              <a:rPr lang="ru-RU" sz="2400" dirty="0"/>
              <a:t>данных </a:t>
            </a:r>
            <a:r>
              <a:rPr lang="ru-RU" sz="2400" dirty="0" smtClean="0"/>
              <a:t>персонифицированного учёта </a:t>
            </a:r>
            <a:r>
              <a:rPr lang="ru-RU" sz="2400" dirty="0"/>
              <a:t>центрального </a:t>
            </a:r>
            <a:r>
              <a:rPr lang="ru-RU" sz="2400" dirty="0" smtClean="0"/>
              <a:t>уровня.</a:t>
            </a:r>
          </a:p>
          <a:p>
            <a:endParaRPr lang="ru-RU" sz="2400" dirty="0" smtClean="0"/>
          </a:p>
          <a:p>
            <a:r>
              <a:rPr lang="ru-RU" sz="2400" dirty="0" smtClean="0"/>
              <a:t>У каждого работника открыт персонифицированный (личный) счет в Пенсионном фонде Российской  Федерации, на котором учитывается также накопительная </a:t>
            </a:r>
            <a:r>
              <a:rPr lang="ru-RU" sz="2400" dirty="0"/>
              <a:t>часть пенсии. Размер накопительной пенсии зависит от </a:t>
            </a:r>
            <a:r>
              <a:rPr lang="ru-RU" sz="2400" dirty="0" smtClean="0"/>
              <a:t>суммы </a:t>
            </a:r>
            <a:r>
              <a:rPr lang="ru-RU" sz="2400" dirty="0"/>
              <a:t>взносов, учтенных на именном счете работника и полученного </a:t>
            </a:r>
          </a:p>
          <a:p>
            <a:r>
              <a:rPr lang="ru-RU" sz="2400" dirty="0"/>
              <a:t>инвестиционного дохода. </a:t>
            </a:r>
          </a:p>
        </p:txBody>
      </p:sp>
    </p:spTree>
    <p:extLst>
      <p:ext uri="{BB962C8B-B14F-4D97-AF65-F5344CB8AC3E}">
        <p14:creationId xmlns:p14="http://schemas.microsoft.com/office/powerpoint/2010/main" val="5254969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548680"/>
            <a:ext cx="7776864" cy="4832092"/>
          </a:xfrm>
          <a:prstGeom prst="rect">
            <a:avLst/>
          </a:prstGeom>
        </p:spPr>
        <p:txBody>
          <a:bodyPr wrap="square">
            <a:spAutoFit/>
          </a:bodyPr>
          <a:lstStyle/>
          <a:p>
            <a:r>
              <a:rPr lang="ru-RU" sz="2400" b="1" dirty="0" smtClean="0">
                <a:solidFill>
                  <a:srgbClr val="FFFF00"/>
                </a:solidFill>
              </a:rPr>
              <a:t>В </a:t>
            </a:r>
            <a:r>
              <a:rPr lang="ru-RU" sz="2400" b="1" dirty="0">
                <a:solidFill>
                  <a:srgbClr val="FFFF00"/>
                </a:solidFill>
              </a:rPr>
              <a:t>общей части индивидуального лицевого счета застрахованного лица указываются:</a:t>
            </a:r>
          </a:p>
          <a:p>
            <a:r>
              <a:rPr lang="ru-RU" sz="2000" dirty="0"/>
              <a:t>1) страховой номер;</a:t>
            </a:r>
          </a:p>
          <a:p>
            <a:r>
              <a:rPr lang="ru-RU" sz="2000" dirty="0"/>
              <a:t>2) фамилия, имя, отчество, фамилия, которая была у застрахованного лица при рождении;</a:t>
            </a:r>
          </a:p>
          <a:p>
            <a:r>
              <a:rPr lang="ru-RU" sz="2000" dirty="0"/>
              <a:t>3) дата рождения;</a:t>
            </a:r>
          </a:p>
          <a:p>
            <a:r>
              <a:rPr lang="ru-RU" sz="2000" dirty="0"/>
              <a:t>4) место рождения;</a:t>
            </a:r>
          </a:p>
          <a:p>
            <a:r>
              <a:rPr lang="ru-RU" sz="2000" dirty="0"/>
              <a:t>5) пол;</a:t>
            </a:r>
          </a:p>
          <a:p>
            <a:r>
              <a:rPr lang="ru-RU" sz="2000" dirty="0"/>
              <a:t>6) адрес постоянного места жительства;</a:t>
            </a:r>
          </a:p>
          <a:p>
            <a:r>
              <a:rPr lang="ru-RU" sz="2000" dirty="0"/>
              <a:t>7) серия и номер паспорта или удостоверения личности, дата выдачи указанных документов, на основании которых в индивидуальный лицевой счет включены сведения, указанные в </a:t>
            </a:r>
            <a:r>
              <a:rPr lang="ru-RU" sz="2000" dirty="0" smtClean="0"/>
              <a:t>пунктах </a:t>
            </a:r>
            <a:r>
              <a:rPr lang="ru-RU" sz="2000" dirty="0"/>
              <a:t>1 - </a:t>
            </a:r>
            <a:r>
              <a:rPr lang="ru-RU" sz="2000" dirty="0" smtClean="0"/>
              <a:t>6, </a:t>
            </a:r>
            <a:r>
              <a:rPr lang="ru-RU" sz="2000" dirty="0"/>
              <a:t>наименование выдавшего их органа;</a:t>
            </a:r>
          </a:p>
          <a:p>
            <a:r>
              <a:rPr lang="ru-RU" sz="2000" dirty="0"/>
              <a:t>8) гражданство;</a:t>
            </a:r>
          </a:p>
          <a:p>
            <a:r>
              <a:rPr lang="ru-RU" sz="2000" dirty="0"/>
              <a:t>9) дата регистрации в качестве застрахованного лица</a:t>
            </a:r>
            <a:r>
              <a:rPr lang="ru-RU" sz="2000" dirty="0" smtClean="0"/>
              <a:t>;</a:t>
            </a:r>
            <a:endParaRPr lang="ru-RU" sz="2000" dirty="0"/>
          </a:p>
        </p:txBody>
      </p:sp>
    </p:spTree>
    <p:extLst>
      <p:ext uri="{BB962C8B-B14F-4D97-AF65-F5344CB8AC3E}">
        <p14:creationId xmlns:p14="http://schemas.microsoft.com/office/powerpoint/2010/main" val="24014996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260648"/>
            <a:ext cx="7776864" cy="5816977"/>
          </a:xfrm>
          <a:prstGeom prst="rect">
            <a:avLst/>
          </a:prstGeom>
        </p:spPr>
        <p:txBody>
          <a:bodyPr wrap="square">
            <a:spAutoFit/>
          </a:bodyPr>
          <a:lstStyle/>
          <a:p>
            <a:r>
              <a:rPr lang="ru-RU" sz="2400" b="1" dirty="0" smtClean="0">
                <a:solidFill>
                  <a:srgbClr val="FFFF00"/>
                </a:solidFill>
              </a:rPr>
              <a:t>В </a:t>
            </a:r>
            <a:r>
              <a:rPr lang="ru-RU" sz="2400" b="1" dirty="0">
                <a:solidFill>
                  <a:srgbClr val="FFFF00"/>
                </a:solidFill>
              </a:rPr>
              <a:t>общей части индивидуального лицевого счета застрахованного лица указываются:</a:t>
            </a:r>
          </a:p>
          <a:p>
            <a:r>
              <a:rPr lang="ru-RU" dirty="0"/>
              <a:t>10) периоды трудовой и (или) иной деятельности, включаемые в страховой стаж для назначения страховой пенсии;</a:t>
            </a:r>
            <a:br>
              <a:rPr lang="ru-RU" dirty="0"/>
            </a:br>
            <a:r>
              <a:rPr lang="ru-RU" dirty="0"/>
              <a:t>10.1) периоды работы, дающей право на досрочное назначение страховой пенсии по старости в соответствии с </a:t>
            </a:r>
            <a:r>
              <a:rPr lang="ru-RU" dirty="0">
                <a:hlinkClick r:id="rId2"/>
              </a:rPr>
              <a:t>пунктами 1 - 18 части 1 статьи 30</a:t>
            </a:r>
            <a:r>
              <a:rPr lang="ru-RU" dirty="0"/>
              <a:t> Федерального закона от 28 декабря 2013 года N 400-ФЗ "О страховых пенсиях"</a:t>
            </a:r>
            <a:br>
              <a:rPr lang="ru-RU" dirty="0"/>
            </a:br>
            <a:r>
              <a:rPr lang="ru-RU" dirty="0"/>
              <a:t>10.2) периоды работы, дающей право на досрочное назначение страховой пенсии по старости в соответствии с </a:t>
            </a:r>
            <a:r>
              <a:rPr lang="ru-RU" dirty="0">
                <a:hlinkClick r:id="rId3"/>
              </a:rPr>
              <a:t>пунктами 19 - 21 части 1 статьи 30</a:t>
            </a:r>
            <a:r>
              <a:rPr lang="ru-RU" dirty="0"/>
              <a:t>, со </a:t>
            </a:r>
            <a:r>
              <a:rPr lang="ru-RU" dirty="0">
                <a:hlinkClick r:id="rId4"/>
              </a:rPr>
              <a:t>статьей 31</a:t>
            </a:r>
            <a:r>
              <a:rPr lang="ru-RU" dirty="0"/>
              <a:t> и с </a:t>
            </a:r>
            <a:r>
              <a:rPr lang="ru-RU" dirty="0">
                <a:hlinkClick r:id="rId5"/>
              </a:rPr>
              <a:t>пунктами 2</a:t>
            </a:r>
            <a:r>
              <a:rPr lang="ru-RU" dirty="0"/>
              <a:t>, </a:t>
            </a:r>
            <a:r>
              <a:rPr lang="ru-RU" dirty="0">
                <a:hlinkClick r:id="rId6"/>
              </a:rPr>
              <a:t>6</a:t>
            </a:r>
            <a:r>
              <a:rPr lang="ru-RU" dirty="0"/>
              <a:t> и </a:t>
            </a:r>
            <a:r>
              <a:rPr lang="ru-RU" dirty="0">
                <a:hlinkClick r:id="rId7"/>
              </a:rPr>
              <a:t>7 части 1 статьи 32</a:t>
            </a:r>
            <a:r>
              <a:rPr lang="ru-RU" dirty="0"/>
              <a:t> Федерального закона от 28 декабря 2013 года N 400-ФЗ "О страховых пенсиях "</a:t>
            </a:r>
            <a:br>
              <a:rPr lang="ru-RU" dirty="0"/>
            </a:br>
            <a:r>
              <a:rPr lang="ru-RU" dirty="0" smtClean="0"/>
              <a:t>11</a:t>
            </a:r>
            <a:r>
              <a:rPr lang="ru-RU" dirty="0"/>
              <a:t>) иные периоды, засчитываемые в страховой стаж в соответствии со </a:t>
            </a:r>
            <a:r>
              <a:rPr lang="ru-RU" dirty="0">
                <a:hlinkClick r:id="rId8"/>
              </a:rPr>
              <a:t>статьей 12</a:t>
            </a:r>
            <a:r>
              <a:rPr lang="ru-RU" dirty="0"/>
              <a:t> Федерального закона от 28 декабря 2013 года N 400-ФЗ "О страховых пенсиях";</a:t>
            </a:r>
            <a:br>
              <a:rPr lang="ru-RU" dirty="0"/>
            </a:br>
            <a:r>
              <a:rPr lang="ru-RU" dirty="0"/>
              <a:t>12) заработная плата или доход, на которые начислены страховые взносы в соответствии с </a:t>
            </a:r>
            <a:r>
              <a:rPr lang="ru-RU" dirty="0">
                <a:hlinkClick r:id="rId9"/>
              </a:rPr>
              <a:t>законодательством</a:t>
            </a:r>
            <a:r>
              <a:rPr lang="ru-RU" dirty="0"/>
              <a:t> Российской Федерации;</a:t>
            </a:r>
            <a:br>
              <a:rPr lang="ru-RU" dirty="0"/>
            </a:br>
            <a:r>
              <a:rPr lang="ru-RU" dirty="0"/>
              <a:t>13) сумма начисленных страхователем данному застрахованному лицу страховых взносов</a:t>
            </a:r>
            <a:r>
              <a:rPr lang="ru-RU" dirty="0" smtClean="0"/>
              <a:t>.</a:t>
            </a:r>
            <a:endParaRPr lang="ru-RU" dirty="0"/>
          </a:p>
        </p:txBody>
      </p:sp>
    </p:spTree>
    <p:extLst>
      <p:ext uri="{BB962C8B-B14F-4D97-AF65-F5344CB8AC3E}">
        <p14:creationId xmlns:p14="http://schemas.microsoft.com/office/powerpoint/2010/main" val="26429003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476672"/>
            <a:ext cx="7776864" cy="4431983"/>
          </a:xfrm>
          <a:prstGeom prst="rect">
            <a:avLst/>
          </a:prstGeom>
        </p:spPr>
        <p:txBody>
          <a:bodyPr wrap="square">
            <a:spAutoFit/>
          </a:bodyPr>
          <a:lstStyle/>
          <a:p>
            <a:r>
              <a:rPr lang="ru-RU" sz="2400" b="1" dirty="0" smtClean="0">
                <a:solidFill>
                  <a:srgbClr val="FFFF00"/>
                </a:solidFill>
              </a:rPr>
              <a:t>В </a:t>
            </a:r>
            <a:r>
              <a:rPr lang="ru-RU" sz="2400" b="1" dirty="0">
                <a:solidFill>
                  <a:srgbClr val="FFFF00"/>
                </a:solidFill>
              </a:rPr>
              <a:t>общей части индивидуального лицевого счета застрахованного лица указываются:</a:t>
            </a:r>
          </a:p>
          <a:p>
            <a:r>
              <a:rPr lang="ru-RU" dirty="0"/>
              <a:t/>
            </a:r>
            <a:br>
              <a:rPr lang="ru-RU" dirty="0"/>
            </a:br>
            <a:r>
              <a:rPr lang="ru-RU" dirty="0"/>
              <a:t>14) суммы уплаченных и поступивших за данное застрахованное лицо страховых взносов;</a:t>
            </a:r>
            <a:br>
              <a:rPr lang="ru-RU" dirty="0"/>
            </a:br>
            <a:r>
              <a:rPr lang="ru-RU" dirty="0"/>
              <a:t>15) сведения о расчетном пенсионном капитале, включая сведения о его индексации, до 1 января 2015 года;</a:t>
            </a:r>
            <a:br>
              <a:rPr lang="ru-RU" dirty="0"/>
            </a:br>
            <a:r>
              <a:rPr lang="ru-RU" dirty="0"/>
              <a:t>15.1) сведения о размере индивидуального пенсионного коэффициента;</a:t>
            </a:r>
            <a:br>
              <a:rPr lang="ru-RU" dirty="0"/>
            </a:br>
            <a:r>
              <a:rPr lang="ru-RU" dirty="0" smtClean="0"/>
              <a:t>16</a:t>
            </a:r>
            <a:r>
              <a:rPr lang="ru-RU" dirty="0"/>
              <a:t>) сведения об установлении страховой пенсии и сведения о фиксированной выплате к страховой пенсии (с учетом повышения размера фиксированной выплаты к страховой пенсии и индексации (дополнительного увеличения) ее размера);</a:t>
            </a:r>
          </a:p>
          <a:p>
            <a:r>
              <a:rPr lang="ru-RU" dirty="0"/>
              <a:t>17) сведения о закрытии индивидуального лицевого счета застрахованного лица</a:t>
            </a:r>
            <a:r>
              <a:rPr lang="ru-RU" dirty="0" smtClean="0"/>
              <a:t>.</a:t>
            </a:r>
            <a:endParaRPr lang="ru-RU" dirty="0"/>
          </a:p>
        </p:txBody>
      </p:sp>
    </p:spTree>
    <p:extLst>
      <p:ext uri="{BB962C8B-B14F-4D97-AF65-F5344CB8AC3E}">
        <p14:creationId xmlns:p14="http://schemas.microsoft.com/office/powerpoint/2010/main" val="265580609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2696"/>
            <a:ext cx="8208912" cy="5016758"/>
          </a:xfrm>
          <a:prstGeom prst="rect">
            <a:avLst/>
          </a:prstGeom>
        </p:spPr>
        <p:txBody>
          <a:bodyPr wrap="square">
            <a:spAutoFit/>
          </a:bodyPr>
          <a:lstStyle/>
          <a:p>
            <a:r>
              <a:rPr lang="ru-RU" sz="2000" dirty="0"/>
              <a:t>Для сравнения  -  большинство европейцев после выхода на </a:t>
            </a:r>
          </a:p>
          <a:p>
            <a:r>
              <a:rPr lang="ru-RU" sz="2000" dirty="0"/>
              <a:t>пенсию начинают жить в свое удовольствие: ходят в рестораны, </a:t>
            </a:r>
          </a:p>
          <a:p>
            <a:r>
              <a:rPr lang="ru-RU" sz="2000" dirty="0"/>
              <a:t>путешествуют по миру, многие материально помогают детям</a:t>
            </a:r>
            <a:r>
              <a:rPr lang="ru-RU" sz="2000" dirty="0" smtClean="0"/>
              <a:t>.</a:t>
            </a:r>
          </a:p>
          <a:p>
            <a:endParaRPr lang="ru-RU" sz="2000" dirty="0"/>
          </a:p>
          <a:p>
            <a:r>
              <a:rPr lang="ru-RU" sz="2000" dirty="0" smtClean="0"/>
              <a:t>Именно на </a:t>
            </a:r>
            <a:r>
              <a:rPr lang="ru-RU" sz="2000" dirty="0"/>
              <a:t>таких примерах и контрастах строилась информационная </a:t>
            </a:r>
            <a:r>
              <a:rPr lang="ru-RU" sz="2000" dirty="0" smtClean="0"/>
              <a:t>поддержка </a:t>
            </a:r>
            <a:r>
              <a:rPr lang="ru-RU" sz="2000" dirty="0"/>
              <a:t>пенсионной реформы, начавшейся  в 2002 году. Ее </a:t>
            </a:r>
            <a:r>
              <a:rPr lang="ru-RU" sz="2000" dirty="0" smtClean="0"/>
              <a:t>основная </a:t>
            </a:r>
            <a:r>
              <a:rPr lang="ru-RU" sz="2000" dirty="0"/>
              <a:t>цель  —  достижение долгосрочной финансовой </a:t>
            </a:r>
            <a:r>
              <a:rPr lang="ru-RU" sz="2000" dirty="0" smtClean="0"/>
              <a:t>сбалансированности </a:t>
            </a:r>
            <a:r>
              <a:rPr lang="ru-RU" sz="2000" dirty="0"/>
              <a:t>пенсионной системы, повышение уровня </a:t>
            </a:r>
            <a:r>
              <a:rPr lang="ru-RU" sz="2000" dirty="0" smtClean="0"/>
              <a:t>пенсионного </a:t>
            </a:r>
            <a:r>
              <a:rPr lang="ru-RU" sz="2000" dirty="0"/>
              <a:t>обеспечения граждан и формирование стабильного </a:t>
            </a:r>
            <a:r>
              <a:rPr lang="ru-RU" sz="2000" dirty="0" smtClean="0"/>
              <a:t>источника </a:t>
            </a:r>
            <a:r>
              <a:rPr lang="ru-RU" sz="2000" dirty="0"/>
              <a:t>дополнительных доходов для инвестиций в социальную </a:t>
            </a:r>
            <a:r>
              <a:rPr lang="ru-RU" sz="2000" dirty="0" smtClean="0"/>
              <a:t>систему</a:t>
            </a:r>
            <a:r>
              <a:rPr lang="ru-RU" sz="2000" dirty="0"/>
              <a:t>. Поэтому в 2001 году был принят Федеральный закон "О </a:t>
            </a:r>
            <a:r>
              <a:rPr lang="ru-RU" sz="2000" dirty="0" smtClean="0"/>
              <a:t>трудовых </a:t>
            </a:r>
            <a:r>
              <a:rPr lang="ru-RU" sz="2000" dirty="0"/>
              <a:t>пенсиях в Российской </a:t>
            </a:r>
            <a:r>
              <a:rPr lang="ru-RU" sz="2000" dirty="0" smtClean="0"/>
              <a:t>Федерации, </a:t>
            </a:r>
            <a:r>
              <a:rPr lang="ru-RU" sz="2000" dirty="0"/>
              <a:t>при этом утратили силу </a:t>
            </a:r>
            <a:r>
              <a:rPr lang="ru-RU" sz="2000" dirty="0" smtClean="0"/>
              <a:t>Закон </a:t>
            </a:r>
            <a:r>
              <a:rPr lang="ru-RU" sz="2000" dirty="0"/>
              <a:t>Российской Федерации "О государственных пенсиях в </a:t>
            </a:r>
            <a:r>
              <a:rPr lang="ru-RU" sz="2000" dirty="0" smtClean="0"/>
              <a:t>Российской Федерации» и </a:t>
            </a:r>
            <a:r>
              <a:rPr lang="ru-RU" sz="2000" dirty="0"/>
              <a:t>Федеральный закон "О порядке </a:t>
            </a:r>
            <a:r>
              <a:rPr lang="ru-RU" sz="2000" dirty="0" smtClean="0"/>
              <a:t>исчисления </a:t>
            </a:r>
            <a:r>
              <a:rPr lang="ru-RU" sz="2000" dirty="0"/>
              <a:t>и увеличения государственных пенсий</a:t>
            </a:r>
            <a:r>
              <a:rPr lang="ru-RU" sz="2000" dirty="0" smtClean="0"/>
              <a:t>". </a:t>
            </a:r>
            <a:endParaRPr lang="ru-RU" sz="2000" dirty="0"/>
          </a:p>
        </p:txBody>
      </p:sp>
    </p:spTree>
    <p:extLst>
      <p:ext uri="{BB962C8B-B14F-4D97-AF65-F5344CB8AC3E}">
        <p14:creationId xmlns:p14="http://schemas.microsoft.com/office/powerpoint/2010/main" val="9482850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7920880" cy="5693866"/>
          </a:xfrm>
          <a:prstGeom prst="rect">
            <a:avLst/>
          </a:prstGeom>
        </p:spPr>
        <p:txBody>
          <a:bodyPr wrap="square">
            <a:spAutoFit/>
          </a:bodyPr>
          <a:lstStyle/>
          <a:p>
            <a:r>
              <a:rPr lang="ru-RU" sz="2800" dirty="0"/>
              <a:t>Необходимость в пенсионной реформе возникла  также  из-за </a:t>
            </a:r>
            <a:r>
              <a:rPr lang="ru-RU" sz="2800" dirty="0" smtClean="0"/>
              <a:t>ухудшения </a:t>
            </a:r>
            <a:r>
              <a:rPr lang="ru-RU" sz="2800" dirty="0"/>
              <a:t>демографической ситуации в </a:t>
            </a:r>
            <a:r>
              <a:rPr lang="ru-RU" sz="2800" dirty="0" smtClean="0"/>
              <a:t>России.</a:t>
            </a:r>
          </a:p>
          <a:p>
            <a:endParaRPr lang="ru-RU" sz="2800" dirty="0" smtClean="0"/>
          </a:p>
          <a:p>
            <a:r>
              <a:rPr lang="ru-RU" sz="2800" dirty="0" smtClean="0"/>
              <a:t>Соотношение количества </a:t>
            </a:r>
            <a:r>
              <a:rPr lang="ru-RU" sz="2800" dirty="0"/>
              <a:t>пенсионеров к количеству работающих с каждым годом </a:t>
            </a:r>
            <a:r>
              <a:rPr lang="ru-RU" sz="2800" dirty="0" smtClean="0"/>
              <a:t>увеличивается</a:t>
            </a:r>
            <a:r>
              <a:rPr lang="ru-RU" sz="2800" dirty="0"/>
              <a:t>, число пенсионеров </a:t>
            </a:r>
            <a:r>
              <a:rPr lang="ru-RU" sz="2800" dirty="0" smtClean="0"/>
              <a:t>растёт</a:t>
            </a:r>
            <a:r>
              <a:rPr lang="ru-RU" sz="2800" dirty="0"/>
              <a:t>, а количество </a:t>
            </a:r>
            <a:r>
              <a:rPr lang="ru-RU" sz="2800" dirty="0" smtClean="0"/>
              <a:t>трудоспособного </a:t>
            </a:r>
            <a:r>
              <a:rPr lang="ru-RU" sz="2800" dirty="0"/>
              <a:t>населения неуклонно снижается.  Суть пенсионной </a:t>
            </a:r>
            <a:r>
              <a:rPr lang="ru-RU" sz="2800" dirty="0" smtClean="0"/>
              <a:t>реформы </a:t>
            </a:r>
            <a:r>
              <a:rPr lang="ru-RU" sz="2800" dirty="0"/>
              <a:t>состоит в постепенном переходе от чисто </a:t>
            </a:r>
            <a:r>
              <a:rPr lang="ru-RU" sz="2800" dirty="0" smtClean="0"/>
              <a:t>распределительной </a:t>
            </a:r>
            <a:r>
              <a:rPr lang="ru-RU" sz="2800" dirty="0"/>
              <a:t>системы к распределительно-накопительной </a:t>
            </a:r>
            <a:r>
              <a:rPr lang="ru-RU" sz="2800" dirty="0" smtClean="0"/>
              <a:t>системе </a:t>
            </a:r>
            <a:r>
              <a:rPr lang="ru-RU" sz="2800" dirty="0"/>
              <a:t>пенсионного обеспечения. </a:t>
            </a:r>
          </a:p>
        </p:txBody>
      </p:sp>
    </p:spTree>
    <p:extLst>
      <p:ext uri="{BB962C8B-B14F-4D97-AF65-F5344CB8AC3E}">
        <p14:creationId xmlns:p14="http://schemas.microsoft.com/office/powerpoint/2010/main" val="37348937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79"/>
            <a:ext cx="8136904" cy="4832092"/>
          </a:xfrm>
          <a:prstGeom prst="rect">
            <a:avLst/>
          </a:prstGeom>
        </p:spPr>
        <p:txBody>
          <a:bodyPr wrap="square">
            <a:spAutoFit/>
          </a:bodyPr>
          <a:lstStyle/>
          <a:p>
            <a:pPr algn="ctr"/>
            <a:r>
              <a:rPr lang="ru-RU" sz="2400" b="1" dirty="0">
                <a:solidFill>
                  <a:srgbClr val="FFFF00"/>
                </a:solidFill>
              </a:rPr>
              <a:t>Генезис пенсионной реформы выглядит следующим образом. </a:t>
            </a:r>
            <a:endParaRPr lang="ru-RU" sz="2400" b="1" dirty="0" smtClean="0">
              <a:solidFill>
                <a:srgbClr val="FFFF00"/>
              </a:solidFill>
            </a:endParaRPr>
          </a:p>
          <a:p>
            <a:endParaRPr lang="ru-RU" sz="2000" b="1" dirty="0"/>
          </a:p>
          <a:p>
            <a:r>
              <a:rPr lang="ru-RU" sz="2000" b="1" dirty="0"/>
              <a:t>В 2002  г. произошел переход к накопительному принципу </a:t>
            </a:r>
          </a:p>
          <a:p>
            <a:r>
              <a:rPr lang="ru-RU" sz="2000" b="1" dirty="0"/>
              <a:t>формирования пенсии, а также передача государством части </a:t>
            </a:r>
            <a:r>
              <a:rPr lang="ru-RU" sz="2000" b="1" dirty="0" smtClean="0"/>
              <a:t>полномочий </a:t>
            </a:r>
            <a:r>
              <a:rPr lang="ru-RU" sz="2000" b="1" dirty="0"/>
              <a:t>в вопросе формирования будущих пенсий работодателю </a:t>
            </a:r>
            <a:r>
              <a:rPr lang="ru-RU" sz="2000" b="1" dirty="0" smtClean="0"/>
              <a:t>и </a:t>
            </a:r>
            <a:r>
              <a:rPr lang="ru-RU" sz="2000" b="1" dirty="0"/>
              <a:t>работнику. Основной идеей реформы стало выделение каждому </a:t>
            </a:r>
            <a:r>
              <a:rPr lang="ru-RU" sz="2000" b="1" dirty="0" smtClean="0"/>
              <a:t>трудящемуся </a:t>
            </a:r>
            <a:r>
              <a:rPr lang="ru-RU" sz="2000" b="1" dirty="0"/>
              <a:t>(застрахованному  лицу в системе обязательного </a:t>
            </a:r>
            <a:r>
              <a:rPr lang="ru-RU" sz="2000" b="1" dirty="0" smtClean="0"/>
              <a:t>пенсионного </a:t>
            </a:r>
            <a:r>
              <a:rPr lang="ru-RU" sz="2000" b="1" dirty="0"/>
              <a:t>страхования) накопительной части трудовой пенсии  - </a:t>
            </a:r>
            <a:r>
              <a:rPr lang="ru-RU" sz="2000" b="1" dirty="0" smtClean="0"/>
              <a:t>реальных </a:t>
            </a:r>
            <a:r>
              <a:rPr lang="ru-RU" sz="2000" b="1" dirty="0"/>
              <a:t>денег, которые по выбору можно оставить в ПФР или </a:t>
            </a:r>
            <a:r>
              <a:rPr lang="ru-RU" sz="2000" b="1" dirty="0" smtClean="0"/>
              <a:t>перевести </a:t>
            </a:r>
            <a:r>
              <a:rPr lang="ru-RU" sz="2000" b="1" dirty="0"/>
              <a:t>для предположительно более эффективного управления в </a:t>
            </a:r>
            <a:r>
              <a:rPr lang="ru-RU" sz="2000" b="1" dirty="0" smtClean="0"/>
              <a:t>негосударственный </a:t>
            </a:r>
            <a:r>
              <a:rPr lang="ru-RU" sz="2000" b="1" dirty="0"/>
              <a:t>пенсионный фонд (НПФ) либо частную </a:t>
            </a:r>
            <a:r>
              <a:rPr lang="ru-RU" sz="2000" b="1" dirty="0" smtClean="0"/>
              <a:t>управляющую </a:t>
            </a:r>
            <a:r>
              <a:rPr lang="ru-RU" sz="2000" b="1" dirty="0"/>
              <a:t>компанию (УК). </a:t>
            </a:r>
          </a:p>
        </p:txBody>
      </p:sp>
    </p:spTree>
    <p:extLst>
      <p:ext uri="{BB962C8B-B14F-4D97-AF65-F5344CB8AC3E}">
        <p14:creationId xmlns:p14="http://schemas.microsoft.com/office/powerpoint/2010/main" val="5732525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8208912" cy="5632311"/>
          </a:xfrm>
          <a:prstGeom prst="rect">
            <a:avLst/>
          </a:prstGeom>
        </p:spPr>
        <p:txBody>
          <a:bodyPr wrap="square">
            <a:spAutoFit/>
          </a:bodyPr>
          <a:lstStyle/>
          <a:p>
            <a:r>
              <a:rPr lang="ru-RU" sz="2000" b="1" dirty="0">
                <a:solidFill>
                  <a:srgbClr val="FFFF00"/>
                </a:solidFill>
              </a:rPr>
              <a:t>Концепция реформы системы пенсионного обеспечения </a:t>
            </a:r>
          </a:p>
          <a:p>
            <a:r>
              <a:rPr lang="ru-RU" sz="2000" b="1" dirty="0">
                <a:solidFill>
                  <a:srgbClr val="FFFF00"/>
                </a:solidFill>
              </a:rPr>
              <a:t>России, предполагала  плавный переход к новому </a:t>
            </a:r>
            <a:r>
              <a:rPr lang="ru-RU" sz="2000" b="1" dirty="0" smtClean="0">
                <a:solidFill>
                  <a:srgbClr val="FFFF00"/>
                </a:solidFill>
              </a:rPr>
              <a:t>накопительному принципу </a:t>
            </a:r>
            <a:r>
              <a:rPr lang="ru-RU" sz="2000" b="1" dirty="0">
                <a:solidFill>
                  <a:srgbClr val="FFFF00"/>
                </a:solidFill>
              </a:rPr>
              <a:t>пенсионного обеспечения с сохранением пенсионных прав, </a:t>
            </a:r>
            <a:r>
              <a:rPr lang="ru-RU" sz="2000" b="1" dirty="0" smtClean="0">
                <a:solidFill>
                  <a:srgbClr val="FFFF00"/>
                </a:solidFill>
              </a:rPr>
              <a:t>закрепленных </a:t>
            </a:r>
            <a:r>
              <a:rPr lang="ru-RU" sz="2000" b="1" dirty="0">
                <a:solidFill>
                  <a:srgbClr val="FFFF00"/>
                </a:solidFill>
              </a:rPr>
              <a:t>действующей пенсионной системой и предусматривала: </a:t>
            </a:r>
          </a:p>
          <a:p>
            <a:pPr marL="342900" indent="-342900">
              <a:buFont typeface="Wingdings" panose="05000000000000000000" pitchFamily="2" charset="2"/>
              <a:buChar char="Ø"/>
            </a:pPr>
            <a:r>
              <a:rPr lang="ru-RU" sz="2000" b="1" dirty="0" smtClean="0"/>
              <a:t>введение </a:t>
            </a:r>
            <a:r>
              <a:rPr lang="ru-RU" sz="2000" b="1" dirty="0"/>
              <a:t>системы индивидуального (персонифицированного) учета </a:t>
            </a:r>
            <a:r>
              <a:rPr lang="ru-RU" sz="2000" b="1" dirty="0" smtClean="0"/>
              <a:t>страховых </a:t>
            </a:r>
            <a:r>
              <a:rPr lang="ru-RU" sz="2000" b="1" dirty="0"/>
              <a:t>взносов в Пенсионный фонд Российской Федерации; </a:t>
            </a:r>
          </a:p>
          <a:p>
            <a:pPr marL="342900" indent="-342900">
              <a:buFont typeface="Wingdings" panose="05000000000000000000" pitchFamily="2" charset="2"/>
              <a:buChar char="Ø"/>
            </a:pPr>
            <a:r>
              <a:rPr lang="ru-RU" sz="2000" b="1" dirty="0" smtClean="0"/>
              <a:t>обеспечение </a:t>
            </a:r>
            <a:r>
              <a:rPr lang="ru-RU" sz="2000" b="1" dirty="0"/>
              <a:t>стабильности реальной стоимости пенсии, достижения </a:t>
            </a:r>
            <a:r>
              <a:rPr lang="ru-RU" sz="2000" b="1" dirty="0" smtClean="0"/>
              <a:t>справедливой </a:t>
            </a:r>
            <a:r>
              <a:rPr lang="ru-RU" sz="2000" b="1" dirty="0"/>
              <a:t>дифференциации размеров пенсии на основе трудового </a:t>
            </a:r>
            <a:r>
              <a:rPr lang="ru-RU" sz="2000" b="1" dirty="0" smtClean="0"/>
              <a:t>вклада</a:t>
            </a:r>
            <a:r>
              <a:rPr lang="ru-RU" sz="2000" b="1" dirty="0"/>
              <a:t>, установление постоянного механизма индексации пенсий </a:t>
            </a:r>
            <a:r>
              <a:rPr lang="ru-RU" sz="2000" b="1" dirty="0" smtClean="0"/>
              <a:t>посредством </a:t>
            </a:r>
            <a:r>
              <a:rPr lang="ru-RU" sz="2000" b="1" dirty="0"/>
              <a:t>применения индивидуального коэффициента </a:t>
            </a:r>
            <a:r>
              <a:rPr lang="ru-RU" sz="2000" b="1" dirty="0" smtClean="0"/>
              <a:t>пенсионера</a:t>
            </a:r>
            <a:r>
              <a:rPr lang="ru-RU" sz="2000" b="1" dirty="0"/>
              <a:t>, исходя из роста средней заработной платы в народном </a:t>
            </a:r>
            <a:r>
              <a:rPr lang="ru-RU" sz="2000" b="1" dirty="0" smtClean="0"/>
              <a:t>хозяйстве </a:t>
            </a:r>
            <a:r>
              <a:rPr lang="ru-RU" sz="2000" b="1" dirty="0"/>
              <a:t>страны; </a:t>
            </a:r>
          </a:p>
          <a:p>
            <a:pPr marL="342900" indent="-342900">
              <a:buFont typeface="Wingdings" panose="05000000000000000000" pitchFamily="2" charset="2"/>
              <a:buChar char="Ø"/>
            </a:pPr>
            <a:r>
              <a:rPr lang="ru-RU" sz="2000" b="1" dirty="0" smtClean="0"/>
              <a:t>укрепление </a:t>
            </a:r>
            <a:r>
              <a:rPr lang="ru-RU" sz="2000" b="1" dirty="0"/>
              <a:t>финансовой устойчивости бюджета  пенсионного фонда </a:t>
            </a:r>
            <a:r>
              <a:rPr lang="ru-RU" sz="2000" b="1" dirty="0" smtClean="0"/>
              <a:t>России </a:t>
            </a:r>
            <a:r>
              <a:rPr lang="ru-RU" sz="2000" b="1" dirty="0"/>
              <a:t>для обеспечения своевременного финансирования выплаты </a:t>
            </a:r>
            <a:r>
              <a:rPr lang="ru-RU" sz="2000" b="1" dirty="0" smtClean="0"/>
              <a:t>пенсий</a:t>
            </a:r>
            <a:r>
              <a:rPr lang="ru-RU" sz="2000" b="1" dirty="0"/>
              <a:t>. </a:t>
            </a:r>
          </a:p>
        </p:txBody>
      </p:sp>
    </p:spTree>
    <p:extLst>
      <p:ext uri="{BB962C8B-B14F-4D97-AF65-F5344CB8AC3E}">
        <p14:creationId xmlns:p14="http://schemas.microsoft.com/office/powerpoint/2010/main" val="9172832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764704"/>
            <a:ext cx="8208912" cy="5262979"/>
          </a:xfrm>
          <a:prstGeom prst="rect">
            <a:avLst/>
          </a:prstGeom>
        </p:spPr>
        <p:txBody>
          <a:bodyPr wrap="square">
            <a:spAutoFit/>
          </a:bodyPr>
          <a:lstStyle/>
          <a:p>
            <a:r>
              <a:rPr lang="ru-RU" sz="2100" b="1" dirty="0">
                <a:solidFill>
                  <a:srgbClr val="FFFF00"/>
                </a:solidFill>
              </a:rPr>
              <a:t>Поэтому с 2002 года в Российской Федерации формируется </a:t>
            </a:r>
          </a:p>
          <a:p>
            <a:r>
              <a:rPr lang="ru-RU" sz="2100" b="1" dirty="0">
                <a:solidFill>
                  <a:srgbClr val="FFFF00"/>
                </a:solidFill>
              </a:rPr>
              <a:t>новая пенсионная система, устанавливаются ее основные правовые, </a:t>
            </a:r>
            <a:r>
              <a:rPr lang="ru-RU" sz="2100" b="1" dirty="0" smtClean="0">
                <a:solidFill>
                  <a:srgbClr val="FFFF00"/>
                </a:solidFill>
              </a:rPr>
              <a:t>организационные </a:t>
            </a:r>
            <a:r>
              <a:rPr lang="ru-RU" sz="2100" b="1" dirty="0">
                <a:solidFill>
                  <a:srgbClr val="FFFF00"/>
                </a:solidFill>
              </a:rPr>
              <a:t>и финансовые принципы.  Сегодня система </a:t>
            </a:r>
            <a:r>
              <a:rPr lang="ru-RU" sz="2100" b="1" dirty="0" smtClean="0">
                <a:solidFill>
                  <a:srgbClr val="FFFF00"/>
                </a:solidFill>
              </a:rPr>
              <a:t>пенсионного </a:t>
            </a:r>
            <a:r>
              <a:rPr lang="ru-RU" sz="2100" b="1" dirty="0">
                <a:solidFill>
                  <a:srgbClr val="FFFF00"/>
                </a:solidFill>
              </a:rPr>
              <a:t>обеспечения  в  России  состоит из государственного и </a:t>
            </a:r>
            <a:r>
              <a:rPr lang="ru-RU" sz="2100" b="1" dirty="0" smtClean="0">
                <a:solidFill>
                  <a:srgbClr val="FFFF00"/>
                </a:solidFill>
              </a:rPr>
              <a:t>негосударственного пенсионного </a:t>
            </a:r>
            <a:r>
              <a:rPr lang="ru-RU" sz="2100" b="1" dirty="0">
                <a:solidFill>
                  <a:srgbClr val="FFFF00"/>
                </a:solidFill>
              </a:rPr>
              <a:t>обеспечения и обязательного </a:t>
            </a:r>
            <a:r>
              <a:rPr lang="ru-RU" sz="2100" b="1" dirty="0" smtClean="0">
                <a:solidFill>
                  <a:srgbClr val="FFFF00"/>
                </a:solidFill>
              </a:rPr>
              <a:t>пенсионного </a:t>
            </a:r>
            <a:r>
              <a:rPr lang="ru-RU" sz="2100" b="1" dirty="0">
                <a:solidFill>
                  <a:srgbClr val="FFFF00"/>
                </a:solidFill>
              </a:rPr>
              <a:t>страхования (ОПС), а размер выплат зависит уже не от </a:t>
            </a:r>
            <a:r>
              <a:rPr lang="ru-RU" sz="2100" b="1" dirty="0" smtClean="0">
                <a:solidFill>
                  <a:srgbClr val="FFFF00"/>
                </a:solidFill>
              </a:rPr>
              <a:t>стажа</a:t>
            </a:r>
            <a:r>
              <a:rPr lang="ru-RU" sz="2100" b="1" dirty="0">
                <a:solidFill>
                  <a:srgbClr val="FFFF00"/>
                </a:solidFill>
              </a:rPr>
              <a:t>, а от объема средств, аккумулированных на индивидуальном </a:t>
            </a:r>
            <a:r>
              <a:rPr lang="ru-RU" sz="2100" b="1" dirty="0" smtClean="0">
                <a:solidFill>
                  <a:srgbClr val="FFFF00"/>
                </a:solidFill>
              </a:rPr>
              <a:t>лицевом </a:t>
            </a:r>
            <a:r>
              <a:rPr lang="ru-RU" sz="2100" b="1" dirty="0">
                <a:solidFill>
                  <a:srgbClr val="FFFF00"/>
                </a:solidFill>
              </a:rPr>
              <a:t>счете. Ключевым элементом реформы стало введение </a:t>
            </a:r>
            <a:r>
              <a:rPr lang="ru-RU" sz="2100" b="1" dirty="0" smtClean="0">
                <a:solidFill>
                  <a:srgbClr val="FFFF00"/>
                </a:solidFill>
              </a:rPr>
              <a:t>накопительной </a:t>
            </a:r>
            <a:r>
              <a:rPr lang="ru-RU" sz="2100" b="1" dirty="0">
                <a:solidFill>
                  <a:srgbClr val="FFFF00"/>
                </a:solidFill>
              </a:rPr>
              <a:t>части в структуре трудовой пенсии (НЧТП). И если </a:t>
            </a:r>
            <a:r>
              <a:rPr lang="ru-RU" sz="2100" b="1" dirty="0" smtClean="0">
                <a:solidFill>
                  <a:srgbClr val="FFFF00"/>
                </a:solidFill>
              </a:rPr>
              <a:t>отчисления </a:t>
            </a:r>
            <a:r>
              <a:rPr lang="ru-RU" sz="2100" b="1" dirty="0">
                <a:solidFill>
                  <a:srgbClr val="FFFF00"/>
                </a:solidFill>
              </a:rPr>
              <a:t>на базовую и страховую части расходуются на выплаты </a:t>
            </a:r>
            <a:r>
              <a:rPr lang="ru-RU" sz="2100" b="1" dirty="0" smtClean="0">
                <a:solidFill>
                  <a:srgbClr val="FFFF00"/>
                </a:solidFill>
              </a:rPr>
              <a:t>сегодняшним </a:t>
            </a:r>
            <a:r>
              <a:rPr lang="ru-RU" sz="2100" b="1" dirty="0">
                <a:solidFill>
                  <a:srgbClr val="FFFF00"/>
                </a:solidFill>
              </a:rPr>
              <a:t>пенсионерам, то накопления обособляются и </a:t>
            </a:r>
            <a:r>
              <a:rPr lang="ru-RU" sz="2100" b="1" dirty="0" smtClean="0">
                <a:solidFill>
                  <a:srgbClr val="FFFF00"/>
                </a:solidFill>
              </a:rPr>
              <a:t>инвестируются</a:t>
            </a:r>
            <a:r>
              <a:rPr lang="ru-RU" sz="2100" b="1" dirty="0">
                <a:solidFill>
                  <a:srgbClr val="FFFF00"/>
                </a:solidFill>
              </a:rPr>
              <a:t>. </a:t>
            </a:r>
            <a:endParaRPr lang="ru-RU" sz="2100" b="1" dirty="0"/>
          </a:p>
        </p:txBody>
      </p:sp>
    </p:spTree>
    <p:extLst>
      <p:ext uri="{BB962C8B-B14F-4D97-AF65-F5344CB8AC3E}">
        <p14:creationId xmlns:p14="http://schemas.microsoft.com/office/powerpoint/2010/main" val="125803926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548680"/>
            <a:ext cx="8280920" cy="4524315"/>
          </a:xfrm>
          <a:prstGeom prst="rect">
            <a:avLst/>
          </a:prstGeom>
        </p:spPr>
        <p:txBody>
          <a:bodyPr wrap="square">
            <a:spAutoFit/>
          </a:bodyPr>
          <a:lstStyle/>
          <a:p>
            <a:r>
              <a:rPr lang="ru-RU" sz="2400" dirty="0"/>
              <a:t>С 2002 года государственная трудовая </a:t>
            </a:r>
            <a:r>
              <a:rPr lang="ru-RU" sz="2400" dirty="0" smtClean="0"/>
              <a:t>пенсия</a:t>
            </a:r>
            <a:endParaRPr lang="ru-RU" sz="2400" dirty="0"/>
          </a:p>
          <a:p>
            <a:r>
              <a:rPr lang="ru-RU" sz="2400" dirty="0"/>
              <a:t>граждан </a:t>
            </a:r>
            <a:r>
              <a:rPr lang="ru-RU" sz="2400" dirty="0" smtClean="0"/>
              <a:t>формировалась в </a:t>
            </a:r>
            <a:r>
              <a:rPr lang="ru-RU" sz="2400" dirty="0"/>
              <a:t>системе обязательного пенсионного </a:t>
            </a:r>
            <a:r>
              <a:rPr lang="ru-RU" sz="2400" dirty="0" smtClean="0"/>
              <a:t>страхования </a:t>
            </a:r>
            <a:r>
              <a:rPr lang="ru-RU" sz="2400" dirty="0"/>
              <a:t>(ОПС) и </a:t>
            </a:r>
            <a:r>
              <a:rPr lang="ru-RU" sz="2400" dirty="0" smtClean="0"/>
              <a:t>состояла из </a:t>
            </a:r>
            <a:r>
              <a:rPr lang="ru-RU" sz="2400" dirty="0"/>
              <a:t>трех частей — базовой, страховой и накопительной части трудовой </a:t>
            </a:r>
            <a:r>
              <a:rPr lang="ru-RU" sz="2400" dirty="0" smtClean="0"/>
              <a:t>пенсии.</a:t>
            </a:r>
          </a:p>
          <a:p>
            <a:endParaRPr lang="ru-RU" sz="2400" dirty="0"/>
          </a:p>
          <a:p>
            <a:r>
              <a:rPr lang="ru-RU" sz="2400" dirty="0" smtClean="0"/>
              <a:t>Базовая </a:t>
            </a:r>
            <a:r>
              <a:rPr lang="ru-RU" sz="2400" dirty="0"/>
              <a:t>часть </a:t>
            </a:r>
            <a:r>
              <a:rPr lang="ru-RU" sz="2400" dirty="0" smtClean="0"/>
              <a:t>устанавливалась в </a:t>
            </a:r>
            <a:r>
              <a:rPr lang="ru-RU" sz="2400" dirty="0"/>
              <a:t>твердых размерах. </a:t>
            </a:r>
            <a:r>
              <a:rPr lang="ru-RU" sz="2400" dirty="0" smtClean="0"/>
              <a:t>Страховая </a:t>
            </a:r>
            <a:r>
              <a:rPr lang="ru-RU" sz="2400" dirty="0"/>
              <a:t>часть </a:t>
            </a:r>
            <a:r>
              <a:rPr lang="ru-RU" sz="2400" dirty="0" smtClean="0"/>
              <a:t>зависела от </a:t>
            </a:r>
            <a:r>
              <a:rPr lang="ru-RU" sz="2400" dirty="0"/>
              <a:t>суммы взносов, учтенных на именном </a:t>
            </a:r>
            <a:r>
              <a:rPr lang="ru-RU" sz="2400" dirty="0" smtClean="0"/>
              <a:t>счете</a:t>
            </a:r>
            <a:r>
              <a:rPr lang="ru-RU" sz="2400" dirty="0"/>
              <a:t>, и стажа. Накопительная часть трудовой пенсии </a:t>
            </a:r>
            <a:r>
              <a:rPr lang="ru-RU" sz="2400" dirty="0" smtClean="0"/>
              <a:t>формировалась у лиц </a:t>
            </a:r>
            <a:r>
              <a:rPr lang="ru-RU" sz="2400" dirty="0"/>
              <a:t>1967 года рождения и моложе. Она зависела от суммы учтенных </a:t>
            </a:r>
            <a:r>
              <a:rPr lang="ru-RU" sz="2400" dirty="0" smtClean="0"/>
              <a:t>взносов </a:t>
            </a:r>
            <a:r>
              <a:rPr lang="ru-RU" sz="2400" dirty="0"/>
              <a:t>и начисленного инвестиционного дохода. </a:t>
            </a:r>
          </a:p>
        </p:txBody>
      </p:sp>
    </p:spTree>
    <p:extLst>
      <p:ext uri="{BB962C8B-B14F-4D97-AF65-F5344CB8AC3E}">
        <p14:creationId xmlns:p14="http://schemas.microsoft.com/office/powerpoint/2010/main" val="33309654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8280920" cy="5016758"/>
          </a:xfrm>
          <a:prstGeom prst="rect">
            <a:avLst/>
          </a:prstGeom>
        </p:spPr>
        <p:txBody>
          <a:bodyPr wrap="square">
            <a:spAutoFit/>
          </a:bodyPr>
          <a:lstStyle/>
          <a:p>
            <a:r>
              <a:rPr lang="ru-RU" sz="2000" dirty="0"/>
              <a:t>С 2002 года граждане России получили возможность </a:t>
            </a:r>
          </a:p>
          <a:p>
            <a:r>
              <a:rPr lang="ru-RU" sz="2000" dirty="0"/>
              <a:t>самостоятельно распоряжаться своими пенсионными накоплениями и </a:t>
            </a:r>
            <a:r>
              <a:rPr lang="ru-RU" sz="2000" dirty="0" smtClean="0"/>
              <a:t>влиять </a:t>
            </a:r>
            <a:r>
              <a:rPr lang="ru-RU" sz="2000" dirty="0"/>
              <a:t>на размер будущей пенсии. Это значит, что каждый гражданин </a:t>
            </a:r>
            <a:r>
              <a:rPr lang="ru-RU" sz="2000" dirty="0" smtClean="0"/>
              <a:t>имеет </a:t>
            </a:r>
            <a:r>
              <a:rPr lang="ru-RU" sz="2000" dirty="0"/>
              <a:t>право перевести свою накопительную часть в </a:t>
            </a:r>
          </a:p>
          <a:p>
            <a:r>
              <a:rPr lang="ru-RU" sz="2000" dirty="0"/>
              <a:t>негосударственный пенсионный фонд (НПФ) либо в частную </a:t>
            </a:r>
          </a:p>
          <a:p>
            <a:r>
              <a:rPr lang="ru-RU" sz="2000" dirty="0"/>
              <a:t>управляющую компанию. </a:t>
            </a:r>
            <a:endParaRPr lang="ru-RU" sz="2000" dirty="0" smtClean="0"/>
          </a:p>
          <a:p>
            <a:endParaRPr lang="ru-RU" sz="2000" dirty="0"/>
          </a:p>
          <a:p>
            <a:r>
              <a:rPr lang="ru-RU" sz="2000" dirty="0"/>
              <a:t>Сейчас накопительная часть пенсии по умолчанию находится в </a:t>
            </a:r>
          </a:p>
          <a:p>
            <a:r>
              <a:rPr lang="ru-RU" sz="2000" dirty="0"/>
              <a:t>Пенсионном фонде Российской  Федерации  (ПФР) под управлением </a:t>
            </a:r>
          </a:p>
          <a:p>
            <a:r>
              <a:rPr lang="ru-RU" sz="2000" dirty="0"/>
              <a:t>Государственной управляющей компании, которой является </a:t>
            </a:r>
          </a:p>
          <a:p>
            <a:r>
              <a:rPr lang="ru-RU" sz="2000" dirty="0"/>
              <a:t>Внешэкономбанк, инвестиционный доход в котором, как правило, ниже </a:t>
            </a:r>
            <a:r>
              <a:rPr lang="ru-RU" sz="2000" dirty="0" smtClean="0"/>
              <a:t>уровня </a:t>
            </a:r>
            <a:r>
              <a:rPr lang="ru-RU" sz="2000" dirty="0"/>
              <a:t>инфляции. Таким образом, пенсионные накопления </a:t>
            </a:r>
          </a:p>
          <a:p>
            <a:r>
              <a:rPr lang="ru-RU" sz="2000" dirty="0"/>
              <a:t>постепенно обесцениваются, в связи с тем, что Государственная </a:t>
            </a:r>
          </a:p>
          <a:p>
            <a:r>
              <a:rPr lang="ru-RU" sz="2000" dirty="0"/>
              <a:t>управляющая компания имеет право инвестировать средства только в </a:t>
            </a:r>
            <a:r>
              <a:rPr lang="ru-RU" sz="2000" dirty="0" smtClean="0"/>
              <a:t>государственные </a:t>
            </a:r>
            <a:r>
              <a:rPr lang="ru-RU" sz="2000" dirty="0"/>
              <a:t>облигации, у которых традиционно низкая </a:t>
            </a:r>
            <a:r>
              <a:rPr lang="ru-RU" sz="2000" dirty="0" smtClean="0"/>
              <a:t>доходность</a:t>
            </a:r>
            <a:r>
              <a:rPr lang="ru-RU" sz="2000" dirty="0"/>
              <a:t>. </a:t>
            </a:r>
          </a:p>
        </p:txBody>
      </p:sp>
    </p:spTree>
    <p:extLst>
      <p:ext uri="{BB962C8B-B14F-4D97-AF65-F5344CB8AC3E}">
        <p14:creationId xmlns:p14="http://schemas.microsoft.com/office/powerpoint/2010/main" val="26401431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76672"/>
            <a:ext cx="8208912" cy="4154984"/>
          </a:xfrm>
          <a:prstGeom prst="rect">
            <a:avLst/>
          </a:prstGeom>
        </p:spPr>
        <p:txBody>
          <a:bodyPr wrap="square">
            <a:spAutoFit/>
          </a:bodyPr>
          <a:lstStyle/>
          <a:p>
            <a:r>
              <a:rPr lang="ru-RU" sz="2400" dirty="0"/>
              <a:t>С 2015 года в системе обязательного пенсионного страхования у работающих граждан формируются страховые пенсии и пенсионные накопления</a:t>
            </a:r>
            <a:r>
              <a:rPr lang="ru-RU" sz="2400" dirty="0" smtClean="0"/>
              <a:t>.</a:t>
            </a:r>
          </a:p>
          <a:p>
            <a:endParaRPr lang="ru-RU" sz="2400" dirty="0" smtClean="0"/>
          </a:p>
          <a:p>
            <a:r>
              <a:rPr lang="ru-RU" sz="2400" dirty="0" smtClean="0"/>
              <a:t>Страховые </a:t>
            </a:r>
            <a:r>
              <a:rPr lang="ru-RU" sz="2400" dirty="0"/>
              <a:t>пенсии бывают трех видов: </a:t>
            </a:r>
            <a:r>
              <a:rPr lang="ru-RU" sz="2400" dirty="0">
                <a:hlinkClick r:id="rId2"/>
              </a:rPr>
              <a:t>по старости</a:t>
            </a:r>
            <a:r>
              <a:rPr lang="ru-RU" sz="2400" dirty="0"/>
              <a:t>, </a:t>
            </a:r>
            <a:r>
              <a:rPr lang="ru-RU" sz="2400" dirty="0">
                <a:hlinkClick r:id="rId3"/>
              </a:rPr>
              <a:t>по инвалидности</a:t>
            </a:r>
            <a:r>
              <a:rPr lang="ru-RU" sz="2400" dirty="0"/>
              <a:t>, </a:t>
            </a:r>
            <a:r>
              <a:rPr lang="ru-RU" sz="2400" dirty="0">
                <a:hlinkClick r:id="rId4"/>
              </a:rPr>
              <a:t>по случаю потери кормильца</a:t>
            </a:r>
            <a:r>
              <a:rPr lang="ru-RU" sz="2400" dirty="0"/>
              <a:t>. </a:t>
            </a:r>
            <a:endParaRPr lang="ru-RU" sz="2400" dirty="0" smtClean="0"/>
          </a:p>
          <a:p>
            <a:endParaRPr lang="ru-RU" sz="2400" dirty="0"/>
          </a:p>
          <a:p>
            <a:r>
              <a:rPr lang="ru-RU" sz="2400" dirty="0" smtClean="0"/>
              <a:t>Выплаты </a:t>
            </a:r>
            <a:r>
              <a:rPr lang="ru-RU" sz="2400" dirty="0"/>
              <a:t>из средств пенсионных накоплений назначаются и выплачиваются в виде </a:t>
            </a:r>
            <a:r>
              <a:rPr lang="ru-RU" sz="2400" dirty="0">
                <a:hlinkClick r:id="rId5"/>
              </a:rPr>
              <a:t>срочной</a:t>
            </a:r>
            <a:r>
              <a:rPr lang="ru-RU" sz="2400" dirty="0"/>
              <a:t> или </a:t>
            </a:r>
            <a:r>
              <a:rPr lang="ru-RU" sz="2400" dirty="0">
                <a:hlinkClick r:id="rId5"/>
              </a:rPr>
              <a:t>единовременной</a:t>
            </a:r>
            <a:r>
              <a:rPr lang="ru-RU" sz="2400" dirty="0"/>
              <a:t> пенсионной выплаты либо </a:t>
            </a:r>
            <a:r>
              <a:rPr lang="ru-RU" sz="2400" dirty="0">
                <a:hlinkClick r:id="rId6"/>
              </a:rPr>
              <a:t>накопительной пенсии</a:t>
            </a:r>
            <a:r>
              <a:rPr lang="ru-RU" sz="2400" dirty="0"/>
              <a:t>.</a:t>
            </a:r>
          </a:p>
        </p:txBody>
      </p:sp>
    </p:spTree>
    <p:extLst>
      <p:ext uri="{BB962C8B-B14F-4D97-AF65-F5344CB8AC3E}">
        <p14:creationId xmlns:p14="http://schemas.microsoft.com/office/powerpoint/2010/main" val="17198432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764704"/>
            <a:ext cx="8064896" cy="4893647"/>
          </a:xfrm>
          <a:prstGeom prst="rect">
            <a:avLst/>
          </a:prstGeom>
        </p:spPr>
        <p:txBody>
          <a:bodyPr wrap="square">
            <a:spAutoFit/>
          </a:bodyPr>
          <a:lstStyle/>
          <a:p>
            <a:r>
              <a:rPr lang="ru-RU" sz="2400" b="1" dirty="0">
                <a:solidFill>
                  <a:srgbClr val="FFFF00"/>
                </a:solidFill>
              </a:rPr>
              <a:t>Страховая пенсия </a:t>
            </a:r>
            <a:r>
              <a:rPr lang="ru-RU" sz="2400" b="1" dirty="0"/>
              <a:t>– ежемесячная денежная выплата для компенсации гражданам заработной платы или другого дохода, которые они получали в период трудовой деятельности, а также компенсация дохода, который утратили нетрудоспособные члены семьи застрахованного лица в связи с его смертью</a:t>
            </a:r>
            <a:r>
              <a:rPr lang="ru-RU" sz="2400" b="1" dirty="0" smtClean="0"/>
              <a:t>.</a:t>
            </a:r>
          </a:p>
          <a:p>
            <a:endParaRPr lang="ru-RU" sz="2400" b="1" dirty="0"/>
          </a:p>
          <a:p>
            <a:r>
              <a:rPr lang="ru-RU" sz="2400" b="1" dirty="0"/>
              <a:t>К страховой пенсии устанавливается </a:t>
            </a:r>
            <a:r>
              <a:rPr lang="ru-RU" sz="2400" b="1" dirty="0">
                <a:solidFill>
                  <a:srgbClr val="FFFF00"/>
                </a:solidFill>
              </a:rPr>
              <a:t>фиксированная выплата в твердом размере</a:t>
            </a:r>
            <a:r>
              <a:rPr lang="ru-RU" sz="2400" b="1" dirty="0"/>
              <a:t>, которая зависит от вида страховой пенсии. Размер выплаты ежегодно индексируется на уровень инфляции за предыдущий год.</a:t>
            </a:r>
          </a:p>
        </p:txBody>
      </p:sp>
    </p:spTree>
    <p:extLst>
      <p:ext uri="{BB962C8B-B14F-4D97-AF65-F5344CB8AC3E}">
        <p14:creationId xmlns:p14="http://schemas.microsoft.com/office/powerpoint/2010/main" val="17758551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404664"/>
            <a:ext cx="8064896" cy="5632311"/>
          </a:xfrm>
          <a:prstGeom prst="rect">
            <a:avLst/>
          </a:prstGeom>
        </p:spPr>
        <p:txBody>
          <a:bodyPr wrap="square">
            <a:spAutoFit/>
          </a:bodyPr>
          <a:lstStyle/>
          <a:p>
            <a:r>
              <a:rPr lang="ru-RU" sz="2000" b="1" dirty="0"/>
              <a:t>Накопительная пенсия - это ежемесячная пожизненная выплата </a:t>
            </a:r>
            <a:r>
              <a:rPr lang="ru-RU" sz="2000" b="1" dirty="0">
                <a:hlinkClick r:id="rId2"/>
              </a:rPr>
              <a:t>пенсионных накоплений</a:t>
            </a:r>
            <a:r>
              <a:rPr lang="ru-RU" sz="2000" b="1" dirty="0"/>
              <a:t>, сформированных за счет страховых взносов работодателей и дохода от их инвестирования</a:t>
            </a:r>
            <a:r>
              <a:rPr lang="ru-RU" sz="2000" b="1" dirty="0" smtClean="0"/>
              <a:t>.</a:t>
            </a:r>
          </a:p>
          <a:p>
            <a:endParaRPr lang="ru-RU" sz="2000" b="1" dirty="0" smtClean="0"/>
          </a:p>
          <a:p>
            <a:r>
              <a:rPr lang="ru-RU" sz="2000" b="1" dirty="0"/>
              <a:t>Накопительная пенсия может формироваться у граждан 1967 года рождения и моложе в случае, если уже сделан или до конца 2015 года будет сделан выбор в ее пользу.</a:t>
            </a:r>
          </a:p>
          <a:p>
            <a:r>
              <a:rPr lang="ru-RU" sz="2000" b="1" dirty="0"/>
              <a:t>У граждан 1966 года рождения и </a:t>
            </a:r>
            <a:r>
              <a:rPr lang="ru-RU" sz="2000" b="1" dirty="0" smtClean="0"/>
              <a:t>старше </a:t>
            </a:r>
            <a:r>
              <a:rPr lang="ru-RU" sz="2000" b="1" dirty="0"/>
              <a:t>формирование пенсионных накоплений может происходить только за счет добровольных взносов в рамках </a:t>
            </a:r>
            <a:r>
              <a:rPr lang="ru-RU" sz="2000" b="1" i="1" dirty="0">
                <a:solidFill>
                  <a:srgbClr val="FF0000"/>
                </a:solidFill>
              </a:rPr>
              <a:t>Программы государственного софинансирования пенсионных накоплений</a:t>
            </a:r>
            <a:r>
              <a:rPr lang="ru-RU" sz="2000" b="1" dirty="0"/>
              <a:t> </a:t>
            </a:r>
            <a:r>
              <a:rPr lang="ru-RU" sz="2000" b="1" dirty="0" smtClean="0"/>
              <a:t>, </a:t>
            </a:r>
            <a:r>
              <a:rPr lang="ru-RU" sz="2000" b="1" dirty="0"/>
              <a:t>а также за счет направления средств материнского (семейного) капитала на накопительную пенсию. Если гражданин работает, страховые взносы на обязательное пенсионное страхование направляются только на формирование страховой пенсии.</a:t>
            </a:r>
          </a:p>
          <a:p>
            <a:endParaRPr lang="ru-RU" sz="2000" b="1" dirty="0"/>
          </a:p>
        </p:txBody>
      </p:sp>
    </p:spTree>
    <p:extLst>
      <p:ext uri="{BB962C8B-B14F-4D97-AF65-F5344CB8AC3E}">
        <p14:creationId xmlns:p14="http://schemas.microsoft.com/office/powerpoint/2010/main" val="12491337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404664"/>
            <a:ext cx="8064896" cy="5940088"/>
          </a:xfrm>
          <a:prstGeom prst="rect">
            <a:avLst/>
          </a:prstGeom>
        </p:spPr>
        <p:txBody>
          <a:bodyPr wrap="square">
            <a:spAutoFit/>
          </a:bodyPr>
          <a:lstStyle/>
          <a:p>
            <a:r>
              <a:rPr lang="ru-RU" sz="2000" i="1" dirty="0"/>
              <a:t>* Пенсионные накопления также есть у мужчин 1953-1966 года рождения и женщин 1957-1966 года рождения, в пользу которых в период с 2002 по 2004 гг. включительно уплачивались страховые взносы на накопительную пенсию. С 2005 года эти отчисления были прекращены в связи с изменениями в законодательстве.</a:t>
            </a:r>
            <a:endParaRPr lang="ru-RU" sz="2000" dirty="0"/>
          </a:p>
          <a:p>
            <a:r>
              <a:rPr lang="ru-RU" sz="2000" dirty="0"/>
              <a:t>Размер накопительной пенсии рассчитывается исходя из ожидаемого периода выплаты – 19 лет (228 месяцев). Чтобы рассчитать ежемесячный размер выплаты, надо общую сумму пенсионных накоплений, учтенную в специальной части индивидуального лицевого счета застрахованного лица, по состоянию на день, с которого назначается выплата, разделить на 228 месяцев.</a:t>
            </a:r>
          </a:p>
          <a:p>
            <a:r>
              <a:rPr lang="ru-RU" sz="2000" dirty="0"/>
              <a:t>Размер накопительной пенсии будет выше, если обратиться за назначением пенсии позднее приобретения права на указанную пенсию. Например, если обратиться за назначением пенсии на три года позднее, то сумма пенсионных накоплений будет делиться уже на 192 месяца.</a:t>
            </a:r>
          </a:p>
          <a:p>
            <a:endParaRPr lang="ru-RU" sz="2000" b="1" dirty="0"/>
          </a:p>
        </p:txBody>
      </p:sp>
    </p:spTree>
    <p:extLst>
      <p:ext uri="{BB962C8B-B14F-4D97-AF65-F5344CB8AC3E}">
        <p14:creationId xmlns:p14="http://schemas.microsoft.com/office/powerpoint/2010/main" val="28609602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980728"/>
            <a:ext cx="7848872" cy="3970318"/>
          </a:xfrm>
          <a:prstGeom prst="rect">
            <a:avLst/>
          </a:prstGeom>
        </p:spPr>
        <p:txBody>
          <a:bodyPr wrap="square">
            <a:spAutoFit/>
          </a:bodyPr>
          <a:lstStyle/>
          <a:p>
            <a:r>
              <a:rPr lang="ru-RU" sz="2800" dirty="0"/>
              <a:t>Сегодня работодатели платят страховые взносы в обязательную пенсионную систему по тарифу 22% от фонда оплаты труда работника. Из них 6% тарифа может идти на формирование пенсионных накоплений, а 16% – на формирование страховой пенсии, а может - по выбору гражданина - все 22% идти на формирование страховой пенсии</a:t>
            </a:r>
            <a:r>
              <a:rPr lang="ru-RU" sz="2800" dirty="0" smtClean="0"/>
              <a:t>.</a:t>
            </a:r>
          </a:p>
          <a:p>
            <a:endParaRPr lang="ru-RU" sz="2800" dirty="0"/>
          </a:p>
        </p:txBody>
      </p:sp>
    </p:spTree>
    <p:extLst>
      <p:ext uri="{BB962C8B-B14F-4D97-AF65-F5344CB8AC3E}">
        <p14:creationId xmlns:p14="http://schemas.microsoft.com/office/powerpoint/2010/main" val="31939840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7848872" cy="4708981"/>
          </a:xfrm>
          <a:prstGeom prst="rect">
            <a:avLst/>
          </a:prstGeom>
        </p:spPr>
        <p:txBody>
          <a:bodyPr wrap="square">
            <a:spAutoFit/>
          </a:bodyPr>
          <a:lstStyle/>
          <a:p>
            <a:r>
              <a:rPr lang="ru-RU" sz="2000" dirty="0"/>
              <a:t>Если же гражданин родился в 1967 году и позднее, до 31 декабря 2015 года ему предоставлена возможность выбора собственного варианта пенсионного обеспечения:</a:t>
            </a:r>
          </a:p>
          <a:p>
            <a:pPr marL="342900" indent="-342900">
              <a:buFont typeface="Wingdings" panose="05000000000000000000" pitchFamily="2" charset="2"/>
              <a:buChar char="Ø"/>
            </a:pPr>
            <a:r>
              <a:rPr lang="ru-RU" sz="2000" dirty="0"/>
              <a:t>формировать только страховую пенсию</a:t>
            </a:r>
          </a:p>
          <a:p>
            <a:pPr marL="342900" indent="-342900">
              <a:buFont typeface="Wingdings" panose="05000000000000000000" pitchFamily="2" charset="2"/>
              <a:buChar char="Ø"/>
            </a:pPr>
            <a:r>
              <a:rPr lang="ru-RU" sz="2000" dirty="0"/>
              <a:t>формировать страховую и накопительную пенсию одновременно</a:t>
            </a:r>
          </a:p>
          <a:p>
            <a:r>
              <a:rPr lang="ru-RU" sz="2000" dirty="0"/>
              <a:t>Гражданам 1966 года рождения и старше выбор варианта пенсионного обеспечения не предоставляется.</a:t>
            </a:r>
          </a:p>
          <a:p>
            <a:r>
              <a:rPr lang="ru-RU" sz="2000" dirty="0"/>
              <a:t> </a:t>
            </a:r>
          </a:p>
          <a:p>
            <a:r>
              <a:rPr lang="ru-RU" sz="2000" dirty="0"/>
              <a:t>Если гражданин принял решение отказаться от дальнейшего формирования накопительной пенсии, все ранее сформированные пенсионные накопления будут по-прежнему инвестироваться выбранным им страховщиком (ПФР или НПФ) и будут выплачены в полном объеме при обращении гражданина за назначением и последующей выплатой пенсии.</a:t>
            </a:r>
          </a:p>
        </p:txBody>
      </p:sp>
    </p:spTree>
    <p:extLst>
      <p:ext uri="{BB962C8B-B14F-4D97-AF65-F5344CB8AC3E}">
        <p14:creationId xmlns:p14="http://schemas.microsoft.com/office/powerpoint/2010/main" val="82505338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7848872" cy="5632311"/>
          </a:xfrm>
          <a:prstGeom prst="rect">
            <a:avLst/>
          </a:prstGeom>
        </p:spPr>
        <p:txBody>
          <a:bodyPr wrap="square">
            <a:spAutoFit/>
          </a:bodyPr>
          <a:lstStyle/>
          <a:p>
            <a:r>
              <a:rPr lang="ru-RU" sz="2400" dirty="0"/>
              <a:t>Если гражданин принял решение продолжить формирование накопительной пенсии, он может доверить ее управление:</a:t>
            </a:r>
          </a:p>
          <a:p>
            <a:pPr marL="285750" indent="-285750">
              <a:buFont typeface="Wingdings" panose="05000000000000000000" pitchFamily="2" charset="2"/>
              <a:buChar char="Ø"/>
            </a:pPr>
            <a:r>
              <a:rPr lang="ru-RU" sz="2400" dirty="0" smtClean="0"/>
              <a:t>Пенсионному </a:t>
            </a:r>
            <a:r>
              <a:rPr lang="ru-RU" sz="2400" dirty="0"/>
              <a:t>фонду Российской Федерации, выбрав: </a:t>
            </a:r>
          </a:p>
          <a:p>
            <a:pPr marL="742950" lvl="1" indent="-285750">
              <a:buFont typeface="Wingdings" panose="05000000000000000000" pitchFamily="2" charset="2"/>
              <a:buChar char="Ø"/>
            </a:pPr>
            <a:r>
              <a:rPr lang="ru-RU" sz="2400" dirty="0"/>
              <a:t>управляющую компанию (УК), отобранную по конкурсу, с которой ПФР заключил договор доверительного управления средствами пенсионных накоплений;</a:t>
            </a:r>
          </a:p>
          <a:p>
            <a:pPr marL="742950" lvl="1" indent="-285750">
              <a:buFont typeface="Wingdings" panose="05000000000000000000" pitchFamily="2" charset="2"/>
              <a:buChar char="Ø"/>
            </a:pPr>
            <a:r>
              <a:rPr lang="ru-RU" sz="2400" dirty="0"/>
              <a:t>один из инвестиционных портфелей государственной управляющей компании (ГУК) - Внешэкономбанк;</a:t>
            </a:r>
          </a:p>
          <a:p>
            <a:pPr marL="285750" indent="-285750">
              <a:buFont typeface="Wingdings" panose="05000000000000000000" pitchFamily="2" charset="2"/>
              <a:buChar char="Ø"/>
            </a:pPr>
            <a:r>
              <a:rPr lang="ru-RU" sz="2400" dirty="0"/>
              <a:t>негосударственному пенсионному фонду (НПФ), осуществляющему деятельность по обязательному пенсионному страхованию.</a:t>
            </a:r>
          </a:p>
        </p:txBody>
      </p:sp>
    </p:spTree>
    <p:extLst>
      <p:ext uri="{BB962C8B-B14F-4D97-AF65-F5344CB8AC3E}">
        <p14:creationId xmlns:p14="http://schemas.microsoft.com/office/powerpoint/2010/main" val="398087031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60648"/>
            <a:ext cx="7848872" cy="6247864"/>
          </a:xfrm>
          <a:prstGeom prst="rect">
            <a:avLst/>
          </a:prstGeom>
        </p:spPr>
        <p:txBody>
          <a:bodyPr wrap="square">
            <a:spAutoFit/>
          </a:bodyPr>
          <a:lstStyle/>
          <a:p>
            <a:r>
              <a:rPr lang="ru-RU" sz="2000" b="1" u="sng" dirty="0">
                <a:effectLst>
                  <a:outerShdw blurRad="38100" dist="38100" dir="2700000" algn="tl">
                    <a:srgbClr val="000000">
                      <a:alpha val="43137"/>
                    </a:srgbClr>
                  </a:outerShdw>
                </a:effectLst>
              </a:rPr>
              <a:t>Средства пенсионных накоплений можно получить в виде:</a:t>
            </a:r>
          </a:p>
          <a:p>
            <a:endParaRPr lang="ru-RU" sz="2000" dirty="0"/>
          </a:p>
          <a:p>
            <a:r>
              <a:rPr lang="ru-RU" sz="2000" b="1" dirty="0">
                <a:solidFill>
                  <a:srgbClr val="FFFF00"/>
                </a:solidFill>
              </a:rPr>
              <a:t>Единовременной выплаты</a:t>
            </a:r>
            <a:r>
              <a:rPr lang="ru-RU" sz="2000" dirty="0"/>
              <a:t> – выплачиваются сразу все пенсионные накопления одной суммой. </a:t>
            </a:r>
            <a:endParaRPr lang="ru-RU" sz="2000" dirty="0" smtClean="0"/>
          </a:p>
          <a:p>
            <a:r>
              <a:rPr lang="ru-RU" sz="2000" dirty="0" smtClean="0"/>
              <a:t>Получатели</a:t>
            </a:r>
            <a:r>
              <a:rPr lang="ru-RU" sz="2000" dirty="0"/>
              <a:t>:</a:t>
            </a:r>
          </a:p>
          <a:p>
            <a:pPr marL="342900" indent="-342900">
              <a:buFont typeface="Wingdings" panose="05000000000000000000" pitchFamily="2" charset="2"/>
              <a:buChar char="Ø"/>
            </a:pPr>
            <a:r>
              <a:rPr lang="ru-RU" sz="2000" i="1" dirty="0"/>
              <a:t>граждане, у которых размер накопительной пенсии составляет 5 процентов и менее по отношению к сумме размера страховой пенсии по старости, в том числе с учетом фиксированной выплаты, и размера накопительной пенсии, рассчитанных по состоянию на день назначения накопительной пенсии;</a:t>
            </a:r>
            <a:endParaRPr lang="ru-RU" sz="2000" dirty="0"/>
          </a:p>
          <a:p>
            <a:pPr marL="342900" indent="-342900">
              <a:buFont typeface="Wingdings" panose="05000000000000000000" pitchFamily="2" charset="2"/>
              <a:buChar char="Ø"/>
            </a:pPr>
            <a:r>
              <a:rPr lang="ru-RU" sz="2000" i="1" dirty="0"/>
              <a:t>граждане, получающие страховую пенсию по инвалидности или по случаю потери кормильца либо получающие пенсию по государственному пенсионному обеспечению, которые при достижении общеустановленного пенсионного возраста не приобрели право на страховую пенсию по старости из-за отсутствия необходимого страхового стажа или необходимого количества пенсионных баллов (</a:t>
            </a:r>
            <a:r>
              <a:rPr lang="ru-RU" sz="2000" dirty="0">
                <a:hlinkClick r:id="rId2"/>
              </a:rPr>
              <a:t>с учетом переходных положений пенсионной формулы</a:t>
            </a:r>
            <a:r>
              <a:rPr lang="ru-RU" sz="2000" i="1" dirty="0"/>
              <a:t>).</a:t>
            </a:r>
            <a:endParaRPr lang="ru-RU" sz="2000" dirty="0"/>
          </a:p>
        </p:txBody>
      </p:sp>
    </p:spTree>
    <p:extLst>
      <p:ext uri="{BB962C8B-B14F-4D97-AF65-F5344CB8AC3E}">
        <p14:creationId xmlns:p14="http://schemas.microsoft.com/office/powerpoint/2010/main" val="10829672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60648"/>
            <a:ext cx="7848872" cy="6555641"/>
          </a:xfrm>
          <a:prstGeom prst="rect">
            <a:avLst/>
          </a:prstGeom>
        </p:spPr>
        <p:txBody>
          <a:bodyPr wrap="square">
            <a:spAutoFit/>
          </a:bodyPr>
          <a:lstStyle/>
          <a:p>
            <a:r>
              <a:rPr lang="ru-RU" sz="2000" b="1" u="sng" dirty="0"/>
              <a:t>Средства пенсионных накоплений можно получить в виде</a:t>
            </a:r>
            <a:r>
              <a:rPr lang="ru-RU" sz="2000" b="1" u="sng" dirty="0" smtClean="0"/>
              <a:t>:</a:t>
            </a:r>
          </a:p>
          <a:p>
            <a:endParaRPr lang="ru-RU" sz="2000" dirty="0"/>
          </a:p>
          <a:p>
            <a:r>
              <a:rPr lang="ru-RU" sz="2000" b="1" dirty="0">
                <a:solidFill>
                  <a:srgbClr val="FFFF00"/>
                </a:solidFill>
              </a:rPr>
              <a:t>Срочной пенсионной выплаты</a:t>
            </a:r>
            <a:r>
              <a:rPr lang="ru-RU" sz="2000" b="1" dirty="0"/>
              <a:t>.</a:t>
            </a:r>
            <a:r>
              <a:rPr lang="ru-RU" sz="2000" dirty="0"/>
              <a:t> Ее продолжительность определяет сам гражданин, но она не может быть меньше 10 лет. Выплачивается при возникновении права на пенсию по старости лицам, сформировавшим пенсионные накопления за счет взносов в рамках </a:t>
            </a:r>
            <a:r>
              <a:rPr lang="ru-RU" sz="2000" dirty="0">
                <a:hlinkClick r:id="rId2"/>
              </a:rPr>
              <a:t>Программы государственного софинансирования пенсии</a:t>
            </a:r>
            <a:r>
              <a:rPr lang="ru-RU" sz="2000" dirty="0"/>
              <a:t>, в том числе взносов работодателя, взносов государства на софинансирование и дохода от их инвестирования, а также за счет средств </a:t>
            </a:r>
            <a:r>
              <a:rPr lang="ru-RU" sz="2000" dirty="0">
                <a:hlinkClick r:id="rId3"/>
              </a:rPr>
              <a:t>материнского (семейного) капитала</a:t>
            </a:r>
            <a:r>
              <a:rPr lang="ru-RU" sz="2000" dirty="0"/>
              <a:t>, направленных на формирование будущей пенсии, и дохода от их инвестирования</a:t>
            </a:r>
            <a:r>
              <a:rPr lang="ru-RU" sz="2000" dirty="0" smtClean="0"/>
              <a:t>.</a:t>
            </a:r>
          </a:p>
          <a:p>
            <a:endParaRPr lang="ru-RU" sz="2000" dirty="0"/>
          </a:p>
          <a:p>
            <a:r>
              <a:rPr lang="ru-RU" sz="2000" b="1" dirty="0">
                <a:solidFill>
                  <a:srgbClr val="FFFF00"/>
                </a:solidFill>
              </a:rPr>
              <a:t>Накопительной пенсии</a:t>
            </a:r>
            <a:r>
              <a:rPr lang="ru-RU" sz="2000" b="1" dirty="0"/>
              <a:t> </a:t>
            </a:r>
            <a:r>
              <a:rPr lang="ru-RU" sz="2000" dirty="0"/>
              <a:t>– осуществляется ежемесячно и пожизненно</a:t>
            </a:r>
            <a:r>
              <a:rPr lang="ru-RU" sz="2000" b="1" dirty="0"/>
              <a:t>.</a:t>
            </a:r>
            <a:r>
              <a:rPr lang="ru-RU" sz="2000" dirty="0"/>
              <a:t> Ее размер рассчитывается исходя из ожидаемого периода выплаты – 19 лет (228 месяцев). Чтобы рассчитать ежемесячный размер выплаты, надо общую сумму пенсионных накоплений, учтенную в специальной части индивидуального лицевого счета застрахованного лица, по состоянию на день, с которого назначается выплата, разделить на 228 месяцев.</a:t>
            </a:r>
          </a:p>
        </p:txBody>
      </p:sp>
    </p:spTree>
    <p:extLst>
      <p:ext uri="{BB962C8B-B14F-4D97-AF65-F5344CB8AC3E}">
        <p14:creationId xmlns:p14="http://schemas.microsoft.com/office/powerpoint/2010/main" val="239411551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8208912" cy="5632311"/>
          </a:xfrm>
          <a:prstGeom prst="rect">
            <a:avLst/>
          </a:prstGeom>
        </p:spPr>
        <p:txBody>
          <a:bodyPr wrap="square">
            <a:spAutoFit/>
          </a:bodyPr>
          <a:lstStyle/>
          <a:p>
            <a:r>
              <a:rPr lang="ru-RU" sz="2000" b="1" dirty="0"/>
              <a:t>Пенсионные права граждан формируются в </a:t>
            </a:r>
            <a:r>
              <a:rPr lang="ru-RU" sz="2000" b="1" dirty="0">
                <a:solidFill>
                  <a:srgbClr val="FFFF00"/>
                </a:solidFill>
              </a:rPr>
              <a:t>индивидуальных пенсионных коэффициентах, или пенсионных баллах</a:t>
            </a:r>
            <a:r>
              <a:rPr lang="ru-RU" sz="2000" b="1" dirty="0"/>
              <a:t>. Все ранее сформированные пенсионные права были конвертированы без уменьшения в пенсионные баллы и учитываются при назначении страховой пенсии</a:t>
            </a:r>
            <a:r>
              <a:rPr lang="ru-RU" sz="2000" b="1" dirty="0" smtClean="0"/>
              <a:t>.</a:t>
            </a:r>
          </a:p>
          <a:p>
            <a:endParaRPr lang="ru-RU" sz="2000" b="1" dirty="0"/>
          </a:p>
          <a:p>
            <a:r>
              <a:rPr lang="ru-RU" sz="2000" b="1" dirty="0"/>
              <a:t>Условиями возникновения права на страховую пенсию по старости являются:</a:t>
            </a:r>
          </a:p>
          <a:p>
            <a:pPr marL="285750" indent="-285750">
              <a:buFont typeface="Wingdings" panose="05000000000000000000" pitchFamily="2" charset="2"/>
              <a:buChar char="Ø"/>
            </a:pPr>
            <a:r>
              <a:rPr lang="ru-RU" sz="2000" b="1" dirty="0"/>
              <a:t>достижение возраста 60 лет – для мужчин, 55 лет – для женщин</a:t>
            </a:r>
            <a:r>
              <a:rPr lang="ru-RU" sz="2000" b="1" dirty="0" smtClean="0"/>
              <a:t>. Отдельные </a:t>
            </a:r>
            <a:r>
              <a:rPr lang="ru-RU" sz="2000" b="1" dirty="0"/>
              <a:t>категории граждан имеют право на назначение страховой пенсии по старости досрочно.</a:t>
            </a:r>
          </a:p>
          <a:p>
            <a:pPr marL="285750" indent="-285750">
              <a:buFont typeface="Wingdings" panose="05000000000000000000" pitchFamily="2" charset="2"/>
              <a:buChar char="Ø"/>
            </a:pPr>
            <a:r>
              <a:rPr lang="ru-RU" sz="2000" b="1" dirty="0"/>
              <a:t>наличие страхового стажа не менее 15 лет (с 2024 года) с учетом переходных положений ст. 35 Закона от 28.12.2014 № 400-ФЗ;</a:t>
            </a:r>
          </a:p>
          <a:p>
            <a:pPr marL="285750" indent="-285750">
              <a:buFont typeface="Wingdings" panose="05000000000000000000" pitchFamily="2" charset="2"/>
              <a:buChar char="Ø"/>
            </a:pPr>
            <a:r>
              <a:rPr lang="ru-RU" sz="2000" b="1" dirty="0"/>
              <a:t>наличие минимальной суммы пенсионных баллов </a:t>
            </a:r>
            <a:r>
              <a:rPr lang="ru-RU" sz="2000" b="1" dirty="0" smtClean="0"/>
              <a:t>– не </a:t>
            </a:r>
            <a:r>
              <a:rPr lang="ru-RU" sz="2000" b="1" dirty="0"/>
              <a:t>менее 30 (с 2025 года) с учетом переходных положений ст. 35 Закона от 28.12.2014 № 400-ФЗ.</a:t>
            </a:r>
          </a:p>
        </p:txBody>
      </p:sp>
    </p:spTree>
    <p:extLst>
      <p:ext uri="{BB962C8B-B14F-4D97-AF65-F5344CB8AC3E}">
        <p14:creationId xmlns:p14="http://schemas.microsoft.com/office/powerpoint/2010/main" val="131345229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9"/>
            <a:ext cx="7848872" cy="4524315"/>
          </a:xfrm>
          <a:prstGeom prst="rect">
            <a:avLst/>
          </a:prstGeom>
        </p:spPr>
        <p:txBody>
          <a:bodyPr wrap="square">
            <a:spAutoFit/>
          </a:bodyPr>
          <a:lstStyle/>
          <a:p>
            <a:r>
              <a:rPr lang="ru-RU" sz="2400" dirty="0"/>
              <a:t>Количество пенсионных баллов зависит от начисленных и уплаченных страховых взносов в систему обязательного пенсионного страхования и длительности страхового (трудового) стажа</a:t>
            </a:r>
            <a:r>
              <a:rPr lang="ru-RU" sz="2400" dirty="0" smtClean="0"/>
              <a:t>.</a:t>
            </a:r>
          </a:p>
          <a:p>
            <a:endParaRPr lang="ru-RU" sz="2400" dirty="0"/>
          </a:p>
          <a:p>
            <a:r>
              <a:rPr lang="ru-RU" sz="2400" dirty="0"/>
              <a:t>За каждый год трудовой деятельности гражданина при условии начисления работодателями или им лично страховых взносов на обязательное пенсионное страхование у него формируются пенсионные права в виде пенсионных баллов.</a:t>
            </a:r>
          </a:p>
          <a:p>
            <a:r>
              <a:rPr lang="ru-RU" sz="2400" dirty="0"/>
              <a:t>Максимальное количество пенсионных баллов за год с 2021 года – 10, в 2015 году – </a:t>
            </a:r>
            <a:r>
              <a:rPr lang="ru-RU" sz="2400" dirty="0" smtClean="0"/>
              <a:t>7,39.</a:t>
            </a:r>
            <a:endParaRPr lang="ru-RU" sz="2400" dirty="0"/>
          </a:p>
        </p:txBody>
      </p:sp>
    </p:spTree>
    <p:extLst>
      <p:ext uri="{BB962C8B-B14F-4D97-AF65-F5344CB8AC3E}">
        <p14:creationId xmlns:p14="http://schemas.microsoft.com/office/powerpoint/2010/main" val="298238348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9"/>
            <a:ext cx="7848872" cy="4524315"/>
          </a:xfrm>
          <a:prstGeom prst="rect">
            <a:avLst/>
          </a:prstGeom>
        </p:spPr>
        <p:txBody>
          <a:bodyPr wrap="square">
            <a:spAutoFit/>
          </a:bodyPr>
          <a:lstStyle/>
          <a:p>
            <a:r>
              <a:rPr lang="ru-RU" sz="2400" dirty="0"/>
              <a:t>Вариант пенсионного обеспечения в системе обязательного пенсионного страхования влияет на начисление годовых пенсионных баллов. При формировании только страховой пенсии максимальное количество годовых пенсионных баллов - 10, так как все страховые взносы направляются на формирование страховой пенсии. При выборе формирования одновременно и страховой, и накопительной пенсии максимальное количество годовых пенсионных баллов - 6,25, так как 27,5% страховых взносов направляются на формирование пенсионных накоплений.</a:t>
            </a:r>
          </a:p>
        </p:txBody>
      </p:sp>
    </p:spTree>
    <p:extLst>
      <p:ext uri="{BB962C8B-B14F-4D97-AF65-F5344CB8AC3E}">
        <p14:creationId xmlns:p14="http://schemas.microsoft.com/office/powerpoint/2010/main" val="282775282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9"/>
            <a:ext cx="7848872" cy="4708981"/>
          </a:xfrm>
          <a:prstGeom prst="rect">
            <a:avLst/>
          </a:prstGeom>
        </p:spPr>
        <p:txBody>
          <a:bodyPr wrap="square">
            <a:spAutoFit/>
          </a:bodyPr>
          <a:lstStyle/>
          <a:p>
            <a:r>
              <a:rPr lang="ru-RU" sz="2000" dirty="0"/>
              <a:t>В 2015 году всем гражданам 1967 года рождения и моложе представляется </a:t>
            </a:r>
            <a:r>
              <a:rPr lang="ru-RU" sz="2000" dirty="0">
                <a:hlinkClick r:id="rId2"/>
              </a:rPr>
              <a:t>выбор варианта пенсионного обеспечения</a:t>
            </a:r>
            <a:r>
              <a:rPr lang="ru-RU" sz="2000" dirty="0"/>
              <a:t>: формировать только страховую пенсию или формировать и страховую пенсию, и накопительную</a:t>
            </a:r>
            <a:r>
              <a:rPr lang="ru-RU" sz="2000" dirty="0" smtClean="0"/>
              <a:t>.</a:t>
            </a:r>
          </a:p>
          <a:p>
            <a:endParaRPr lang="ru-RU" sz="2000" dirty="0"/>
          </a:p>
          <a:p>
            <a:r>
              <a:rPr lang="ru-RU" sz="2000" dirty="0"/>
              <a:t>При выборе варианта пенсионного обеспечения следует учитывать, что страховая пенсия гарантированно увеличивается государством за счет ежегодной индексации по уровню не ниже инфляции. Средства же накопительной части пенсии инвестирует на финансовом рынке выбранный гражданином НПФ или УК. Доходность пенсионных накоплений зависит от результатов их инвестирования, то есть может быть и убыток от их инвестирования. В этом случае к выплате гарантируется лишь сумма уплаченных страховых взносов. Пенсионные накопления не защищены от инфляции.</a:t>
            </a:r>
          </a:p>
        </p:txBody>
      </p:sp>
    </p:spTree>
    <p:extLst>
      <p:ext uri="{BB962C8B-B14F-4D97-AF65-F5344CB8AC3E}">
        <p14:creationId xmlns:p14="http://schemas.microsoft.com/office/powerpoint/2010/main" val="423059749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659898736"/>
              </p:ext>
            </p:extLst>
          </p:nvPr>
        </p:nvGraphicFramePr>
        <p:xfrm>
          <a:off x="539552" y="2060848"/>
          <a:ext cx="8136905" cy="4328100"/>
        </p:xfrm>
        <a:graphic>
          <a:graphicData uri="http://schemas.openxmlformats.org/drawingml/2006/table">
            <a:tbl>
              <a:tblPr/>
              <a:tblGrid>
                <a:gridCol w="1627381"/>
                <a:gridCol w="1627381"/>
                <a:gridCol w="1627381"/>
                <a:gridCol w="1627381"/>
                <a:gridCol w="1627381"/>
              </a:tblGrid>
              <a:tr h="0">
                <a:tc rowSpan="2">
                  <a:txBody>
                    <a:bodyPr/>
                    <a:lstStyle/>
                    <a:p>
                      <a:pPr algn="ctr"/>
                      <a:r>
                        <a:rPr lang="ru-RU" sz="1100" b="1" dirty="0"/>
                        <a:t>Год</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ru-RU" sz="1100" b="1" dirty="0"/>
                        <a:t>Минимальный страховой стаж</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ru-RU" sz="1100" b="1" dirty="0"/>
                        <a:t>Минимальная сумма индивидуальных пенсионных коэффициентов</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ru-RU" sz="1100" b="1" dirty="0"/>
                        <a:t>Максимальное значение годового индивидуального пенсионного коэффициента</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r>
              <a:tr h="9497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100" b="1" dirty="0"/>
                        <a:t>при отказе от формирования накопительной пенсии</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a:t>при формировании накопительной пенсии</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694">
                <a:tc>
                  <a:txBody>
                    <a:bodyPr/>
                    <a:lstStyle/>
                    <a:p>
                      <a:pPr algn="ctr"/>
                      <a:r>
                        <a:rPr lang="ru-RU" sz="1400" b="1" dirty="0"/>
                        <a:t>2015</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6</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6,6</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7,39</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7,39</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694">
                <a:tc>
                  <a:txBody>
                    <a:bodyPr/>
                    <a:lstStyle/>
                    <a:p>
                      <a:pPr algn="ctr"/>
                      <a:r>
                        <a:rPr lang="ru-RU" sz="1400" b="1"/>
                        <a:t>2016</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7</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9</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7,83</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4,89</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694">
                <a:tc>
                  <a:txBody>
                    <a:bodyPr/>
                    <a:lstStyle/>
                    <a:p>
                      <a:pPr algn="ctr"/>
                      <a:r>
                        <a:rPr lang="ru-RU" sz="1400" b="1"/>
                        <a:t>2017</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8</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11,4</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8,26</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5,16</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694">
                <a:tc>
                  <a:txBody>
                    <a:bodyPr/>
                    <a:lstStyle/>
                    <a:p>
                      <a:pPr algn="ctr"/>
                      <a:r>
                        <a:rPr lang="ru-RU" sz="1400" b="1"/>
                        <a:t>2018</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9</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13,8</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8,70</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5,43</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694">
                <a:tc>
                  <a:txBody>
                    <a:bodyPr/>
                    <a:lstStyle/>
                    <a:p>
                      <a:pPr algn="ctr"/>
                      <a:r>
                        <a:rPr lang="ru-RU" sz="1400" b="1"/>
                        <a:t>2019</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10</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16,2</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9,13</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5,71</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694">
                <a:tc>
                  <a:txBody>
                    <a:bodyPr/>
                    <a:lstStyle/>
                    <a:p>
                      <a:pPr algn="ctr"/>
                      <a:r>
                        <a:rPr lang="ru-RU" sz="1400" b="1"/>
                        <a:t>2020</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11</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18,6</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9,57</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5,98</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694">
                <a:tc>
                  <a:txBody>
                    <a:bodyPr/>
                    <a:lstStyle/>
                    <a:p>
                      <a:pPr algn="ctr"/>
                      <a:r>
                        <a:rPr lang="ru-RU" sz="1400" b="1"/>
                        <a:t>2021</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12</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21</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10</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6,25</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694">
                <a:tc>
                  <a:txBody>
                    <a:bodyPr/>
                    <a:lstStyle/>
                    <a:p>
                      <a:pPr algn="ctr"/>
                      <a:r>
                        <a:rPr lang="ru-RU" sz="1400" b="1"/>
                        <a:t>2022</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13</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23,4</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10</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6,25</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694">
                <a:tc>
                  <a:txBody>
                    <a:bodyPr/>
                    <a:lstStyle/>
                    <a:p>
                      <a:pPr algn="ctr"/>
                      <a:r>
                        <a:rPr lang="ru-RU" sz="1400" b="1"/>
                        <a:t>2023</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14</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25,8</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10</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6,25</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694">
                <a:tc>
                  <a:txBody>
                    <a:bodyPr/>
                    <a:lstStyle/>
                    <a:p>
                      <a:pPr algn="ctr"/>
                      <a:r>
                        <a:rPr lang="ru-RU" sz="1400" b="1"/>
                        <a:t>2024</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15</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28,2</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10</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6,25</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8860">
                <a:tc>
                  <a:txBody>
                    <a:bodyPr/>
                    <a:lstStyle/>
                    <a:p>
                      <a:pPr algn="ctr"/>
                      <a:r>
                        <a:rPr lang="ru-RU" sz="1400" b="1"/>
                        <a:t>2025 и позднее</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15</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a:t>30</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10</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t>6,25</a:t>
                      </a:r>
                    </a:p>
                  </a:txBody>
                  <a:tcPr marL="50180" marR="50180" marT="25090" marB="250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611560" y="620688"/>
            <a:ext cx="8208912" cy="830997"/>
          </a:xfrm>
          <a:prstGeom prst="rect">
            <a:avLst/>
          </a:prstGeom>
        </p:spPr>
        <p:txBody>
          <a:bodyPr wrap="square">
            <a:spAutoFit/>
          </a:bodyPr>
          <a:lstStyle/>
          <a:p>
            <a:pPr algn="ctr"/>
            <a:r>
              <a:rPr lang="ru-RU" sz="2400" b="1" dirty="0">
                <a:solidFill>
                  <a:srgbClr val="FFFF00"/>
                </a:solidFill>
              </a:rPr>
              <a:t>Получение права на страховую пенсию зависит от года назначения страховой пенсии</a:t>
            </a:r>
          </a:p>
        </p:txBody>
      </p:sp>
    </p:spTree>
    <p:extLst>
      <p:ext uri="{BB962C8B-B14F-4D97-AF65-F5344CB8AC3E}">
        <p14:creationId xmlns:p14="http://schemas.microsoft.com/office/powerpoint/2010/main" val="71821443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260648"/>
            <a:ext cx="7992888" cy="1200329"/>
          </a:xfrm>
          <a:prstGeom prst="rect">
            <a:avLst/>
          </a:prstGeom>
        </p:spPr>
        <p:txBody>
          <a:bodyPr wrap="square">
            <a:spAutoFit/>
          </a:bodyPr>
          <a:lstStyle/>
          <a:p>
            <a:pPr algn="ctr"/>
            <a:r>
              <a:rPr lang="ru-RU" b="1" dirty="0">
                <a:solidFill>
                  <a:srgbClr val="FFFF00"/>
                </a:solidFill>
              </a:rPr>
              <a:t>В 2015 году независимо от выбора варианта пенсионного обеспечения в системе ОПС у всех граждан формируются пенсионные права только на страховую пенсию исходя из всей суммы начисленных страховых взносов</a:t>
            </a:r>
            <a:r>
              <a:rPr lang="ru-RU" b="1" dirty="0" smtClean="0">
                <a:solidFill>
                  <a:srgbClr val="FFFF00"/>
                </a:solidFill>
              </a:rPr>
              <a:t>.</a:t>
            </a:r>
            <a:endParaRPr lang="ru-RU" b="1" dirty="0">
              <a:solidFill>
                <a:srgbClr val="FFFF00"/>
              </a:solidFill>
            </a:endParaRPr>
          </a:p>
        </p:txBody>
      </p:sp>
      <p:sp>
        <p:nvSpPr>
          <p:cNvPr id="4" name="Прямоугольник 3"/>
          <p:cNvSpPr/>
          <p:nvPr/>
        </p:nvSpPr>
        <p:spPr>
          <a:xfrm>
            <a:off x="397868" y="1460977"/>
            <a:ext cx="8420272" cy="5078313"/>
          </a:xfrm>
          <a:prstGeom prst="rect">
            <a:avLst/>
          </a:prstGeom>
        </p:spPr>
        <p:txBody>
          <a:bodyPr wrap="square">
            <a:spAutoFit/>
          </a:bodyPr>
          <a:lstStyle/>
          <a:p>
            <a:r>
              <a:rPr lang="ru-RU" dirty="0"/>
              <a:t>Страховая пенсия по старости рассчитывается по формуле:</a:t>
            </a:r>
          </a:p>
          <a:p>
            <a:r>
              <a:rPr lang="ru-RU" dirty="0"/>
              <a:t>СТРАХОВАЯ ПЕНСИЯ = СУММА ВАШИХ ПЕНСИОННЫХ БАЛЛОВ * СТОИМОСТЬ ПЕНСИОННОГО БАЛЛА в году назначения пенсии + ФИКСИРОВАННАЯ ВЫПЛАТА</a:t>
            </a:r>
          </a:p>
          <a:p>
            <a:r>
              <a:rPr lang="ru-RU" dirty="0"/>
              <a:t>или</a:t>
            </a:r>
          </a:p>
          <a:p>
            <a:r>
              <a:rPr lang="ru-RU" b="1" dirty="0"/>
              <a:t>СП = ИПК*СИПК + ФВ</a:t>
            </a:r>
            <a:r>
              <a:rPr lang="ru-RU" dirty="0"/>
              <a:t>, где:</a:t>
            </a:r>
          </a:p>
          <a:p>
            <a:pPr>
              <a:buFont typeface="Arial" panose="020B0604020202020204" pitchFamily="34" charset="0"/>
              <a:buChar char="•"/>
            </a:pPr>
            <a:r>
              <a:rPr lang="ru-RU" b="1" i="1" dirty="0"/>
              <a:t>СП</a:t>
            </a:r>
            <a:r>
              <a:rPr lang="ru-RU" i="1" dirty="0"/>
              <a:t>– страховая пенсия</a:t>
            </a:r>
            <a:endParaRPr lang="ru-RU" dirty="0"/>
          </a:p>
          <a:p>
            <a:pPr>
              <a:buFont typeface="Arial" panose="020B0604020202020204" pitchFamily="34" charset="0"/>
              <a:buChar char="•"/>
            </a:pPr>
            <a:r>
              <a:rPr lang="ru-RU" b="1" i="1" dirty="0"/>
              <a:t>ИПК</a:t>
            </a:r>
            <a:r>
              <a:rPr lang="ru-RU" i="1" dirty="0"/>
              <a:t>– это сумма всех пенсионных баллов, начисленных на дату назначения гражданину страховой пенсии</a:t>
            </a:r>
            <a:endParaRPr lang="ru-RU" dirty="0"/>
          </a:p>
          <a:p>
            <a:pPr>
              <a:buFont typeface="Arial" panose="020B0604020202020204" pitchFamily="34" charset="0"/>
              <a:buChar char="•"/>
            </a:pPr>
            <a:r>
              <a:rPr lang="ru-RU" b="1" i="1" dirty="0"/>
              <a:t>СПК</a:t>
            </a:r>
            <a:r>
              <a:rPr lang="ru-RU" i="1" dirty="0"/>
              <a:t>– стоимость пенсионного балла в году назначения страховой пенсии.</a:t>
            </a:r>
            <a:endParaRPr lang="ru-RU" dirty="0"/>
          </a:p>
          <a:p>
            <a:r>
              <a:rPr lang="ru-RU" i="1" dirty="0"/>
              <a:t>В 2015 году = 64,10 руб. Ежегодно увеличивается государством на уровень не ниже инфляции.</a:t>
            </a:r>
            <a:endParaRPr lang="ru-RU" dirty="0"/>
          </a:p>
          <a:p>
            <a:pPr>
              <a:buFont typeface="Arial" panose="020B0604020202020204" pitchFamily="34" charset="0"/>
              <a:buChar char="•"/>
            </a:pPr>
            <a:r>
              <a:rPr lang="ru-RU" b="1" i="1" dirty="0"/>
              <a:t>ФВ</a:t>
            </a:r>
            <a:r>
              <a:rPr lang="ru-RU" i="1" dirty="0"/>
              <a:t>– фиксированная выплата.</a:t>
            </a:r>
            <a:endParaRPr lang="ru-RU" dirty="0"/>
          </a:p>
          <a:p>
            <a:r>
              <a:rPr lang="ru-RU" i="1" dirty="0"/>
              <a:t>На 1 января 2015 года = 3935 руб. Ежегодно увеличивается </a:t>
            </a:r>
            <a:r>
              <a:rPr lang="ru-RU" i="1" dirty="0" smtClean="0"/>
              <a:t>государством </a:t>
            </a:r>
            <a:r>
              <a:rPr lang="ru-RU" i="1" dirty="0"/>
              <a:t>на уровень не ниже инфляции.</a:t>
            </a:r>
            <a:endParaRPr lang="ru-RU" dirty="0"/>
          </a:p>
          <a:p>
            <a:r>
              <a:rPr lang="ru-RU" dirty="0"/>
              <a:t>Таким образом, расчет страховой пенсии в 2015 году осуществляется по формуле:</a:t>
            </a:r>
          </a:p>
          <a:p>
            <a:r>
              <a:rPr lang="ru-RU" dirty="0"/>
              <a:t>СП = ИПК*64,10 + 3935</a:t>
            </a:r>
          </a:p>
        </p:txBody>
      </p:sp>
    </p:spTree>
    <p:extLst>
      <p:ext uri="{BB962C8B-B14F-4D97-AF65-F5344CB8AC3E}">
        <p14:creationId xmlns:p14="http://schemas.microsoft.com/office/powerpoint/2010/main" val="107433947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8"/>
            <a:ext cx="8136904" cy="5262979"/>
          </a:xfrm>
          <a:prstGeom prst="rect">
            <a:avLst/>
          </a:prstGeom>
        </p:spPr>
        <p:txBody>
          <a:bodyPr wrap="square">
            <a:spAutoFit/>
          </a:bodyPr>
          <a:lstStyle/>
          <a:p>
            <a:r>
              <a:rPr lang="ru-RU" sz="2400" dirty="0"/>
              <a:t>По действующим правилам обращение за назначением страховой пенсии через несколько лет после достижения пенсионного возраста значительно увеличивает размер страховой пенсии! За каждый год более позднего обращения за пенсией страховая пенсия увеличивается на соответствующие коэффициенты</a:t>
            </a:r>
            <a:r>
              <a:rPr lang="ru-RU" sz="2400" dirty="0" smtClean="0"/>
              <a:t>.</a:t>
            </a:r>
          </a:p>
          <a:p>
            <a:endParaRPr lang="ru-RU" sz="2400" dirty="0"/>
          </a:p>
          <a:p>
            <a:r>
              <a:rPr lang="ru-RU" sz="2400" dirty="0"/>
              <a:t>Например, если обратиться за назначением пенсии через 5 лет после достижения пенсионного возраста, то фиксированная выплата вырастет на 36%, а сумма пенсионных баллов – на 45%; а если через 10 лет, то фиксированная выплата увеличится в 2,11 раз, а сумма пенсионных баллов - в 2,32 раза.</a:t>
            </a:r>
          </a:p>
        </p:txBody>
      </p:sp>
    </p:spTree>
    <p:extLst>
      <p:ext uri="{BB962C8B-B14F-4D97-AF65-F5344CB8AC3E}">
        <p14:creationId xmlns:p14="http://schemas.microsoft.com/office/powerpoint/2010/main" val="1820939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09338568"/>
              </p:ext>
            </p:extLst>
          </p:nvPr>
        </p:nvGraphicFramePr>
        <p:xfrm>
          <a:off x="755576" y="1844824"/>
          <a:ext cx="7776864" cy="4694498"/>
        </p:xfrm>
        <a:graphic>
          <a:graphicData uri="http://schemas.openxmlformats.org/drawingml/2006/table">
            <a:tbl>
              <a:tblPr/>
              <a:tblGrid>
                <a:gridCol w="2592288"/>
                <a:gridCol w="2592288"/>
                <a:gridCol w="2592288"/>
              </a:tblGrid>
              <a:tr h="1073935">
                <a:tc>
                  <a:txBody>
                    <a:bodyPr/>
                    <a:lstStyle/>
                    <a:p>
                      <a:pPr algn="ctr"/>
                      <a:r>
                        <a:rPr lang="ru-RU" sz="1800" dirty="0"/>
                        <a:t>Период более позднего обращения за назначением страховой пенсии</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Коэффициент увеличения фиксированной выплаты</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dirty="0"/>
                        <a:t>Коэффициент увеличения суммы ИПК</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441">
                <a:tc>
                  <a:txBody>
                    <a:bodyPr/>
                    <a:lstStyle/>
                    <a:p>
                      <a:pPr algn="ctr"/>
                      <a:r>
                        <a:rPr lang="ru-RU" sz="1800"/>
                        <a:t>1</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dirty="0"/>
                        <a:t>1,056</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1,07</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441">
                <a:tc>
                  <a:txBody>
                    <a:bodyPr/>
                    <a:lstStyle/>
                    <a:p>
                      <a:pPr algn="ctr"/>
                      <a:r>
                        <a:rPr lang="ru-RU" sz="1800" dirty="0"/>
                        <a:t>2</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1,12</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1,15</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441">
                <a:tc>
                  <a:txBody>
                    <a:bodyPr/>
                    <a:lstStyle/>
                    <a:p>
                      <a:pPr algn="ctr"/>
                      <a:r>
                        <a:rPr lang="ru-RU" sz="1800"/>
                        <a:t>3</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1,19</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1,24</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441">
                <a:tc>
                  <a:txBody>
                    <a:bodyPr/>
                    <a:lstStyle/>
                    <a:p>
                      <a:pPr algn="ctr"/>
                      <a:r>
                        <a:rPr lang="ru-RU" sz="1800"/>
                        <a:t>4</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1,27</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dirty="0"/>
                        <a:t>1,34</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441">
                <a:tc>
                  <a:txBody>
                    <a:bodyPr/>
                    <a:lstStyle/>
                    <a:p>
                      <a:pPr algn="ctr"/>
                      <a:r>
                        <a:rPr lang="ru-RU" sz="1800"/>
                        <a:t>5</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1,36</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dirty="0"/>
                        <a:t>1,45</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441">
                <a:tc>
                  <a:txBody>
                    <a:bodyPr/>
                    <a:lstStyle/>
                    <a:p>
                      <a:pPr algn="ctr"/>
                      <a:r>
                        <a:rPr lang="ru-RU" sz="1800"/>
                        <a:t>6</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1,46</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1,59</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441">
                <a:tc>
                  <a:txBody>
                    <a:bodyPr/>
                    <a:lstStyle/>
                    <a:p>
                      <a:pPr algn="ctr"/>
                      <a:r>
                        <a:rPr lang="ru-RU" sz="1800"/>
                        <a:t>7</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1,58</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dirty="0"/>
                        <a:t>1,74</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441">
                <a:tc>
                  <a:txBody>
                    <a:bodyPr/>
                    <a:lstStyle/>
                    <a:p>
                      <a:pPr algn="ctr"/>
                      <a:r>
                        <a:rPr lang="ru-RU" sz="1800"/>
                        <a:t>8</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1,73</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1,9</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441">
                <a:tc>
                  <a:txBody>
                    <a:bodyPr/>
                    <a:lstStyle/>
                    <a:p>
                      <a:pPr algn="ctr"/>
                      <a:r>
                        <a:rPr lang="ru-RU" sz="1800"/>
                        <a:t>9</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1,9</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2,09</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441">
                <a:tc>
                  <a:txBody>
                    <a:bodyPr/>
                    <a:lstStyle/>
                    <a:p>
                      <a:pPr algn="ctr"/>
                      <a:r>
                        <a:rPr lang="ru-RU" sz="1800"/>
                        <a:t>10 и более лет</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a:t>2,11</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800" dirty="0"/>
                        <a:t>2,32</a:t>
                      </a:r>
                    </a:p>
                  </a:txBody>
                  <a:tcPr marL="77638" marR="77638" marT="38819" marB="38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Прямоугольник 2"/>
          <p:cNvSpPr/>
          <p:nvPr/>
        </p:nvSpPr>
        <p:spPr>
          <a:xfrm>
            <a:off x="441035" y="332656"/>
            <a:ext cx="8712968" cy="1384995"/>
          </a:xfrm>
          <a:prstGeom prst="rect">
            <a:avLst/>
          </a:prstGeom>
        </p:spPr>
        <p:txBody>
          <a:bodyPr wrap="square">
            <a:spAutoFit/>
          </a:bodyPr>
          <a:lstStyle/>
          <a:p>
            <a:pPr algn="ctr"/>
            <a:r>
              <a:rPr lang="ru-RU" sz="2800" b="1" dirty="0">
                <a:solidFill>
                  <a:srgbClr val="FFFF00"/>
                </a:solidFill>
              </a:rPr>
              <a:t>Коэффициенты для расчета страховой пенсии при отсрочке обращения за ее назначением</a:t>
            </a:r>
          </a:p>
        </p:txBody>
      </p:sp>
    </p:spTree>
    <p:extLst>
      <p:ext uri="{BB962C8B-B14F-4D97-AF65-F5344CB8AC3E}">
        <p14:creationId xmlns:p14="http://schemas.microsoft.com/office/powerpoint/2010/main" val="415251487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quarter" idx="10"/>
          </p:nvPr>
        </p:nvSpPr>
        <p:spPr/>
        <p:txBody>
          <a:bodyPr/>
          <a:lstStyle/>
          <a:p>
            <a:pPr>
              <a:defRPr/>
            </a:pPr>
            <a:fld id="{2DD202FF-01A0-4EBE-AA7D-79C52FDCCD53}" type="datetime1">
              <a:rPr lang="ru-RU" altLang="ru-RU"/>
              <a:pPr>
                <a:defRPr/>
              </a:pPr>
              <a:t>31.03.2015</a:t>
            </a:fld>
            <a:endParaRPr lang="ru-RU" altLang="ru-RU"/>
          </a:p>
        </p:txBody>
      </p:sp>
      <p:sp>
        <p:nvSpPr>
          <p:cNvPr id="5" name="Номер слайда 4"/>
          <p:cNvSpPr>
            <a:spLocks noGrp="1"/>
          </p:cNvSpPr>
          <p:nvPr>
            <p:ph type="sldNum" sz="quarter" idx="12"/>
          </p:nvPr>
        </p:nvSpPr>
        <p:spPr/>
        <p:txBody>
          <a:bodyPr/>
          <a:lstStyle/>
          <a:p>
            <a:pPr>
              <a:defRPr/>
            </a:pPr>
            <a:fld id="{EE6A21AD-4FC4-42AA-9BFD-2D59FE2AF5FD}" type="slidenum">
              <a:rPr lang="ru-RU" altLang="ru-RU"/>
              <a:pPr>
                <a:defRPr/>
              </a:pPr>
              <a:t>69</a:t>
            </a:fld>
            <a:endParaRPr lang="ru-RU" altLang="ru-RU"/>
          </a:p>
        </p:txBody>
      </p:sp>
      <p:sp>
        <p:nvSpPr>
          <p:cNvPr id="6" name="Text Box 4"/>
          <p:cNvSpPr txBox="1">
            <a:spLocks noGrp="1" noChangeArrowheads="1"/>
          </p:cNvSpPr>
          <p:nvPr>
            <p:ph idx="1"/>
          </p:nvPr>
        </p:nvSpPr>
        <p:spPr>
          <a:xfrm>
            <a:off x="1066800" y="2924175"/>
            <a:ext cx="7543800" cy="3171825"/>
          </a:xfrm>
        </p:spPr>
        <p:txBody>
          <a:bodyPr lIns="0" tIns="0" rIns="0" bIns="0"/>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just" eaLnBrk="1" hangingPunct="1">
              <a:spcBef>
                <a:spcPct val="10000"/>
              </a:spcBef>
              <a:buClr>
                <a:srgbClr val="FF0000"/>
              </a:buClr>
              <a:buSzPct val="120000"/>
              <a:buFont typeface="Symbol" pitchFamily="18" charset="2"/>
              <a:buNone/>
              <a:defRPr/>
            </a:pPr>
            <a:r>
              <a:rPr lang="ru-RU" altLang="ru-RU" sz="1800" b="1" dirty="0"/>
              <a:t>Использование материалов презентации</a:t>
            </a:r>
          </a:p>
          <a:p>
            <a:pPr algn="just" eaLnBrk="1" hangingPunct="1">
              <a:spcBef>
                <a:spcPct val="10000"/>
              </a:spcBef>
              <a:buClr>
                <a:srgbClr val="FF0000"/>
              </a:buClr>
              <a:buSzPct val="120000"/>
              <a:buFont typeface="Symbol" pitchFamily="18" charset="2"/>
              <a:buNone/>
              <a:defRPr/>
            </a:pPr>
            <a:endParaRPr lang="ru-RU" altLang="ru-RU" sz="1200" dirty="0"/>
          </a:p>
          <a:p>
            <a:pPr algn="just" eaLnBrk="1" hangingPunct="1">
              <a:spcBef>
                <a:spcPct val="10000"/>
              </a:spcBef>
              <a:buClr>
                <a:srgbClr val="FF0000"/>
              </a:buClr>
              <a:buSzPct val="120000"/>
              <a:buFont typeface="Symbol" pitchFamily="18" charset="2"/>
              <a:buNone/>
              <a:defRPr/>
            </a:pPr>
            <a:r>
              <a:rPr lang="ru-RU" altLang="ru-RU" sz="1400" dirty="0"/>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itchFamily="18" charset="2"/>
              <a:buNone/>
              <a:defRPr/>
            </a:pPr>
            <a:endParaRPr lang="ru-RU" altLang="ru-RU" sz="1400" dirty="0"/>
          </a:p>
          <a:p>
            <a:pPr algn="just" eaLnBrk="1" hangingPunct="1">
              <a:spcBef>
                <a:spcPct val="10000"/>
              </a:spcBef>
              <a:buClr>
                <a:srgbClr val="FF0000"/>
              </a:buClr>
              <a:buSzPct val="120000"/>
              <a:buFont typeface="Symbol" pitchFamily="18" charset="2"/>
              <a:buNone/>
              <a:defRPr/>
            </a:pPr>
            <a:r>
              <a:rPr lang="ru-RU" altLang="ru-RU" sz="1400" dirty="0"/>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pic>
        <p:nvPicPr>
          <p:cNvPr id="1126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125" y="6297613"/>
            <a:ext cx="1139825"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659802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FLASHSPRING_BG_AUDIO_DURATION_TAG" val="0.0000000"/>
  <p:tag name="ISPRING_SCORM_PASSING_SCORE" val="79.9900000000"/>
  <p:tag name="GENSWF_OUTPUT_FILE_NAME" val="NObank"/>
  <p:tag name="ISPRING_RESOURCE_PATHS_HASH_2" val="296294993ee1c199ced7a166bc3412f483287546"/>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итульный лист"/>
  <p:tag name="GENSWF_ADVANCE_TIME" val="0.00"/>
  <p:tag name="ISPRING_SLIDE_INDENT_LEVEL" val="0"/>
  <p:tag name="ISPRING_PRESENTER_ID" val="None"/>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None"/>
  <p:tag name="ISPRING_CUSTOM_TIMING_USED" val="0"/>
  <p:tag name="GENSWF_SLIDE_TITLE" val="Все права защищены"/>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1891</TotalTime>
  <Words>4835</Words>
  <Application>Microsoft Office PowerPoint</Application>
  <PresentationFormat>Экран (4:3)</PresentationFormat>
  <Paragraphs>389</Paragraphs>
  <Slides>69</Slides>
  <Notes>6</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69</vt:i4>
      </vt:variant>
    </vt:vector>
  </HeadingPairs>
  <TitlesOfParts>
    <vt:vector size="77" baseType="lpstr">
      <vt:lpstr>Arial</vt:lpstr>
      <vt:lpstr>Calibri</vt:lpstr>
      <vt:lpstr>Monotype Corsiva</vt:lpstr>
      <vt:lpstr>Symbol</vt:lpstr>
      <vt:lpstr>Tahoma</vt:lpstr>
      <vt:lpstr>Times New Roman</vt:lpstr>
      <vt:lpstr>Wingdings</vt:lpstr>
      <vt:lpstr>Сумерки</vt:lpstr>
      <vt:lpstr>Тема 6. Реформа системы социального обеспечения</vt:lpstr>
      <vt:lpstr>Содержание лекции</vt:lpstr>
      <vt:lpstr>Вопрос 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2</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vvsu.ru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Tema_1</dc:title>
  <dc:creator>Olga_V</dc:creator>
  <cp:lastModifiedBy>Илья</cp:lastModifiedBy>
  <cp:revision>295</cp:revision>
  <dcterms:created xsi:type="dcterms:W3CDTF">2010-09-07T21:39:41Z</dcterms:created>
  <dcterms:modified xsi:type="dcterms:W3CDTF">2015-03-31T10:22:44Z</dcterms:modified>
</cp:coreProperties>
</file>