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91" r:id="rId9"/>
    <p:sldId id="263" r:id="rId10"/>
    <p:sldId id="264" r:id="rId11"/>
    <p:sldId id="265" r:id="rId12"/>
    <p:sldId id="266" r:id="rId13"/>
    <p:sldId id="267" r:id="rId14"/>
    <p:sldId id="268" r:id="rId15"/>
    <p:sldId id="270" r:id="rId16"/>
    <p:sldId id="271" r:id="rId17"/>
    <p:sldId id="272" r:id="rId18"/>
    <p:sldId id="273" r:id="rId19"/>
    <p:sldId id="274" r:id="rId20"/>
    <p:sldId id="275" r:id="rId21"/>
    <p:sldId id="282" r:id="rId22"/>
    <p:sldId id="289" r:id="rId23"/>
    <p:sldId id="290" r:id="rId24"/>
    <p:sldId id="283" r:id="rId25"/>
    <p:sldId id="284" r:id="rId26"/>
    <p:sldId id="285" r:id="rId27"/>
    <p:sldId id="286" r:id="rId28"/>
    <p:sldId id="287" r:id="rId29"/>
    <p:sldId id="288" r:id="rId30"/>
    <p:sldId id="292" r:id="rId31"/>
    <p:sldId id="269"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F31C8EB4-E2CC-48AE-8E2A-CCE60E003ABE}"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1C8EB4-E2CC-48AE-8E2A-CCE60E003ABE}" type="slidenum">
              <a:rPr lang="ru-RU" smtClean="0"/>
              <a:pPr/>
              <a:t>‹#›</a:t>
            </a:fld>
            <a:endParaRPr lang="ru-RU"/>
          </a:p>
        </p:txBody>
      </p:sp>
      <p:sp>
        <p:nvSpPr>
          <p:cNvPr id="8" name="Объект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F31C8EB4-E2CC-48AE-8E2A-CCE60E003AB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1C8EB4-E2CC-48AE-8E2A-CCE60E003ABE}" type="slidenum">
              <a:rPr lang="ru-RU" smtClean="0"/>
              <a:pPr/>
              <a:t>‹#›</a:t>
            </a:fld>
            <a:endParaRPr lang="ru-RU"/>
          </a:p>
        </p:txBody>
      </p:sp>
      <p:sp>
        <p:nvSpPr>
          <p:cNvPr id="9" name="Объект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31C8EB4-E2CC-48AE-8E2A-CCE60E003ABE}" type="slidenum">
              <a:rPr lang="ru-RU" smtClean="0"/>
              <a:pPr/>
              <a:t>‹#›</a:t>
            </a:fld>
            <a:endParaRPr lang="ru-RU"/>
          </a:p>
        </p:txBody>
      </p:sp>
      <p:sp>
        <p:nvSpPr>
          <p:cNvPr id="11" name="Объект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31C8EB4-E2CC-48AE-8E2A-CCE60E003AB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31C8EB4-E2CC-48AE-8E2A-CCE60E003AB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1C8EB4-E2CC-48AE-8E2A-CCE60E003ABE}" type="slidenum">
              <a:rPr lang="ru-RU" smtClean="0"/>
              <a:pPr/>
              <a:t>‹#›</a:t>
            </a:fld>
            <a:endParaRPr lang="ru-RU"/>
          </a:p>
        </p:txBody>
      </p:sp>
      <p:sp>
        <p:nvSpPr>
          <p:cNvPr id="11" name="Объект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F31C8EB4-E2CC-48AE-8E2A-CCE60E003ABE}"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1C8EB4-E2CC-48AE-8E2A-CCE60E003AB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43CE433-53FD-4282-BC29-F1A9C764AF33}" type="datetimeFigureOut">
              <a:rPr lang="ru-RU" smtClean="0"/>
              <a:pPr/>
              <a:t>30.09.2014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1C8EB4-E2CC-48AE-8E2A-CCE60E003AB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43CE433-53FD-4282-BC29-F1A9C764AF33}" type="datetimeFigureOut">
              <a:rPr lang="ru-RU" smtClean="0"/>
              <a:pPr/>
              <a:t>30.09.2014</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31C8EB4-E2CC-48AE-8E2A-CCE60E003AB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836713"/>
            <a:ext cx="7772400" cy="2763738"/>
          </a:xfrm>
        </p:spPr>
        <p:txBody>
          <a:bodyPr>
            <a:normAutofit fontScale="90000"/>
          </a:bodyPr>
          <a:lstStyle/>
          <a:p>
            <a:r>
              <a:rPr lang="ru-RU" dirty="0" smtClean="0"/>
              <a:t>ВГУЭС</a:t>
            </a:r>
            <a:br>
              <a:rPr lang="ru-RU" dirty="0" smtClean="0"/>
            </a:br>
            <a:r>
              <a:rPr lang="ru-RU" dirty="0" smtClean="0"/>
              <a:t>ИНСТИТУТ ПРАВА </a:t>
            </a:r>
            <a:br>
              <a:rPr lang="ru-RU" dirty="0" smtClean="0"/>
            </a:br>
            <a:r>
              <a:rPr lang="ru-RU" dirty="0" smtClean="0"/>
              <a:t>Тема 2.5 «Корпоративные ценные бумаги» </a:t>
            </a:r>
            <a:br>
              <a:rPr lang="ru-RU" dirty="0" smtClean="0"/>
            </a:br>
            <a:endParaRPr lang="ru-RU" dirty="0"/>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xmlns="" val="2628645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презентации </a:t>
            </a:r>
            <a:endParaRPr lang="ru-RU" dirty="0"/>
          </a:p>
        </p:txBody>
      </p:sp>
      <p:sp>
        <p:nvSpPr>
          <p:cNvPr id="3" name="Объект 2"/>
          <p:cNvSpPr>
            <a:spLocks noGrp="1"/>
          </p:cNvSpPr>
          <p:nvPr>
            <p:ph sz="quarter" idx="1"/>
          </p:nvPr>
        </p:nvSpPr>
        <p:spPr/>
        <p:txBody>
          <a:bodyPr>
            <a:normAutofit fontScale="77500" lnSpcReduction="20000"/>
          </a:bodyPr>
          <a:lstStyle/>
          <a:p>
            <a:r>
              <a:rPr lang="ru-RU" dirty="0" smtClean="0"/>
              <a:t>ВВЕДЕНИЕ </a:t>
            </a:r>
          </a:p>
          <a:p>
            <a:pPr marL="514350" indent="-514350">
              <a:buFont typeface="+mj-lt"/>
              <a:buAutoNum type="arabicPeriod"/>
            </a:pPr>
            <a:r>
              <a:rPr lang="ru-RU" dirty="0" smtClean="0"/>
              <a:t>Понятие корпоративной ценной бумаги. Признаки и особенности корпоративной ценной бумаги.</a:t>
            </a:r>
          </a:p>
          <a:p>
            <a:pPr marL="514350" indent="-514350">
              <a:buFont typeface="+mj-lt"/>
              <a:buAutoNum type="arabicPeriod"/>
            </a:pPr>
            <a:r>
              <a:rPr lang="ru-RU" dirty="0" smtClean="0"/>
              <a:t>Виды корпоративных ценных бумаг. </a:t>
            </a:r>
          </a:p>
          <a:p>
            <a:pPr marL="514350" indent="-514350">
              <a:buFont typeface="+mj-lt"/>
              <a:buAutoNum type="arabicPeriod"/>
            </a:pPr>
            <a:r>
              <a:rPr lang="ru-RU" dirty="0" smtClean="0"/>
              <a:t>Акция. Виды акций. </a:t>
            </a:r>
          </a:p>
          <a:p>
            <a:pPr marL="514350" indent="-514350">
              <a:buFont typeface="+mj-lt"/>
              <a:buAutoNum type="arabicPeriod"/>
            </a:pPr>
            <a:r>
              <a:rPr lang="ru-RU" dirty="0" smtClean="0"/>
              <a:t>Облигация. Виды и особенности размещения облигаций. </a:t>
            </a:r>
          </a:p>
          <a:p>
            <a:pPr marL="514350" indent="-514350">
              <a:buFont typeface="+mj-lt"/>
              <a:buAutoNum type="arabicPeriod"/>
            </a:pPr>
            <a:r>
              <a:rPr lang="ru-RU" dirty="0" smtClean="0"/>
              <a:t>Вексель. </a:t>
            </a:r>
          </a:p>
          <a:p>
            <a:pPr marL="514350" indent="-514350">
              <a:buFont typeface="+mj-lt"/>
              <a:buAutoNum type="arabicPeriod"/>
            </a:pPr>
            <a:r>
              <a:rPr lang="ru-RU" dirty="0" smtClean="0"/>
              <a:t>Эмиссия корпоративных ценных бумаг.</a:t>
            </a:r>
          </a:p>
          <a:p>
            <a:pPr marL="514350" indent="-514350">
              <a:buFont typeface="+mj-lt"/>
              <a:buAutoNum type="arabicPeriod"/>
            </a:pPr>
            <a:r>
              <a:rPr lang="ru-RU" dirty="0" smtClean="0"/>
              <a:t> Порядок эмиссии корпоративных ценных бумаг. </a:t>
            </a:r>
          </a:p>
          <a:p>
            <a:pPr marL="514350" indent="-514350">
              <a:buFont typeface="+mj-lt"/>
              <a:buAutoNum type="arabicPeriod"/>
            </a:pPr>
            <a:r>
              <a:rPr lang="ru-RU" dirty="0" smtClean="0"/>
              <a:t>Субъекты эмиссионных отношений. </a:t>
            </a:r>
          </a:p>
          <a:p>
            <a:pPr marL="514350" indent="-514350">
              <a:buFont typeface="+mj-lt"/>
              <a:buAutoNum type="arabicPeriod"/>
            </a:pPr>
            <a:r>
              <a:rPr lang="ru-RU" dirty="0" smtClean="0"/>
              <a:t>Рынок ценных бумаг. </a:t>
            </a:r>
          </a:p>
          <a:p>
            <a:pPr marL="514350" indent="-514350">
              <a:buFont typeface="+mj-lt"/>
              <a:buAutoNum type="arabicPeriod"/>
            </a:pPr>
            <a:r>
              <a:rPr lang="ru-RU" dirty="0" smtClean="0"/>
              <a:t>Фондовая биржа. </a:t>
            </a:r>
          </a:p>
          <a:p>
            <a:r>
              <a:rPr lang="ru-RU" dirty="0" smtClean="0"/>
              <a:t>ЗАКЛЮЧЕНИЕ </a:t>
            </a:r>
          </a:p>
          <a:p>
            <a:r>
              <a:rPr lang="ru-RU" dirty="0" smtClean="0"/>
              <a:t>Список литературы</a:t>
            </a:r>
          </a:p>
          <a:p>
            <a:endParaRPr lang="ru-RU" dirty="0"/>
          </a:p>
        </p:txBody>
      </p:sp>
    </p:spTree>
    <p:extLst>
      <p:ext uri="{BB962C8B-B14F-4D97-AF65-F5344CB8AC3E}">
        <p14:creationId xmlns:p14="http://schemas.microsoft.com/office/powerpoint/2010/main" xmlns="" val="3971826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Введение </a:t>
            </a:r>
            <a:endParaRPr lang="ru-RU" dirty="0"/>
          </a:p>
        </p:txBody>
      </p:sp>
      <p:sp>
        <p:nvSpPr>
          <p:cNvPr id="3" name="Объект 2"/>
          <p:cNvSpPr>
            <a:spLocks noGrp="1"/>
          </p:cNvSpPr>
          <p:nvPr>
            <p:ph sz="quarter" idx="1"/>
          </p:nvPr>
        </p:nvSpPr>
        <p:spPr/>
        <p:txBody>
          <a:bodyPr>
            <a:normAutofit fontScale="92500"/>
          </a:bodyPr>
          <a:lstStyle/>
          <a:p>
            <a:r>
              <a:rPr lang="ru-RU" dirty="0"/>
              <a:t>Корпоративные ценные бумаги – это ценные бумаги, </a:t>
            </a:r>
            <a:r>
              <a:rPr lang="ru-RU" dirty="0" smtClean="0"/>
              <a:t>субъектами </a:t>
            </a:r>
            <a:r>
              <a:rPr lang="ru-RU" dirty="0"/>
              <a:t>которых выступают коммерческие фирмы</a:t>
            </a:r>
            <a:r>
              <a:rPr lang="ru-RU" dirty="0" smtClean="0"/>
              <a:t>.</a:t>
            </a:r>
            <a:endParaRPr lang="ru-RU" dirty="0"/>
          </a:p>
          <a:p>
            <a:r>
              <a:rPr lang="ru-RU" dirty="0"/>
              <a:t>Современный отечественный рынок корпоративных ценных бумаг возник в результате приватизации и развивается очень стремительно. Если в 1991 г. было зарегистрировано только 32 выпуска корпоративных акций и облигаций, то в 1992–1994 гг. – более 30 тыс. выпусков. Начиная с 1995 г. стали проводиться золотые аукционы, на которых реализовались пакеты акций, находящихся в государственной собственности.</a:t>
            </a:r>
          </a:p>
        </p:txBody>
      </p:sp>
    </p:spTree>
    <p:extLst>
      <p:ext uri="{BB962C8B-B14F-4D97-AF65-F5344CB8AC3E}">
        <p14:creationId xmlns:p14="http://schemas.microsoft.com/office/powerpoint/2010/main" xmlns="" val="78160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1.Понятие </a:t>
            </a:r>
            <a:r>
              <a:rPr lang="ru-RU" dirty="0"/>
              <a:t>корпоративной ценной бумаги. </a:t>
            </a:r>
          </a:p>
        </p:txBody>
      </p:sp>
      <p:sp>
        <p:nvSpPr>
          <p:cNvPr id="3" name="Объект 2"/>
          <p:cNvSpPr>
            <a:spLocks noGrp="1"/>
          </p:cNvSpPr>
          <p:nvPr>
            <p:ph sz="quarter" idx="1"/>
          </p:nvPr>
        </p:nvSpPr>
        <p:spPr>
          <a:xfrm>
            <a:off x="179512" y="1268760"/>
            <a:ext cx="8784976" cy="5328592"/>
          </a:xfrm>
        </p:spPr>
        <p:txBody>
          <a:bodyPr>
            <a:normAutofit fontScale="70000" lnSpcReduction="20000"/>
          </a:bodyPr>
          <a:lstStyle/>
          <a:p>
            <a:r>
              <a:rPr lang="ru-RU" dirty="0"/>
              <a:t>Корпоративные ценные бумаги - это ценные бумаги, эмитентами которых выступают акционерные общества, предприятия и организации других организационно-правовых форм собственности, а также банки, инвестиционные компании и фонды. Корпоративные ценные бумаги представлены различными их видами: долговыми, долевыми и производными ценными бумагами.</a:t>
            </a:r>
          </a:p>
          <a:p>
            <a:r>
              <a:rPr lang="ru-RU" dirty="0"/>
              <a:t>Долговые ценные бумаги, опосредующие кредитные отношения, когда денежные средства предоставляются в пользование на определенный срок, подлежат возврату с уплатой установленного заранее процента за пользование заемными средствами. В соответствии с указанной формой привлечения средств, строящихся на отношениях займа, используется такой вид корпоративных ценных бумаг, как облигации и векселя, депозитные и сберегательные сертификаты банков.</a:t>
            </a:r>
          </a:p>
          <a:p>
            <a:r>
              <a:rPr lang="ru-RU" dirty="0"/>
              <a:t>Приобретя долевые ценные бумаги, их владелец становится долевым собственником, совладельцем предприятия. Такие ценные бумаги удостоверяют право держателя акций на долю в конкретной собственности акционерного общества.</a:t>
            </a:r>
          </a:p>
          <a:p>
            <a:r>
              <a:rPr lang="ru-RU" dirty="0"/>
              <a:t>Дополнением к традиционному портфелю инвестиций, состоящему из акций и облигаций, служат производные ценные бумаги: опционы, варранты, фьючерсные контракты. Производные бумаги обслуживают и рынок государственных ценных бумаг</a:t>
            </a:r>
            <a:r>
              <a:rPr lang="ru-RU" dirty="0" smtClean="0"/>
              <a:t>.</a:t>
            </a:r>
            <a:endParaRPr lang="ru-RU" dirty="0"/>
          </a:p>
        </p:txBody>
      </p:sp>
    </p:spTree>
    <p:extLst>
      <p:ext uri="{BB962C8B-B14F-4D97-AF65-F5344CB8AC3E}">
        <p14:creationId xmlns:p14="http://schemas.microsoft.com/office/powerpoint/2010/main" xmlns="" val="475807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1.Понятие корпоративной ценной бумаги. </a:t>
            </a:r>
          </a:p>
        </p:txBody>
      </p:sp>
      <p:sp>
        <p:nvSpPr>
          <p:cNvPr id="3" name="Объект 2"/>
          <p:cNvSpPr>
            <a:spLocks noGrp="1"/>
          </p:cNvSpPr>
          <p:nvPr>
            <p:ph sz="quarter" idx="1"/>
          </p:nvPr>
        </p:nvSpPr>
        <p:spPr>
          <a:xfrm>
            <a:off x="323528" y="1412776"/>
            <a:ext cx="8363272" cy="4607024"/>
          </a:xfrm>
        </p:spPr>
        <p:txBody>
          <a:bodyPr>
            <a:normAutofit fontScale="85000" lnSpcReduction="20000"/>
          </a:bodyPr>
          <a:lstStyle/>
          <a:p>
            <a:r>
              <a:rPr lang="ru-RU" dirty="0"/>
              <a:t>Корпоративные ценные бумаги выпускаются при:</a:t>
            </a:r>
          </a:p>
          <a:p>
            <a:pPr marL="0" indent="0">
              <a:buNone/>
            </a:pPr>
            <a:r>
              <a:rPr lang="ru-RU" dirty="0"/>
              <a:t>. учреждении акционерного общества и размещении акций среди учредителей;</a:t>
            </a:r>
          </a:p>
          <a:p>
            <a:pPr marL="0" indent="0">
              <a:buNone/>
            </a:pPr>
            <a:r>
              <a:rPr lang="ru-RU" dirty="0"/>
              <a:t>. увеличении размеров уставного капитала общества;</a:t>
            </a:r>
          </a:p>
          <a:p>
            <a:pPr marL="0" indent="0">
              <a:buNone/>
            </a:pPr>
            <a:r>
              <a:rPr lang="ru-RU" dirty="0"/>
              <a:t>. привлечении заемного капитала путем выпуска облигаций</a:t>
            </a:r>
            <a:r>
              <a:rPr lang="ru-RU" dirty="0" smtClean="0"/>
              <a:t>.</a:t>
            </a:r>
          </a:p>
          <a:p>
            <a:r>
              <a:rPr lang="ru-RU" dirty="0" smtClean="0"/>
              <a:t>Корпоративные </a:t>
            </a:r>
            <a:r>
              <a:rPr lang="ru-RU" dirty="0"/>
              <a:t>ценные бумаги, в отличие от иных ценных бумаг, выпускаются в особом порядке, путем эмиссии (т.е. выпуска) в соответствии с процедурой, регламентированной законодательством. Поэтому корпоративная ценная бумага - это еще и эмиссионная ценная бумага</a:t>
            </a:r>
            <a:r>
              <a:rPr lang="ru-RU" dirty="0" smtClean="0"/>
              <a:t>.</a:t>
            </a:r>
            <a:endParaRPr lang="ru-RU" dirty="0"/>
          </a:p>
          <a:p>
            <a:r>
              <a:rPr lang="ru-RU" dirty="0"/>
              <a:t>Эмиссионная ценная бумага понимается как объект особого права собственности, форма выражения которого определяется его юридической природой, предоставляющей соответствующему субъекту права имущественные и неимущественные права. </a:t>
            </a:r>
          </a:p>
        </p:txBody>
      </p:sp>
    </p:spTree>
    <p:extLst>
      <p:ext uri="{BB962C8B-B14F-4D97-AF65-F5344CB8AC3E}">
        <p14:creationId xmlns:p14="http://schemas.microsoft.com/office/powerpoint/2010/main" xmlns="" val="179898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1.Понятие корпоративной ценной бумаги. </a:t>
            </a:r>
          </a:p>
        </p:txBody>
      </p:sp>
      <p:sp>
        <p:nvSpPr>
          <p:cNvPr id="3" name="Объект 2"/>
          <p:cNvSpPr>
            <a:spLocks noGrp="1"/>
          </p:cNvSpPr>
          <p:nvPr>
            <p:ph sz="quarter" idx="1"/>
          </p:nvPr>
        </p:nvSpPr>
        <p:spPr/>
        <p:txBody>
          <a:bodyPr>
            <a:normAutofit fontScale="70000" lnSpcReduction="20000"/>
          </a:bodyPr>
          <a:lstStyle/>
          <a:p>
            <a:r>
              <a:rPr lang="ru-RU" dirty="0"/>
              <a:t>Эмиссионная ценная бумага характеризуется одновременно следующими признаками:</a:t>
            </a:r>
          </a:p>
          <a:p>
            <a:pPr marL="0" indent="0">
              <a:buNone/>
            </a:pPr>
            <a:r>
              <a:rPr lang="ru-RU" dirty="0"/>
              <a:t>- закрепляет совокупность имущественных и неимущественных прав, подлежащих удостоверению и безусловному осуществлению с соблюдением предусмотренной законом формы и порядка;</a:t>
            </a:r>
          </a:p>
          <a:p>
            <a:pPr marL="0" indent="0">
              <a:buNone/>
            </a:pPr>
            <a:r>
              <a:rPr lang="ru-RU" dirty="0"/>
              <a:t>- размещается выпусками;</a:t>
            </a:r>
          </a:p>
          <a:p>
            <a:pPr marL="0" indent="0">
              <a:buNone/>
            </a:pPr>
            <a:r>
              <a:rPr lang="ru-RU" dirty="0" smtClean="0"/>
              <a:t>-имеет </a:t>
            </a:r>
            <a:r>
              <a:rPr lang="ru-RU" dirty="0"/>
              <a:t>равный объем и сроки осуществления прав внутри одного выпуска вне зависимости от времени приобретения бумаги. С передачей ценной бумаги переходят все удостоверяемые ею права в совокупности</a:t>
            </a:r>
            <a:r>
              <a:rPr lang="ru-RU" dirty="0" smtClean="0"/>
              <a:t>.</a:t>
            </a:r>
          </a:p>
          <a:p>
            <a:pPr marL="0" indent="0">
              <a:buNone/>
            </a:pPr>
            <a:r>
              <a:rPr lang="ru-RU" dirty="0"/>
              <a:t>Корпоративная эмиссионная ценная бумага - эмиссионная ценная бумага, выпускаемая коммерческой организацией (хозяйственным обществом), основанной на объединении участия и капиталов, которая предоставляет ее собственнику соответствующий объем прав, отраженный Федеральным законом от 22 апреля 1996 г. N 39-ФЗ "О рынке ценных бумаг" и специальным законодательством</a:t>
            </a:r>
            <a:r>
              <a:rPr lang="ru-RU" dirty="0" smtClean="0"/>
              <a:t>.</a:t>
            </a:r>
            <a:endParaRPr lang="ru-RU" dirty="0"/>
          </a:p>
          <a:p>
            <a:pPr>
              <a:buFontTx/>
              <a:buChar char="-"/>
            </a:pPr>
            <a:endParaRPr lang="ru-RU" dirty="0"/>
          </a:p>
          <a:p>
            <a:endParaRPr lang="ru-RU" dirty="0"/>
          </a:p>
        </p:txBody>
      </p:sp>
    </p:spTree>
    <p:extLst>
      <p:ext uri="{BB962C8B-B14F-4D97-AF65-F5344CB8AC3E}">
        <p14:creationId xmlns:p14="http://schemas.microsoft.com/office/powerpoint/2010/main" xmlns="" val="1179123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1.Понятие корпоративной ценной бумаги. </a:t>
            </a:r>
          </a:p>
        </p:txBody>
      </p:sp>
      <p:sp>
        <p:nvSpPr>
          <p:cNvPr id="3" name="Объект 2"/>
          <p:cNvSpPr>
            <a:spLocks noGrp="1"/>
          </p:cNvSpPr>
          <p:nvPr>
            <p:ph sz="quarter" idx="1"/>
          </p:nvPr>
        </p:nvSpPr>
        <p:spPr/>
        <p:txBody>
          <a:bodyPr>
            <a:normAutofit fontScale="70000" lnSpcReduction="20000"/>
          </a:bodyPr>
          <a:lstStyle/>
          <a:p>
            <a:r>
              <a:rPr lang="ru-RU" dirty="0"/>
              <a:t>Корпоративные ценные бумаги являются аккумулятором права собственности инвесторов в акционерных обществах и обществах с ограниченной и дополнительной ответственностью и отражают реальное состояние экономики. Этот аспект правовой конструкции отражается в увеличении либо уменьшении доли купли-продажи корпоративных ценных бумаг как на первичном, так и на вторичном рынке.</a:t>
            </a:r>
          </a:p>
          <a:p>
            <a:r>
              <a:rPr lang="ru-RU" dirty="0"/>
              <a:t>С другой стороны, под влиянием объективных условий (изменение нормативной базы, принятие политических решений и др.) корпоративные ценные бумаги становятся правовым механизмом изменения экономических отношений посредством перевода денежных средств из сферы накопления в сферу производства. Это основная функция рынка корпоративных ценных бумаг.</a:t>
            </a:r>
          </a:p>
          <a:p>
            <a:r>
              <a:rPr lang="ru-RU" dirty="0"/>
              <a:t>Признак корпоративности проявляется именно в специфике принятия решений о выпуске ценных бумаг или в формировании объекта сделки (например, корпоративные облигации и акции).</a:t>
            </a:r>
          </a:p>
          <a:p>
            <a:endParaRPr lang="ru-RU" dirty="0"/>
          </a:p>
        </p:txBody>
      </p:sp>
    </p:spTree>
    <p:extLst>
      <p:ext uri="{BB962C8B-B14F-4D97-AF65-F5344CB8AC3E}">
        <p14:creationId xmlns:p14="http://schemas.microsoft.com/office/powerpoint/2010/main" xmlns="" val="1665195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2.Виды корпоративных ценных бумаг.</a:t>
            </a:r>
            <a:endParaRPr lang="ru-RU" dirty="0"/>
          </a:p>
        </p:txBody>
      </p:sp>
      <p:sp>
        <p:nvSpPr>
          <p:cNvPr id="3" name="Объект 2"/>
          <p:cNvSpPr>
            <a:spLocks noGrp="1"/>
          </p:cNvSpPr>
          <p:nvPr>
            <p:ph sz="quarter" idx="1"/>
          </p:nvPr>
        </p:nvSpPr>
        <p:spPr/>
        <p:txBody>
          <a:bodyPr>
            <a:normAutofit fontScale="70000" lnSpcReduction="20000"/>
          </a:bodyPr>
          <a:lstStyle/>
          <a:p>
            <a:r>
              <a:rPr lang="ru-RU" dirty="0"/>
              <a:t>Корпоративные ценные бумаги представлены различными их видами: долговыми, долевыми и производными ценными бумагами</a:t>
            </a:r>
            <a:r>
              <a:rPr lang="ru-RU" dirty="0" smtClean="0"/>
              <a:t>.</a:t>
            </a:r>
            <a:endParaRPr lang="ru-RU" dirty="0"/>
          </a:p>
          <a:p>
            <a:r>
              <a:rPr lang="ru-RU" dirty="0"/>
              <a:t>Долговые ценные бумаги, опосредующие кредитные отношения, когда денежные средства предоставляются в пользование на определенный срок, подлежат возврату с уплатой установленного заранее процента за пользование заемными средствами. В соответствии с указанной формой привлечения средств, строящихся на отношениях займа, используется такой вид корпоративных ценных бумаг, как облигации и векселя, депозитные и сберегательные сертификаты банков</a:t>
            </a:r>
            <a:r>
              <a:rPr lang="ru-RU" dirty="0" smtClean="0"/>
              <a:t>.</a:t>
            </a:r>
            <a:endParaRPr lang="ru-RU" dirty="0"/>
          </a:p>
          <a:p>
            <a:r>
              <a:rPr lang="ru-RU" dirty="0"/>
              <a:t>Приобретя долевые ценные бумаги, их владелец становится долевым собственником, совладельцем предприятия. Такие ценные бумаги удостоверяют право держателя акций на долю в конкретной собственности акционерного </a:t>
            </a:r>
            <a:r>
              <a:rPr lang="ru-RU" dirty="0" smtClean="0"/>
              <a:t>общества.</a:t>
            </a:r>
            <a:endParaRPr lang="ru-RU" dirty="0"/>
          </a:p>
          <a:p>
            <a:r>
              <a:rPr lang="ru-RU" dirty="0"/>
              <a:t>Дополнением к традиционному портфелю инвестиций, состоящему из акций и облигаций, служат производные ценные бумаги: опционы, варранты, фьючерсные контракты. Производные бумаги обслуживают и рынок государственных ценных бумаг.</a:t>
            </a:r>
          </a:p>
        </p:txBody>
      </p:sp>
    </p:spTree>
    <p:extLst>
      <p:ext uri="{BB962C8B-B14F-4D97-AF65-F5344CB8AC3E}">
        <p14:creationId xmlns:p14="http://schemas.microsoft.com/office/powerpoint/2010/main" xmlns="" val="2996522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3</a:t>
            </a:r>
            <a:r>
              <a:rPr lang="ru-RU" dirty="0" smtClean="0"/>
              <a:t>.Акции. Виды акций.</a:t>
            </a:r>
            <a:endParaRPr lang="ru-RU" dirty="0"/>
          </a:p>
        </p:txBody>
      </p:sp>
      <p:sp>
        <p:nvSpPr>
          <p:cNvPr id="3" name="Объект 2"/>
          <p:cNvSpPr>
            <a:spLocks noGrp="1"/>
          </p:cNvSpPr>
          <p:nvPr>
            <p:ph sz="quarter" idx="1"/>
          </p:nvPr>
        </p:nvSpPr>
        <p:spPr>
          <a:xfrm>
            <a:off x="539552" y="1484784"/>
            <a:ext cx="8280920" cy="4752528"/>
          </a:xfrm>
        </p:spPr>
        <p:txBody>
          <a:bodyPr>
            <a:normAutofit fontScale="92500"/>
          </a:bodyPr>
          <a:lstStyle/>
          <a:p>
            <a:r>
              <a:rPr lang="ru-RU" dirty="0"/>
              <a:t>Термин «акция» появился в начале XVII в. и имел голландское происхождение; первоначально означал пай, внесенный участником акционерного общества в предприятие (в англосаксонских языках </a:t>
            </a:r>
            <a:r>
              <a:rPr lang="ru-RU" dirty="0" err="1"/>
              <a:t>Stock</a:t>
            </a:r>
            <a:r>
              <a:rPr lang="ru-RU" dirty="0"/>
              <a:t> – запас). В английском языке часто используют понятие </a:t>
            </a:r>
            <a:r>
              <a:rPr lang="ru-RU" dirty="0" err="1"/>
              <a:t>equities</a:t>
            </a:r>
            <a:r>
              <a:rPr lang="ru-RU" dirty="0"/>
              <a:t>, означающее систему справедливости или эквивалентную часть, на которую делится стоимость компании.</a:t>
            </a:r>
          </a:p>
          <a:p>
            <a:r>
              <a:rPr lang="ru-RU" b="1" dirty="0" smtClean="0"/>
              <a:t>Акция</a:t>
            </a:r>
            <a:r>
              <a:rPr lang="ru-RU" dirty="0" smtClean="0"/>
              <a:t>– </a:t>
            </a:r>
            <a:r>
              <a:rPr lang="ru-RU" dirty="0"/>
              <a:t>это ценная бумага, удостоверяющая внесение вклада в уставный капитал акционерного общества и дающая ее владельцу право на получение дохода в виде дивидендов и в управлении</a:t>
            </a:r>
            <a:r>
              <a:rPr lang="ru-RU" dirty="0" smtClean="0"/>
              <a:t>.</a:t>
            </a:r>
            <a:endParaRPr lang="ru-RU" dirty="0"/>
          </a:p>
        </p:txBody>
      </p:sp>
    </p:spTree>
    <p:extLst>
      <p:ext uri="{BB962C8B-B14F-4D97-AF65-F5344CB8AC3E}">
        <p14:creationId xmlns:p14="http://schemas.microsoft.com/office/powerpoint/2010/main" xmlns="" val="137518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3</a:t>
            </a:r>
            <a:r>
              <a:rPr lang="ru-RU" dirty="0" smtClean="0"/>
              <a:t>.Акции. Виды акций.</a:t>
            </a:r>
            <a:endParaRPr lang="ru-RU" dirty="0"/>
          </a:p>
        </p:txBody>
      </p:sp>
      <p:sp>
        <p:nvSpPr>
          <p:cNvPr id="3" name="Объект 2"/>
          <p:cNvSpPr>
            <a:spLocks noGrp="1"/>
          </p:cNvSpPr>
          <p:nvPr>
            <p:ph sz="quarter" idx="1"/>
          </p:nvPr>
        </p:nvSpPr>
        <p:spPr>
          <a:xfrm>
            <a:off x="467544" y="1484784"/>
            <a:ext cx="8496944" cy="5184576"/>
          </a:xfrm>
        </p:spPr>
        <p:txBody>
          <a:bodyPr>
            <a:normAutofit fontScale="85000" lnSpcReduction="20000"/>
          </a:bodyPr>
          <a:lstStyle/>
          <a:p>
            <a:r>
              <a:rPr lang="ru-RU" dirty="0"/>
              <a:t>Акции могут быть классифицированы по различным основаниям: выделяют акции о</a:t>
            </a:r>
            <a:r>
              <a:rPr lang="ru-RU" i="1" dirty="0"/>
              <a:t>быкновенные и привилегированные, голосующие и </a:t>
            </a:r>
            <a:r>
              <a:rPr lang="ru-RU" i="1" dirty="0" err="1"/>
              <a:t>неголосующие</a:t>
            </a:r>
            <a:r>
              <a:rPr lang="ru-RU" i="1" dirty="0"/>
              <a:t>, объявленные и размещенные, оплаченные и неоплаченные.</a:t>
            </a:r>
          </a:p>
          <a:p>
            <a:r>
              <a:rPr lang="ru-RU" b="1" dirty="0"/>
              <a:t>Обыкновенные акции</a:t>
            </a:r>
          </a:p>
          <a:p>
            <a:r>
              <a:rPr lang="ru-RU" dirty="0"/>
              <a:t>Основная категория акций акционерного общества - обыкновенные акции. Обыкновенная акция предоставляет акционеру право голоса на собраниях акционеров, на получение дивиденда и ликвидационной стоимости. Отличие обыкновенных от привилегированных акций состоит в том, что обладатели таких акций не имеют права голоса по большинству вопросов, обсуждаемых общим собранием, однако имеют право на получение фиксированных дивидендов и (или) ликвидационной стоимости (ст. 32 Закона об АО). Номинальная стоимость размещенных привилегированных акций не должна превышать 25% от уставного капитала общества.</a:t>
            </a:r>
          </a:p>
        </p:txBody>
      </p:sp>
    </p:spTree>
    <p:extLst>
      <p:ext uri="{BB962C8B-B14F-4D97-AF65-F5344CB8AC3E}">
        <p14:creationId xmlns:p14="http://schemas.microsoft.com/office/powerpoint/2010/main" xmlns="" val="1459647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3.Акции. Виды акций.</a:t>
            </a:r>
            <a:endParaRPr lang="ru-RU" dirty="0"/>
          </a:p>
        </p:txBody>
      </p:sp>
      <p:sp>
        <p:nvSpPr>
          <p:cNvPr id="3" name="Объект 2"/>
          <p:cNvSpPr>
            <a:spLocks noGrp="1"/>
          </p:cNvSpPr>
          <p:nvPr>
            <p:ph sz="quarter" idx="1"/>
          </p:nvPr>
        </p:nvSpPr>
        <p:spPr>
          <a:xfrm>
            <a:off x="323528" y="1268760"/>
            <a:ext cx="8496944" cy="5256584"/>
          </a:xfrm>
        </p:spPr>
        <p:txBody>
          <a:bodyPr>
            <a:normAutofit fontScale="70000" lnSpcReduction="20000"/>
          </a:bodyPr>
          <a:lstStyle/>
          <a:p>
            <a:r>
              <a:rPr lang="ru-RU" b="1" dirty="0"/>
              <a:t>Голосующие акции</a:t>
            </a:r>
          </a:p>
          <a:p>
            <a:pPr marL="0" indent="0">
              <a:buNone/>
            </a:pPr>
            <a:r>
              <a:rPr lang="ru-RU" dirty="0"/>
              <a:t>В законодательстве также используется категория "голосующие акции". По общему правилу голосующими являются обыкновенные акции. Но из этого правила есть и исключения. Не голосуют обыкновенные акции, которые не полностью оплачены, акции, принадлежащие самому обществу (до их передачи третьим лицам либо погашения), а также в иных случаях, указанных в Законе. </a:t>
            </a:r>
            <a:r>
              <a:rPr lang="ru-RU" dirty="0" err="1"/>
              <a:t>Неголосующими</a:t>
            </a:r>
            <a:r>
              <a:rPr lang="ru-RU" dirty="0"/>
              <a:t>, как правило, являются привилегированные акции. Но в определенных случаях привилегированные акции приобретают право голоса, например, по вопросам о реорганизации или ликвидации общества, а также по вопросам, связанным с изменением статуса конкретных привилегированных акций </a:t>
            </a:r>
            <a:r>
              <a:rPr lang="ru-RU" dirty="0" smtClean="0"/>
              <a:t> </a:t>
            </a:r>
            <a:r>
              <a:rPr lang="ru-RU" dirty="0"/>
              <a:t>(ст. 32 Закона об АО</a:t>
            </a:r>
            <a:r>
              <a:rPr lang="ru-RU" dirty="0" smtClean="0"/>
              <a:t>).</a:t>
            </a:r>
            <a:endParaRPr lang="ru-RU" dirty="0"/>
          </a:p>
          <a:p>
            <a:r>
              <a:rPr lang="ru-RU" b="1" dirty="0"/>
              <a:t>Объявленные акции</a:t>
            </a:r>
          </a:p>
          <a:p>
            <a:pPr marL="0" indent="0">
              <a:buNone/>
            </a:pPr>
            <a:r>
              <a:rPr lang="ru-RU" dirty="0"/>
              <a:t>Объявленные акции - это акции, выпуск и размещение которых планируется обществом в будущем дополнительно к уже размещенным акциям. Уставом общества могут быть определены количество, номинальная стоимость, категории (типы) акций, которые общество вправе размещать дополнительно к размещенным акциям (объявленные акции), и права, предоставляемые этими акциями (ст. 27 Закона об АО). При отсутствии в уставе общества положения об объявленных акциях общество не вправе размещать дополнительные акции. Акции, приобретенные акционерами, являются размещенными.</a:t>
            </a:r>
          </a:p>
        </p:txBody>
      </p:sp>
    </p:spTree>
    <p:extLst>
      <p:ext uri="{BB962C8B-B14F-4D97-AF65-F5344CB8AC3E}">
        <p14:creationId xmlns:p14="http://schemas.microsoft.com/office/powerpoint/2010/main" xmlns="" val="1503001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3.Акции. Виды акций. </a:t>
            </a:r>
            <a:endParaRPr lang="ru-RU" dirty="0"/>
          </a:p>
        </p:txBody>
      </p:sp>
      <p:sp>
        <p:nvSpPr>
          <p:cNvPr id="3" name="Объект 2"/>
          <p:cNvSpPr>
            <a:spLocks noGrp="1"/>
          </p:cNvSpPr>
          <p:nvPr>
            <p:ph sz="quarter" idx="1"/>
          </p:nvPr>
        </p:nvSpPr>
        <p:spPr>
          <a:xfrm>
            <a:off x="251520" y="1340768"/>
            <a:ext cx="8640960" cy="5184576"/>
          </a:xfrm>
        </p:spPr>
        <p:txBody>
          <a:bodyPr>
            <a:normAutofit fontScale="62500" lnSpcReduction="20000"/>
          </a:bodyPr>
          <a:lstStyle/>
          <a:p>
            <a:r>
              <a:rPr lang="ru-RU" dirty="0"/>
              <a:t>Бездокументарные акции</a:t>
            </a:r>
          </a:p>
          <a:p>
            <a:r>
              <a:rPr lang="ru-RU" dirty="0"/>
              <a:t>Ценные бумаги, как известно, могут существовать как в форме письменного документа (запись, выполненная на бумаге в определенной законодательством форме и содержащая необходимые реквизиты), так и в бездокументарной форме. Бездокументарная форма ценных бумаг подразумевает отсутствие самих ценных бумаг на бумажных носителях. Права на бездокументарные ценные бумаги фиксируются путем внесения данных об их владельцах и о количестве, номинальной стоимости и категории принадлежащих им ценных бумаг в специальные списки (реестры). Однако такой способ фиксации прав, удостоверенных ценной бумагой, допускается только в случаях, прямо предусмотренных законом или в установленном им порядке. Акции как именные эмиссионные ценные бумаги могут выпускаться только в бездокументарной форме (ст. 16 Закона о рынке ценных бумаг).</a:t>
            </a:r>
          </a:p>
          <a:p>
            <a:r>
              <a:rPr lang="ru-RU" dirty="0"/>
              <a:t>Фиксация прав, закрепленных ценной бумагой в бездокументарной форме, осуществляется лицом, выдавшим ценную бумагу или уполномоченным на это лицом, действующим на основании специального разрешения (лицензии) в виде записи на лицевом счете владельца. По требованию владельца лицо, осуществившее фиксацию права в бездокументарной форме, обязано выдать ему документ, свидетельствующий о закрепленном праве, - выписку из реестра, которая не является ценной бумагой, но подтверждает факт владения определенным количеством ценных бумаг. Передача прав, закрепленных в бездокументарной форме, производится путем внесения записи в реестр акционеров, который существует в каждом акционерном обществе.</a:t>
            </a:r>
          </a:p>
        </p:txBody>
      </p:sp>
    </p:spTree>
    <p:extLst>
      <p:ext uri="{BB962C8B-B14F-4D97-AF65-F5344CB8AC3E}">
        <p14:creationId xmlns:p14="http://schemas.microsoft.com/office/powerpoint/2010/main" xmlns="" val="3776657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3.Акции. Виды акций.</a:t>
            </a:r>
            <a:endParaRPr lang="ru-RU" dirty="0"/>
          </a:p>
        </p:txBody>
      </p:sp>
      <p:sp>
        <p:nvSpPr>
          <p:cNvPr id="3" name="Объект 2"/>
          <p:cNvSpPr>
            <a:spLocks noGrp="1"/>
          </p:cNvSpPr>
          <p:nvPr>
            <p:ph sz="quarter" idx="1"/>
          </p:nvPr>
        </p:nvSpPr>
        <p:spPr>
          <a:xfrm>
            <a:off x="251520" y="1340768"/>
            <a:ext cx="8640960" cy="5184576"/>
          </a:xfrm>
        </p:spPr>
        <p:txBody>
          <a:bodyPr>
            <a:normAutofit fontScale="62500" lnSpcReduction="20000"/>
          </a:bodyPr>
          <a:lstStyle/>
          <a:p>
            <a:r>
              <a:rPr lang="ru-RU" dirty="0"/>
              <a:t>Правовой статус бездокументарных ценных бумаг активно дискутируется в правовой литературе </a:t>
            </a:r>
            <a:r>
              <a:rPr lang="ru-RU" dirty="0" smtClean="0"/>
              <a:t>. </a:t>
            </a:r>
            <a:r>
              <a:rPr lang="ru-RU" dirty="0"/>
              <a:t>В настоящее время существуют две основные точки зрения. Представители первой, основываясь на нормах ГК РФ, признают ценными бумагами только документарные ценные </a:t>
            </a:r>
            <a:r>
              <a:rPr lang="ru-RU" dirty="0" smtClean="0"/>
              <a:t>бумаги. </a:t>
            </a:r>
            <a:r>
              <a:rPr lang="ru-RU" dirty="0"/>
              <a:t>При этом бездокументарные ценные бумаги рассматриваются ими не в качестве ценных бумаг, а только как имущественные права или способ фиксации прав, вследствие чего не могут быть признаны вещами, а следовательно, и объектами права собственности. Представители второй точки зрения, напротив, признают бездокументарные ценные бумаги, рассматривая их как совокупность имущественных </a:t>
            </a:r>
            <a:r>
              <a:rPr lang="ru-RU" dirty="0" smtClean="0"/>
              <a:t>прав.</a:t>
            </a:r>
          </a:p>
          <a:p>
            <a:r>
              <a:rPr lang="ru-RU" b="1" dirty="0" smtClean="0"/>
              <a:t>Дробные </a:t>
            </a:r>
            <a:r>
              <a:rPr lang="ru-RU" b="1" dirty="0"/>
              <a:t>акции</a:t>
            </a:r>
          </a:p>
          <a:p>
            <a:r>
              <a:rPr lang="ru-RU" dirty="0"/>
              <a:t>Действующее законодательство предусматривает особый вид акций - дробные акции (п. 3 ст. 25 Закона об АО).</a:t>
            </a:r>
          </a:p>
          <a:p>
            <a:r>
              <a:rPr lang="ru-RU" dirty="0"/>
              <a:t>Появление института дробной акции вызвало многочисленные дискуссии в правовой литературе. В частности, следует ли рассматривать дробную акцию как ценную бумагу или часть ценной бумаги? Если признать дробную акцию частью ценной бумаги, которая обращается наравне с собственно ценной бумагой, то в результате становится возможным переход прав по ценной бумаге в соответствующей части. В противном случае следует признать, что дробная акция является ценной бумагой, и тем самым приравнять дробную акцию к собственно ценной бумаге, введя таким образом новый вид ценных бумаг</a:t>
            </a:r>
            <a:r>
              <a:rPr lang="ru-RU" dirty="0" smtClean="0"/>
              <a:t>.</a:t>
            </a:r>
          </a:p>
          <a:p>
            <a:r>
              <a:rPr lang="ru-RU" dirty="0"/>
              <a:t>Дробная акция по своей сути является частью акции (частью ее номинальной стоимости). В случае если одно лицо приобретает две или более дробные акции одной категории (типа), эти акции образуют одну целую и (или) дробную акцию, равную сумме дробных акций</a:t>
            </a:r>
            <a:r>
              <a:rPr lang="ru-RU" dirty="0" smtClean="0"/>
              <a:t>.</a:t>
            </a:r>
            <a:endParaRPr lang="ru-RU" dirty="0"/>
          </a:p>
        </p:txBody>
      </p:sp>
    </p:spTree>
    <p:extLst>
      <p:ext uri="{BB962C8B-B14F-4D97-AF65-F5344CB8AC3E}">
        <p14:creationId xmlns:p14="http://schemas.microsoft.com/office/powerpoint/2010/main" xmlns="" val="3784306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7772400" cy="796950"/>
          </a:xfrm>
        </p:spPr>
        <p:txBody>
          <a:bodyPr/>
          <a:lstStyle/>
          <a:p>
            <a:r>
              <a:rPr lang="ru-RU" dirty="0" smtClean="0"/>
              <a:t>3.Акции. Виды акций.</a:t>
            </a:r>
            <a:endParaRPr lang="ru-RU" dirty="0"/>
          </a:p>
        </p:txBody>
      </p:sp>
      <p:sp>
        <p:nvSpPr>
          <p:cNvPr id="3" name="Объект 2"/>
          <p:cNvSpPr>
            <a:spLocks noGrp="1"/>
          </p:cNvSpPr>
          <p:nvPr>
            <p:ph sz="quarter" idx="1"/>
          </p:nvPr>
        </p:nvSpPr>
        <p:spPr>
          <a:xfrm>
            <a:off x="251520" y="908720"/>
            <a:ext cx="8640960" cy="5760640"/>
          </a:xfrm>
        </p:spPr>
        <p:txBody>
          <a:bodyPr>
            <a:noAutofit/>
          </a:bodyPr>
          <a:lstStyle/>
          <a:p>
            <a:r>
              <a:rPr lang="ru-RU" sz="1400" dirty="0" smtClean="0"/>
              <a:t>Образование </a:t>
            </a:r>
            <a:r>
              <a:rPr lang="ru-RU" sz="1400" dirty="0"/>
              <a:t>дробной акции происходит в связи с невозможностью приобретения акционером целого числа акций в следующих случаях, предусмотренных Законом:</a:t>
            </a:r>
          </a:p>
          <a:p>
            <a:pPr marL="0" indent="0">
              <a:buNone/>
            </a:pPr>
            <a:r>
              <a:rPr lang="ru-RU" sz="1400" dirty="0"/>
              <a:t>-   осуществления акционером закрытого акционерного общества преимущественного права на   приобретение   акций,   продаваемых   акционером   общества,   пропорционально   количеству принадлежащих ему акций;</a:t>
            </a:r>
          </a:p>
          <a:p>
            <a:pPr marL="0" indent="0">
              <a:buNone/>
            </a:pPr>
            <a:r>
              <a:rPr lang="ru-RU" sz="1400" dirty="0"/>
              <a:t>-   осуществления преимущественного  права  приобретения акционерами дополнительных акций;</a:t>
            </a:r>
          </a:p>
          <a:p>
            <a:pPr marL="0" indent="0">
              <a:buNone/>
            </a:pPr>
            <a:r>
              <a:rPr lang="ru-RU" sz="1400" dirty="0"/>
              <a:t>-   консолидации акций, размещенных обществом.</a:t>
            </a:r>
          </a:p>
          <a:p>
            <a:r>
              <a:rPr lang="ru-RU" sz="1400" dirty="0"/>
              <a:t>Иных оснований дробления акций Законом не предусмотрено. Однако некоторые специалисты полагают, что образование дробных акций возможно и по иным основаниям, а содержащийся в Законе об АО перечень случаев возникновения дробных акций не является исчерпывающим </a:t>
            </a:r>
            <a:r>
              <a:rPr lang="ru-RU" sz="1400" dirty="0" smtClean="0"/>
              <a:t>.</a:t>
            </a:r>
            <a:endParaRPr lang="ru-RU" sz="1400" dirty="0"/>
          </a:p>
          <a:p>
            <a:r>
              <a:rPr lang="ru-RU" sz="1400" dirty="0" smtClean="0"/>
              <a:t>Законодательством </a:t>
            </a:r>
            <a:r>
              <a:rPr lang="ru-RU" sz="1400" dirty="0"/>
              <a:t>допускается возможность общей собственности нескольких лиц на одну акцию без разделения ее на доли. Общая собственность на акцию может возникать, например, в случаях ее наследования. Владение, пользование и распоряжение акциями, находящимися в общей собственности, осуществляется в соответствии с гражданским законодательством. Это, несомненно, вызывает определенные сложности, например, при голосовании такой акцией.</a:t>
            </a:r>
          </a:p>
          <a:p>
            <a:r>
              <a:rPr lang="ru-RU" sz="1400" dirty="0"/>
              <a:t>Дробные акции обращаются так же, как и акции, не являющиеся дробными. Спорным вопросом является объем прав, принадлежащий акционеру - владельцу дробной акции. По общему мнению, дробная акция предоставляет ее обладателю права, предоставляемые акцией соответствующей категории, но в объеме, соответствующем части целой акции, которую она составляет. Например, обладание акционером 1/2 акции предоставляет акционеру на собрании акционеров не один голос, а 1/2 голоса. Определенные проблемы при этом может составлять кумулятивное голосование акционера по выборам совета директоров </a:t>
            </a:r>
            <a:r>
              <a:rPr lang="ru-RU" sz="1400" dirty="0" smtClean="0"/>
              <a:t>. </a:t>
            </a:r>
            <a:r>
              <a:rPr lang="ru-RU" sz="1400" dirty="0"/>
              <a:t>В то же время право акционера на информацию должно осуществляться акционером в полном объеме.</a:t>
            </a:r>
          </a:p>
        </p:txBody>
      </p:sp>
    </p:spTree>
    <p:extLst>
      <p:ext uri="{BB962C8B-B14F-4D97-AF65-F5344CB8AC3E}">
        <p14:creationId xmlns:p14="http://schemas.microsoft.com/office/powerpoint/2010/main" xmlns="" val="191664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4</a:t>
            </a:r>
            <a:r>
              <a:rPr lang="ru-RU" dirty="0" smtClean="0"/>
              <a:t>.Облигация</a:t>
            </a:r>
            <a:r>
              <a:rPr lang="ru-RU" dirty="0"/>
              <a:t>. Виды и особенности размещения облигаций. </a:t>
            </a:r>
          </a:p>
        </p:txBody>
      </p:sp>
      <p:sp>
        <p:nvSpPr>
          <p:cNvPr id="3" name="Объект 2"/>
          <p:cNvSpPr>
            <a:spLocks noGrp="1"/>
          </p:cNvSpPr>
          <p:nvPr>
            <p:ph sz="quarter" idx="1"/>
          </p:nvPr>
        </p:nvSpPr>
        <p:spPr>
          <a:xfrm>
            <a:off x="395536" y="1412776"/>
            <a:ext cx="8291264" cy="4607024"/>
          </a:xfrm>
        </p:spPr>
        <p:txBody>
          <a:bodyPr>
            <a:normAutofit fontScale="70000" lnSpcReduction="20000"/>
          </a:bodyPr>
          <a:lstStyle/>
          <a:p>
            <a:r>
              <a:rPr lang="ru-RU" b="1" dirty="0"/>
              <a:t>Облигация</a:t>
            </a:r>
            <a:r>
              <a:rPr lang="ru-RU" dirty="0"/>
              <a:t> - эмиссионная ценная бумага, закрепляющая право ее владельца на получение от эмитента облигации (лица, выпустившего облигацию) в предусмотренный в ней срок ее номинальной стоимости и зафиксированного в ней процента от этой стоимости или иного имущественного эквивалента (ст. 2 Закона о рынке ценных бумаг). Фактически облигация удостоверяет отношения займа между владельцем облигации и лицом, выпустившим облигацию (ст.   816   ГК  РФ).   Облигации   могут  выпускать   как  государство,  так  и   юридические лица.   В зависимости от этого различаются облигации государственные (муниципальные) и облигации частных лиц (корпоративные облигации</a:t>
            </a:r>
            <a:r>
              <a:rPr lang="ru-RU" dirty="0" smtClean="0"/>
              <a:t>).</a:t>
            </a:r>
          </a:p>
          <a:p>
            <a:r>
              <a:rPr lang="ru-RU" dirty="0" smtClean="0"/>
              <a:t> </a:t>
            </a:r>
            <a:r>
              <a:rPr lang="ru-RU" dirty="0"/>
              <a:t>Корпоративные облигации выпускаются юридическими лицами для формирования заемного капитала. Наибольшее распространение получили облигации акционерных обществ, поскольку для акционерного общества облигации, как и акции, служат источником привлечения денежных средств. В зависимости от формы выпуска облигации, как и большинство эмиссионных ценных бумаг, могут выпускаться в документарной и бездокументарной формах. Бездокументарные облигации могут быть только именными</a:t>
            </a:r>
            <a:r>
              <a:rPr lang="ru-RU" dirty="0" smtClean="0"/>
              <a:t>.</a:t>
            </a:r>
            <a:endParaRPr lang="ru-RU" dirty="0"/>
          </a:p>
        </p:txBody>
      </p:sp>
    </p:spTree>
    <p:extLst>
      <p:ext uri="{BB962C8B-B14F-4D97-AF65-F5344CB8AC3E}">
        <p14:creationId xmlns:p14="http://schemas.microsoft.com/office/powerpoint/2010/main" xmlns="" val="139547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7772400" cy="1143000"/>
          </a:xfrm>
        </p:spPr>
        <p:txBody>
          <a:bodyPr>
            <a:normAutofit fontScale="90000"/>
          </a:bodyPr>
          <a:lstStyle/>
          <a:p>
            <a:r>
              <a:rPr lang="ru-RU" dirty="0"/>
              <a:t>4.Облигация. Виды и особенности размещения облигаций. </a:t>
            </a:r>
          </a:p>
        </p:txBody>
      </p:sp>
      <p:sp>
        <p:nvSpPr>
          <p:cNvPr id="3" name="Объект 2"/>
          <p:cNvSpPr>
            <a:spLocks noGrp="1"/>
          </p:cNvSpPr>
          <p:nvPr>
            <p:ph sz="quarter" idx="1"/>
          </p:nvPr>
        </p:nvSpPr>
        <p:spPr>
          <a:xfrm>
            <a:off x="251520" y="1340768"/>
            <a:ext cx="8568952" cy="5112568"/>
          </a:xfrm>
        </p:spPr>
        <p:txBody>
          <a:bodyPr>
            <a:normAutofit fontScale="70000" lnSpcReduction="20000"/>
          </a:bodyPr>
          <a:lstStyle/>
          <a:p>
            <a:r>
              <a:rPr lang="ru-RU" dirty="0"/>
              <a:t>В соответствии с действующим законодательством акционерное общество вправе выпускать облигации на сумму, не превышающую размер уставного капитала либо величину обеспечения, предоставленного обществу в этих целях третьими лицами, после полной оплаты уставного капитала. При отсутствии обеспечения выпуск облигаций допускается не ранее третьего года существования АО и при условии надлежащего утверждения к этому времени двух годовых балансов общества (п. 2 ст. 102 ГК РФ</a:t>
            </a:r>
            <a:r>
              <a:rPr lang="ru-RU" dirty="0" smtClean="0"/>
              <a:t>).</a:t>
            </a:r>
          </a:p>
          <a:p>
            <a:r>
              <a:rPr lang="ru-RU" dirty="0" smtClean="0"/>
              <a:t>Периодическая </a:t>
            </a:r>
            <a:r>
              <a:rPr lang="ru-RU" dirty="0"/>
              <a:t>выплата дохода по облигации производится в виде процента, который определяется от ее номинальной цены. В отличие от привилегированной акции облигация гарантирует ее держателю право на получение определенной суммы процентов в установленный срок. В случае отказа в выплате процентов юридическое лицо, выпустившее облигации, может быть объявлено неплатежеспособным и признано несостоятельным (банкротом) в порядке, установленном законом. Выплата процентов по облигации производится, как правило, на основании купона. Купон представляет собой отрывной талон с напечатанной на нем процентной ставкой. Число купонов равно числу выплат процентов до погашения облигации. Факт выплаты этого дохода отмечается изъятием или погашением купона из прилагаемого к облигации купонного листа.</a:t>
            </a:r>
          </a:p>
        </p:txBody>
      </p:sp>
    </p:spTree>
    <p:extLst>
      <p:ext uri="{BB962C8B-B14F-4D97-AF65-F5344CB8AC3E}">
        <p14:creationId xmlns:p14="http://schemas.microsoft.com/office/powerpoint/2010/main" xmlns="" val="304611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8640"/>
            <a:ext cx="7772400" cy="868958"/>
          </a:xfrm>
        </p:spPr>
        <p:txBody>
          <a:bodyPr/>
          <a:lstStyle/>
          <a:p>
            <a:r>
              <a:rPr lang="ru-RU" dirty="0"/>
              <a:t>5</a:t>
            </a:r>
            <a:r>
              <a:rPr lang="ru-RU" dirty="0" smtClean="0"/>
              <a:t>.Вексель. </a:t>
            </a:r>
            <a:endParaRPr lang="ru-RU" dirty="0"/>
          </a:p>
        </p:txBody>
      </p:sp>
      <p:sp>
        <p:nvSpPr>
          <p:cNvPr id="3" name="Объект 2"/>
          <p:cNvSpPr>
            <a:spLocks noGrp="1"/>
          </p:cNvSpPr>
          <p:nvPr>
            <p:ph sz="quarter" idx="1"/>
          </p:nvPr>
        </p:nvSpPr>
        <p:spPr>
          <a:xfrm>
            <a:off x="395536" y="1124744"/>
            <a:ext cx="8424936" cy="5400600"/>
          </a:xfrm>
        </p:spPr>
        <p:txBody>
          <a:bodyPr>
            <a:normAutofit fontScale="62500" lnSpcReduction="20000"/>
          </a:bodyPr>
          <a:lstStyle/>
          <a:p>
            <a:r>
              <a:rPr lang="ru-RU" dirty="0"/>
              <a:t>К долговым ценным бумагам относятся и корпоративные векселя – ценные бумаги, выпускаемые промышленными, транспортными и энергетическими компаниями с целью погашения задолженности перед местным бюджетом и государственными внебюджетными фондами</a:t>
            </a:r>
            <a:r>
              <a:rPr lang="ru-RU" dirty="0" smtClean="0"/>
              <a:t>.</a:t>
            </a:r>
            <a:endParaRPr lang="ru-RU" dirty="0"/>
          </a:p>
          <a:p>
            <a:r>
              <a:rPr lang="ru-RU" dirty="0"/>
              <a:t>Корпоративный вексель имеет ряд преимуществ по сравнению с другими корпоративными ценными бумагами</a:t>
            </a:r>
            <a:r>
              <a:rPr lang="ru-RU" dirty="0" smtClean="0"/>
              <a:t>:</a:t>
            </a:r>
            <a:endParaRPr lang="ru-RU" dirty="0"/>
          </a:p>
          <a:p>
            <a:pPr marL="0" indent="0">
              <a:buNone/>
            </a:pPr>
            <a:r>
              <a:rPr lang="ru-RU" dirty="0"/>
              <a:t>1)    отсутствует необходимость регистрации проспекта эмиссии</a:t>
            </a:r>
            <a:r>
              <a:rPr lang="ru-RU" dirty="0" smtClean="0"/>
              <a:t>;</a:t>
            </a:r>
            <a:endParaRPr lang="ru-RU" dirty="0"/>
          </a:p>
          <a:p>
            <a:pPr marL="0" indent="0">
              <a:buNone/>
            </a:pPr>
            <a:r>
              <a:rPr lang="ru-RU" dirty="0"/>
              <a:t>2)    векселя экономят налоги, так как не могут быть немедленно списаны за долги налоговыми службами</a:t>
            </a:r>
            <a:r>
              <a:rPr lang="ru-RU" dirty="0" smtClean="0"/>
              <a:t>;</a:t>
            </a:r>
            <a:endParaRPr lang="ru-RU" dirty="0"/>
          </a:p>
          <a:p>
            <a:pPr marL="0" indent="0">
              <a:buNone/>
            </a:pPr>
            <a:r>
              <a:rPr lang="ru-RU" dirty="0"/>
              <a:t>3)    вексель можно заложить</a:t>
            </a:r>
            <a:r>
              <a:rPr lang="ru-RU" dirty="0" smtClean="0"/>
              <a:t>;</a:t>
            </a:r>
            <a:endParaRPr lang="ru-RU" dirty="0"/>
          </a:p>
          <a:p>
            <a:pPr marL="0" indent="0">
              <a:buNone/>
            </a:pPr>
            <a:r>
              <a:rPr lang="ru-RU" dirty="0"/>
              <a:t>4)    вексель можно внести в виде взноса в уставный капитал вновь образующегося предприятия. Для продавцов преимуществом вексельной формы расчета является быстрая оборачиваемость средств, а покупателям вексель позволяет сократить потребность в оборотных денежных средствах, гарантировать поступление необходимых для производства ресурсов</a:t>
            </a:r>
            <a:r>
              <a:rPr lang="ru-RU" dirty="0" smtClean="0"/>
              <a:t>.</a:t>
            </a:r>
          </a:p>
          <a:p>
            <a:r>
              <a:rPr lang="ru-RU" dirty="0"/>
              <a:t>Большую популярность на российском рынке получили финансовые векселя, приобретаемые предприятиями с целью последующей перепродажи по более высоким ценам. Они выпускаются для краткосрочного вложения свободных денежных средств</a:t>
            </a:r>
            <a:r>
              <a:rPr lang="ru-RU" dirty="0" smtClean="0"/>
              <a:t>.</a:t>
            </a:r>
            <a:endParaRPr lang="ru-RU" dirty="0"/>
          </a:p>
          <a:p>
            <a:r>
              <a:rPr lang="ru-RU" dirty="0"/>
              <a:t>В условиях российского рынка практически полностью отсутствует контроль над объемом и условиями выпуска векселей, поскольку введение жестких форм регулирования противоречит международным нормам.</a:t>
            </a:r>
          </a:p>
        </p:txBody>
      </p:sp>
    </p:spTree>
    <p:extLst>
      <p:ext uri="{BB962C8B-B14F-4D97-AF65-F5344CB8AC3E}">
        <p14:creationId xmlns:p14="http://schemas.microsoft.com/office/powerpoint/2010/main" xmlns="" val="4206694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a:t>
            </a:r>
            <a:r>
              <a:rPr lang="ru-RU" dirty="0" smtClean="0"/>
              <a:t>.Эмиссия корпоративных ценных бумаг.</a:t>
            </a:r>
            <a:endParaRPr lang="ru-RU" dirty="0"/>
          </a:p>
        </p:txBody>
      </p:sp>
      <p:sp>
        <p:nvSpPr>
          <p:cNvPr id="3" name="Объект 2"/>
          <p:cNvSpPr>
            <a:spLocks noGrp="1"/>
          </p:cNvSpPr>
          <p:nvPr>
            <p:ph sz="quarter" idx="1"/>
          </p:nvPr>
        </p:nvSpPr>
        <p:spPr/>
        <p:txBody>
          <a:bodyPr>
            <a:normAutofit fontScale="85000" lnSpcReduction="10000"/>
          </a:bodyPr>
          <a:lstStyle/>
          <a:p>
            <a:r>
              <a:rPr lang="ru-RU" dirty="0"/>
              <a:t>Эмиссия ценных бумаг АО - установленная законом последовательность действий эмитента по размещению эмиссионных ценных бумаг.</a:t>
            </a:r>
          </a:p>
          <a:p>
            <a:r>
              <a:rPr lang="ru-RU" dirty="0"/>
              <a:t>Размещение ценных бумаг - отчуждение эмиссионных ценных бумаг эмитентом первым владельцам путем заключения гражданско-правовых сделок.</a:t>
            </a:r>
          </a:p>
          <a:p>
            <a:r>
              <a:rPr lang="ru-RU" dirty="0"/>
              <a:t>Со стороны эмитента, принявшего решение о выпуске эмиссионных ценных бумаг, имеет место публичная оферта. В соответствии с п. 2 ст. 437 ГК РФ публичная оферта - это содержащее все существенные условия договора предложение, из которого усматривается воля лица, делающего предложение, заключить договор на указанных в предложении условиях, с любым, кто отзовется.</a:t>
            </a:r>
          </a:p>
          <a:p>
            <a:endParaRPr lang="ru-RU" dirty="0"/>
          </a:p>
        </p:txBody>
      </p:sp>
    </p:spTree>
    <p:extLst>
      <p:ext uri="{BB962C8B-B14F-4D97-AF65-F5344CB8AC3E}">
        <p14:creationId xmlns:p14="http://schemas.microsoft.com/office/powerpoint/2010/main" xmlns="" val="3911098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7</a:t>
            </a:r>
            <a:r>
              <a:rPr lang="ru-RU" dirty="0" smtClean="0"/>
              <a:t>.Порядок эмиссии корпоративных ценных бумаг.</a:t>
            </a:r>
            <a:endParaRPr lang="ru-RU" dirty="0"/>
          </a:p>
        </p:txBody>
      </p:sp>
      <p:sp>
        <p:nvSpPr>
          <p:cNvPr id="3" name="Объект 2"/>
          <p:cNvSpPr>
            <a:spLocks noGrp="1"/>
          </p:cNvSpPr>
          <p:nvPr>
            <p:ph sz="quarter" idx="1"/>
          </p:nvPr>
        </p:nvSpPr>
        <p:spPr>
          <a:xfrm>
            <a:off x="323528" y="1340768"/>
            <a:ext cx="8363272" cy="4679032"/>
          </a:xfrm>
        </p:spPr>
        <p:txBody>
          <a:bodyPr>
            <a:normAutofit fontScale="70000" lnSpcReduction="20000"/>
          </a:bodyPr>
          <a:lstStyle/>
          <a:p>
            <a:r>
              <a:rPr lang="ru-RU" dirty="0"/>
              <a:t>Основным органом власти, в задачу которого входит государственное регулирование процедуры эмиссии ценных бумаг, является ФКЦБ России (в настоящее время Федеральная служба по финансовым рынкам - ФСФР).</a:t>
            </a:r>
          </a:p>
          <a:p>
            <a:r>
              <a:rPr lang="ru-RU" dirty="0"/>
              <a:t>Общий порядок касается осуществления эмиссии ценных бумаг без необходимости подготовки, а также регистрации проспекта эмиссии и включает в себя следующие этапы:</a:t>
            </a:r>
          </a:p>
          <a:p>
            <a:pPr marL="0" indent="0">
              <a:buNone/>
            </a:pPr>
            <a:r>
              <a:rPr lang="ru-RU" dirty="0"/>
              <a:t>- принятие эмитентом решения о выпуске ценных бумаг;</a:t>
            </a:r>
          </a:p>
          <a:p>
            <a:pPr marL="0" indent="0">
              <a:buNone/>
            </a:pPr>
            <a:r>
              <a:rPr lang="ru-RU" dirty="0"/>
              <a:t>- регистрация выпуска ценных бумаг;</a:t>
            </a:r>
          </a:p>
          <a:p>
            <a:pPr marL="0" indent="0">
              <a:buNone/>
            </a:pPr>
            <a:r>
              <a:rPr lang="ru-RU" dirty="0"/>
              <a:t>- размещение ценных бумаг;</a:t>
            </a:r>
          </a:p>
          <a:p>
            <a:pPr marL="0" indent="0">
              <a:buNone/>
            </a:pPr>
            <a:r>
              <a:rPr lang="ru-RU" dirty="0"/>
              <a:t>- регистрация отчета об итогах выпуска ценных бумаг.</a:t>
            </a:r>
          </a:p>
          <a:p>
            <a:r>
              <a:rPr lang="ru-RU" dirty="0"/>
              <a:t>Специальный порядок процедуры эмиссии включает в себя необходимость регистрации проспекта эмиссии ценных бумаг. В этом случае вышеупомянутая процедура действий дополняется следующими этапами:</a:t>
            </a:r>
          </a:p>
          <a:p>
            <a:pPr marL="0" indent="0">
              <a:buNone/>
            </a:pPr>
            <a:r>
              <a:rPr lang="ru-RU" dirty="0"/>
              <a:t>- подготовка проспекта эмиссии эмиссионных ценных бумаг;</a:t>
            </a:r>
          </a:p>
          <a:p>
            <a:pPr marL="0" indent="0">
              <a:buNone/>
            </a:pPr>
            <a:r>
              <a:rPr lang="ru-RU" dirty="0"/>
              <a:t>- регистрация проспекта эмиссии эмиссионных ценных бумаг;</a:t>
            </a:r>
          </a:p>
          <a:p>
            <a:pPr marL="0" indent="0">
              <a:buNone/>
            </a:pPr>
            <a:r>
              <a:rPr lang="ru-RU" dirty="0"/>
              <a:t>- раскрытие всей информации, содержащейся в проспекте эмиссии;</a:t>
            </a:r>
          </a:p>
          <a:p>
            <a:pPr marL="0" indent="0">
              <a:buNone/>
            </a:pPr>
            <a:r>
              <a:rPr lang="ru-RU" dirty="0"/>
              <a:t>- раскрытие всей информации, содержащейся в отчете об итогах выпуска.</a:t>
            </a:r>
          </a:p>
          <a:p>
            <a:endParaRPr lang="ru-RU" dirty="0"/>
          </a:p>
        </p:txBody>
      </p:sp>
    </p:spTree>
    <p:extLst>
      <p:ext uri="{BB962C8B-B14F-4D97-AF65-F5344CB8AC3E}">
        <p14:creationId xmlns:p14="http://schemas.microsoft.com/office/powerpoint/2010/main" xmlns="" val="3909067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60648"/>
            <a:ext cx="7772400" cy="796950"/>
          </a:xfrm>
        </p:spPr>
        <p:txBody>
          <a:bodyPr>
            <a:normAutofit fontScale="90000"/>
          </a:bodyPr>
          <a:lstStyle/>
          <a:p>
            <a:r>
              <a:rPr lang="ru-RU" dirty="0" smtClean="0"/>
              <a:t>8.Субъекты </a:t>
            </a:r>
            <a:r>
              <a:rPr lang="ru-RU" dirty="0"/>
              <a:t>эмиссионных отношений. </a:t>
            </a:r>
          </a:p>
        </p:txBody>
      </p:sp>
      <p:sp>
        <p:nvSpPr>
          <p:cNvPr id="3" name="Объект 2"/>
          <p:cNvSpPr>
            <a:spLocks noGrp="1"/>
          </p:cNvSpPr>
          <p:nvPr>
            <p:ph sz="quarter" idx="1"/>
          </p:nvPr>
        </p:nvSpPr>
        <p:spPr>
          <a:xfrm>
            <a:off x="179512" y="1268760"/>
            <a:ext cx="8712968" cy="5400600"/>
          </a:xfrm>
        </p:spPr>
        <p:txBody>
          <a:bodyPr>
            <a:normAutofit fontScale="62500" lnSpcReduction="20000"/>
          </a:bodyPr>
          <a:lstStyle/>
          <a:p>
            <a:r>
              <a:rPr lang="ru-RU" dirty="0"/>
              <a:t>Правоотношения, образующиеся в процессе эмиссии, как уже указывалось выше, урегулированы нормами права различных отраслей. Эмиссия ценных бумаг прежде всего опосредует возникновение, изменение или прекращение гражданских прав и обязанностей, складывающихся по поводу эмиссионных ценных бумаг. Данные отношения носят имущественный характер и регулируются главным образом гражданским правом. Отдельные отношения, связанные с осуществлением государственными регулирующими органами своих властных полномочий, основаны на административном и государственном праве РФ. Часть отношений, примыкающих к процессу эмиссии ценных бумаг, является предметом регулирования финансового права, точнее, его </a:t>
            </a:r>
            <a:r>
              <a:rPr lang="ru-RU" dirty="0" err="1"/>
              <a:t>подотрасли</a:t>
            </a:r>
            <a:r>
              <a:rPr lang="ru-RU" dirty="0"/>
              <a:t> - налогового права (уплата налога на операции с ценными бумагами</a:t>
            </a:r>
            <a:r>
              <a:rPr lang="ru-RU" dirty="0" smtClean="0"/>
              <a:t>).</a:t>
            </a:r>
            <a:endParaRPr lang="ru-RU" dirty="0"/>
          </a:p>
          <a:p>
            <a:r>
              <a:rPr lang="ru-RU" dirty="0"/>
              <a:t>К регулирующим субъектам эмиссионных правоотношений необходимо отнести органы федеральной исполнительной власти, особо уполномоченные законом государственные организации (Банк России) и саморегулируемые организации профессиональных участников рынка ценных бумаг</a:t>
            </a:r>
            <a:r>
              <a:rPr lang="ru-RU" dirty="0" smtClean="0"/>
              <a:t>.</a:t>
            </a:r>
            <a:endParaRPr lang="ru-RU" dirty="0"/>
          </a:p>
          <a:p>
            <a:r>
              <a:rPr lang="ru-RU" dirty="0"/>
              <a:t>Субъекты эмиссионных отношений, способствующие осуществлению эмиссии, - это профессиональные участники рынка ценных бумаг. Своей профессиональной деятельностью данная категория субъектов оказывает необходимые услуги основным субъектам эмиссионных правоотношений - эмитенту и инвесторам. К ним прежде всего относятся профессиональные участники, оказывающие посреднические услуги эмитенту и инвесторам в процессе размещения ценных бумаг: брокеры, организаторы торговли, клиринговые организации, доверительные управляющие. Остальные профессиональные участники рынка ценных бумаг - представители учетной системы (регистраторы и депозитарии) оказывают услуги, связанные с учетом прав на ценные бумаги и фиксацией перехода прав собственности на них.</a:t>
            </a:r>
          </a:p>
        </p:txBody>
      </p:sp>
    </p:spTree>
    <p:extLst>
      <p:ext uri="{BB962C8B-B14F-4D97-AF65-F5344CB8AC3E}">
        <p14:creationId xmlns:p14="http://schemas.microsoft.com/office/powerpoint/2010/main" xmlns="" val="2577425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32656"/>
            <a:ext cx="7772400" cy="796950"/>
          </a:xfrm>
        </p:spPr>
        <p:txBody>
          <a:bodyPr/>
          <a:lstStyle/>
          <a:p>
            <a:r>
              <a:rPr lang="ru-RU" dirty="0"/>
              <a:t>9</a:t>
            </a:r>
            <a:r>
              <a:rPr lang="ru-RU" dirty="0" smtClean="0"/>
              <a:t>.Рынок ценных бумаг.</a:t>
            </a:r>
            <a:endParaRPr lang="ru-RU" dirty="0"/>
          </a:p>
        </p:txBody>
      </p:sp>
      <p:sp>
        <p:nvSpPr>
          <p:cNvPr id="3" name="Объект 2"/>
          <p:cNvSpPr>
            <a:spLocks noGrp="1"/>
          </p:cNvSpPr>
          <p:nvPr>
            <p:ph sz="quarter" idx="1"/>
          </p:nvPr>
        </p:nvSpPr>
        <p:spPr>
          <a:xfrm>
            <a:off x="179512" y="1052736"/>
            <a:ext cx="8784976" cy="5256584"/>
          </a:xfrm>
        </p:spPr>
        <p:txBody>
          <a:bodyPr>
            <a:noAutofit/>
          </a:bodyPr>
          <a:lstStyle/>
          <a:p>
            <a:r>
              <a:rPr lang="ru-RU" sz="1500" b="1" dirty="0"/>
              <a:t>Рынок ценных бумаг </a:t>
            </a:r>
            <a:r>
              <a:rPr lang="ru-RU" sz="1500" dirty="0"/>
              <a:t>- это система экономических отношений между теми, кто выпускает и продает ценные бумаги, и теми, кто покупает их.</a:t>
            </a:r>
          </a:p>
          <a:p>
            <a:r>
              <a:rPr lang="ru-RU" sz="1500" dirty="0"/>
              <a:t>С одной стороны, существующий рынок ценных бумаг представляет собой множество самостоятельных, не связанных между собой рынков ценных бумаг, связь которых потребует создание инфраструктур рынка ценных бумаг (депозитариев, клиринговых центров и т.д.).</a:t>
            </a:r>
          </a:p>
          <a:p>
            <a:r>
              <a:rPr lang="ru-RU" sz="1500" dirty="0"/>
              <a:t>С другой стороны - не все ценные бумаги эмитентов пользуются одинаковым спросом у инвесторов. Определенная группа эмитентов высоко ликвидные акции, остальные эмитенты имеют акции, пользующиеся невысоким спросом. Таким образом, объективно выделяются группы ценных бумаг, пользующиеся общенациональным, региональным и местным спросом.</a:t>
            </a:r>
          </a:p>
          <a:p>
            <a:r>
              <a:rPr lang="ru-RU" sz="1500" dirty="0"/>
              <a:t>Целью данной работы является изучение особенностей построения и функционирования рынка ценных бумаг в России.</a:t>
            </a:r>
          </a:p>
          <a:p>
            <a:r>
              <a:rPr lang="ru-RU" sz="1500" dirty="0"/>
              <a:t>Основной задачей механизма регулирования ценных бумаг является обеспечение развития конкуренции на финансовом рынке, обеспечение макроэкономического равновесия, правовая и экономическая защита инвесторов.</a:t>
            </a:r>
          </a:p>
          <a:p>
            <a:r>
              <a:rPr lang="ru-RU" sz="1500" dirty="0"/>
              <a:t>Для реализации механизма организации, обращения, регулирования рынка ценных бумаг должна быть создана информационно-техническая основа рынка ценных бумаг, включающая в себя: информационное обеспечение, средства вычислительной техники, программное обеспечение.</a:t>
            </a:r>
          </a:p>
          <a:p>
            <a:r>
              <a:rPr lang="ru-RU" sz="1500" dirty="0"/>
              <a:t>Информационное обеспечение выполняет функции сбора, обработки, хранения, защиты, передачи информации.</a:t>
            </a:r>
          </a:p>
          <a:p>
            <a:r>
              <a:rPr lang="ru-RU" sz="1500" dirty="0"/>
              <a:t>Рынок ценных бумаг должен быть компьютеризирован и состоять из сетей различного уровня.</a:t>
            </a:r>
          </a:p>
        </p:txBody>
      </p:sp>
    </p:spTree>
    <p:extLst>
      <p:ext uri="{BB962C8B-B14F-4D97-AF65-F5344CB8AC3E}">
        <p14:creationId xmlns:p14="http://schemas.microsoft.com/office/powerpoint/2010/main" xmlns="" val="2778485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9</a:t>
            </a:r>
            <a:r>
              <a:rPr lang="ru-RU" dirty="0" smtClean="0"/>
              <a:t>.Рынок ценных бумаг.</a:t>
            </a:r>
            <a:endParaRPr lang="ru-RU" dirty="0"/>
          </a:p>
        </p:txBody>
      </p:sp>
      <p:sp>
        <p:nvSpPr>
          <p:cNvPr id="3" name="Объект 2"/>
          <p:cNvSpPr>
            <a:spLocks noGrp="1"/>
          </p:cNvSpPr>
          <p:nvPr>
            <p:ph sz="quarter" idx="1"/>
          </p:nvPr>
        </p:nvSpPr>
        <p:spPr>
          <a:xfrm>
            <a:off x="251520" y="1268760"/>
            <a:ext cx="8568952" cy="5112568"/>
          </a:xfrm>
        </p:spPr>
        <p:txBody>
          <a:bodyPr>
            <a:normAutofit fontScale="70000" lnSpcReduction="20000"/>
          </a:bodyPr>
          <a:lstStyle/>
          <a:p>
            <a:r>
              <a:rPr lang="ru-RU" dirty="0"/>
              <a:t>Рынок ценных бумаг подразделяется на </a:t>
            </a:r>
            <a:r>
              <a:rPr lang="ru-RU" i="1" dirty="0"/>
              <a:t>первичный рынок и вторичный рынок. </a:t>
            </a:r>
            <a:endParaRPr lang="ru-RU" i="1" dirty="0" smtClean="0"/>
          </a:p>
          <a:p>
            <a:r>
              <a:rPr lang="ru-RU" dirty="0" smtClean="0"/>
              <a:t>Термин </a:t>
            </a:r>
            <a:r>
              <a:rPr lang="ru-RU" dirty="0"/>
              <a:t>"первичный рынок" относится к продаже новых выпусков ценных бумаг. В результате продажи акций и облигаций на первичном рынке эмитент получает необходимые ему финансовые средства, а бумаги оседают в руках первоначальных покупателей. Вслед за этим первоначальный инвестор вправе перепродать эти бумаги другим лицам, а те в свою очередь свободны продавать их следующим вкладчикам. Последующие перепродажи бумаг образуют вторичный рынок, на котором уже не происходит аккумулирования новых финансовых средств для эмитента, а имеет место только перераспределение ресурсов среди последующих инвесторов. Без полнокровного вторичного рынка нельзя говорить об эффективном функционировании первичного рынка. Создавая механизм для немедленной перепродажи бумаг, вторичный рынок усиливает к ним доверие со стороны вкладчиков, стимулирует их желание покупать новые фондовые ценности и тем самым способствует более полному аккумулированию ресурсов общества в интересах производства. При отсутствии вторичного рынка или его слабой организации последующая перепродажа ценных бумаг была бы невозможна или затруднена, что оттолкнуло бы инвесторов от покупки всех или части бумаг. В итоге общество осталось бы в проигрыше, так как многие, особенно новейшие предприятия и начинания, не получили бы необходимой финансовой поддержки.</a:t>
            </a:r>
          </a:p>
        </p:txBody>
      </p:sp>
    </p:spTree>
    <p:extLst>
      <p:ext uri="{BB962C8B-B14F-4D97-AF65-F5344CB8AC3E}">
        <p14:creationId xmlns:p14="http://schemas.microsoft.com/office/powerpoint/2010/main" xmlns="" val="852807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9</a:t>
            </a:r>
            <a:r>
              <a:rPr lang="ru-RU" dirty="0" smtClean="0"/>
              <a:t>.Рынок ценных бумаг.</a:t>
            </a:r>
            <a:endParaRPr lang="ru-RU" dirty="0"/>
          </a:p>
        </p:txBody>
      </p:sp>
      <p:sp>
        <p:nvSpPr>
          <p:cNvPr id="3" name="Объект 2"/>
          <p:cNvSpPr>
            <a:spLocks noGrp="1"/>
          </p:cNvSpPr>
          <p:nvPr>
            <p:ph sz="quarter" idx="1"/>
          </p:nvPr>
        </p:nvSpPr>
        <p:spPr>
          <a:xfrm>
            <a:off x="323528" y="1340768"/>
            <a:ext cx="8568952" cy="5112568"/>
          </a:xfrm>
        </p:spPr>
        <p:txBody>
          <a:bodyPr>
            <a:normAutofit fontScale="85000" lnSpcReduction="10000"/>
          </a:bodyPr>
          <a:lstStyle/>
          <a:p>
            <a:r>
              <a:rPr lang="ru-RU" dirty="0"/>
              <a:t>В структуре вторичного рынка выделяют биржевой оборот и внебиржевой оборот ценных бумаг.</a:t>
            </a:r>
          </a:p>
          <a:p>
            <a:r>
              <a:rPr lang="ru-RU" dirty="0"/>
              <a:t>Термин "биржевой оборот" означает куплю-продажу бумаг на бирже. Внебиржевой оборот означает куплю-продажу бумаг вне стен биржи посредством прямого согласования условий сделки между продавцом и покупателем. На биржу допускаются не все компании, а только те из них, которые отвечают установленным на бирже правилам. Тот факт, что бумаги какой-либо фирмы котируются (т.е. продаются и покупаются) на бирже, является для нее престижным. Одновременно биржа следит за своим реноме и не допускает к биржевому обороту бумаги второразрядных компаний. В качестве примера обязательных требований, которые предъявляются к компаниям, желающим представить свои бумаги к котировке на бирже, перечислим правила Нью-йоркской фондовой биржи</a:t>
            </a:r>
            <a:r>
              <a:rPr lang="ru-RU" dirty="0" smtClean="0"/>
              <a:t>.</a:t>
            </a:r>
          </a:p>
          <a:p>
            <a:endParaRPr lang="ru-RU" dirty="0"/>
          </a:p>
        </p:txBody>
      </p:sp>
    </p:spTree>
    <p:extLst>
      <p:ext uri="{BB962C8B-B14F-4D97-AF65-F5344CB8AC3E}">
        <p14:creationId xmlns:p14="http://schemas.microsoft.com/office/powerpoint/2010/main" xmlns="" val="1093134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772400" cy="796950"/>
          </a:xfrm>
        </p:spPr>
        <p:txBody>
          <a:bodyPr/>
          <a:lstStyle/>
          <a:p>
            <a:r>
              <a:rPr lang="ru-RU" dirty="0"/>
              <a:t>9</a:t>
            </a:r>
            <a:r>
              <a:rPr lang="ru-RU" dirty="0" smtClean="0"/>
              <a:t>.Фондовая </a:t>
            </a:r>
            <a:r>
              <a:rPr lang="ru-RU" dirty="0"/>
              <a:t>биржа. </a:t>
            </a:r>
          </a:p>
        </p:txBody>
      </p:sp>
      <p:sp>
        <p:nvSpPr>
          <p:cNvPr id="3" name="Объект 2"/>
          <p:cNvSpPr>
            <a:spLocks noGrp="1"/>
          </p:cNvSpPr>
          <p:nvPr>
            <p:ph sz="quarter" idx="1"/>
          </p:nvPr>
        </p:nvSpPr>
        <p:spPr>
          <a:xfrm>
            <a:off x="179512" y="980728"/>
            <a:ext cx="8712968" cy="5544616"/>
          </a:xfrm>
        </p:spPr>
        <p:txBody>
          <a:bodyPr>
            <a:normAutofit fontScale="55000" lnSpcReduction="20000"/>
          </a:bodyPr>
          <a:lstStyle/>
          <a:p>
            <a:r>
              <a:rPr lang="ru-RU" dirty="0"/>
              <a:t> </a:t>
            </a:r>
            <a:r>
              <a:rPr lang="ru-RU" b="1" dirty="0"/>
              <a:t>Фондовая биржа </a:t>
            </a:r>
            <a:r>
              <a:rPr lang="ru-RU" dirty="0"/>
              <a:t>- это организационная форма рынка, на котором осуществляется торговля ценными бумагами - акциями, облигациями, обязательствам государственной казны, сертификатами, документами, связанными с движением кредитных ресурсов и валютных ценностей</a:t>
            </a:r>
            <a:r>
              <a:rPr lang="ru-RU" dirty="0" smtClean="0"/>
              <a:t>.</a:t>
            </a:r>
            <a:endParaRPr lang="ru-RU" dirty="0"/>
          </a:p>
          <a:p>
            <a:r>
              <a:rPr lang="ru-RU" dirty="0"/>
              <a:t>В отличие от товарных бирж, регулирующих движение товаров, фондовая биржа обеспечивает движение капитала, ведь ценные бумаги - не что иное, как различные формы его эквивалента. Ускорение движения капитала способствует повышению эффективности экономики. Это является одной из задач фондовой бирже</a:t>
            </a:r>
            <a:r>
              <a:rPr lang="ru-RU" dirty="0" smtClean="0"/>
              <a:t>.</a:t>
            </a:r>
            <a:endParaRPr lang="ru-RU" dirty="0"/>
          </a:p>
          <a:p>
            <a:r>
              <a:rPr lang="ru-RU" dirty="0"/>
              <a:t>Фондовая биржа содействует приобретению на определенных условиях и на определенный срок свободных денег, привлечению средств за счет выпуска и продажи акций, облигаций и направления их на техническое обновление предприятия, его переориентацию на выпуск продукции, которая имеет самый высокий спрос. Биржа может помогать перелива капитала из одной отрасли в другую, а благодаря государственному регулированию этих процессов он может направляться в те социально важные сферы, которые больше всего в нем нуждаются</a:t>
            </a:r>
            <a:r>
              <a:rPr lang="ru-RU" dirty="0" smtClean="0"/>
              <a:t>.</a:t>
            </a:r>
            <a:endParaRPr lang="ru-RU" dirty="0"/>
          </a:p>
          <a:p>
            <a:r>
              <a:rPr lang="ru-RU" dirty="0"/>
              <a:t>Как вторичный рынок ценных бумаг фондовая биржа содействует осуществлению перехода фондовых ценностей от одного субъекта к другому. На первичном рынке ценности эмитируются, т.е. выпускаются в обращение и распространяются среди инвесторов. В некоторых случаях на биржах могут распространяться ценные бумаги</a:t>
            </a:r>
            <a:r>
              <a:rPr lang="ru-RU" dirty="0" smtClean="0"/>
              <a:t>.</a:t>
            </a:r>
            <a:endParaRPr lang="ru-RU" dirty="0"/>
          </a:p>
          <a:p>
            <a:r>
              <a:rPr lang="ru-RU" dirty="0"/>
              <a:t>Эмитентами ценных бумаг могут быть юридические лица, государство, государственные органы, органы местной администрации, предприятия, иностранные юридические лица. Граждане или юридические лица, приобретающие ценные бумаги от своего имени и за свой счет, являются инвесторами. Ими могут быть также иностранные граждане и юридические лица. Еще один участник рынка ценных бумаг - инвестиционная учреждение, которому предоставляется право юридического лица, что дает ей возможность выполнять функции посредника (финансового брокера), инвестиционного консультанта, инвестиционной компании, инвестиционного фонда. Инвестиционные компании могут заниматься организацией выпуска ценных бумаг и выдача гарантий относительно размещения их на пользу третьим лицам, вкладывать средства в ценные бумаги от своего имени и за свой счет, в том числе через котировки ценных бумаг, по которым инвестиционная компания обязуется их продавать и покупать.</a:t>
            </a:r>
          </a:p>
        </p:txBody>
      </p:sp>
    </p:spTree>
    <p:extLst>
      <p:ext uri="{BB962C8B-B14F-4D97-AF65-F5344CB8AC3E}">
        <p14:creationId xmlns:p14="http://schemas.microsoft.com/office/powerpoint/2010/main" xmlns="" val="1007845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04664"/>
            <a:ext cx="7772400" cy="724942"/>
          </a:xfrm>
        </p:spPr>
        <p:txBody>
          <a:bodyPr>
            <a:normAutofit fontScale="90000"/>
          </a:bodyPr>
          <a:lstStyle/>
          <a:p>
            <a:r>
              <a:rPr lang="ru-RU" dirty="0" smtClean="0"/>
              <a:t>10.Фондовая биржа.</a:t>
            </a:r>
            <a:endParaRPr lang="ru-RU" dirty="0"/>
          </a:p>
        </p:txBody>
      </p:sp>
      <p:sp>
        <p:nvSpPr>
          <p:cNvPr id="3" name="Объект 2"/>
          <p:cNvSpPr>
            <a:spLocks noGrp="1"/>
          </p:cNvSpPr>
          <p:nvPr>
            <p:ph sz="quarter" idx="1"/>
          </p:nvPr>
        </p:nvSpPr>
        <p:spPr>
          <a:xfrm>
            <a:off x="251520" y="1268760"/>
            <a:ext cx="8640960" cy="5328592"/>
          </a:xfrm>
        </p:spPr>
        <p:txBody>
          <a:bodyPr>
            <a:normAutofit fontScale="55000" lnSpcReduction="20000"/>
          </a:bodyPr>
          <a:lstStyle/>
          <a:p>
            <a:r>
              <a:rPr lang="ru-RU" dirty="0"/>
              <a:t>Классифицировать биржи можно по разным критериям. Исходя из организационной структуры выделяют два основных типа биржи: публично-правовые и организованы в виде частных компаний и ассоциаций, имеющих самые разнообразные конкретные юридические формы (акционерные общества, ассоциации, смешанные предприятия</a:t>
            </a:r>
            <a:r>
              <a:rPr lang="ru-RU" dirty="0" smtClean="0"/>
              <a:t>).</a:t>
            </a:r>
            <a:endParaRPr lang="ru-RU" dirty="0"/>
          </a:p>
          <a:p>
            <a:r>
              <a:rPr lang="ru-RU" dirty="0"/>
              <a:t>Регулирование фондовой биржи со стороны государства в разных странах неодинаков. В Великобритании и США биржи самостоятельны в своей деятельности и в формах организации. Правительство формально не вмешивается в дела фондовых бирж. Однако в США, например, все сделки, совершенные в соответствии с решениями биржи, не должны противоречить законам страны. Особый вид регулирования применяется в Швеции, где биржа является акционерным предприятием, но 50 процентов ее капитала принадлежит правительству. В Германии руководство всей деятельностью бирж возложена на их правления. Членов правления избирают из лиц, допущенных к осуществлению операций на бирже. Одновременно федеральное министерство финансов имеет право осуществлять контроль за некоторыми сторонами биржевой деятельности, в частности по срочным сделкам. Определенными правами наделены правительства земель, особенно при определении порядка выборов правления, установлении налогов с биржевых доходов и т.п</a:t>
            </a:r>
            <a:r>
              <a:rPr lang="ru-RU" dirty="0" smtClean="0"/>
              <a:t>.</a:t>
            </a:r>
            <a:endParaRPr lang="ru-RU" dirty="0"/>
          </a:p>
          <a:p>
            <a:r>
              <a:rPr lang="ru-RU" dirty="0"/>
              <a:t>В группе так называемых новых индустриальных стран, к которым относятся азиатские: Южная Корея, Тайвань, Гонконг, Сингапур, Малайзия, Таиланд и латиноамериканские: Бразилия, Мексика, Аргентина - фондовые биржи представляют собой, как правило, государственные учреждения или частные организации, которые находятся под контролем центральной администрации. В зависимости от структуры владения акциями различают англо-американскую и континентального-западноевропейские модели. Первая характеризуется тем, что контрольные пакеты акций сравнительно невелики. Основная масса акций свободно обращается на рынке. Во второй, напротив, на рынке обращается относительно немного акций. При первой модели есть реальная возможность скупить значительное количество акций и сформировать контрольный пакет в чьих-то руках. При второй модели переход компании в другие руки невозможен, если ее владелец не захочет этого сделать.</a:t>
            </a:r>
          </a:p>
        </p:txBody>
      </p:sp>
    </p:spTree>
    <p:extLst>
      <p:ext uri="{BB962C8B-B14F-4D97-AF65-F5344CB8AC3E}">
        <p14:creationId xmlns:p14="http://schemas.microsoft.com/office/powerpoint/2010/main" xmlns="" val="4205478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32656"/>
            <a:ext cx="7772400" cy="796950"/>
          </a:xfrm>
        </p:spPr>
        <p:txBody>
          <a:bodyPr>
            <a:normAutofit/>
          </a:bodyPr>
          <a:lstStyle/>
          <a:p>
            <a:r>
              <a:rPr lang="ru-RU" dirty="0" smtClean="0"/>
              <a:t>10.Фондовая биржа.</a:t>
            </a:r>
            <a:endParaRPr lang="ru-RU" dirty="0"/>
          </a:p>
        </p:txBody>
      </p:sp>
      <p:sp>
        <p:nvSpPr>
          <p:cNvPr id="3" name="Объект 2"/>
          <p:cNvSpPr>
            <a:spLocks noGrp="1"/>
          </p:cNvSpPr>
          <p:nvPr>
            <p:ph sz="quarter" idx="1"/>
          </p:nvPr>
        </p:nvSpPr>
        <p:spPr>
          <a:xfrm>
            <a:off x="251520" y="1196752"/>
            <a:ext cx="8640960" cy="5328592"/>
          </a:xfrm>
        </p:spPr>
        <p:txBody>
          <a:bodyPr>
            <a:normAutofit fontScale="70000" lnSpcReduction="20000"/>
          </a:bodyPr>
          <a:lstStyle/>
          <a:p>
            <a:r>
              <a:rPr lang="ru-RU" dirty="0"/>
              <a:t>Фондовая биржа является некоммерческой организацией, не преследует цели получения собственной прибыли, основана на самоокупаемости, не выплачивает доходов от своей деятельности своим членам. Финансовая деятельность фондовой биржи может осуществляться за счет продажи акций фондовой биржи, дающих право быть ее членами, регулярных (как правило, ежегодных) членских взносов членов фондовой биржи, биржевых сборов с каждой сделки, которая произведена на фондовой бирже</a:t>
            </a:r>
            <a:r>
              <a:rPr lang="ru-RU" dirty="0" smtClean="0"/>
              <a:t>.</a:t>
            </a:r>
            <a:endParaRPr lang="ru-RU" dirty="0"/>
          </a:p>
          <a:p>
            <a:r>
              <a:rPr lang="ru-RU" dirty="0"/>
              <a:t>Функционирование биржи неразрывно связано с системой посредничества и таких ее субъектов, как посредники. Последние делятся на маклеров, брокеров, дилеров или </a:t>
            </a:r>
            <a:r>
              <a:rPr lang="ru-RU" dirty="0" err="1"/>
              <a:t>джоберив</a:t>
            </a:r>
            <a:r>
              <a:rPr lang="ru-RU" dirty="0"/>
              <a:t>. Какие между ними различия</a:t>
            </a:r>
            <a:r>
              <a:rPr lang="ru-RU" dirty="0" smtClean="0"/>
              <a:t>?</a:t>
            </a:r>
            <a:endParaRPr lang="ru-RU" dirty="0"/>
          </a:p>
          <a:p>
            <a:r>
              <a:rPr lang="ru-RU" dirty="0"/>
              <a:t>Для биржам, которым в большей степени присущи черты публично-правового учреждения, наиболее распространенным типом посредника является маклер. Маклеры называют посредника, который выполняет свои функции, как правило, не имея права совершать сделки за собственный счет и брать на себя обязательства контрагента</a:t>
            </a:r>
            <a:r>
              <a:rPr lang="ru-RU" dirty="0" smtClean="0"/>
              <a:t>.</a:t>
            </a:r>
            <a:endParaRPr lang="ru-RU" dirty="0"/>
          </a:p>
          <a:p>
            <a:r>
              <a:rPr lang="ru-RU" dirty="0"/>
              <a:t>На биржах, организованных в форме ассоциаций и акционерных предприятий, более типичными посредниками являются дилеры или </a:t>
            </a:r>
            <a:r>
              <a:rPr lang="ru-RU" dirty="0" err="1"/>
              <a:t>джоберы</a:t>
            </a:r>
            <a:r>
              <a:rPr lang="ru-RU" dirty="0"/>
              <a:t>, которые осуществляют операции за свой счет, а помогают им реальные посредники - брокеры</a:t>
            </a:r>
            <a:r>
              <a:rPr lang="ru-RU" dirty="0" smtClean="0"/>
              <a:t>.</a:t>
            </a:r>
            <a:endParaRPr lang="ru-RU" dirty="0"/>
          </a:p>
          <a:p>
            <a:r>
              <a:rPr lang="ru-RU" dirty="0"/>
              <a:t>Основные виды операций. Все сделки, заключаемые на фондовой бирже, делятся на сделки за наличные и сделки на срок.</a:t>
            </a:r>
          </a:p>
        </p:txBody>
      </p:sp>
    </p:spTree>
    <p:extLst>
      <p:ext uri="{BB962C8B-B14F-4D97-AF65-F5344CB8AC3E}">
        <p14:creationId xmlns:p14="http://schemas.microsoft.com/office/powerpoint/2010/main" xmlns="" val="2359151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60648"/>
            <a:ext cx="7772400" cy="796950"/>
          </a:xfrm>
        </p:spPr>
        <p:txBody>
          <a:bodyPr/>
          <a:lstStyle/>
          <a:p>
            <a:r>
              <a:rPr lang="ru-RU" dirty="0" smtClean="0"/>
              <a:t>10.Фондовая биржа.</a:t>
            </a:r>
            <a:endParaRPr lang="ru-RU" dirty="0"/>
          </a:p>
        </p:txBody>
      </p:sp>
      <p:sp>
        <p:nvSpPr>
          <p:cNvPr id="3" name="Объект 2"/>
          <p:cNvSpPr>
            <a:spLocks noGrp="1"/>
          </p:cNvSpPr>
          <p:nvPr>
            <p:ph sz="quarter" idx="1"/>
          </p:nvPr>
        </p:nvSpPr>
        <p:spPr>
          <a:xfrm>
            <a:off x="251520" y="1196752"/>
            <a:ext cx="8640960" cy="5400600"/>
          </a:xfrm>
        </p:spPr>
        <p:txBody>
          <a:bodyPr>
            <a:normAutofit fontScale="62500" lnSpcReduction="20000"/>
          </a:bodyPr>
          <a:lstStyle/>
          <a:p>
            <a:r>
              <a:rPr lang="ru-RU" dirty="0"/>
              <a:t>Сделки за наличные деньги, которые еще называют кассовыми, являются простейшими на фондовой бирже. К ним относятся операции, которые должны быть выполнены в течение 2-3 дней после заключения соглашения. За это время продавец должен передать покупателю проданный ценная бумага, а покупатель - заплатить за него наличными оговоренную сумму. Больше всего таких соглашений осуществляется на фондовые ценности небольшой стоимости. Однако это не исключает осуществления операций, особенно в периоды значительных конъюнктурных колебаний, и на большие суммы</a:t>
            </a:r>
            <a:r>
              <a:rPr lang="ru-RU" dirty="0" smtClean="0"/>
              <a:t>.</a:t>
            </a:r>
            <a:endParaRPr lang="ru-RU" dirty="0"/>
          </a:p>
          <a:p>
            <a:r>
              <a:rPr lang="ru-RU" dirty="0"/>
              <a:t>Особенностью таких соглашений является быстрота и простота оформления. Чаще всего такие сделки осуществляются устно</a:t>
            </a:r>
            <a:r>
              <a:rPr lang="ru-RU" dirty="0" smtClean="0"/>
              <a:t>.</a:t>
            </a:r>
            <a:endParaRPr lang="ru-RU" dirty="0"/>
          </a:p>
          <a:p>
            <a:r>
              <a:rPr lang="ru-RU" dirty="0"/>
              <a:t>Сделки на срок более сложными и представляют собой договор, согласно которому один субъект передает другому определенное количество ценных бумаг по фиксированному курсу, но с обязательством передать их не сразу, а в установленный срок. Покупатель обязан их принять и заплатить продавцу указанную сумму. Сроки, на которые заключаются подобные соглашения, составляют 1-3 мес</a:t>
            </a:r>
            <a:r>
              <a:rPr lang="ru-RU" dirty="0" smtClean="0"/>
              <a:t>.</a:t>
            </a:r>
            <a:endParaRPr lang="ru-RU" dirty="0"/>
          </a:p>
          <a:p>
            <a:r>
              <a:rPr lang="ru-RU" dirty="0"/>
              <a:t>Для срочных сделок существует обязательный минимальный объем, меньше которого соглашение не может быть заключено. Срочные сделки многовариантные и делятся на следующие основные виды: твердые соглашения, сделки с премией, </a:t>
            </a:r>
            <a:r>
              <a:rPr lang="ru-RU" dirty="0" err="1"/>
              <a:t>онкольни</a:t>
            </a:r>
            <a:r>
              <a:rPr lang="ru-RU" dirty="0"/>
              <a:t>, сделки на разницу</a:t>
            </a:r>
            <a:r>
              <a:rPr lang="ru-RU" dirty="0" smtClean="0"/>
              <a:t>.</a:t>
            </a:r>
            <a:endParaRPr lang="ru-RU" dirty="0"/>
          </a:p>
          <a:p>
            <a:r>
              <a:rPr lang="ru-RU" dirty="0"/>
              <a:t>Твердая срочная операция обязывает продавца ценных бумаг передать их покупателю в указанный срок в количестве и по курсу, зафиксированным в соглашении. В таком случае повышения или понижения курса ценной бумаги, которая реализуется, на момент его поставки не имеет никакого значения.</a:t>
            </a:r>
          </a:p>
        </p:txBody>
      </p:sp>
    </p:spTree>
    <p:extLst>
      <p:ext uri="{BB962C8B-B14F-4D97-AF65-F5344CB8AC3E}">
        <p14:creationId xmlns:p14="http://schemas.microsoft.com/office/powerpoint/2010/main" xmlns="" val="2054495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60648"/>
            <a:ext cx="7772400" cy="940966"/>
          </a:xfrm>
        </p:spPr>
        <p:txBody>
          <a:bodyPr/>
          <a:lstStyle/>
          <a:p>
            <a:r>
              <a:rPr lang="ru-RU" dirty="0" smtClean="0"/>
              <a:t>10.Фондовая биржа.</a:t>
            </a:r>
            <a:endParaRPr lang="ru-RU" dirty="0"/>
          </a:p>
        </p:txBody>
      </p:sp>
      <p:sp>
        <p:nvSpPr>
          <p:cNvPr id="3" name="Объект 2"/>
          <p:cNvSpPr>
            <a:spLocks noGrp="1"/>
          </p:cNvSpPr>
          <p:nvPr>
            <p:ph sz="quarter" idx="1"/>
          </p:nvPr>
        </p:nvSpPr>
        <p:spPr>
          <a:xfrm>
            <a:off x="251520" y="980728"/>
            <a:ext cx="8640960" cy="5616624"/>
          </a:xfrm>
        </p:spPr>
        <p:txBody>
          <a:bodyPr>
            <a:normAutofit fontScale="62500" lnSpcReduction="20000"/>
          </a:bodyPr>
          <a:lstStyle/>
          <a:p>
            <a:r>
              <a:rPr lang="ru-RU" dirty="0"/>
              <a:t>Соглашение с премией предусматривает, что один из контрагентов, уплачивая другой стороне определенное вознаграждение (премию), получает право отказаться от сделки или изменить его начальные условия</a:t>
            </a:r>
            <a:r>
              <a:rPr lang="ru-RU" dirty="0" smtClean="0"/>
              <a:t>.</a:t>
            </a:r>
            <a:endParaRPr lang="ru-RU" dirty="0"/>
          </a:p>
          <a:p>
            <a:r>
              <a:rPr lang="ru-RU" dirty="0"/>
              <a:t>Онкольное соглашение </a:t>
            </a:r>
            <a:r>
              <a:rPr lang="ru-RU" dirty="0" smtClean="0"/>
              <a:t>характеризуются </a:t>
            </a:r>
            <a:r>
              <a:rPr lang="ru-RU" dirty="0"/>
              <a:t>тем, что в день заключения сделки конкретную цену ценных бумаг не фиксируют. Такое соглашение основывается на цене, сложившейся в результате котировки на фондовой бирже в день, указанный в соглашении. В этот день, «по требованию», происходит реализация соглашения</a:t>
            </a:r>
            <a:r>
              <a:rPr lang="ru-RU" dirty="0" smtClean="0"/>
              <a:t>.</a:t>
            </a:r>
            <a:endParaRPr lang="ru-RU" dirty="0"/>
          </a:p>
          <a:p>
            <a:r>
              <a:rPr lang="ru-RU" dirty="0"/>
              <a:t>Сущность срочных сделок на различие заключается в том, что одна из сторон сделки получает разницу между курсом на день заключения сделки и в день ее выполнения. Например, продавец на разность обязуется передать покупателю 7 сентября ценные бумаги по курсу, указанному в соглашении. Однако фактически в этот день курс вырос на 10 процентов. Следовательно, выигрывает покупатель, а разницу оплачивает продавец. Выплатой разницы и завершается вся операция. Юридически сделки на разницу во многих странах запрещены</a:t>
            </a:r>
            <a:r>
              <a:rPr lang="ru-RU" dirty="0" smtClean="0"/>
              <a:t>.</a:t>
            </a:r>
            <a:endParaRPr lang="ru-RU" dirty="0"/>
          </a:p>
          <a:p>
            <a:r>
              <a:rPr lang="ru-RU" dirty="0"/>
              <a:t>Фондовая биржа - сложный организм из технический своей инфраструктурой. Крупнейшие биржи объединяются в ассоциации и союзы с целью координации и консолидации своей деятельности, что не исключает конкурентной борьбы между ними. Такие объединения, как Европейские товарные биржи, разрабатывают типовую документацию, в частности, формы контрактов. Национальная ассоциация биржевых брокеров и дилеров США разработала единую систему автоматической котировки для фондовой бирже. В Великобритании создан совет ценных бумаг и инвестиций, во Франции - комиссия фьючерсных товарных рынков и комиссию по биржевым операциям. Аналогичные организации действуют во многих других странах мира. В Украине в соответствии с действующим законодательством создан и функционирует рынок ценных бумаг - акций, облигаций, векселей, сберегательных сертификатов и т.д.</a:t>
            </a:r>
          </a:p>
        </p:txBody>
      </p:sp>
    </p:spTree>
    <p:extLst>
      <p:ext uri="{BB962C8B-B14F-4D97-AF65-F5344CB8AC3E}">
        <p14:creationId xmlns:p14="http://schemas.microsoft.com/office/powerpoint/2010/main" xmlns="" val="2225264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32656"/>
            <a:ext cx="7772400" cy="868958"/>
          </a:xfrm>
        </p:spPr>
        <p:txBody>
          <a:bodyPr/>
          <a:lstStyle/>
          <a:p>
            <a:r>
              <a:rPr lang="ru-RU" dirty="0" smtClean="0"/>
              <a:t>10.Фондовая биржа.</a:t>
            </a:r>
            <a:endParaRPr lang="ru-RU" dirty="0"/>
          </a:p>
        </p:txBody>
      </p:sp>
      <p:sp>
        <p:nvSpPr>
          <p:cNvPr id="3" name="Объект 2"/>
          <p:cNvSpPr>
            <a:spLocks noGrp="1"/>
          </p:cNvSpPr>
          <p:nvPr>
            <p:ph sz="quarter" idx="1"/>
          </p:nvPr>
        </p:nvSpPr>
        <p:spPr>
          <a:xfrm>
            <a:off x="251520" y="1268760"/>
            <a:ext cx="8640960" cy="5184576"/>
          </a:xfrm>
        </p:spPr>
        <p:txBody>
          <a:bodyPr>
            <a:normAutofit fontScale="70000" lnSpcReduction="20000"/>
          </a:bodyPr>
          <a:lstStyle/>
          <a:p>
            <a:r>
              <a:rPr lang="ru-RU" dirty="0"/>
              <a:t>Юридическими лицами, которые осуществляют выпуск ценных бумаг в нашей стране, является правительство, государственные предприятия, которые превратились в акционерные общества, коммерческие банки, коммерческие структуры, органы местного самоуправления. В Украине, как и в других странах с переходной экономикой, фондовый рынок является неразвитый, поскольку не соответствует мировым стандартам</a:t>
            </a:r>
            <a:r>
              <a:rPr lang="ru-RU" dirty="0" smtClean="0"/>
              <a:t>.</a:t>
            </a:r>
            <a:endParaRPr lang="ru-RU" dirty="0"/>
          </a:p>
          <a:p>
            <a:r>
              <a:rPr lang="ru-RU" dirty="0"/>
              <a:t>Поэтому он не выполняет в полной мере такие важные функции фондового рынка: обеспечение субъектов хозяйственной деятельности источниками финансирования - собственным и ссудным капиталом. Привлечение собственного капитала осуществляется первичной и дополнительной эмиссии акций. Заемный капитал поступает за счет выпуска облигаций; регулирование и оптимизация отношений собственности, которое осуществляется через перераспределение пакетов акций и облигаций в процессе их свободной купли-продажи. Формирование и развитие инфраструктуры рынка в Украине активно влиять на развитие предпринимательства, подъема экономики страны. Значительное место среди рыночных учреждений занимают банки и небанковские учреждения (служба занятости, фонд государственного социального страхования, инвестиционные финансовые фонды и т.п.). Об этом пойдет речь в последующих главах.</a:t>
            </a:r>
          </a:p>
        </p:txBody>
      </p:sp>
    </p:spTree>
    <p:extLst>
      <p:ext uri="{BB962C8B-B14F-4D97-AF65-F5344CB8AC3E}">
        <p14:creationId xmlns:p14="http://schemas.microsoft.com/office/powerpoint/2010/main" xmlns="" val="2010668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32656"/>
            <a:ext cx="7772400" cy="792088"/>
          </a:xfrm>
        </p:spPr>
        <p:txBody>
          <a:bodyPr>
            <a:normAutofit/>
          </a:bodyPr>
          <a:lstStyle/>
          <a:p>
            <a:r>
              <a:rPr lang="ru-RU" dirty="0" smtClean="0"/>
              <a:t>Заключение </a:t>
            </a:r>
            <a:endParaRPr lang="ru-RU" dirty="0"/>
          </a:p>
        </p:txBody>
      </p:sp>
      <p:sp>
        <p:nvSpPr>
          <p:cNvPr id="3" name="Объект 2"/>
          <p:cNvSpPr>
            <a:spLocks noGrp="1"/>
          </p:cNvSpPr>
          <p:nvPr>
            <p:ph sz="quarter" idx="1"/>
          </p:nvPr>
        </p:nvSpPr>
        <p:spPr>
          <a:xfrm>
            <a:off x="179512" y="1196752"/>
            <a:ext cx="8712968" cy="5328592"/>
          </a:xfrm>
        </p:spPr>
        <p:txBody>
          <a:bodyPr>
            <a:normAutofit fontScale="62500" lnSpcReduction="20000"/>
          </a:bodyPr>
          <a:lstStyle/>
          <a:p>
            <a:r>
              <a:rPr lang="ru-RU" dirty="0"/>
              <a:t>Эмиссия ценных бумаг является наряду с самофинансированием и кредитованием одним из основных источников развития хозяйствующего субъекта. Четкая нормативная регламентация этого процесса, ре­альная защита прав инвесторов являются условием снижения рисков, свойственных рынку эмиссионных ценных бумаг, и как следствие спо­собны значительно снизить цену заимствований для эмитента. В свою очередь это послужит стимулом для расширения практики финансиро­вания за счет эмиссии ценных бумаг, вовлечения временно свободных денежных средств российских юридических лиц и граждан в реальный сектор экономики, повлечет общее развитие экономики России</a:t>
            </a:r>
            <a:r>
              <a:rPr lang="ru-RU" dirty="0" smtClean="0"/>
              <a:t>.</a:t>
            </a:r>
            <a:endParaRPr lang="ru-RU" dirty="0"/>
          </a:p>
          <a:p>
            <a:r>
              <a:rPr lang="ru-RU" dirty="0"/>
              <a:t>Являясь сложным процессом накопления разнообразных юриди­ческих фактов, эмиссия ценных бумаг относится к имущественной сфе­ре. Участниками процедуры эмиссии наряду с эмитентами и инвестора ми являются также государственные регулирующие органы, профес­сиональные участники рынка ценных бумаг. Возникающие при осуществлении эмиссии отношения урегулированы главным образом нормами гражданского права. Вместе с тем, при исследовании эмиссии ценных бумаг должно учитываться влияние иных отраслей права (например,  административного и финансового</a:t>
            </a:r>
            <a:r>
              <a:rPr lang="ru-RU" dirty="0" smtClean="0"/>
              <a:t>).</a:t>
            </a:r>
            <a:endParaRPr lang="ru-RU" dirty="0"/>
          </a:p>
          <a:p>
            <a:r>
              <a:rPr lang="ru-RU" dirty="0"/>
              <a:t>В результате эмиссии ценных бумаг появляются эмиссионные ценные бумаги - особые объекты гражданского права. Их специфика требует повышенных мер частноправовой регламентации и применения дополнительных мер публично-правового регулирования, в том числе путем обязательности государственной регистрации выпуска.</a:t>
            </a:r>
          </a:p>
        </p:txBody>
      </p:sp>
    </p:spTree>
    <p:extLst>
      <p:ext uri="{BB962C8B-B14F-4D97-AF65-F5344CB8AC3E}">
        <p14:creationId xmlns:p14="http://schemas.microsoft.com/office/powerpoint/2010/main" xmlns="" val="2180418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литературы </a:t>
            </a:r>
            <a:endParaRPr lang="ru-RU" dirty="0"/>
          </a:p>
        </p:txBody>
      </p:sp>
      <p:sp>
        <p:nvSpPr>
          <p:cNvPr id="3" name="Объект 2"/>
          <p:cNvSpPr>
            <a:spLocks noGrp="1"/>
          </p:cNvSpPr>
          <p:nvPr>
            <p:ph sz="quarter" idx="1"/>
          </p:nvPr>
        </p:nvSpPr>
        <p:spPr>
          <a:xfrm>
            <a:off x="467544" y="1412776"/>
            <a:ext cx="8280920" cy="4968552"/>
          </a:xfrm>
        </p:spPr>
        <p:txBody>
          <a:bodyPr>
            <a:normAutofit fontScale="62500" lnSpcReduction="20000"/>
          </a:bodyPr>
          <a:lstStyle/>
          <a:p>
            <a:endParaRPr lang="ru-RU" dirty="0" smtClean="0"/>
          </a:p>
          <a:p>
            <a:r>
              <a:rPr lang="ru-RU" dirty="0"/>
              <a:t>Гражданский кодекс </a:t>
            </a:r>
            <a:r>
              <a:rPr lang="ru-RU"/>
              <a:t>Российской Федерации(часть первая)" от 30.11.1994 N </a:t>
            </a:r>
            <a:r>
              <a:rPr lang="ru-RU" smtClean="0"/>
              <a:t>51-ФЗ</a:t>
            </a:r>
            <a:endParaRPr lang="ru-RU" dirty="0" smtClean="0"/>
          </a:p>
          <a:p>
            <a:r>
              <a:rPr lang="ru-RU" dirty="0" smtClean="0"/>
              <a:t>Федеральный закон </a:t>
            </a:r>
            <a:r>
              <a:rPr lang="ru-RU" dirty="0"/>
              <a:t>от 22 апреля 1996 г. N 39-ФЗ "О рынке ценных бумаг" </a:t>
            </a:r>
            <a:endParaRPr lang="ru-RU" dirty="0" smtClean="0"/>
          </a:p>
          <a:p>
            <a:r>
              <a:rPr lang="ru-RU" dirty="0"/>
              <a:t> Федеральный закон от 26.12.1995 N </a:t>
            </a:r>
            <a:r>
              <a:rPr lang="ru-RU" dirty="0" smtClean="0"/>
              <a:t>208-ФЗ "Об </a:t>
            </a:r>
            <a:r>
              <a:rPr lang="ru-RU" dirty="0"/>
              <a:t>акционерных обществах" (Об АО</a:t>
            </a:r>
            <a:r>
              <a:rPr lang="ru-RU" dirty="0" smtClean="0"/>
              <a:t>)</a:t>
            </a:r>
          </a:p>
          <a:p>
            <a:r>
              <a:rPr lang="ru-RU" dirty="0"/>
              <a:t>Федеральный </a:t>
            </a:r>
            <a:r>
              <a:rPr lang="ru-RU" dirty="0" smtClean="0"/>
              <a:t>закон от </a:t>
            </a:r>
            <a:r>
              <a:rPr lang="ru-RU" dirty="0"/>
              <a:t>22.04.1996 N </a:t>
            </a:r>
            <a:r>
              <a:rPr lang="ru-RU" dirty="0" smtClean="0"/>
              <a:t>39-ФЗ "О </a:t>
            </a:r>
            <a:r>
              <a:rPr lang="ru-RU" dirty="0"/>
              <a:t>рынке ценных бумаг" </a:t>
            </a:r>
            <a:endParaRPr lang="ru-RU" dirty="0" smtClean="0"/>
          </a:p>
          <a:p>
            <a:r>
              <a:rPr lang="ru-RU" dirty="0" smtClean="0"/>
              <a:t>Белов </a:t>
            </a:r>
            <a:r>
              <a:rPr lang="ru-RU" dirty="0"/>
              <a:t>В. Бездокументарные ценные бумаги: Научно-практический очерк. М., 2001. С. 72; </a:t>
            </a:r>
            <a:endParaRPr lang="ru-RU" dirty="0" smtClean="0"/>
          </a:p>
          <a:p>
            <a:r>
              <a:rPr lang="ru-RU" dirty="0" err="1" smtClean="0"/>
              <a:t>Юлдашбаева</a:t>
            </a:r>
            <a:r>
              <a:rPr lang="ru-RU" dirty="0" smtClean="0"/>
              <a:t> </a:t>
            </a:r>
            <a:r>
              <a:rPr lang="ru-RU" dirty="0"/>
              <a:t>Л. Правовое регулирование оборота эмиссионных ценных бумаг (акций, облигаций). М., 1999. С. 75; </a:t>
            </a:r>
            <a:endParaRPr lang="ru-RU" dirty="0" smtClean="0"/>
          </a:p>
          <a:p>
            <a:r>
              <a:rPr lang="ru-RU" dirty="0" err="1" smtClean="0"/>
              <a:t>Демушкина</a:t>
            </a:r>
            <a:r>
              <a:rPr lang="ru-RU" dirty="0" smtClean="0"/>
              <a:t> </a:t>
            </a:r>
            <a:r>
              <a:rPr lang="ru-RU" dirty="0"/>
              <a:t>Е. Безналичные ценные бумаги - фикция или реальность? // Рынок ценных бумаг. 1996. N 20. С. 43; </a:t>
            </a:r>
            <a:endParaRPr lang="ru-RU" dirty="0" smtClean="0"/>
          </a:p>
          <a:p>
            <a:r>
              <a:rPr lang="ru-RU" dirty="0" smtClean="0"/>
              <a:t>Белов </a:t>
            </a:r>
            <a:r>
              <a:rPr lang="ru-RU" dirty="0"/>
              <a:t>В. Юридическая природа "бездокументарных ценных бумаг" и "безналичных денежных средств" // Рынок ценных бумаг. 1997. N 5. С. </a:t>
            </a:r>
            <a:r>
              <a:rPr lang="ru-RU" dirty="0" smtClean="0"/>
              <a:t>37</a:t>
            </a:r>
          </a:p>
          <a:p>
            <a:r>
              <a:rPr lang="ru-RU" dirty="0" smtClean="0"/>
              <a:t>Белов </a:t>
            </a:r>
            <a:r>
              <a:rPr lang="ru-RU" dirty="0"/>
              <a:t>В. Бездокументарные ценные бумаги: Научно-практический очерк. С. 14.</a:t>
            </a:r>
          </a:p>
          <a:p>
            <a:r>
              <a:rPr lang="ru-RU" dirty="0" smtClean="0"/>
              <a:t>Степанов </a:t>
            </a:r>
            <a:r>
              <a:rPr lang="ru-RU" dirty="0"/>
              <a:t>Д. Современное российское </a:t>
            </a:r>
            <a:r>
              <a:rPr lang="ru-RU" dirty="0" err="1"/>
              <a:t>правопонимание</a:t>
            </a:r>
            <a:r>
              <a:rPr lang="ru-RU" dirty="0"/>
              <a:t> ценных бумаг // Журнал российского права. 2000. N 7. С. 133.</a:t>
            </a:r>
          </a:p>
          <a:p>
            <a:endParaRPr lang="ru-RU" dirty="0" smtClean="0"/>
          </a:p>
          <a:p>
            <a:endParaRPr lang="ru-RU" dirty="0"/>
          </a:p>
        </p:txBody>
      </p:sp>
    </p:spTree>
    <p:extLst>
      <p:ext uri="{BB962C8B-B14F-4D97-AF65-F5344CB8AC3E}">
        <p14:creationId xmlns:p14="http://schemas.microsoft.com/office/powerpoint/2010/main" xmlns="" val="35641110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203</TotalTime>
  <Words>5521</Words>
  <Application>Microsoft Office PowerPoint</Application>
  <PresentationFormat>Экран (4:3)</PresentationFormat>
  <Paragraphs>171</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Справедливость</vt:lpstr>
      <vt:lpstr>ВГУЭС ИНСТИТУТ ПРАВА  Тема 2.5 «Корпоративные ценные бумаги»  </vt:lpstr>
      <vt:lpstr>План презентации </vt:lpstr>
      <vt:lpstr>Введение </vt:lpstr>
      <vt:lpstr>1.Понятие корпоративной ценной бумаги. </vt:lpstr>
      <vt:lpstr>1.Понятие корпоративной ценной бумаги. </vt:lpstr>
      <vt:lpstr>1.Понятие корпоративной ценной бумаги. </vt:lpstr>
      <vt:lpstr>1.Понятие корпоративной ценной бумаги. </vt:lpstr>
      <vt:lpstr>2.Виды корпоративных ценных бумаг.</vt:lpstr>
      <vt:lpstr>3.Акции. Виды акций.</vt:lpstr>
      <vt:lpstr>3.Акции. Виды акций.</vt:lpstr>
      <vt:lpstr>3.Акции. Виды акций.</vt:lpstr>
      <vt:lpstr>3.Акции. Виды акций. </vt:lpstr>
      <vt:lpstr>3.Акции. Виды акций.</vt:lpstr>
      <vt:lpstr>3.Акции. Виды акций.</vt:lpstr>
      <vt:lpstr>4.Облигация. Виды и особенности размещения облигаций. </vt:lpstr>
      <vt:lpstr>4.Облигация. Виды и особенности размещения облигаций. </vt:lpstr>
      <vt:lpstr>5.Вексель. </vt:lpstr>
      <vt:lpstr>6.Эмиссия корпоративных ценных бумаг.</vt:lpstr>
      <vt:lpstr>7.Порядок эмиссии корпоративных ценных бумаг.</vt:lpstr>
      <vt:lpstr>8.Субъекты эмиссионных отношений. </vt:lpstr>
      <vt:lpstr>9.Рынок ценных бумаг.</vt:lpstr>
      <vt:lpstr>9.Рынок ценных бумаг.</vt:lpstr>
      <vt:lpstr>9.Рынок ценных бумаг.</vt:lpstr>
      <vt:lpstr>9.Фондовая биржа. </vt:lpstr>
      <vt:lpstr>10.Фондовая биржа.</vt:lpstr>
      <vt:lpstr>10.Фондовая биржа.</vt:lpstr>
      <vt:lpstr>10.Фондовая биржа.</vt:lpstr>
      <vt:lpstr>10.Фондовая биржа.</vt:lpstr>
      <vt:lpstr>10.Фондовая биржа.</vt:lpstr>
      <vt:lpstr>Заключение </vt:lpstr>
      <vt:lpstr>Список литературы </vt:lpstr>
    </vt:vector>
  </TitlesOfParts>
  <Company>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ВГУЭС ИНСТИТУТ ПРАВА  Тема 2.5 «Корпоративные ценные бумаги»</dc:title>
  <dc:creator>User</dc:creator>
  <cp:lastModifiedBy>Алекс</cp:lastModifiedBy>
  <cp:revision>12</cp:revision>
  <dcterms:created xsi:type="dcterms:W3CDTF">2014-09-25T06:48:21Z</dcterms:created>
  <dcterms:modified xsi:type="dcterms:W3CDTF">2014-09-30T07:22:40Z</dcterms:modified>
</cp:coreProperties>
</file>