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12" name="Picture 11" descr="9_02.jpg"/>
          <p:cNvPicPr preferRelativeResize="0">
            <a:picLocks/>
          </p:cNvPicPr>
          <p:nvPr/>
        </p:nvPicPr>
        <p:blipFill>
          <a:blip r:embed="rId2">
            <a:duotone>
              <a:schemeClr val="accent1">
                <a:shade val="45000"/>
                <a:satMod val="135000"/>
              </a:schemeClr>
              <a:prstClr val="white"/>
            </a:duotone>
          </a:blip>
          <a:stretch>
            <a:fillRect/>
          </a:stretch>
        </p:blipFill>
        <p:spPr>
          <a:xfrm>
            <a:off x="7754112" y="0"/>
            <a:ext cx="73152" cy="6858000"/>
          </a:xfrm>
          <a:prstGeom prst="rect">
            <a:avLst/>
          </a:prstGeom>
        </p:spPr>
      </p:pic>
      <p:pic>
        <p:nvPicPr>
          <p:cNvPr id="7" name="Picture 6" descr="1_05.jpg"/>
          <p:cNvPicPr>
            <a:picLocks noChangeAspect="1"/>
          </p:cNvPicPr>
          <p:nvPr/>
        </p:nvPicPr>
        <p:blipFill>
          <a:blip r:embed="rId3"/>
          <a:stretch>
            <a:fillRect/>
          </a:stretch>
        </p:blipFill>
        <p:spPr>
          <a:xfrm>
            <a:off x="7810500" y="0"/>
            <a:ext cx="1333500" cy="6858000"/>
          </a:xfrm>
          <a:prstGeom prst="rect">
            <a:avLst/>
          </a:prstGeom>
        </p:spPr>
      </p:pic>
      <p:grpSp>
        <p:nvGrpSpPr>
          <p:cNvPr id="4" name="Group 17"/>
          <p:cNvGrpSpPr/>
          <p:nvPr/>
        </p:nvGrpSpPr>
        <p:grpSpPr>
          <a:xfrm>
            <a:off x="0" y="6630352"/>
            <a:ext cx="9144000" cy="228600"/>
            <a:chOff x="0" y="6582727"/>
            <a:chExt cx="9144000" cy="228600"/>
          </a:xfrm>
        </p:grpSpPr>
        <p:sp>
          <p:nvSpPr>
            <p:cNvPr id="10" name="Rectangle 9"/>
            <p:cNvSpPr/>
            <p:nvPr/>
          </p:nvSpPr>
          <p:spPr>
            <a:xfrm>
              <a:off x="7813040" y="6582727"/>
              <a:ext cx="1330960" cy="2286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34101" y="6582727"/>
              <a:ext cx="1609724"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6582727"/>
              <a:ext cx="6096000"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457200" y="1371600"/>
            <a:ext cx="6781800" cy="1069975"/>
          </a:xfrm>
        </p:spPr>
        <p:txBody>
          <a:bodyPr bIns="0" anchor="b" anchorCtr="0">
            <a:noAutofit/>
          </a:bodyPr>
          <a:lstStyle>
            <a:lvl1pPr>
              <a:defRPr sz="4200" baseline="0"/>
            </a:lvl1pPr>
          </a:lstStyle>
          <a:p>
            <a:r>
              <a:rPr lang="ru-RU" smtClean="0"/>
              <a:t>Образец заголовка</a:t>
            </a:r>
            <a:endParaRPr lang="en-US" dirty="0"/>
          </a:p>
        </p:txBody>
      </p:sp>
      <p:sp>
        <p:nvSpPr>
          <p:cNvPr id="3" name="Subtitle 2"/>
          <p:cNvSpPr>
            <a:spLocks noGrp="1"/>
          </p:cNvSpPr>
          <p:nvPr>
            <p:ph type="subTitle" idx="1"/>
          </p:nvPr>
        </p:nvSpPr>
        <p:spPr>
          <a:xfrm>
            <a:off x="457200" y="2438400"/>
            <a:ext cx="6781800" cy="762000"/>
          </a:xfrm>
        </p:spPr>
        <p:txBody>
          <a:bodyPr lIns="0" tIns="0" rIns="0">
            <a:normAutofit/>
          </a:bodyPr>
          <a:lstStyle>
            <a:lvl1pPr marL="0" indent="0" algn="l">
              <a:buNone/>
              <a:defRPr sz="24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9" name="Date Placeholder 18"/>
          <p:cNvSpPr>
            <a:spLocks noGrp="1"/>
          </p:cNvSpPr>
          <p:nvPr>
            <p:ph type="dt" sz="half" idx="10"/>
          </p:nvPr>
        </p:nvSpPr>
        <p:spPr>
          <a:xfrm>
            <a:off x="6210300" y="6610350"/>
            <a:ext cx="1524000" cy="228600"/>
          </a:xfrm>
        </p:spPr>
        <p:txBody>
          <a:bodyPr/>
          <a:lstStyle/>
          <a:p>
            <a:fld id="{B4C71EC6-210F-42DE-9C53-41977AD35B3D}" type="datetimeFigureOut">
              <a:rPr lang="ru-RU" smtClean="0"/>
              <a:t>10.05.2018</a:t>
            </a:fld>
            <a:endParaRPr lang="ru-RU"/>
          </a:p>
        </p:txBody>
      </p:sp>
      <p:sp>
        <p:nvSpPr>
          <p:cNvPr id="20" name="Slide Number Placeholder 19"/>
          <p:cNvSpPr>
            <a:spLocks noGrp="1"/>
          </p:cNvSpPr>
          <p:nvPr>
            <p:ph type="sldNum" sz="quarter" idx="11"/>
          </p:nvPr>
        </p:nvSpPr>
        <p:spPr>
          <a:xfrm>
            <a:off x="7924800" y="6610350"/>
            <a:ext cx="1198880" cy="228600"/>
          </a:xfrm>
        </p:spPr>
        <p:txBody>
          <a:bodyPr/>
          <a:lstStyle/>
          <a:p>
            <a:fld id="{B19B0651-EE4F-4900-A07F-96A6BFA9D0F0}" type="slidenum">
              <a:rPr lang="ru-RU" smtClean="0"/>
              <a:t>‹#›</a:t>
            </a:fld>
            <a:endParaRPr lang="ru-RU"/>
          </a:p>
        </p:txBody>
      </p:sp>
      <p:sp>
        <p:nvSpPr>
          <p:cNvPr id="21" name="Footer Placeholder 20"/>
          <p:cNvSpPr>
            <a:spLocks noGrp="1"/>
          </p:cNvSpPr>
          <p:nvPr>
            <p:ph type="ftr" sz="quarter" idx="12"/>
          </p:nvPr>
        </p:nvSpPr>
        <p:spPr>
          <a:xfrm>
            <a:off x="457200" y="6611112"/>
            <a:ext cx="5600700" cy="228600"/>
          </a:xfrm>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grpSp>
        <p:nvGrpSpPr>
          <p:cNvPr id="4" name="Group 20"/>
          <p:cNvGrpSpPr/>
          <p:nvPr/>
        </p:nvGrpSpPr>
        <p:grpSpPr>
          <a:xfrm>
            <a:off x="0" y="6631305"/>
            <a:ext cx="9144000" cy="228600"/>
            <a:chOff x="0" y="6583680"/>
            <a:chExt cx="9144000" cy="228600"/>
          </a:xfrm>
        </p:grpSpPr>
        <p:sp>
          <p:nvSpPr>
            <p:cNvPr id="32" name="Rectangle 3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descr="bar_06.png"/>
          <p:cNvPicPr>
            <a:picLocks noChangeAspect="1"/>
          </p:cNvPicPr>
          <p:nvPr/>
        </p:nvPicPr>
        <p:blipFill>
          <a:blip r:embed="rId2">
            <a:duotone>
              <a:schemeClr val="accent2">
                <a:shade val="45000"/>
                <a:satMod val="135000"/>
              </a:schemeClr>
              <a:prstClr val="white"/>
            </a:duotone>
          </a:blip>
          <a:stretch>
            <a:fillRect/>
          </a:stretch>
        </p:blipFill>
        <p:spPr>
          <a:xfrm>
            <a:off x="0" y="403860"/>
            <a:ext cx="9144000" cy="53340"/>
          </a:xfrm>
          <a:prstGeom prst="rect">
            <a:avLst/>
          </a:prstGeom>
        </p:spPr>
      </p:pic>
      <p:pic>
        <p:nvPicPr>
          <p:cNvPr id="10" name="Picture 9" descr="2_01.jpg"/>
          <p:cNvPicPr>
            <a:picLocks noChangeAspect="1"/>
          </p:cNvPicPr>
          <p:nvPr/>
        </p:nvPicPr>
        <p:blipFill>
          <a:blip r:embed="rId3"/>
          <a:stretch>
            <a:fillRect/>
          </a:stretch>
        </p:blipFill>
        <p:spPr>
          <a:xfrm>
            <a:off x="0" y="0"/>
            <a:ext cx="9144000" cy="40386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7" name="Date Placeholder 16"/>
          <p:cNvSpPr>
            <a:spLocks noGrp="1"/>
          </p:cNvSpPr>
          <p:nvPr>
            <p:ph type="dt" sz="half" idx="10"/>
          </p:nvPr>
        </p:nvSpPr>
        <p:spPr/>
        <p:txBody>
          <a:bodyPr/>
          <a:lstStyle/>
          <a:p>
            <a:fld id="{B4C71EC6-210F-42DE-9C53-41977AD35B3D}" type="datetimeFigureOut">
              <a:rPr lang="ru-RU" smtClean="0"/>
              <a:t>10.05.2018</a:t>
            </a:fld>
            <a:endParaRPr lang="ru-RU"/>
          </a:p>
        </p:txBody>
      </p:sp>
      <p:sp>
        <p:nvSpPr>
          <p:cNvPr id="18" name="Slide Number Placeholder 17"/>
          <p:cNvSpPr>
            <a:spLocks noGrp="1"/>
          </p:cNvSpPr>
          <p:nvPr>
            <p:ph type="sldNum" sz="quarter" idx="11"/>
          </p:nvPr>
        </p:nvSpPr>
        <p:spPr/>
        <p:txBody>
          <a:bodyPr/>
          <a:lstStyle/>
          <a:p>
            <a:fld id="{B19B0651-EE4F-4900-A07F-96A6BFA9D0F0}" type="slidenum">
              <a:rPr lang="ru-RU" smtClean="0"/>
              <a:t>‹#›</a:t>
            </a:fld>
            <a:endParaRPr lang="ru-RU"/>
          </a:p>
        </p:txBody>
      </p:sp>
      <p:sp>
        <p:nvSpPr>
          <p:cNvPr id="20" name="Footer Placeholder 19"/>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grpSp>
        <p:nvGrpSpPr>
          <p:cNvPr id="4" name="Group 22"/>
          <p:cNvGrpSpPr/>
          <p:nvPr/>
        </p:nvGrpSpPr>
        <p:grpSpPr>
          <a:xfrm>
            <a:off x="1438274" y="6629400"/>
            <a:ext cx="7705726" cy="228600"/>
            <a:chOff x="1438274" y="6629400"/>
            <a:chExt cx="7705726" cy="228600"/>
          </a:xfrm>
        </p:grpSpPr>
        <p:sp>
          <p:nvSpPr>
            <p:cNvPr id="27" name="Rectangle 26"/>
            <p:cNvSpPr/>
            <p:nvPr/>
          </p:nvSpPr>
          <p:spPr>
            <a:xfrm>
              <a:off x="8763000" y="662940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142480" y="662940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438274" y="6629400"/>
              <a:ext cx="5663565"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1752600" y="5245101"/>
            <a:ext cx="6934199" cy="1155700"/>
          </a:xfrm>
        </p:spPr>
        <p:txBody>
          <a:bodyPr anchor="t">
            <a:normAutofit/>
          </a:bodyPr>
          <a:lstStyle>
            <a:lvl1pPr algn="r">
              <a:defRPr sz="4200" b="0" i="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752600" y="4114800"/>
            <a:ext cx="6934199" cy="1130300"/>
          </a:xfrm>
        </p:spPr>
        <p:txBody>
          <a:bodyPr anchor="b">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pic>
        <p:nvPicPr>
          <p:cNvPr id="10" name="Picture 9" descr="9_01.jpg"/>
          <p:cNvPicPr>
            <a:picLocks noChangeAspect="1"/>
          </p:cNvPicPr>
          <p:nvPr/>
        </p:nvPicPr>
        <p:blipFill>
          <a:blip r:embed="rId2"/>
          <a:stretch>
            <a:fillRect/>
          </a:stretch>
        </p:blipFill>
        <p:spPr>
          <a:xfrm>
            <a:off x="0" y="0"/>
            <a:ext cx="1363980" cy="6858000"/>
          </a:xfrm>
          <a:prstGeom prst="rect">
            <a:avLst/>
          </a:prstGeom>
        </p:spPr>
      </p:pic>
      <p:sp>
        <p:nvSpPr>
          <p:cNvPr id="24" name="Date Placeholder 23"/>
          <p:cNvSpPr>
            <a:spLocks noGrp="1"/>
          </p:cNvSpPr>
          <p:nvPr>
            <p:ph type="dt" sz="half" idx="10"/>
          </p:nvPr>
        </p:nvSpPr>
        <p:spPr>
          <a:xfrm>
            <a:off x="7162800" y="6610350"/>
            <a:ext cx="1524000" cy="246888"/>
          </a:xfrm>
        </p:spPr>
        <p:txBody>
          <a:bodyPr/>
          <a:lstStyle/>
          <a:p>
            <a:fld id="{B4C71EC6-210F-42DE-9C53-41977AD35B3D}" type="datetimeFigureOut">
              <a:rPr lang="ru-RU" smtClean="0"/>
              <a:t>10.05.2018</a:t>
            </a:fld>
            <a:endParaRPr lang="ru-RU"/>
          </a:p>
        </p:txBody>
      </p:sp>
      <p:sp>
        <p:nvSpPr>
          <p:cNvPr id="25" name="Slide Number Placeholder 24"/>
          <p:cNvSpPr>
            <a:spLocks noGrp="1"/>
          </p:cNvSpPr>
          <p:nvPr>
            <p:ph type="sldNum" sz="quarter" idx="11"/>
          </p:nvPr>
        </p:nvSpPr>
        <p:spPr>
          <a:xfrm>
            <a:off x="8742680" y="6610350"/>
            <a:ext cx="381000" cy="246888"/>
          </a:xfrm>
        </p:spPr>
        <p:txBody>
          <a:bodyPr/>
          <a:lstStyle/>
          <a:p>
            <a:fld id="{B19B0651-EE4F-4900-A07F-96A6BFA9D0F0}" type="slidenum">
              <a:rPr lang="ru-RU" smtClean="0"/>
              <a:t>‹#›</a:t>
            </a:fld>
            <a:endParaRPr lang="ru-RU"/>
          </a:p>
        </p:txBody>
      </p:sp>
      <p:sp>
        <p:nvSpPr>
          <p:cNvPr id="26" name="Footer Placeholder 25"/>
          <p:cNvSpPr>
            <a:spLocks noGrp="1"/>
          </p:cNvSpPr>
          <p:nvPr>
            <p:ph type="ftr" sz="quarter" idx="12"/>
          </p:nvPr>
        </p:nvSpPr>
        <p:spPr>
          <a:xfrm>
            <a:off x="1524000" y="6610350"/>
            <a:ext cx="5562600" cy="247650"/>
          </a:xfrm>
        </p:spPr>
        <p:txBody>
          <a:bodyPr/>
          <a:lstStyle/>
          <a:p>
            <a:endParaRPr lang="ru-RU"/>
          </a:p>
        </p:txBody>
      </p:sp>
      <p:pic>
        <p:nvPicPr>
          <p:cNvPr id="20" name="Picture 19" descr="vert_bar_02.png"/>
          <p:cNvPicPr preferRelativeResize="0">
            <a:picLocks/>
          </p:cNvPicPr>
          <p:nvPr/>
        </p:nvPicPr>
        <p:blipFill>
          <a:blip r:embed="rId3">
            <a:duotone>
              <a:schemeClr val="accent3">
                <a:shade val="45000"/>
                <a:satMod val="135000"/>
              </a:schemeClr>
              <a:prstClr val="white"/>
            </a:duotone>
          </a:blip>
          <a:stretch>
            <a:fillRect/>
          </a:stretch>
        </p:blipFill>
        <p:spPr>
          <a:xfrm>
            <a:off x="1362456" y="0"/>
            <a:ext cx="73152" cy="6858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3" name="Picture 12" descr="bar_06.png"/>
          <p:cNvPicPr>
            <a:picLocks noChangeAspect="1"/>
          </p:cNvPicPr>
          <p:nvPr/>
        </p:nvPicPr>
        <p:blipFill>
          <a:blip r:embed="rId2">
            <a:duotone>
              <a:schemeClr val="accent4">
                <a:shade val="45000"/>
                <a:satMod val="135000"/>
              </a:schemeClr>
              <a:prstClr val="white"/>
            </a:duotone>
          </a:blip>
          <a:stretch>
            <a:fillRect/>
          </a:stretch>
        </p:blipFill>
        <p:spPr>
          <a:xfrm>
            <a:off x="0" y="403860"/>
            <a:ext cx="9144000" cy="5334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a:p>
        </p:txBody>
      </p:sp>
      <p:pic>
        <p:nvPicPr>
          <p:cNvPr id="12" name="Picture 11" descr="3_01.jpg"/>
          <p:cNvPicPr>
            <a:picLocks noChangeAspect="1"/>
          </p:cNvPicPr>
          <p:nvPr/>
        </p:nvPicPr>
        <p:blipFill>
          <a:blip r:embed="rId3"/>
          <a:stretch>
            <a:fillRect/>
          </a:stretch>
        </p:blipFill>
        <p:spPr>
          <a:xfrm>
            <a:off x="0" y="0"/>
            <a:ext cx="9144000" cy="403860"/>
          </a:xfrm>
          <a:prstGeom prst="rect">
            <a:avLst/>
          </a:prstGeom>
        </p:spPr>
      </p:pic>
      <p:sp>
        <p:nvSpPr>
          <p:cNvPr id="14" name="Content Placeholder 13"/>
          <p:cNvSpPr>
            <a:spLocks noGrp="1"/>
          </p:cNvSpPr>
          <p:nvPr>
            <p:ph sz="quarter" idx="13"/>
          </p:nvPr>
        </p:nvSpPr>
        <p:spPr>
          <a:xfrm>
            <a:off x="457200" y="1981200"/>
            <a:ext cx="40386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6" name="Content Placeholder 15"/>
          <p:cNvSpPr>
            <a:spLocks noGrp="1"/>
          </p:cNvSpPr>
          <p:nvPr>
            <p:ph sz="quarter" idx="14"/>
          </p:nvPr>
        </p:nvSpPr>
        <p:spPr>
          <a:xfrm>
            <a:off x="4648200" y="1981200"/>
            <a:ext cx="40386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grpSp>
        <p:nvGrpSpPr>
          <p:cNvPr id="3" name="Group 14"/>
          <p:cNvGrpSpPr/>
          <p:nvPr/>
        </p:nvGrpSpPr>
        <p:grpSpPr>
          <a:xfrm>
            <a:off x="0" y="6631305"/>
            <a:ext cx="9144000" cy="22860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fld id="{B4C71EC6-210F-42DE-9C53-41977AD35B3D}" type="datetimeFigureOut">
              <a:rPr lang="ru-RU" smtClean="0"/>
              <a:t>10.05.2018</a:t>
            </a:fld>
            <a:endParaRPr lang="ru-RU"/>
          </a:p>
        </p:txBody>
      </p:sp>
      <p:sp>
        <p:nvSpPr>
          <p:cNvPr id="21" name="Slide Number Placeholder 20"/>
          <p:cNvSpPr>
            <a:spLocks noGrp="1"/>
          </p:cNvSpPr>
          <p:nvPr>
            <p:ph type="sldNum" sz="quarter" idx="16"/>
          </p:nvPr>
        </p:nvSpPr>
        <p:spPr/>
        <p:txBody>
          <a:bodyPr/>
          <a:lstStyle/>
          <a:p>
            <a:fld id="{B19B0651-EE4F-4900-A07F-96A6BFA9D0F0}" type="slidenum">
              <a:rPr lang="ru-RU" smtClean="0"/>
              <a:t>‹#›</a:t>
            </a:fld>
            <a:endParaRPr lang="ru-RU"/>
          </a:p>
        </p:txBody>
      </p:sp>
      <p:sp>
        <p:nvSpPr>
          <p:cNvPr id="22" name="Footer Placeholder 21"/>
          <p:cNvSpPr>
            <a:spLocks noGrp="1"/>
          </p:cNvSpPr>
          <p:nvPr>
            <p:ph type="ftr" sz="quarter" idx="17"/>
          </p:nvPr>
        </p:nvSpPr>
        <p:spPr/>
        <p:txBody>
          <a:bodyPr/>
          <a:lstStyle/>
          <a:p>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981200"/>
            <a:ext cx="4040188" cy="41116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pic>
        <p:nvPicPr>
          <p:cNvPr id="14" name="Picture 13" descr="4_01.jpg"/>
          <p:cNvPicPr>
            <a:picLocks noChangeAspect="1"/>
          </p:cNvPicPr>
          <p:nvPr/>
        </p:nvPicPr>
        <p:blipFill>
          <a:blip r:embed="rId2"/>
          <a:stretch>
            <a:fillRect/>
          </a:stretch>
        </p:blipFill>
        <p:spPr>
          <a:xfrm>
            <a:off x="0" y="0"/>
            <a:ext cx="9144000" cy="403860"/>
          </a:xfrm>
          <a:prstGeom prst="rect">
            <a:avLst/>
          </a:prstGeom>
        </p:spPr>
      </p:pic>
      <p:sp>
        <p:nvSpPr>
          <p:cNvPr id="15" name="Text Placeholder 2"/>
          <p:cNvSpPr>
            <a:spLocks noGrp="1"/>
          </p:cNvSpPr>
          <p:nvPr>
            <p:ph type="body" idx="13"/>
          </p:nvPr>
        </p:nvSpPr>
        <p:spPr>
          <a:xfrm>
            <a:off x="4648200" y="1981200"/>
            <a:ext cx="4040188" cy="41116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7" name="Content Placeholder 16"/>
          <p:cNvSpPr>
            <a:spLocks noGrp="1"/>
          </p:cNvSpPr>
          <p:nvPr>
            <p:ph sz="quarter" idx="14"/>
          </p:nvPr>
        </p:nvSpPr>
        <p:spPr>
          <a:xfrm>
            <a:off x="457200" y="2438400"/>
            <a:ext cx="4038600" cy="36576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9" name="Content Placeholder 18"/>
          <p:cNvSpPr>
            <a:spLocks noGrp="1"/>
          </p:cNvSpPr>
          <p:nvPr>
            <p:ph sz="quarter" idx="15"/>
          </p:nvPr>
        </p:nvSpPr>
        <p:spPr>
          <a:xfrm>
            <a:off x="4648200" y="2438400"/>
            <a:ext cx="4038600" cy="36576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pic>
        <p:nvPicPr>
          <p:cNvPr id="16" name="Picture 15" descr="bar_06.png"/>
          <p:cNvPicPr>
            <a:picLocks noChangeAspect="1"/>
          </p:cNvPicPr>
          <p:nvPr/>
        </p:nvPicPr>
        <p:blipFill>
          <a:blip r:embed="rId3">
            <a:duotone>
              <a:schemeClr val="accent5">
                <a:shade val="45000"/>
                <a:satMod val="135000"/>
              </a:schemeClr>
              <a:prstClr val="white"/>
            </a:duotone>
          </a:blip>
          <a:stretch>
            <a:fillRect/>
          </a:stretch>
        </p:blipFill>
        <p:spPr>
          <a:xfrm>
            <a:off x="0" y="403860"/>
            <a:ext cx="9144000" cy="53340"/>
          </a:xfrm>
          <a:prstGeom prst="rect">
            <a:avLst/>
          </a:prstGeom>
        </p:spPr>
      </p:pic>
      <p:grpSp>
        <p:nvGrpSpPr>
          <p:cNvPr id="4" name="Group 17"/>
          <p:cNvGrpSpPr/>
          <p:nvPr/>
        </p:nvGrpSpPr>
        <p:grpSpPr>
          <a:xfrm>
            <a:off x="0" y="6631305"/>
            <a:ext cx="9144000" cy="228600"/>
            <a:chOff x="0" y="6583680"/>
            <a:chExt cx="9144000" cy="228600"/>
          </a:xfrm>
        </p:grpSpPr>
        <p:sp>
          <p:nvSpPr>
            <p:cNvPr id="20" name="Rectangle 1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Date Placeholder 22"/>
          <p:cNvSpPr>
            <a:spLocks noGrp="1"/>
          </p:cNvSpPr>
          <p:nvPr>
            <p:ph type="dt" sz="half" idx="16"/>
          </p:nvPr>
        </p:nvSpPr>
        <p:spPr/>
        <p:txBody>
          <a:bodyPr/>
          <a:lstStyle/>
          <a:p>
            <a:fld id="{B4C71EC6-210F-42DE-9C53-41977AD35B3D}" type="datetimeFigureOut">
              <a:rPr lang="ru-RU" smtClean="0"/>
              <a:t>10.05.2018</a:t>
            </a:fld>
            <a:endParaRPr lang="ru-RU"/>
          </a:p>
        </p:txBody>
      </p:sp>
      <p:sp>
        <p:nvSpPr>
          <p:cNvPr id="24" name="Slide Number Placeholder 23"/>
          <p:cNvSpPr>
            <a:spLocks noGrp="1"/>
          </p:cNvSpPr>
          <p:nvPr>
            <p:ph type="sldNum" sz="quarter" idx="17"/>
          </p:nvPr>
        </p:nvSpPr>
        <p:spPr/>
        <p:txBody>
          <a:bodyPr/>
          <a:lstStyle/>
          <a:p>
            <a:fld id="{B19B0651-EE4F-4900-A07F-96A6BFA9D0F0}" type="slidenum">
              <a:rPr lang="ru-RU" smtClean="0"/>
              <a:t>‹#›</a:t>
            </a:fld>
            <a:endParaRPr lang="ru-RU"/>
          </a:p>
        </p:txBody>
      </p:sp>
      <p:sp>
        <p:nvSpPr>
          <p:cNvPr id="25" name="Footer Placeholder 24"/>
          <p:cNvSpPr>
            <a:spLocks noGrp="1"/>
          </p:cNvSpPr>
          <p:nvPr>
            <p:ph type="ftr" sz="quarter" idx="18"/>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pic>
        <p:nvPicPr>
          <p:cNvPr id="10" name="Picture 9" descr="2_01.jpg"/>
          <p:cNvPicPr>
            <a:picLocks noChangeAspect="1"/>
          </p:cNvPicPr>
          <p:nvPr/>
        </p:nvPicPr>
        <p:blipFill>
          <a:blip r:embed="rId2"/>
          <a:stretch>
            <a:fillRect/>
          </a:stretch>
        </p:blipFill>
        <p:spPr>
          <a:xfrm>
            <a:off x="0" y="0"/>
            <a:ext cx="9144000" cy="403860"/>
          </a:xfrm>
          <a:prstGeom prst="rect">
            <a:avLst/>
          </a:prstGeom>
        </p:spPr>
      </p:pic>
      <p:pic>
        <p:nvPicPr>
          <p:cNvPr id="11" name="Picture 10" descr="bar_06.png"/>
          <p:cNvPicPr>
            <a:picLocks noChangeAspect="1"/>
          </p:cNvPicPr>
          <p:nvPr/>
        </p:nvPicPr>
        <p:blipFill>
          <a:blip r:embed="rId3">
            <a:duotone>
              <a:schemeClr val="accent6">
                <a:shade val="45000"/>
                <a:satMod val="135000"/>
              </a:schemeClr>
              <a:prstClr val="white"/>
            </a:duotone>
          </a:blip>
          <a:stretch>
            <a:fillRect/>
          </a:stretch>
        </p:blipFill>
        <p:spPr>
          <a:xfrm>
            <a:off x="0" y="403860"/>
            <a:ext cx="9144000" cy="53340"/>
          </a:xfrm>
          <a:prstGeom prst="rect">
            <a:avLst/>
          </a:prstGeom>
        </p:spPr>
      </p:pic>
      <p:grpSp>
        <p:nvGrpSpPr>
          <p:cNvPr id="3" name="Group 11"/>
          <p:cNvGrpSpPr/>
          <p:nvPr/>
        </p:nvGrpSpPr>
        <p:grpSpPr>
          <a:xfrm>
            <a:off x="0" y="6631305"/>
            <a:ext cx="9144000" cy="22860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Date Placeholder 15"/>
          <p:cNvSpPr>
            <a:spLocks noGrp="1"/>
          </p:cNvSpPr>
          <p:nvPr>
            <p:ph type="dt" sz="half" idx="10"/>
          </p:nvPr>
        </p:nvSpPr>
        <p:spPr/>
        <p:txBody>
          <a:bodyPr/>
          <a:lstStyle/>
          <a:p>
            <a:fld id="{B4C71EC6-210F-42DE-9C53-41977AD35B3D}" type="datetimeFigureOut">
              <a:rPr lang="ru-RU" smtClean="0"/>
              <a:t>10.05.2018</a:t>
            </a:fld>
            <a:endParaRPr lang="ru-RU"/>
          </a:p>
        </p:txBody>
      </p:sp>
      <p:sp>
        <p:nvSpPr>
          <p:cNvPr id="17" name="Slide Number Placeholder 16"/>
          <p:cNvSpPr>
            <a:spLocks noGrp="1"/>
          </p:cNvSpPr>
          <p:nvPr>
            <p:ph type="sldNum" sz="quarter" idx="11"/>
          </p:nvPr>
        </p:nvSpPr>
        <p:spPr/>
        <p:txBody>
          <a:bodyPr/>
          <a:lstStyle/>
          <a:p>
            <a:fld id="{B19B0651-EE4F-4900-A07F-96A6BFA9D0F0}" type="slidenum">
              <a:rPr lang="ru-RU" smtClean="0"/>
              <a:t>‹#›</a:t>
            </a:fld>
            <a:endParaRPr lang="ru-RU"/>
          </a:p>
        </p:txBody>
      </p:sp>
      <p:sp>
        <p:nvSpPr>
          <p:cNvPr id="18" name="Footer Placeholder 17"/>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grpSp>
        <p:nvGrpSpPr>
          <p:cNvPr id="2" name="Group 8"/>
          <p:cNvGrpSpPr/>
          <p:nvPr/>
        </p:nvGrpSpPr>
        <p:grpSpPr>
          <a:xfrm>
            <a:off x="0" y="6631305"/>
            <a:ext cx="9144000" cy="228600"/>
            <a:chOff x="0" y="6583680"/>
            <a:chExt cx="9144000" cy="228600"/>
          </a:xfrm>
        </p:grpSpPr>
        <p:sp>
          <p:nvSpPr>
            <p:cNvPr id="10" name="Rectangle 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Date Placeholder 12"/>
          <p:cNvSpPr>
            <a:spLocks noGrp="1"/>
          </p:cNvSpPr>
          <p:nvPr>
            <p:ph type="dt" sz="half" idx="10"/>
          </p:nvPr>
        </p:nvSpPr>
        <p:spPr/>
        <p:txBody>
          <a:bodyPr/>
          <a:lstStyle/>
          <a:p>
            <a:fld id="{B4C71EC6-210F-42DE-9C53-41977AD35B3D}" type="datetimeFigureOut">
              <a:rPr lang="ru-RU" smtClean="0"/>
              <a:t>10.05.2018</a:t>
            </a:fld>
            <a:endParaRPr lang="ru-RU"/>
          </a:p>
        </p:txBody>
      </p:sp>
      <p:sp>
        <p:nvSpPr>
          <p:cNvPr id="14" name="Slide Number Placeholder 13"/>
          <p:cNvSpPr>
            <a:spLocks noGrp="1"/>
          </p:cNvSpPr>
          <p:nvPr>
            <p:ph type="sldNum" sz="quarter" idx="11"/>
          </p:nvPr>
        </p:nvSpPr>
        <p:spPr/>
        <p:txBody>
          <a:bodyPr/>
          <a:lstStyle/>
          <a:p>
            <a:fld id="{B19B0651-EE4F-4900-A07F-96A6BFA9D0F0}" type="slidenum">
              <a:rPr lang="ru-RU" smtClean="0"/>
              <a:t>‹#›</a:t>
            </a:fld>
            <a:endParaRPr lang="ru-RU"/>
          </a:p>
        </p:txBody>
      </p:sp>
      <p:sp>
        <p:nvSpPr>
          <p:cNvPr id="22" name="Footer Placeholder 21"/>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2" name="Picture 11" descr="3_01.jpg"/>
          <p:cNvPicPr>
            <a:picLocks noChangeAspect="1"/>
          </p:cNvPicPr>
          <p:nvPr/>
        </p:nvPicPr>
        <p:blipFill>
          <a:blip r:embed="rId2"/>
          <a:stretch>
            <a:fillRect/>
          </a:stretch>
        </p:blipFill>
        <p:spPr>
          <a:xfrm>
            <a:off x="0" y="0"/>
            <a:ext cx="9144000" cy="403860"/>
          </a:xfrm>
          <a:prstGeom prst="rect">
            <a:avLst/>
          </a:prstGeom>
        </p:spPr>
      </p:pic>
      <p:sp>
        <p:nvSpPr>
          <p:cNvPr id="13" name="Text Placeholder 2"/>
          <p:cNvSpPr>
            <a:spLocks noGrp="1"/>
          </p:cNvSpPr>
          <p:nvPr>
            <p:ph type="title"/>
          </p:nvPr>
        </p:nvSpPr>
        <p:spPr>
          <a:xfrm>
            <a:off x="457200" y="1524000"/>
            <a:ext cx="3352800" cy="914400"/>
          </a:xfrm>
        </p:spPr>
        <p:txBody>
          <a:bodyPr lIns="0" rIns="0" anchor="b">
            <a:noAutofit/>
          </a:bodyPr>
          <a:lstStyle>
            <a:lvl1pPr marL="0" indent="0">
              <a:lnSpc>
                <a:spcPct val="100000"/>
              </a:lnSpc>
              <a:buNone/>
              <a:defRPr sz="18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заголовка</a:t>
            </a:r>
            <a:endParaRPr lang="en-US" smtClean="0"/>
          </a:p>
        </p:txBody>
      </p:sp>
      <p:sp>
        <p:nvSpPr>
          <p:cNvPr id="15" name="Content Placeholder 14"/>
          <p:cNvSpPr>
            <a:spLocks noGrp="1"/>
          </p:cNvSpPr>
          <p:nvPr>
            <p:ph sz="quarter" idx="14"/>
          </p:nvPr>
        </p:nvSpPr>
        <p:spPr>
          <a:xfrm>
            <a:off x="4419600" y="1524000"/>
            <a:ext cx="42672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idx="2"/>
          </p:nvPr>
        </p:nvSpPr>
        <p:spPr>
          <a:xfrm>
            <a:off x="457201" y="2514599"/>
            <a:ext cx="3352800" cy="3127248"/>
          </a:xfrm>
        </p:spPr>
        <p:txBody>
          <a:bodyPr/>
          <a:lstStyle>
            <a:lvl1pPr marL="0" indent="0">
              <a:lnSpc>
                <a:spcPct val="150000"/>
              </a:lnSpc>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pic>
        <p:nvPicPr>
          <p:cNvPr id="14" name="Picture 13" descr="bar_06.png"/>
          <p:cNvPicPr>
            <a:picLocks noChangeAspect="1"/>
          </p:cNvPicPr>
          <p:nvPr/>
        </p:nvPicPr>
        <p:blipFill>
          <a:blip r:embed="rId3">
            <a:duotone>
              <a:schemeClr val="accent1">
                <a:shade val="45000"/>
                <a:satMod val="135000"/>
              </a:schemeClr>
              <a:prstClr val="white"/>
            </a:duotone>
          </a:blip>
          <a:stretch>
            <a:fillRect/>
          </a:stretch>
        </p:blipFill>
        <p:spPr>
          <a:xfrm>
            <a:off x="0" y="403860"/>
            <a:ext cx="9144000" cy="53340"/>
          </a:xfrm>
          <a:prstGeom prst="rect">
            <a:avLst/>
          </a:prstGeom>
        </p:spPr>
      </p:pic>
      <p:grpSp>
        <p:nvGrpSpPr>
          <p:cNvPr id="2" name="Group 15"/>
          <p:cNvGrpSpPr/>
          <p:nvPr/>
        </p:nvGrpSpPr>
        <p:grpSpPr>
          <a:xfrm>
            <a:off x="0" y="6631305"/>
            <a:ext cx="9144000" cy="22860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fld id="{B4C71EC6-210F-42DE-9C53-41977AD35B3D}" type="datetimeFigureOut">
              <a:rPr lang="ru-RU" smtClean="0"/>
              <a:t>10.05.2018</a:t>
            </a:fld>
            <a:endParaRPr lang="ru-RU"/>
          </a:p>
        </p:txBody>
      </p:sp>
      <p:sp>
        <p:nvSpPr>
          <p:cNvPr id="21" name="Slide Number Placeholder 20"/>
          <p:cNvSpPr>
            <a:spLocks noGrp="1"/>
          </p:cNvSpPr>
          <p:nvPr>
            <p:ph type="sldNum" sz="quarter" idx="16"/>
          </p:nvPr>
        </p:nvSpPr>
        <p:spPr/>
        <p:txBody>
          <a:bodyPr/>
          <a:lstStyle/>
          <a:p>
            <a:fld id="{B19B0651-EE4F-4900-A07F-96A6BFA9D0F0}" type="slidenum">
              <a:rPr lang="ru-RU" smtClean="0"/>
              <a:t>‹#›</a:t>
            </a:fld>
            <a:endParaRPr lang="ru-RU"/>
          </a:p>
        </p:txBody>
      </p:sp>
      <p:sp>
        <p:nvSpPr>
          <p:cNvPr id="22" name="Footer Placeholder 21"/>
          <p:cNvSpPr>
            <a:spLocks noGrp="1"/>
          </p:cNvSpPr>
          <p:nvPr>
            <p:ph type="ftr" sz="quarter" idx="17"/>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grpSp>
        <p:nvGrpSpPr>
          <p:cNvPr id="12" name="Group 15"/>
          <p:cNvGrpSpPr/>
          <p:nvPr/>
        </p:nvGrpSpPr>
        <p:grpSpPr>
          <a:xfrm>
            <a:off x="0" y="6631305"/>
            <a:ext cx="9144000" cy="22860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1527048"/>
            <a:ext cx="3355848" cy="914400"/>
          </a:xfrm>
        </p:spPr>
        <p:txBody>
          <a:bodyPr anchor="b">
            <a:normAutofit/>
          </a:bodyPr>
          <a:lstStyle>
            <a:lvl1pPr algn="l">
              <a:defRPr lang="en-US" sz="1800" b="1" i="0" kern="1200" cap="all" spc="100" baseline="0" dirty="0" smtClean="0">
                <a:solidFill>
                  <a:schemeClr val="tx2"/>
                </a:solidFill>
                <a:latin typeface="+mn-lt"/>
                <a:ea typeface="+mn-ea"/>
                <a:cs typeface="+mn-cs"/>
              </a:defRPr>
            </a:lvl1pPr>
          </a:lstStyle>
          <a:p>
            <a:pPr marL="0" lvl="0" indent="0" algn="l" defTabSz="914400" rtl="0" eaLnBrk="1" latinLnBrk="0" hangingPunct="1">
              <a:lnSpc>
                <a:spcPct val="100000"/>
              </a:lnSpc>
              <a:spcBef>
                <a:spcPct val="20000"/>
              </a:spcBef>
              <a:spcAft>
                <a:spcPts val="600"/>
              </a:spcAft>
              <a:buFont typeface="Wingdings" pitchFamily="2" charset="2"/>
              <a:buNone/>
            </a:pPr>
            <a:r>
              <a:rPr lang="ru-RU" smtClean="0"/>
              <a:t>Образец заголовка</a:t>
            </a:r>
            <a:endParaRPr lang="en-US" dirty="0"/>
          </a:p>
        </p:txBody>
      </p:sp>
      <p:sp>
        <p:nvSpPr>
          <p:cNvPr id="3" name="Picture Placeholder 2"/>
          <p:cNvSpPr>
            <a:spLocks noGrp="1"/>
          </p:cNvSpPr>
          <p:nvPr>
            <p:ph type="pic" idx="1"/>
          </p:nvPr>
        </p:nvSpPr>
        <p:spPr>
          <a:xfrm>
            <a:off x="4425696" y="1554480"/>
            <a:ext cx="4270248" cy="4059936"/>
          </a:xfrm>
          <a:solidFill>
            <a:schemeClr val="bg1"/>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57200" y="2514600"/>
            <a:ext cx="3355848" cy="3127248"/>
          </a:xfrm>
        </p:spPr>
        <p:txBody>
          <a:bodyPr/>
          <a:lstStyle>
            <a:lvl1pPr marL="0" indent="0">
              <a:lnSpc>
                <a:spcPct val="150000"/>
              </a:lnSpc>
              <a:spcBef>
                <a:spcPts val="0"/>
              </a:spcBef>
              <a:buNone/>
              <a:defRPr lang="en-US" sz="1400" kern="1200" baseline="0" dirty="0" smtClean="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10.05.2018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pic>
        <p:nvPicPr>
          <p:cNvPr id="8" name="Picture 7" descr="4_01.jpg"/>
          <p:cNvPicPr>
            <a:picLocks noChangeAspect="1"/>
          </p:cNvPicPr>
          <p:nvPr/>
        </p:nvPicPr>
        <p:blipFill>
          <a:blip r:embed="rId2"/>
          <a:stretch>
            <a:fillRect/>
          </a:stretch>
        </p:blipFill>
        <p:spPr>
          <a:xfrm>
            <a:off x="0" y="0"/>
            <a:ext cx="9144000" cy="403860"/>
          </a:xfrm>
          <a:prstGeom prst="rect">
            <a:avLst/>
          </a:prstGeom>
        </p:spPr>
      </p:pic>
      <p:pic>
        <p:nvPicPr>
          <p:cNvPr id="9" name="Picture 8" descr="bar_06.png"/>
          <p:cNvPicPr>
            <a:picLocks noChangeAspect="1"/>
          </p:cNvPicPr>
          <p:nvPr/>
        </p:nvPicPr>
        <p:blipFill>
          <a:blip r:embed="rId3">
            <a:duotone>
              <a:schemeClr val="accent2">
                <a:shade val="45000"/>
                <a:satMod val="135000"/>
              </a:schemeClr>
              <a:prstClr val="white"/>
            </a:duotone>
          </a:blip>
          <a:stretch>
            <a:fillRect/>
          </a:stretch>
        </p:blipFill>
        <p:spPr>
          <a:xfrm>
            <a:off x="0" y="403860"/>
            <a:ext cx="9144000" cy="53340"/>
          </a:xfrm>
          <a:prstGeom prst="rect">
            <a:avLst/>
          </a:prstGeom>
        </p:spPr>
      </p:pic>
      <p:cxnSp>
        <p:nvCxnSpPr>
          <p:cNvPr id="10" name="Straight Connector 9"/>
          <p:cNvCxnSpPr/>
          <p:nvPr/>
        </p:nvCxnSpPr>
        <p:spPr>
          <a:xfrm>
            <a:off x="4419600" y="1524000"/>
            <a:ext cx="42672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19600" y="5637212"/>
            <a:ext cx="42672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grpSp>
        <p:nvGrpSpPr>
          <p:cNvPr id="4" name="Group 10"/>
          <p:cNvGrpSpPr/>
          <p:nvPr/>
        </p:nvGrpSpPr>
        <p:grpSpPr>
          <a:xfrm>
            <a:off x="0" y="6631305"/>
            <a:ext cx="9144000" cy="22860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fld id="{B4C71EC6-210F-42DE-9C53-41977AD35B3D}" type="datetimeFigureOut">
              <a:rPr lang="ru-RU" smtClean="0"/>
              <a:t>10.05.2018</a:t>
            </a:fld>
            <a:endParaRPr lang="ru-RU"/>
          </a:p>
        </p:txBody>
      </p:sp>
      <p:sp>
        <p:nvSpPr>
          <p:cNvPr id="23" name="Slide Number Placeholder 22"/>
          <p:cNvSpPr>
            <a:spLocks noGrp="1"/>
          </p:cNvSpPr>
          <p:nvPr>
            <p:ph type="sldNum" sz="quarter" idx="11"/>
          </p:nvPr>
        </p:nvSpPr>
        <p:spPr/>
        <p:txBody>
          <a:bodyPr/>
          <a:lstStyle/>
          <a:p>
            <a:fld id="{B19B0651-EE4F-4900-A07F-96A6BFA9D0F0}" type="slidenum">
              <a:rPr lang="ru-RU" smtClean="0"/>
              <a:t>‹#›</a:t>
            </a:fld>
            <a:endParaRPr lang="ru-RU"/>
          </a:p>
        </p:txBody>
      </p:sp>
      <p:sp>
        <p:nvSpPr>
          <p:cNvPr id="24" name="Footer Placeholder 23"/>
          <p:cNvSpPr>
            <a:spLocks noGrp="1"/>
          </p:cNvSpPr>
          <p:nvPr>
            <p:ph type="ftr" sz="quarter" idx="12"/>
          </p:nvPr>
        </p:nvSpPr>
        <p:spPr/>
        <p:txBody>
          <a:bodyPr/>
          <a:lstStyle/>
          <a:p>
            <a:endParaRPr lang="ru-RU"/>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403860"/>
            <a:ext cx="9144000" cy="53340"/>
          </a:xfrm>
          <a:prstGeom prst="rect">
            <a:avLst/>
          </a:prstGeom>
        </p:spPr>
      </p:pic>
      <p:pic>
        <p:nvPicPr>
          <p:cNvPr id="14" name="Picture 13" descr="2_01.jpg"/>
          <p:cNvPicPr>
            <a:picLocks noChangeAspect="1"/>
          </p:cNvPicPr>
          <p:nvPr/>
        </p:nvPicPr>
        <p:blipFill>
          <a:blip r:embed="rId3"/>
          <a:stretch>
            <a:fillRect/>
          </a:stretch>
        </p:blipFill>
        <p:spPr>
          <a:xfrm>
            <a:off x="0" y="0"/>
            <a:ext cx="9144000" cy="40386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89085"/>
            <a:ext cx="2057400" cy="553707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585216"/>
            <a:ext cx="6019800" cy="554126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grpSp>
        <p:nvGrpSpPr>
          <p:cNvPr id="4" name="Group 10"/>
          <p:cNvGrpSpPr/>
          <p:nvPr/>
        </p:nvGrpSpPr>
        <p:grpSpPr>
          <a:xfrm>
            <a:off x="0" y="6631305"/>
            <a:ext cx="9144000" cy="22860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fld id="{B4C71EC6-210F-42DE-9C53-41977AD35B3D}" type="datetimeFigureOut">
              <a:rPr lang="ru-RU" smtClean="0"/>
              <a:t>10.05.2018</a:t>
            </a:fld>
            <a:endParaRPr lang="ru-RU"/>
          </a:p>
        </p:txBody>
      </p:sp>
      <p:sp>
        <p:nvSpPr>
          <p:cNvPr id="23" name="Slide Number Placeholder 22"/>
          <p:cNvSpPr>
            <a:spLocks noGrp="1"/>
          </p:cNvSpPr>
          <p:nvPr>
            <p:ph type="sldNum" sz="quarter" idx="11"/>
          </p:nvPr>
        </p:nvSpPr>
        <p:spPr/>
        <p:txBody>
          <a:bodyPr/>
          <a:lstStyle/>
          <a:p>
            <a:fld id="{B19B0651-EE4F-4900-A07F-96A6BFA9D0F0}" type="slidenum">
              <a:rPr lang="ru-RU" smtClean="0"/>
              <a:t>‹#›</a:t>
            </a:fld>
            <a:endParaRPr lang="ru-RU"/>
          </a:p>
        </p:txBody>
      </p:sp>
      <p:sp>
        <p:nvSpPr>
          <p:cNvPr id="24" name="Footer Placeholder 23"/>
          <p:cNvSpPr>
            <a:spLocks noGrp="1"/>
          </p:cNvSpPr>
          <p:nvPr>
            <p:ph type="ftr" sz="quarter" idx="12"/>
          </p:nvPr>
        </p:nvSpPr>
        <p:spPr/>
        <p:txBody>
          <a:bodyPr/>
          <a:lstStyle/>
          <a:p>
            <a:endParaRPr lang="ru-RU"/>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403860"/>
            <a:ext cx="9144000" cy="53340"/>
          </a:xfrm>
          <a:prstGeom prst="rect">
            <a:avLst/>
          </a:prstGeom>
        </p:spPr>
      </p:pic>
      <p:pic>
        <p:nvPicPr>
          <p:cNvPr id="14" name="Picture 13" descr="2_01.jpg"/>
          <p:cNvPicPr>
            <a:picLocks noChangeAspect="1"/>
          </p:cNvPicPr>
          <p:nvPr/>
        </p:nvPicPr>
        <p:blipFill>
          <a:blip r:embed="rId3"/>
          <a:stretch>
            <a:fillRect/>
          </a:stretch>
        </p:blipFill>
        <p:spPr>
          <a:xfrm>
            <a:off x="0" y="0"/>
            <a:ext cx="9144000" cy="4038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bg1">
                  <a:alpha val="0"/>
                </a:schemeClr>
              </a:gs>
              <a:gs pos="34000">
                <a:schemeClr val="bg1">
                  <a:lumMod val="75000"/>
                  <a:alpha val="61000"/>
                </a:schemeClr>
              </a:gs>
              <a:gs pos="38000">
                <a:schemeClr val="bg1">
                  <a:lumMod val="75000"/>
                  <a:alpha val="76000"/>
                </a:schemeClr>
              </a:gs>
              <a:gs pos="100000">
                <a:schemeClr val="bg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990600"/>
            <a:ext cx="8229600" cy="914400"/>
          </a:xfrm>
          <a:prstGeom prst="rect">
            <a:avLst/>
          </a:prstGeom>
        </p:spPr>
        <p:txBody>
          <a:bodyPr vert="horz" lIns="0" tIns="45720" rIns="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981200"/>
            <a:ext cx="8229600" cy="4144963"/>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162800" y="6610350"/>
            <a:ext cx="1524000" cy="228600"/>
          </a:xfrm>
          <a:prstGeom prst="rect">
            <a:avLst/>
          </a:prstGeom>
        </p:spPr>
        <p:txBody>
          <a:bodyPr vert="horz" lIns="91440" tIns="45720" rIns="91440" bIns="45720" rtlCol="0" anchor="ctr"/>
          <a:lstStyle>
            <a:lvl1pPr algn="r">
              <a:defRPr sz="900" baseline="0">
                <a:solidFill>
                  <a:schemeClr val="tx1"/>
                </a:solidFill>
              </a:defRPr>
            </a:lvl1pPr>
          </a:lstStyle>
          <a:p>
            <a:fld id="{B4C71EC6-210F-42DE-9C53-41977AD35B3D}" type="datetimeFigureOut">
              <a:rPr lang="ru-RU" smtClean="0"/>
              <a:t>10.05.2018</a:t>
            </a:fld>
            <a:endParaRPr lang="ru-RU"/>
          </a:p>
        </p:txBody>
      </p:sp>
      <p:sp>
        <p:nvSpPr>
          <p:cNvPr id="5" name="Footer Placeholder 4"/>
          <p:cNvSpPr>
            <a:spLocks noGrp="1"/>
          </p:cNvSpPr>
          <p:nvPr>
            <p:ph type="ftr" sz="quarter" idx="3"/>
          </p:nvPr>
        </p:nvSpPr>
        <p:spPr>
          <a:xfrm>
            <a:off x="457200" y="6610350"/>
            <a:ext cx="6629400" cy="228600"/>
          </a:xfrm>
          <a:prstGeom prst="rect">
            <a:avLst/>
          </a:prstGeom>
        </p:spPr>
        <p:txBody>
          <a:bodyPr vert="horz" lIns="91440" tIns="45720" rIns="91440" bIns="45720" rtlCol="0" anchor="ctr"/>
          <a:lstStyle>
            <a:lvl1pPr algn="r">
              <a:defRPr sz="900" baseline="0">
                <a:solidFill>
                  <a:schemeClr val="tx1"/>
                </a:solidFill>
              </a:defRPr>
            </a:lvl1pPr>
          </a:lstStyle>
          <a:p>
            <a:endParaRPr lang="ru-RU"/>
          </a:p>
        </p:txBody>
      </p:sp>
      <p:sp>
        <p:nvSpPr>
          <p:cNvPr id="6" name="Slide Number Placeholder 5"/>
          <p:cNvSpPr>
            <a:spLocks noGrp="1"/>
          </p:cNvSpPr>
          <p:nvPr>
            <p:ph type="sldNum" sz="quarter" idx="4"/>
          </p:nvPr>
        </p:nvSpPr>
        <p:spPr>
          <a:xfrm>
            <a:off x="8742680" y="6610350"/>
            <a:ext cx="381000" cy="228600"/>
          </a:xfrm>
          <a:prstGeom prst="rect">
            <a:avLst/>
          </a:prstGeom>
        </p:spPr>
        <p:txBody>
          <a:bodyPr vert="horz" lIns="91440" tIns="45720" rIns="91440" bIns="45720" rtlCol="0" anchor="ctr"/>
          <a:lstStyle>
            <a:lvl1pPr algn="r">
              <a:defRPr sz="900" baseline="0">
                <a:solidFill>
                  <a:schemeClr val="tx1"/>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6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332656"/>
            <a:ext cx="6781800" cy="2448271"/>
          </a:xfrm>
        </p:spPr>
        <p:txBody>
          <a:bodyPr/>
          <a:lstStyle/>
          <a:p>
            <a:pPr algn="ctr"/>
            <a:r>
              <a:rPr lang="ru-RU" sz="4000" b="1" dirty="0" smtClean="0"/>
              <a:t>Лекция 4</a:t>
            </a:r>
            <a:br>
              <a:rPr lang="ru-RU" sz="4000" b="1" dirty="0" smtClean="0"/>
            </a:br>
            <a:r>
              <a:rPr lang="ru-RU" sz="4000" b="1" dirty="0" smtClean="0"/>
              <a:t>Виды </a:t>
            </a:r>
            <a:r>
              <a:rPr lang="ru-RU" sz="4000" b="1" dirty="0"/>
              <a:t>экстремизма (политический, исламский, религиозный, этнический</a:t>
            </a:r>
            <a:r>
              <a:rPr lang="ru-RU" b="1" dirty="0" smtClean="0"/>
              <a:t>)</a:t>
            </a:r>
            <a:endParaRPr lang="ru-RU" dirty="0"/>
          </a:p>
        </p:txBody>
      </p:sp>
      <p:sp>
        <p:nvSpPr>
          <p:cNvPr id="3" name="Подзаголовок 2"/>
          <p:cNvSpPr>
            <a:spLocks noGrp="1"/>
          </p:cNvSpPr>
          <p:nvPr>
            <p:ph type="subTitle" idx="1"/>
          </p:nvPr>
        </p:nvSpPr>
        <p:spPr>
          <a:xfrm>
            <a:off x="457200" y="3645024"/>
            <a:ext cx="6781800" cy="2808312"/>
          </a:xfrm>
        </p:spPr>
        <p:txBody>
          <a:bodyPr>
            <a:normAutofit fontScale="92500" lnSpcReduction="20000"/>
          </a:bodyPr>
          <a:lstStyle/>
          <a:p>
            <a:r>
              <a:rPr lang="ru-RU" dirty="0">
                <a:solidFill>
                  <a:schemeClr val="tx1"/>
                </a:solidFill>
                <a:latin typeface="Times New Roman" panose="02020603050405020304" pitchFamily="18" charset="0"/>
                <a:cs typeface="Times New Roman" panose="02020603050405020304" pitchFamily="18" charset="0"/>
              </a:rPr>
              <a:t>Кандидат политических наук</a:t>
            </a:r>
          </a:p>
          <a:p>
            <a:r>
              <a:rPr lang="ru-RU" dirty="0">
                <a:solidFill>
                  <a:schemeClr val="tx1"/>
                </a:solidFill>
                <a:latin typeface="Times New Roman" panose="02020603050405020304" pitchFamily="18" charset="0"/>
                <a:cs typeface="Times New Roman" panose="02020603050405020304" pitchFamily="18" charset="0"/>
              </a:rPr>
              <a:t>Кошевая Елена Сергеевна</a:t>
            </a:r>
          </a:p>
          <a:p>
            <a:r>
              <a:rPr lang="ru-RU" dirty="0">
                <a:solidFill>
                  <a:schemeClr val="tx1"/>
                </a:solidFill>
                <a:latin typeface="Times New Roman" panose="02020603050405020304" pitchFamily="18" charset="0"/>
                <a:cs typeface="Times New Roman" panose="02020603050405020304" pitchFamily="18" charset="0"/>
              </a:rPr>
              <a:t>Кафедра Управления</a:t>
            </a:r>
          </a:p>
          <a:p>
            <a:endParaRPr lang="ru-RU" dirty="0">
              <a:solidFill>
                <a:schemeClr val="tx1"/>
              </a:solidFill>
              <a:latin typeface="Times New Roman" panose="02020603050405020304" pitchFamily="18" charset="0"/>
              <a:cs typeface="Times New Roman" panose="02020603050405020304" pitchFamily="18" charset="0"/>
            </a:endParaRPr>
          </a:p>
          <a:p>
            <a:endParaRPr lang="ru-RU" dirty="0">
              <a:solidFill>
                <a:schemeClr val="tx1"/>
              </a:solidFill>
              <a:latin typeface="Times New Roman" panose="02020603050405020304" pitchFamily="18" charset="0"/>
              <a:cs typeface="Times New Roman" panose="02020603050405020304" pitchFamily="18" charset="0"/>
            </a:endParaRPr>
          </a:p>
          <a:p>
            <a:r>
              <a:rPr lang="ru-RU" dirty="0">
                <a:solidFill>
                  <a:schemeClr val="tx1"/>
                </a:solidFill>
                <a:latin typeface="Times New Roman" panose="02020603050405020304" pitchFamily="18" charset="0"/>
                <a:cs typeface="Times New Roman" panose="02020603050405020304" pitchFamily="18" charset="0"/>
              </a:rPr>
              <a:t>Презентация по курсу «Социально-политический и религиозный экстремизм в молодежных организациях»</a:t>
            </a:r>
          </a:p>
          <a:p>
            <a:endParaRPr lang="ru-RU" dirty="0"/>
          </a:p>
        </p:txBody>
      </p:sp>
      <p:grpSp>
        <p:nvGrpSpPr>
          <p:cNvPr id="4" name="Group 6"/>
          <p:cNvGrpSpPr>
            <a:grpSpLocks/>
          </p:cNvGrpSpPr>
          <p:nvPr/>
        </p:nvGrpSpPr>
        <p:grpSpPr bwMode="auto">
          <a:xfrm>
            <a:off x="7812360" y="6427821"/>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47259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16633"/>
            <a:ext cx="6781800" cy="864096"/>
          </a:xfrm>
        </p:spPr>
        <p:txBody>
          <a:bodyPr/>
          <a:lstStyle/>
          <a:p>
            <a:pPr algn="ctr"/>
            <a:r>
              <a:rPr lang="ru-RU" sz="2400" b="1" dirty="0"/>
              <a:t>Виды экстремизма (политический, исламский, религиозный, этнический)</a:t>
            </a:r>
            <a:endParaRPr lang="ru-RU" sz="2400" dirty="0"/>
          </a:p>
        </p:txBody>
      </p:sp>
      <p:sp>
        <p:nvSpPr>
          <p:cNvPr id="3" name="Подзаголовок 2"/>
          <p:cNvSpPr>
            <a:spLocks noGrp="1"/>
          </p:cNvSpPr>
          <p:nvPr>
            <p:ph type="subTitle" idx="1"/>
          </p:nvPr>
        </p:nvSpPr>
        <p:spPr>
          <a:xfrm>
            <a:off x="251520" y="1124744"/>
            <a:ext cx="6781800" cy="5256584"/>
          </a:xfrm>
        </p:spPr>
        <p:txBody>
          <a:bodyPr>
            <a:normAutofit fontScale="92500" lnSpcReduction="10000"/>
          </a:bodyPr>
          <a:lstStyle/>
          <a:p>
            <a:pPr marL="457200" indent="-457200">
              <a:buFont typeface="+mj-lt"/>
              <a:buAutoNum type="arabicPeriod"/>
            </a:pPr>
            <a:r>
              <a:rPr lang="ru-RU" dirty="0">
                <a:solidFill>
                  <a:schemeClr val="tx1"/>
                </a:solidFill>
                <a:latin typeface="Times New Roman" panose="02020603050405020304" pitchFamily="18" charset="0"/>
                <a:cs typeface="Times New Roman" panose="02020603050405020304" pitchFamily="18" charset="0"/>
              </a:rPr>
              <a:t>План лекции:</a:t>
            </a:r>
          </a:p>
          <a:p>
            <a:pPr marL="457200" lvl="0" indent="-457200">
              <a:buFont typeface="+mj-lt"/>
              <a:buAutoNum type="arabicPeriod"/>
            </a:pPr>
            <a:r>
              <a:rPr lang="ru-RU" dirty="0">
                <a:solidFill>
                  <a:schemeClr val="tx1"/>
                </a:solidFill>
                <a:latin typeface="Times New Roman" panose="02020603050405020304" pitchFamily="18" charset="0"/>
                <a:cs typeface="Times New Roman" panose="02020603050405020304" pitchFamily="18" charset="0"/>
              </a:rPr>
              <a:t>Виды экстремизма, их особенности и разновидности.</a:t>
            </a:r>
          </a:p>
          <a:p>
            <a:pPr marL="457200" lvl="0" indent="-457200">
              <a:buFont typeface="+mj-lt"/>
              <a:buAutoNum type="arabicPeriod"/>
            </a:pPr>
            <a:r>
              <a:rPr lang="ru-RU" dirty="0">
                <a:solidFill>
                  <a:schemeClr val="tx1"/>
                </a:solidFill>
                <a:latin typeface="Times New Roman" panose="02020603050405020304" pitchFamily="18" charset="0"/>
                <a:cs typeface="Times New Roman" panose="02020603050405020304" pitchFamily="18" charset="0"/>
              </a:rPr>
              <a:t>Особенности праворадикальной идеологии: цели, ценности, акции, пути прихода к власти. Праворадикальные политические </a:t>
            </a:r>
            <a:r>
              <a:rPr lang="ru-RU" dirty="0" smtClean="0">
                <a:solidFill>
                  <a:schemeClr val="tx1"/>
                </a:solidFill>
                <a:latin typeface="Times New Roman" panose="02020603050405020304" pitchFamily="18" charset="0"/>
                <a:cs typeface="Times New Roman" panose="02020603050405020304" pitchFamily="18" charset="0"/>
              </a:rPr>
              <a:t>партии. </a:t>
            </a:r>
          </a:p>
          <a:p>
            <a:pPr marL="457200" lvl="0" indent="-457200">
              <a:buFont typeface="+mj-lt"/>
              <a:buAutoNum type="arabicPeriod"/>
            </a:pPr>
            <a:r>
              <a:rPr lang="ru-RU" dirty="0" smtClean="0">
                <a:solidFill>
                  <a:schemeClr val="tx1"/>
                </a:solidFill>
                <a:latin typeface="Times New Roman" panose="02020603050405020304" pitchFamily="18" charset="0"/>
                <a:cs typeface="Times New Roman" panose="02020603050405020304" pitchFamily="18" charset="0"/>
              </a:rPr>
              <a:t>Ислам </a:t>
            </a:r>
            <a:r>
              <a:rPr lang="ru-RU" dirty="0">
                <a:solidFill>
                  <a:schemeClr val="tx1"/>
                </a:solidFill>
                <a:latin typeface="Times New Roman" panose="02020603050405020304" pitchFamily="18" charset="0"/>
                <a:cs typeface="Times New Roman" panose="02020603050405020304" pitchFamily="18" charset="0"/>
              </a:rPr>
              <a:t>как мировая религия. Неразделенность религиозной и политической власти в исламе</a:t>
            </a:r>
          </a:p>
          <a:p>
            <a:pPr marL="457200" lvl="0" indent="-457200">
              <a:buFont typeface="+mj-lt"/>
              <a:buAutoNum type="arabicPeriod"/>
            </a:pPr>
            <a:r>
              <a:rPr lang="ru-RU" dirty="0">
                <a:solidFill>
                  <a:schemeClr val="tx1"/>
                </a:solidFill>
                <a:latin typeface="Times New Roman" panose="02020603050405020304" pitchFamily="18" charset="0"/>
                <a:cs typeface="Times New Roman" panose="02020603050405020304" pitchFamily="18" charset="0"/>
              </a:rPr>
              <a:t>Течения в исламе. Основы вероубеждения в радикальном исламе: ваххабизм, салафизм, исламизм</a:t>
            </a:r>
          </a:p>
          <a:p>
            <a:pPr marL="457200" lvl="0" indent="-457200">
              <a:buFont typeface="+mj-lt"/>
              <a:buAutoNum type="arabicPeriod"/>
            </a:pPr>
            <a:r>
              <a:rPr lang="ru-RU" dirty="0">
                <a:solidFill>
                  <a:schemeClr val="tx1"/>
                </a:solidFill>
                <a:latin typeface="Times New Roman" panose="02020603050405020304" pitchFamily="18" charset="0"/>
                <a:cs typeface="Times New Roman" panose="02020603050405020304" pitchFamily="18" charset="0"/>
              </a:rPr>
              <a:t>Критерии различия традиционного радикального ислама. Международные исламские террористические организации.</a:t>
            </a:r>
          </a:p>
          <a:p>
            <a:endParaRPr lang="ru-RU" dirty="0"/>
          </a:p>
        </p:txBody>
      </p:sp>
      <p:grpSp>
        <p:nvGrpSpPr>
          <p:cNvPr id="4" name="Group 6"/>
          <p:cNvGrpSpPr>
            <a:grpSpLocks/>
          </p:cNvGrpSpPr>
          <p:nvPr/>
        </p:nvGrpSpPr>
        <p:grpSpPr bwMode="auto">
          <a:xfrm>
            <a:off x="7812360" y="626656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00259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44624"/>
            <a:ext cx="6781800" cy="792089"/>
          </a:xfrm>
        </p:spPr>
        <p:txBody>
          <a:bodyPr/>
          <a:lstStyle/>
          <a:p>
            <a:pPr algn="ctr"/>
            <a:r>
              <a:rPr lang="ru-RU" sz="2800" dirty="0">
                <a:solidFill>
                  <a:schemeClr val="tx1"/>
                </a:solidFill>
              </a:rPr>
              <a:t>Виды экстремизма, их особенности и разновидности</a:t>
            </a:r>
          </a:p>
        </p:txBody>
      </p:sp>
      <p:sp>
        <p:nvSpPr>
          <p:cNvPr id="3" name="Подзаголовок 2"/>
          <p:cNvSpPr>
            <a:spLocks noGrp="1"/>
          </p:cNvSpPr>
          <p:nvPr>
            <p:ph type="subTitle" idx="1"/>
          </p:nvPr>
        </p:nvSpPr>
        <p:spPr>
          <a:xfrm>
            <a:off x="457200" y="908720"/>
            <a:ext cx="6781800" cy="5616624"/>
          </a:xfrm>
        </p:spPr>
        <p:txBody>
          <a:bodyPr>
            <a:normAutofit fontScale="85000" lnSpcReduction="20000"/>
          </a:bodyPr>
          <a:lstStyle/>
          <a:p>
            <a:pPr indent="360000">
              <a:lnSpc>
                <a:spcPct val="120000"/>
              </a:lnSpc>
              <a:spcBef>
                <a:spcPts val="0"/>
              </a:spcBef>
              <a:spcAft>
                <a:spcPts val="0"/>
              </a:spcAft>
            </a:pPr>
            <a:r>
              <a:rPr lang="ru-RU" b="1" i="1" dirty="0">
                <a:solidFill>
                  <a:schemeClr val="tx1"/>
                </a:solidFill>
              </a:rPr>
              <a:t>Экстремизм и терроризм </a:t>
            </a:r>
            <a:r>
              <a:rPr lang="ru-RU" dirty="0">
                <a:solidFill>
                  <a:schemeClr val="tx1"/>
                </a:solidFill>
              </a:rPr>
              <a:t>- формы политической деятельности, связанные с применением жестких, насильственных способов достижения целей. Они порождаются социально-экономическими кризисами, резким падением жизненного уровня населения, неэффективностью политических институтов, национальным гнетом, стремлением социальных групп ускорить решение тех или иных проблем, политическими амбициями </a:t>
            </a:r>
            <a:r>
              <a:rPr lang="ru-RU" dirty="0" smtClean="0">
                <a:solidFill>
                  <a:schemeClr val="tx1"/>
                </a:solidFill>
              </a:rPr>
              <a:t>лидеров.</a:t>
            </a:r>
          </a:p>
          <a:p>
            <a:pPr indent="360000">
              <a:lnSpc>
                <a:spcPct val="120000"/>
              </a:lnSpc>
              <a:spcBef>
                <a:spcPts val="0"/>
              </a:spcBef>
              <a:spcAft>
                <a:spcPts val="0"/>
              </a:spcAft>
            </a:pPr>
            <a:r>
              <a:rPr lang="ru-RU" b="1" i="1" dirty="0" smtClean="0">
                <a:solidFill>
                  <a:schemeClr val="tx1"/>
                </a:solidFill>
              </a:rPr>
              <a:t>Объекты </a:t>
            </a:r>
            <a:r>
              <a:rPr lang="ru-RU" b="1" i="1" dirty="0">
                <a:solidFill>
                  <a:schemeClr val="tx1"/>
                </a:solidFill>
              </a:rPr>
              <a:t>политического экстремизма и </a:t>
            </a:r>
            <a:r>
              <a:rPr lang="ru-RU" b="1" i="1" dirty="0" smtClean="0">
                <a:solidFill>
                  <a:schemeClr val="tx1"/>
                </a:solidFill>
              </a:rPr>
              <a:t>терроризма</a:t>
            </a:r>
          </a:p>
          <a:p>
            <a:pPr indent="360000">
              <a:lnSpc>
                <a:spcPct val="120000"/>
              </a:lnSpc>
              <a:spcBef>
                <a:spcPts val="0"/>
              </a:spcBef>
              <a:spcAft>
                <a:spcPts val="0"/>
              </a:spcAft>
              <a:buFont typeface="Wingdings" panose="05000000000000000000" pitchFamily="2" charset="2"/>
              <a:buChar char="Ø"/>
            </a:pPr>
            <a:r>
              <a:rPr lang="ru-RU" dirty="0" smtClean="0">
                <a:solidFill>
                  <a:schemeClr val="tx1"/>
                </a:solidFill>
              </a:rPr>
              <a:t>существующий </a:t>
            </a:r>
            <a:r>
              <a:rPr lang="ru-RU" dirty="0">
                <a:solidFill>
                  <a:schemeClr val="tx1"/>
                </a:solidFill>
              </a:rPr>
              <a:t>государственный </a:t>
            </a:r>
            <a:r>
              <a:rPr lang="ru-RU" dirty="0" smtClean="0">
                <a:solidFill>
                  <a:schemeClr val="tx1"/>
                </a:solidFill>
              </a:rPr>
              <a:t>строй и </a:t>
            </a:r>
            <a:r>
              <a:rPr lang="ru-RU" dirty="0">
                <a:solidFill>
                  <a:schemeClr val="tx1"/>
                </a:solidFill>
              </a:rPr>
              <a:t>его </a:t>
            </a:r>
            <a:r>
              <a:rPr lang="ru-RU" dirty="0" smtClean="0">
                <a:solidFill>
                  <a:schemeClr val="tx1"/>
                </a:solidFill>
              </a:rPr>
              <a:t>элементы;</a:t>
            </a:r>
          </a:p>
          <a:p>
            <a:pPr indent="360000">
              <a:lnSpc>
                <a:spcPct val="120000"/>
              </a:lnSpc>
              <a:spcBef>
                <a:spcPts val="0"/>
              </a:spcBef>
              <a:spcAft>
                <a:spcPts val="0"/>
              </a:spcAft>
              <a:buFont typeface="Wingdings" panose="05000000000000000000" pitchFamily="2" charset="2"/>
              <a:buChar char="Ø"/>
            </a:pPr>
            <a:r>
              <a:rPr lang="ru-RU" dirty="0" smtClean="0">
                <a:solidFill>
                  <a:schemeClr val="tx1"/>
                </a:solidFill>
              </a:rPr>
              <a:t> </a:t>
            </a:r>
            <a:r>
              <a:rPr lang="ru-RU" dirty="0">
                <a:solidFill>
                  <a:schemeClr val="tx1"/>
                </a:solidFill>
              </a:rPr>
              <a:t>политические </a:t>
            </a:r>
            <a:r>
              <a:rPr lang="ru-RU" dirty="0" smtClean="0">
                <a:solidFill>
                  <a:schemeClr val="tx1"/>
                </a:solidFill>
              </a:rPr>
              <a:t>партии;</a:t>
            </a:r>
          </a:p>
          <a:p>
            <a:pPr indent="360000">
              <a:lnSpc>
                <a:spcPct val="120000"/>
              </a:lnSpc>
              <a:spcBef>
                <a:spcPts val="0"/>
              </a:spcBef>
              <a:spcAft>
                <a:spcPts val="0"/>
              </a:spcAft>
              <a:buFont typeface="Wingdings" panose="05000000000000000000" pitchFamily="2" charset="2"/>
              <a:buChar char="Ø"/>
            </a:pPr>
            <a:r>
              <a:rPr lang="ru-RU" dirty="0" smtClean="0">
                <a:solidFill>
                  <a:schemeClr val="tx1"/>
                </a:solidFill>
              </a:rPr>
              <a:t>отдельные лица;</a:t>
            </a:r>
          </a:p>
          <a:p>
            <a:pPr indent="360000">
              <a:lnSpc>
                <a:spcPct val="120000"/>
              </a:lnSpc>
              <a:spcBef>
                <a:spcPts val="0"/>
              </a:spcBef>
              <a:spcAft>
                <a:spcPts val="0"/>
              </a:spcAft>
              <a:buFont typeface="Wingdings" panose="05000000000000000000" pitchFamily="2" charset="2"/>
              <a:buChar char="Ø"/>
            </a:pPr>
            <a:r>
              <a:rPr lang="ru-RU" dirty="0" smtClean="0">
                <a:solidFill>
                  <a:schemeClr val="tx1"/>
                </a:solidFill>
              </a:rPr>
              <a:t> </a:t>
            </a:r>
            <a:r>
              <a:rPr lang="ru-RU" dirty="0">
                <a:solidFill>
                  <a:schemeClr val="tx1"/>
                </a:solidFill>
              </a:rPr>
              <a:t>важнейшие системы жизнеобеспечения </a:t>
            </a:r>
            <a:r>
              <a:rPr lang="ru-RU" dirty="0" smtClean="0">
                <a:solidFill>
                  <a:schemeClr val="tx1"/>
                </a:solidFill>
              </a:rPr>
              <a:t>общества.</a:t>
            </a:r>
          </a:p>
          <a:p>
            <a:pPr>
              <a:lnSpc>
                <a:spcPct val="120000"/>
              </a:lnSpc>
              <a:spcBef>
                <a:spcPts val="0"/>
              </a:spcBef>
              <a:spcAft>
                <a:spcPts val="0"/>
              </a:spcAft>
            </a:pPr>
            <a:r>
              <a:rPr lang="ru-RU" b="1" i="1" dirty="0">
                <a:solidFill>
                  <a:schemeClr val="tx1"/>
                </a:solidFill>
              </a:rPr>
              <a:t> </a:t>
            </a:r>
            <a:r>
              <a:rPr lang="ru-RU" b="1" i="1" dirty="0" smtClean="0">
                <a:solidFill>
                  <a:schemeClr val="tx1"/>
                </a:solidFill>
              </a:rPr>
              <a:t>      Социальная </a:t>
            </a:r>
            <a:r>
              <a:rPr lang="ru-RU" b="1" i="1" dirty="0">
                <a:solidFill>
                  <a:schemeClr val="tx1"/>
                </a:solidFill>
              </a:rPr>
              <a:t>база экстремизма и терроризма </a:t>
            </a:r>
            <a:r>
              <a:rPr lang="ru-RU" dirty="0">
                <a:solidFill>
                  <a:schemeClr val="tx1"/>
                </a:solidFill>
              </a:rPr>
              <a:t>— маргинальные слои, часть интеллигенции и студенчества, группы военных, националистические и религиозные движения, стремящиеся ликвидировать функционирующие институты власти и установить авторитарное </a:t>
            </a:r>
            <a:r>
              <a:rPr lang="ru-RU" dirty="0" smtClean="0">
                <a:solidFill>
                  <a:schemeClr val="tx1"/>
                </a:solidFill>
              </a:rPr>
              <a:t>правление. </a:t>
            </a:r>
            <a:endParaRPr lang="ru-RU" dirty="0">
              <a:solidFill>
                <a:schemeClr val="tx1"/>
              </a:solidFill>
            </a:endParaRP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60219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44625"/>
            <a:ext cx="6781800" cy="792088"/>
          </a:xfrm>
        </p:spPr>
        <p:txBody>
          <a:bodyPr/>
          <a:lstStyle/>
          <a:p>
            <a:pPr algn="ctr"/>
            <a:r>
              <a:rPr lang="ru-RU" sz="2800" dirty="0">
                <a:solidFill>
                  <a:schemeClr val="tx1"/>
                </a:solidFill>
              </a:rPr>
              <a:t>Виды экстремизма, их особенности и разновидности</a:t>
            </a:r>
            <a:endParaRPr lang="ru-RU" sz="2800" dirty="0"/>
          </a:p>
        </p:txBody>
      </p:sp>
      <p:sp>
        <p:nvSpPr>
          <p:cNvPr id="3" name="Подзаголовок 2"/>
          <p:cNvSpPr>
            <a:spLocks noGrp="1"/>
          </p:cNvSpPr>
          <p:nvPr>
            <p:ph type="subTitle" idx="1"/>
          </p:nvPr>
        </p:nvSpPr>
        <p:spPr>
          <a:xfrm>
            <a:off x="457200" y="980728"/>
            <a:ext cx="6781800" cy="5616624"/>
          </a:xfrm>
        </p:spPr>
        <p:txBody>
          <a:bodyPr>
            <a:normAutofit fontScale="62500" lnSpcReduction="20000"/>
          </a:bodyPr>
          <a:lstStyle/>
          <a:p>
            <a:pPr indent="360000">
              <a:lnSpc>
                <a:spcPct val="120000"/>
              </a:lnSpc>
              <a:spcBef>
                <a:spcPts val="0"/>
              </a:spcBef>
              <a:spcAft>
                <a:spcPts val="0"/>
              </a:spcAft>
            </a:pPr>
            <a:r>
              <a:rPr lang="ru-RU" b="1" i="1" dirty="0">
                <a:solidFill>
                  <a:schemeClr val="tx1"/>
                </a:solidFill>
                <a:latin typeface="Times New Roman" panose="02020603050405020304" pitchFamily="18" charset="0"/>
                <a:cs typeface="Times New Roman" panose="02020603050405020304" pitchFamily="18" charset="0"/>
              </a:rPr>
              <a:t>Основные разновидности политического экстремизма</a:t>
            </a:r>
            <a:r>
              <a:rPr lang="ru-RU" dirty="0" smtClean="0">
                <a:solidFill>
                  <a:schemeClr val="tx1"/>
                </a:solidFill>
                <a:latin typeface="Times New Roman" panose="02020603050405020304" pitchFamily="18" charset="0"/>
                <a:cs typeface="Times New Roman" panose="02020603050405020304" pitchFamily="18" charset="0"/>
              </a:rPr>
              <a:t>:</a:t>
            </a:r>
          </a:p>
          <a:p>
            <a:pPr indent="360000">
              <a:lnSpc>
                <a:spcPct val="120000"/>
              </a:lnSpc>
              <a:spcBef>
                <a:spcPts val="300"/>
              </a:spcBef>
              <a:spcAft>
                <a:spcPts val="300"/>
              </a:spcAft>
            </a:pPr>
            <a:r>
              <a:rPr lang="ru-RU" b="1" i="1" dirty="0">
                <a:solidFill>
                  <a:schemeClr val="tx1"/>
                </a:solidFill>
                <a:latin typeface="Times New Roman" panose="02020603050405020304" pitchFamily="18" charset="0"/>
                <a:cs typeface="Times New Roman" panose="02020603050405020304" pitchFamily="18" charset="0"/>
              </a:rPr>
              <a:t>Ситуационный экстремизм </a:t>
            </a:r>
            <a:r>
              <a:rPr lang="ru-RU" dirty="0">
                <a:solidFill>
                  <a:schemeClr val="tx1"/>
                </a:solidFill>
                <a:latin typeface="Times New Roman" panose="02020603050405020304" pitchFamily="18" charset="0"/>
                <a:cs typeface="Times New Roman" panose="02020603050405020304" pitchFamily="18" charset="0"/>
              </a:rPr>
              <a:t>вызывается положением субъекта, не оставляющим ему иных средств борьбы, кроме жестких. Он проявляется, например, в таких формах политической деятельности, как революции и восстания. Эмоциональный экстремизм возникает как массовая стихийная реакция на то или иное событие или решение, резко изменяющее положение, в котором находится группа людей, требующее ответного действия, но не дающее времени для его программирования или организации. Примером такого экстремизма являются бунты как стихийная ответная реакция, вызываемая определенными действиями властей.   Различают экстремизм левый и правый.</a:t>
            </a:r>
          </a:p>
          <a:p>
            <a:pPr indent="360000">
              <a:lnSpc>
                <a:spcPct val="120000"/>
              </a:lnSpc>
              <a:spcBef>
                <a:spcPts val="300"/>
              </a:spcBef>
              <a:spcAft>
                <a:spcPts val="300"/>
              </a:spcAft>
            </a:pPr>
            <a:r>
              <a:rPr lang="ru-RU" b="1" i="1" dirty="0">
                <a:solidFill>
                  <a:schemeClr val="tx1"/>
                </a:solidFill>
                <a:latin typeface="Times New Roman" panose="02020603050405020304" pitchFamily="18" charset="0"/>
                <a:cs typeface="Times New Roman" panose="02020603050405020304" pitchFamily="18" charset="0"/>
              </a:rPr>
              <a:t>Левые экстремисты </a:t>
            </a:r>
            <a:r>
              <a:rPr lang="ru-RU" dirty="0">
                <a:solidFill>
                  <a:schemeClr val="tx1"/>
                </a:solidFill>
                <a:latin typeface="Times New Roman" panose="02020603050405020304" pitchFamily="18" charset="0"/>
                <a:cs typeface="Times New Roman" panose="02020603050405020304" pitchFamily="18" charset="0"/>
              </a:rPr>
              <a:t>апеллируют к идеям марксизма, троцкизма, анархизма, маоизма, объявляя себя наиболее последовательными защитниками «трудящихся масс». Особое внимание они уделяют критике капитализма, империализма, плутократии, отчуждения личности, бюрократизации общества, социального неравенства. При всей эклектичности леворадикального мировоззрения для него характерен акцент на непримиримую классовую борьбу.</a:t>
            </a:r>
          </a:p>
          <a:p>
            <a:pPr indent="360000">
              <a:lnSpc>
                <a:spcPct val="120000"/>
              </a:lnSpc>
              <a:spcBef>
                <a:spcPts val="300"/>
              </a:spcBef>
              <a:spcAft>
                <a:spcPts val="300"/>
              </a:spcAft>
            </a:pPr>
            <a:r>
              <a:rPr lang="ru-RU" b="1" i="1" dirty="0">
                <a:solidFill>
                  <a:schemeClr val="tx1"/>
                </a:solidFill>
                <a:latin typeface="Times New Roman" panose="02020603050405020304" pitchFamily="18" charset="0"/>
                <a:cs typeface="Times New Roman" panose="02020603050405020304" pitchFamily="18" charset="0"/>
              </a:rPr>
              <a:t>Правый экстремизм </a:t>
            </a:r>
            <a:r>
              <a:rPr lang="ru-RU" dirty="0">
                <a:solidFill>
                  <a:schemeClr val="tx1"/>
                </a:solidFill>
                <a:latin typeface="Times New Roman" panose="02020603050405020304" pitchFamily="18" charset="0"/>
                <a:cs typeface="Times New Roman" panose="02020603050405020304" pitchFamily="18" charset="0"/>
              </a:rPr>
              <a:t>представлен прежде всего фашистскими, ультранационалистическими, расистскими группами, партиями и движениями. Перечисленные группы с крайне консервативных позиций критикуют современное общество за «отсутствие порядка», «господство плутократии», «упадок нравов», «деградацию культуры», «засилье инородцев и иноверцев», «неконтролируемую эмиграцию». Преодоление этих явлений связывается с утверждением авторитарных принципов общественного устройства.</a:t>
            </a: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79971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44625"/>
            <a:ext cx="6781800" cy="792088"/>
          </a:xfrm>
        </p:spPr>
        <p:txBody>
          <a:bodyPr/>
          <a:lstStyle/>
          <a:p>
            <a:pPr algn="ctr"/>
            <a:r>
              <a:rPr lang="ru-RU" sz="2800" dirty="0">
                <a:solidFill>
                  <a:schemeClr val="tx1"/>
                </a:solidFill>
              </a:rPr>
              <a:t>Виды экстремизма, их особенности и разновидности</a:t>
            </a:r>
            <a:endParaRPr lang="ru-RU" sz="2800" dirty="0"/>
          </a:p>
        </p:txBody>
      </p:sp>
      <p:sp>
        <p:nvSpPr>
          <p:cNvPr id="3" name="Подзаголовок 2"/>
          <p:cNvSpPr>
            <a:spLocks noGrp="1"/>
          </p:cNvSpPr>
          <p:nvPr>
            <p:ph type="subTitle" idx="1"/>
          </p:nvPr>
        </p:nvSpPr>
        <p:spPr>
          <a:xfrm>
            <a:off x="457200" y="980728"/>
            <a:ext cx="6781800" cy="5544616"/>
          </a:xfrm>
        </p:spPr>
        <p:txBody>
          <a:bodyPr>
            <a:normAutofit fontScale="92500" lnSpcReduction="10000"/>
          </a:bodyPr>
          <a:lstStyle/>
          <a:p>
            <a:pPr indent="360000">
              <a:lnSpc>
                <a:spcPct val="110000"/>
              </a:lnSpc>
              <a:spcBef>
                <a:spcPts val="0"/>
              </a:spcBef>
              <a:spcAft>
                <a:spcPts val="0"/>
              </a:spcAft>
            </a:pPr>
            <a:r>
              <a:rPr lang="ru-RU" b="1" i="1" dirty="0">
                <a:solidFill>
                  <a:schemeClr val="tx1"/>
                </a:solidFill>
                <a:latin typeface="Times New Roman" panose="02020603050405020304" pitchFamily="18" charset="0"/>
                <a:cs typeface="Times New Roman" panose="02020603050405020304" pitchFamily="18" charset="0"/>
              </a:rPr>
              <a:t>Субъектами политического экстремизма </a:t>
            </a:r>
            <a:r>
              <a:rPr lang="ru-RU" dirty="0">
                <a:solidFill>
                  <a:schemeClr val="tx1"/>
                </a:solidFill>
                <a:latin typeface="Times New Roman" panose="02020603050405020304" pitchFamily="18" charset="0"/>
                <a:cs typeface="Times New Roman" panose="02020603050405020304" pitchFamily="18" charset="0"/>
              </a:rPr>
              <a:t>могут выступать не только отдельные лица или группы, но и целые государства и союзы государств. </a:t>
            </a:r>
            <a:endParaRPr lang="ru-RU" dirty="0" smtClean="0">
              <a:solidFill>
                <a:schemeClr val="tx1"/>
              </a:solidFill>
              <a:latin typeface="Times New Roman" panose="02020603050405020304" pitchFamily="18" charset="0"/>
              <a:cs typeface="Times New Roman" panose="02020603050405020304" pitchFamily="18" charset="0"/>
            </a:endParaRPr>
          </a:p>
          <a:p>
            <a:pPr indent="360000">
              <a:lnSpc>
                <a:spcPct val="110000"/>
              </a:lnSpc>
              <a:spcBef>
                <a:spcPts val="0"/>
              </a:spcBef>
              <a:spcAft>
                <a:spcPts val="0"/>
              </a:spcAft>
            </a:pPr>
            <a:r>
              <a:rPr lang="ru-RU" dirty="0" smtClean="0">
                <a:solidFill>
                  <a:schemeClr val="tx1"/>
                </a:solidFill>
                <a:latin typeface="Times New Roman" panose="02020603050405020304" pitchFamily="18" charset="0"/>
                <a:cs typeface="Times New Roman" panose="02020603050405020304" pitchFamily="18" charset="0"/>
              </a:rPr>
              <a:t>Политический </a:t>
            </a:r>
            <a:r>
              <a:rPr lang="ru-RU" dirty="0">
                <a:solidFill>
                  <a:schemeClr val="tx1"/>
                </a:solidFill>
                <a:latin typeface="Times New Roman" panose="02020603050405020304" pitchFamily="18" charset="0"/>
                <a:cs typeface="Times New Roman" panose="02020603050405020304" pitchFamily="18" charset="0"/>
              </a:rPr>
              <a:t>экстремизм в насильственной форме характерен для политики тоталитарных государств (сталинские репрессии в СССР, система концлагерей в Германии, экспорт «пролетарских революций» и навязывание народам нацистского «нового порядка»). Элементы политического экстремизма обнаруживаются и в политике демократических государств, если они выступают в роли мирового или регионального полицейского.</a:t>
            </a:r>
            <a:br>
              <a:rPr lang="ru-RU" dirty="0">
                <a:solidFill>
                  <a:schemeClr val="tx1"/>
                </a:solidFill>
                <a:latin typeface="Times New Roman" panose="02020603050405020304" pitchFamily="18" charset="0"/>
                <a:cs typeface="Times New Roman" panose="02020603050405020304" pitchFamily="18" charset="0"/>
              </a:rPr>
            </a:br>
            <a:r>
              <a:rPr lang="ru-RU" i="1" dirty="0">
                <a:solidFill>
                  <a:schemeClr val="tx1"/>
                </a:solidFill>
                <a:latin typeface="Times New Roman" panose="02020603050405020304" pitchFamily="18" charset="0"/>
                <a:cs typeface="Times New Roman" panose="02020603050405020304" pitchFamily="18" charset="0"/>
              </a:rPr>
              <a:t>Политический экстремизм </a:t>
            </a:r>
            <a:r>
              <a:rPr lang="ru-RU" dirty="0">
                <a:solidFill>
                  <a:schemeClr val="tx1"/>
                </a:solidFill>
                <a:latin typeface="Times New Roman" panose="02020603050405020304" pitchFamily="18" charset="0"/>
                <a:cs typeface="Times New Roman" panose="02020603050405020304" pitchFamily="18" charset="0"/>
              </a:rPr>
              <a:t>обычно сочетается с другими экстремистскими течениями — </a:t>
            </a:r>
            <a:r>
              <a:rPr lang="ru-RU" i="1" dirty="0">
                <a:solidFill>
                  <a:schemeClr val="tx1"/>
                </a:solidFill>
                <a:latin typeface="Times New Roman" panose="02020603050405020304" pitchFamily="18" charset="0"/>
                <a:cs typeface="Times New Roman" panose="02020603050405020304" pitchFamily="18" charset="0"/>
              </a:rPr>
              <a:t>экономическим, национальным, религиозным </a:t>
            </a:r>
            <a:r>
              <a:rPr lang="ru-RU" i="1" dirty="0" smtClean="0">
                <a:solidFill>
                  <a:schemeClr val="tx1"/>
                </a:solidFill>
                <a:latin typeface="Times New Roman" panose="02020603050405020304" pitchFamily="18" charset="0"/>
                <a:cs typeface="Times New Roman" panose="02020603050405020304" pitchFamily="18" charset="0"/>
              </a:rPr>
              <a:t>и экологическим</a:t>
            </a:r>
            <a:r>
              <a:rPr lang="ru-RU" dirty="0">
                <a:solidFill>
                  <a:schemeClr val="tx1"/>
                </a:solidFill>
                <a:latin typeface="Times New Roman" panose="02020603050405020304" pitchFamily="18" charset="0"/>
                <a:cs typeface="Times New Roman" panose="02020603050405020304" pitchFamily="18" charset="0"/>
              </a:rPr>
              <a:t>.</a:t>
            </a: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85276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44625"/>
            <a:ext cx="6781800" cy="792088"/>
          </a:xfrm>
        </p:spPr>
        <p:txBody>
          <a:bodyPr/>
          <a:lstStyle/>
          <a:p>
            <a:pPr algn="ctr"/>
            <a:r>
              <a:rPr lang="ru-RU" sz="2800" dirty="0">
                <a:solidFill>
                  <a:schemeClr val="tx1"/>
                </a:solidFill>
              </a:rPr>
              <a:t>Виды экстремизма, их особенности и разновидности</a:t>
            </a:r>
            <a:endParaRPr lang="ru-RU" sz="2800" dirty="0"/>
          </a:p>
        </p:txBody>
      </p:sp>
      <p:sp>
        <p:nvSpPr>
          <p:cNvPr id="3" name="Подзаголовок 2"/>
          <p:cNvSpPr>
            <a:spLocks noGrp="1"/>
          </p:cNvSpPr>
          <p:nvPr>
            <p:ph type="subTitle" idx="1"/>
          </p:nvPr>
        </p:nvSpPr>
        <p:spPr>
          <a:xfrm>
            <a:off x="457200" y="908720"/>
            <a:ext cx="6781800" cy="5544616"/>
          </a:xfrm>
        </p:spPr>
        <p:txBody>
          <a:bodyPr>
            <a:normAutofit fontScale="85000" lnSpcReduction="10000"/>
          </a:bodyPr>
          <a:lstStyle/>
          <a:p>
            <a:pPr marL="82296"/>
            <a:r>
              <a:rPr lang="ru-RU" b="1" i="1" dirty="0">
                <a:solidFill>
                  <a:schemeClr val="tx1"/>
                </a:solidFill>
                <a:latin typeface="Times New Roman" pitchFamily="18" charset="0"/>
                <a:cs typeface="Times New Roman" pitchFamily="18" charset="0"/>
              </a:rPr>
              <a:t>Политический экстремизм </a:t>
            </a:r>
            <a:r>
              <a:rPr lang="ru-RU" dirty="0">
                <a:solidFill>
                  <a:schemeClr val="tx1"/>
                </a:solidFill>
                <a:latin typeface="Times New Roman" pitchFamily="18" charset="0"/>
                <a:cs typeface="Times New Roman" pitchFamily="18" charset="0"/>
              </a:rPr>
              <a:t>– это движения или течения против существующего конституционного строя. </a:t>
            </a:r>
          </a:p>
          <a:p>
            <a:pPr marL="82296"/>
            <a:r>
              <a:rPr lang="ru-RU" dirty="0">
                <a:solidFill>
                  <a:schemeClr val="tx1"/>
                </a:solidFill>
                <a:latin typeface="Times New Roman" pitchFamily="18" charset="0"/>
                <a:cs typeface="Times New Roman" pitchFamily="18" charset="0"/>
              </a:rPr>
              <a:t>Национальный или религиозный экстремизм является основанием для возникновения политического экстремизма. </a:t>
            </a:r>
          </a:p>
          <a:p>
            <a:pPr marL="82296"/>
            <a:endParaRPr lang="ru-RU" b="1" dirty="0">
              <a:solidFill>
                <a:schemeClr val="tx1"/>
              </a:solidFill>
              <a:latin typeface="Times New Roman" pitchFamily="18" charset="0"/>
              <a:cs typeface="Times New Roman" pitchFamily="18" charset="0"/>
            </a:endParaRPr>
          </a:p>
          <a:p>
            <a:pPr marL="82296"/>
            <a:r>
              <a:rPr lang="ru-RU" b="1" i="1" dirty="0">
                <a:solidFill>
                  <a:schemeClr val="tx1"/>
                </a:solidFill>
                <a:latin typeface="Times New Roman" pitchFamily="18" charset="0"/>
                <a:cs typeface="Times New Roman" pitchFamily="18" charset="0"/>
              </a:rPr>
              <a:t>Признаки политического экстремизма и терроризма</a:t>
            </a:r>
            <a:r>
              <a:rPr lang="ru-RU" b="1" dirty="0">
                <a:solidFill>
                  <a:schemeClr val="tx1"/>
                </a:solidFill>
                <a:latin typeface="Times New Roman" pitchFamily="18" charset="0"/>
                <a:cs typeface="Times New Roman" pitchFamily="18" charset="0"/>
              </a:rPr>
              <a:t>:</a:t>
            </a:r>
          </a:p>
          <a:p>
            <a:r>
              <a:rPr lang="ru-RU" dirty="0">
                <a:solidFill>
                  <a:schemeClr val="tx1"/>
                </a:solidFill>
                <a:latin typeface="Times New Roman" pitchFamily="18" charset="0"/>
                <a:cs typeface="Times New Roman" pitchFamily="18" charset="0"/>
              </a:rPr>
              <a:t>политическая мотивация насильственных действий;</a:t>
            </a:r>
          </a:p>
          <a:p>
            <a:r>
              <a:rPr lang="ru-RU" dirty="0">
                <a:solidFill>
                  <a:schemeClr val="tx1"/>
                </a:solidFill>
                <a:latin typeface="Times New Roman" pitchFamily="18" charset="0"/>
                <a:cs typeface="Times New Roman" pitchFamily="18" charset="0"/>
              </a:rPr>
              <a:t>направленность насилия на дестабилизацию положения в обществе и запугивание различных социальных групп;</a:t>
            </a:r>
          </a:p>
          <a:p>
            <a:r>
              <a:rPr lang="ru-RU" dirty="0">
                <a:solidFill>
                  <a:schemeClr val="tx1"/>
                </a:solidFill>
                <a:latin typeface="Times New Roman" pitchFamily="18" charset="0"/>
                <a:cs typeface="Times New Roman" pitchFamily="18" charset="0"/>
              </a:rPr>
              <a:t>отсутствие обязательной связи терактов с последующими вооруженными конфликтами;</a:t>
            </a:r>
          </a:p>
          <a:p>
            <a:r>
              <a:rPr lang="ru-RU" dirty="0">
                <a:solidFill>
                  <a:schemeClr val="tx1"/>
                </a:solidFill>
                <a:latin typeface="Times New Roman" pitchFamily="18" charset="0"/>
                <a:cs typeface="Times New Roman" pitchFamily="18" charset="0"/>
              </a:rPr>
              <a:t>наличие определенной идеологии экстремистской направленности, оправдывающей террористические действия.</a:t>
            </a: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43945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16633"/>
            <a:ext cx="6781800" cy="792087"/>
          </a:xfrm>
        </p:spPr>
        <p:txBody>
          <a:bodyPr/>
          <a:lstStyle/>
          <a:p>
            <a:pPr algn="ctr"/>
            <a:r>
              <a:rPr lang="ru-RU" sz="2800" dirty="0">
                <a:solidFill>
                  <a:schemeClr val="tx1"/>
                </a:solidFill>
              </a:rPr>
              <a:t>Виды экстремизма, их особенности и разновидности</a:t>
            </a:r>
            <a:endParaRPr lang="ru-RU" sz="2800" dirty="0"/>
          </a:p>
        </p:txBody>
      </p:sp>
      <p:sp>
        <p:nvSpPr>
          <p:cNvPr id="3" name="Подзаголовок 2"/>
          <p:cNvSpPr>
            <a:spLocks noGrp="1"/>
          </p:cNvSpPr>
          <p:nvPr>
            <p:ph type="subTitle" idx="1"/>
          </p:nvPr>
        </p:nvSpPr>
        <p:spPr>
          <a:xfrm>
            <a:off x="457200" y="1052736"/>
            <a:ext cx="6781800" cy="5400600"/>
          </a:xfrm>
        </p:spPr>
        <p:txBody>
          <a:bodyPr>
            <a:normAutofit fontScale="70000" lnSpcReduction="20000"/>
          </a:bodyPr>
          <a:lstStyle/>
          <a:p>
            <a:pPr marL="82296"/>
            <a:r>
              <a:rPr lang="ru-RU" b="1" i="1" dirty="0">
                <a:solidFill>
                  <a:schemeClr val="tx1"/>
                </a:solidFill>
                <a:latin typeface="Times New Roman" pitchFamily="18" charset="0"/>
                <a:cs typeface="Times New Roman" pitchFamily="18" charset="0"/>
              </a:rPr>
              <a:t>Примером</a:t>
            </a:r>
            <a:r>
              <a:rPr lang="ru-RU" dirty="0">
                <a:solidFill>
                  <a:schemeClr val="tx1"/>
                </a:solidFill>
                <a:latin typeface="Times New Roman" pitchFamily="18" charset="0"/>
                <a:cs typeface="Times New Roman" pitchFamily="18" charset="0"/>
              </a:rPr>
              <a:t> политического экстремизма является движение Национал-большевистской партии (НБП), лидером которой является Эдуард Лимонов (дата образования 1993 г.). Выступает за социальную справедливость в экономике, имперское доминирование во внешней политике, гражданские и политические свободы во внутренней политике.</a:t>
            </a:r>
          </a:p>
          <a:p>
            <a:pPr marL="82296"/>
            <a:endParaRPr lang="ru-RU" b="1" dirty="0">
              <a:solidFill>
                <a:schemeClr val="tx1"/>
              </a:solidFill>
              <a:latin typeface="Times New Roman" pitchFamily="18" charset="0"/>
              <a:cs typeface="Times New Roman" pitchFamily="18" charset="0"/>
            </a:endParaRPr>
          </a:p>
          <a:p>
            <a:pPr marL="82296"/>
            <a:r>
              <a:rPr lang="ru-RU" b="1" i="1" dirty="0">
                <a:solidFill>
                  <a:schemeClr val="tx1"/>
                </a:solidFill>
                <a:latin typeface="Times New Roman" pitchFamily="18" charset="0"/>
                <a:cs typeface="Times New Roman" pitchFamily="18" charset="0"/>
              </a:rPr>
              <a:t>Согласно программе</a:t>
            </a:r>
            <a:r>
              <a:rPr lang="ru-RU" b="1" dirty="0">
                <a:solidFill>
                  <a:schemeClr val="tx1"/>
                </a:solidFill>
                <a:latin typeface="Times New Roman" pitchFamily="18" charset="0"/>
                <a:cs typeface="Times New Roman" pitchFamily="18" charset="0"/>
              </a:rPr>
              <a:t>, </a:t>
            </a:r>
            <a:r>
              <a:rPr lang="ru-RU" dirty="0">
                <a:solidFill>
                  <a:schemeClr val="tx1"/>
                </a:solidFill>
                <a:latin typeface="Times New Roman" pitchFamily="18" charset="0"/>
                <a:cs typeface="Times New Roman" pitchFamily="18" charset="0"/>
              </a:rPr>
              <a:t>глобальной целью национал-большевизма является создание «Империи от Владивостока до Гибралтара на базе русской цивилизации», а сущность национал-большевизма заключается в «испепеляющей ненависти к античеловеческой СИСТЕМЕ троицы: либерализма/демократии/капитализма.</a:t>
            </a:r>
          </a:p>
          <a:p>
            <a:pPr marL="82296"/>
            <a:endParaRPr lang="ru-RU" dirty="0">
              <a:solidFill>
                <a:schemeClr val="tx1"/>
              </a:solidFill>
              <a:latin typeface="Times New Roman" pitchFamily="18" charset="0"/>
              <a:cs typeface="Times New Roman" pitchFamily="18" charset="0"/>
            </a:endParaRPr>
          </a:p>
          <a:p>
            <a:pPr marL="82296"/>
            <a:r>
              <a:rPr lang="ru-RU" dirty="0">
                <a:solidFill>
                  <a:schemeClr val="tx1"/>
                </a:solidFill>
                <a:latin typeface="Times New Roman" pitchFamily="18" charset="0"/>
                <a:cs typeface="Times New Roman" pitchFamily="18" charset="0"/>
              </a:rPr>
              <a:t>***В 2007 году НБП </a:t>
            </a:r>
            <a:r>
              <a:rPr lang="ru-RU" b="1" i="1" dirty="0">
                <a:solidFill>
                  <a:schemeClr val="tx1"/>
                </a:solidFill>
                <a:latin typeface="Times New Roman" pitchFamily="18" charset="0"/>
                <a:cs typeface="Times New Roman" pitchFamily="18" charset="0"/>
              </a:rPr>
              <a:t>была признана судом экстремистской организацией</a:t>
            </a:r>
            <a:r>
              <a:rPr lang="ru-RU" dirty="0">
                <a:solidFill>
                  <a:schemeClr val="tx1"/>
                </a:solidFill>
                <a:latin typeface="Times New Roman" pitchFamily="18" charset="0"/>
                <a:cs typeface="Times New Roman" pitchFamily="18" charset="0"/>
              </a:rPr>
              <a:t> и её деятельность была запрещена на территории РФ. В июле 2010 года члены запрещённой НБП создали новую политическую партию — Другая Россия.</a:t>
            </a:r>
          </a:p>
          <a:p>
            <a:pPr marL="82296"/>
            <a:endParaRPr lang="ru-RU" dirty="0">
              <a:solidFill>
                <a:schemeClr val="tx1"/>
              </a:solidFill>
              <a:latin typeface="Times New Roman" pitchFamily="18" charset="0"/>
              <a:cs typeface="Times New Roman" pitchFamily="18" charset="0"/>
            </a:endParaRPr>
          </a:p>
          <a:p>
            <a:pPr marL="82296"/>
            <a:r>
              <a:rPr lang="ru-RU" dirty="0">
                <a:solidFill>
                  <a:schemeClr val="tx1"/>
                </a:solidFill>
                <a:latin typeface="Times New Roman" pitchFamily="18" charset="0"/>
                <a:cs typeface="Times New Roman" pitchFamily="18" charset="0"/>
              </a:rPr>
              <a:t>Члены партии на современном политическом жаргоне именуются «</a:t>
            </a:r>
            <a:r>
              <a:rPr lang="ru-RU" dirty="0" err="1">
                <a:solidFill>
                  <a:schemeClr val="tx1"/>
                </a:solidFill>
                <a:latin typeface="Times New Roman" pitchFamily="18" charset="0"/>
                <a:cs typeface="Times New Roman" pitchFamily="18" charset="0"/>
              </a:rPr>
              <a:t>лимоновцами</a:t>
            </a:r>
            <a:r>
              <a:rPr lang="ru-RU" dirty="0">
                <a:solidFill>
                  <a:schemeClr val="tx1"/>
                </a:solidFill>
                <a:latin typeface="Times New Roman" pitchFamily="18" charset="0"/>
                <a:cs typeface="Times New Roman" pitchFamily="18" charset="0"/>
              </a:rPr>
              <a:t>» или «нацболами».</a:t>
            </a: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46748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44625"/>
            <a:ext cx="6781800" cy="720079"/>
          </a:xfrm>
        </p:spPr>
        <p:txBody>
          <a:bodyPr/>
          <a:lstStyle/>
          <a:p>
            <a:pPr algn="ctr"/>
            <a:r>
              <a:rPr lang="ru-RU" sz="2800" dirty="0">
                <a:solidFill>
                  <a:schemeClr val="tx1"/>
                </a:solidFill>
              </a:rPr>
              <a:t>Виды экстремизма, их особенности и разновидности</a:t>
            </a:r>
            <a:endParaRPr lang="ru-RU" sz="2800" dirty="0"/>
          </a:p>
        </p:txBody>
      </p:sp>
      <p:sp>
        <p:nvSpPr>
          <p:cNvPr id="3" name="Подзаголовок 2"/>
          <p:cNvSpPr>
            <a:spLocks noGrp="1"/>
          </p:cNvSpPr>
          <p:nvPr>
            <p:ph type="subTitle" idx="1"/>
          </p:nvPr>
        </p:nvSpPr>
        <p:spPr>
          <a:xfrm>
            <a:off x="457200" y="836712"/>
            <a:ext cx="6781800" cy="5688632"/>
          </a:xfrm>
        </p:spPr>
        <p:txBody>
          <a:bodyPr/>
          <a:lstStyle/>
          <a:p>
            <a:pPr indent="360000">
              <a:spcBef>
                <a:spcPts val="0"/>
              </a:spcBef>
              <a:spcAft>
                <a:spcPts val="0"/>
              </a:spcAft>
            </a:pPr>
            <a:r>
              <a:rPr lang="ru-RU" b="1" i="1" dirty="0">
                <a:solidFill>
                  <a:schemeClr val="tx1"/>
                </a:solidFill>
              </a:rPr>
              <a:t>Экономический экстремизм </a:t>
            </a:r>
            <a:r>
              <a:rPr lang="ru-RU" dirty="0">
                <a:solidFill>
                  <a:schemeClr val="tx1"/>
                </a:solidFill>
              </a:rPr>
              <a:t>проявляется в стремлении установить одну форму собственности и единые методы ведения хозяйства (коммунистический фундаментализм) либо полностью отказаться от государственного регулирования экономической сферы, резко сократить социальные расходы (либерализм).</a:t>
            </a:r>
          </a:p>
          <a:p>
            <a:pPr indent="360000">
              <a:spcBef>
                <a:spcPts val="0"/>
              </a:spcBef>
              <a:spcAft>
                <a:spcPts val="0"/>
              </a:spcAft>
            </a:pPr>
            <a:r>
              <a:rPr lang="ru-RU" b="1" i="1" dirty="0">
                <a:solidFill>
                  <a:schemeClr val="tx1"/>
                </a:solidFill>
              </a:rPr>
              <a:t>Экологический экстремизм </a:t>
            </a:r>
            <a:r>
              <a:rPr lang="ru-RU" dirty="0">
                <a:solidFill>
                  <a:schemeClr val="tx1"/>
                </a:solidFill>
              </a:rPr>
              <a:t>- это противоправные акции групп и движений, осуществляемые с целью защиты окружающей среды от научно-технического прогресса как такового и нередко создающие угрозу общественному порядку.</a:t>
            </a: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23562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44623"/>
            <a:ext cx="7344816" cy="504057"/>
          </a:xfrm>
        </p:spPr>
        <p:txBody>
          <a:bodyPr/>
          <a:lstStyle/>
          <a:p>
            <a:pPr algn="ctr"/>
            <a:r>
              <a:rPr lang="ru-RU" sz="2400" dirty="0">
                <a:solidFill>
                  <a:schemeClr val="tx1"/>
                </a:solidFill>
              </a:rPr>
              <a:t>Виды экстремизма, их особенности и разновидности</a:t>
            </a:r>
            <a:endParaRPr lang="ru-RU" sz="2400" dirty="0"/>
          </a:p>
        </p:txBody>
      </p:sp>
      <p:sp>
        <p:nvSpPr>
          <p:cNvPr id="3" name="Подзаголовок 2"/>
          <p:cNvSpPr>
            <a:spLocks noGrp="1"/>
          </p:cNvSpPr>
          <p:nvPr>
            <p:ph type="subTitle" idx="1"/>
          </p:nvPr>
        </p:nvSpPr>
        <p:spPr>
          <a:xfrm>
            <a:off x="323528" y="620688"/>
            <a:ext cx="7344816" cy="5832648"/>
          </a:xfrm>
        </p:spPr>
        <p:txBody>
          <a:bodyPr>
            <a:normAutofit fontScale="70000" lnSpcReduction="20000"/>
          </a:bodyPr>
          <a:lstStyle/>
          <a:p>
            <a:pPr indent="360000">
              <a:lnSpc>
                <a:spcPct val="120000"/>
              </a:lnSpc>
              <a:spcBef>
                <a:spcPts val="0"/>
              </a:spcBef>
              <a:spcAft>
                <a:spcPts val="0"/>
              </a:spcAft>
            </a:pPr>
            <a:r>
              <a:rPr lang="ru-RU" dirty="0">
                <a:solidFill>
                  <a:schemeClr val="tx1"/>
                </a:solidFill>
                <a:latin typeface="Times New Roman" panose="02020603050405020304" pitchFamily="18" charset="0"/>
                <a:cs typeface="Times New Roman" panose="02020603050405020304" pitchFamily="18" charset="0"/>
              </a:rPr>
              <a:t>Национальный экстремизм находит выражение в обеспечении интересов и прав «своих» наций в ущерб другим национальным и этническим группам, часто связан с </a:t>
            </a:r>
            <a:r>
              <a:rPr lang="ru-RU" dirty="0" smtClean="0">
                <a:solidFill>
                  <a:schemeClr val="tx1"/>
                </a:solidFill>
                <a:latin typeface="Times New Roman" panose="02020603050405020304" pitchFamily="18" charset="0"/>
                <a:cs typeface="Times New Roman" panose="02020603050405020304" pitchFamily="18" charset="0"/>
              </a:rPr>
              <a:t>сепаратизмом</a:t>
            </a:r>
          </a:p>
          <a:p>
            <a:pPr indent="360000">
              <a:lnSpc>
                <a:spcPct val="120000"/>
              </a:lnSpc>
              <a:spcBef>
                <a:spcPts val="0"/>
              </a:spcBef>
              <a:spcAft>
                <a:spcPts val="0"/>
              </a:spcAft>
            </a:pPr>
            <a:r>
              <a:rPr lang="ru-RU" b="1" i="1" dirty="0">
                <a:solidFill>
                  <a:schemeClr val="tx1"/>
                </a:solidFill>
                <a:latin typeface="Times New Roman" pitchFamily="18" charset="0"/>
                <a:cs typeface="Times New Roman" pitchFamily="18" charset="0"/>
              </a:rPr>
              <a:t>Национальный экстремизм </a:t>
            </a:r>
            <a:r>
              <a:rPr lang="ru-RU" dirty="0">
                <a:solidFill>
                  <a:schemeClr val="tx1"/>
                </a:solidFill>
                <a:latin typeface="Times New Roman" pitchFamily="18" charset="0"/>
                <a:cs typeface="Times New Roman" pitchFamily="18" charset="0"/>
              </a:rPr>
              <a:t>выступает под лозунгами защиты «своего народа», его экономических интересов, культурных ценностей, как правило, в ущерб представителей других национальностей, проживающих на этой же территории.</a:t>
            </a:r>
          </a:p>
          <a:p>
            <a:pPr indent="360000">
              <a:lnSpc>
                <a:spcPct val="120000"/>
              </a:lnSpc>
              <a:spcBef>
                <a:spcPts val="0"/>
              </a:spcBef>
              <a:spcAft>
                <a:spcPts val="0"/>
              </a:spcAft>
            </a:pPr>
            <a:r>
              <a:rPr lang="ru-RU" b="1" i="1" dirty="0">
                <a:solidFill>
                  <a:schemeClr val="tx1"/>
                </a:solidFill>
                <a:latin typeface="Times New Roman" pitchFamily="18" charset="0"/>
                <a:cs typeface="Times New Roman" pitchFamily="18" charset="0"/>
              </a:rPr>
              <a:t>Национальный экстремизм </a:t>
            </a:r>
            <a:r>
              <a:rPr lang="ru-RU" dirty="0">
                <a:solidFill>
                  <a:schemeClr val="tx1"/>
                </a:solidFill>
                <a:latin typeface="Times New Roman" pitchFamily="18" charset="0"/>
                <a:cs typeface="Times New Roman" pitchFamily="18" charset="0"/>
              </a:rPr>
              <a:t>проявляется в сфере межнациональных отношений в разжигании ненависти между нациями и народностями, в региональных войнах, вооруженных конфликтах и столкновениях, в актах геноцида по отношению к так называемому коренному населению, выступает с позиции защиты «своей нации», ее прав, ее интересов, причем отвергаются подобные же права других национальных и этнических групп.</a:t>
            </a:r>
          </a:p>
          <a:p>
            <a:pPr indent="360000">
              <a:lnSpc>
                <a:spcPct val="120000"/>
              </a:lnSpc>
              <a:spcBef>
                <a:spcPts val="0"/>
              </a:spcBef>
              <a:spcAft>
                <a:spcPts val="0"/>
              </a:spcAft>
            </a:pPr>
            <a:endParaRPr lang="ru-RU" dirty="0">
              <a:solidFill>
                <a:schemeClr val="tx1"/>
              </a:solidFill>
              <a:latin typeface="Times New Roman" pitchFamily="18" charset="0"/>
              <a:cs typeface="Times New Roman" pitchFamily="18" charset="0"/>
            </a:endParaRP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Примером национального экстремизма является </a:t>
            </a:r>
            <a:r>
              <a:rPr lang="ru-RU" b="1" i="1" dirty="0">
                <a:solidFill>
                  <a:schemeClr val="tx1"/>
                </a:solidFill>
                <a:latin typeface="Times New Roman" pitchFamily="18" charset="0"/>
                <a:cs typeface="Times New Roman" pitchFamily="18" charset="0"/>
              </a:rPr>
              <a:t>движение скинхедов</a:t>
            </a:r>
            <a:r>
              <a:rPr lang="ru-RU" b="1" dirty="0">
                <a:solidFill>
                  <a:schemeClr val="tx1"/>
                </a:solidFill>
                <a:latin typeface="Times New Roman" pitchFamily="18" charset="0"/>
                <a:cs typeface="Times New Roman" pitchFamily="18" charset="0"/>
              </a:rPr>
              <a:t> (</a:t>
            </a:r>
            <a:r>
              <a:rPr lang="ru-RU" dirty="0">
                <a:solidFill>
                  <a:schemeClr val="tx1"/>
                </a:solidFill>
                <a:latin typeface="Times New Roman" pitchFamily="18" charset="0"/>
                <a:cs typeface="Times New Roman" pitchFamily="18" charset="0"/>
              </a:rPr>
              <a:t>дословный перевод  «бритая голова</a:t>
            </a:r>
            <a:r>
              <a:rPr lang="ru-RU" dirty="0" smtClean="0">
                <a:solidFill>
                  <a:schemeClr val="tx1"/>
                </a:solidFill>
                <a:latin typeface="Times New Roman" pitchFamily="18" charset="0"/>
                <a:cs typeface="Times New Roman" pitchFamily="18" charset="0"/>
              </a:rPr>
              <a:t>»</a:t>
            </a:r>
            <a:r>
              <a:rPr lang="ru-RU" b="1" dirty="0" smtClean="0">
                <a:solidFill>
                  <a:schemeClr val="tx1"/>
                </a:solidFill>
                <a:latin typeface="Times New Roman" pitchFamily="18" charset="0"/>
                <a:cs typeface="Times New Roman" pitchFamily="18" charset="0"/>
              </a:rPr>
              <a:t>).</a:t>
            </a:r>
          </a:p>
          <a:p>
            <a:pPr indent="360000">
              <a:lnSpc>
                <a:spcPct val="120000"/>
              </a:lnSpc>
              <a:spcBef>
                <a:spcPts val="0"/>
              </a:spcBef>
              <a:spcAft>
                <a:spcPts val="0"/>
              </a:spcAft>
            </a:pPr>
            <a:r>
              <a:rPr lang="ru-RU" dirty="0">
                <a:solidFill>
                  <a:schemeClr val="tx1"/>
                </a:solidFill>
                <a:latin typeface="Times New Roman" panose="02020603050405020304" pitchFamily="18" charset="0"/>
                <a:cs typeface="Times New Roman" panose="02020603050405020304" pitchFamily="18" charset="0"/>
              </a:rPr>
              <a:t>Отечественные группировки скинхедов быстро политизируются под влиянием радикальных политических организаций. Среди них «Национальный фронт», «Народная национальная партия», «Национально-державная партии России» (НДПР), «Партия Свободы», «Русское национальное единство» (РНЕ), «Русский общенациональный союз» (РОС), «Русская гвардия» и др. Все эти партии нелегальны, однако действуют открыто.</a:t>
            </a:r>
          </a:p>
          <a:p>
            <a:pPr indent="360000">
              <a:lnSpc>
                <a:spcPct val="120000"/>
              </a:lnSpc>
              <a:spcBef>
                <a:spcPts val="0"/>
              </a:spcBef>
              <a:spcAft>
                <a:spcPts val="0"/>
              </a:spcAft>
            </a:pPr>
            <a:endParaRPr lang="ru-RU" dirty="0">
              <a:solidFill>
                <a:schemeClr val="tx1"/>
              </a:solidFill>
              <a:latin typeface="Times New Roman" panose="02020603050405020304" pitchFamily="18" charset="0"/>
              <a:cs typeface="Times New Roman" panose="02020603050405020304" pitchFamily="18" charset="0"/>
            </a:endParaRP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91991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16633"/>
            <a:ext cx="6781800" cy="720079"/>
          </a:xfrm>
        </p:spPr>
        <p:txBody>
          <a:bodyPr/>
          <a:lstStyle/>
          <a:p>
            <a:pPr algn="ctr"/>
            <a:r>
              <a:rPr lang="ru-RU" sz="2800" dirty="0">
                <a:solidFill>
                  <a:schemeClr val="tx1"/>
                </a:solidFill>
              </a:rPr>
              <a:t>Виды экстремизма, их особенности и разновидности</a:t>
            </a:r>
            <a:endParaRPr lang="ru-RU" sz="2800" dirty="0"/>
          </a:p>
        </p:txBody>
      </p:sp>
      <p:sp>
        <p:nvSpPr>
          <p:cNvPr id="3" name="Подзаголовок 2"/>
          <p:cNvSpPr>
            <a:spLocks noGrp="1"/>
          </p:cNvSpPr>
          <p:nvPr>
            <p:ph type="subTitle" idx="1"/>
          </p:nvPr>
        </p:nvSpPr>
        <p:spPr>
          <a:xfrm>
            <a:off x="457200" y="980728"/>
            <a:ext cx="6781800" cy="5544616"/>
          </a:xfrm>
        </p:spPr>
        <p:txBody>
          <a:bodyPr>
            <a:normAutofit fontScale="85000" lnSpcReduction="20000"/>
          </a:bodyPr>
          <a:lstStyle/>
          <a:p>
            <a:pPr indent="360000">
              <a:lnSpc>
                <a:spcPct val="120000"/>
              </a:lnSpc>
              <a:spcBef>
                <a:spcPts val="0"/>
              </a:spcBef>
              <a:spcAft>
                <a:spcPts val="0"/>
              </a:spcAft>
            </a:pPr>
            <a:r>
              <a:rPr lang="ru-RU" dirty="0">
                <a:solidFill>
                  <a:schemeClr val="tx1"/>
                </a:solidFill>
                <a:latin typeface="Times New Roman" panose="02020603050405020304" pitchFamily="18" charset="0"/>
                <a:cs typeface="Times New Roman" pitchFamily="18" charset="0"/>
              </a:rPr>
              <a:t>Это одно из самых распространенных националистических движений, которое </a:t>
            </a:r>
            <a:r>
              <a:rPr lang="ru-RU" b="1" i="1" dirty="0">
                <a:solidFill>
                  <a:schemeClr val="tx1"/>
                </a:solidFill>
                <a:latin typeface="Times New Roman" pitchFamily="18" charset="0"/>
                <a:cs typeface="Times New Roman" pitchFamily="18" charset="0"/>
              </a:rPr>
              <a:t>зародилось в Англии в 60-е годы</a:t>
            </a:r>
            <a:r>
              <a:rPr lang="ru-RU" i="1" dirty="0">
                <a:solidFill>
                  <a:schemeClr val="tx1"/>
                </a:solidFill>
                <a:latin typeface="Times New Roman" pitchFamily="18" charset="0"/>
                <a:cs typeface="Times New Roman" pitchFamily="18" charset="0"/>
              </a:rPr>
              <a:t>. </a:t>
            </a: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Первыми представителями этого движения были молодые люди из рабочих кварталов Лондона, представители тяжелого физического труда, которые первоначально выступали за запрет использования дешевой рабочей силы из стран третьего мира. </a:t>
            </a:r>
          </a:p>
          <a:p>
            <a:pPr indent="360000">
              <a:lnSpc>
                <a:spcPct val="120000"/>
              </a:lnSpc>
              <a:spcBef>
                <a:spcPts val="0"/>
              </a:spcBef>
              <a:spcAft>
                <a:spcPts val="0"/>
              </a:spcAft>
            </a:pPr>
            <a:endParaRPr lang="ru-RU" dirty="0">
              <a:solidFill>
                <a:schemeClr val="tx1"/>
              </a:solidFill>
              <a:latin typeface="Times New Roman" pitchFamily="18" charset="0"/>
              <a:cs typeface="Times New Roman" pitchFamily="18" charset="0"/>
            </a:endParaRP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А в 1970 гг. скинхеды уже выступали </a:t>
            </a:r>
            <a:r>
              <a:rPr lang="ru-RU" b="1" i="1" dirty="0">
                <a:solidFill>
                  <a:schemeClr val="tx1"/>
                </a:solidFill>
                <a:latin typeface="Times New Roman" pitchFamily="18" charset="0"/>
                <a:cs typeface="Times New Roman" pitchFamily="18" charset="0"/>
              </a:rPr>
              <a:t>с идеей «расовой чистоты» и «отъема рабочих мест у понаехавших эмигрантов». </a:t>
            </a:r>
            <a:r>
              <a:rPr lang="ru-RU" dirty="0">
                <a:solidFill>
                  <a:schemeClr val="tx1"/>
                </a:solidFill>
                <a:latin typeface="Times New Roman" pitchFamily="18" charset="0"/>
                <a:cs typeface="Times New Roman" pitchFamily="18" charset="0"/>
              </a:rPr>
              <a:t>Это движение очень быстро получило поддержку в других странах мира. </a:t>
            </a:r>
          </a:p>
          <a:p>
            <a:pPr indent="360000">
              <a:lnSpc>
                <a:spcPct val="120000"/>
              </a:lnSpc>
              <a:spcBef>
                <a:spcPts val="0"/>
              </a:spcBef>
              <a:spcAft>
                <a:spcPts val="0"/>
              </a:spcAft>
            </a:pPr>
            <a:endParaRPr lang="ru-RU" dirty="0">
              <a:solidFill>
                <a:schemeClr val="tx1"/>
              </a:solidFill>
              <a:latin typeface="Times New Roman" pitchFamily="18" charset="0"/>
              <a:cs typeface="Times New Roman" pitchFamily="18" charset="0"/>
            </a:endParaRP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С середины 90-х годов Россию охватило </a:t>
            </a:r>
            <a:r>
              <a:rPr lang="ru-RU" b="1" i="1" dirty="0">
                <a:solidFill>
                  <a:schemeClr val="tx1"/>
                </a:solidFill>
                <a:latin typeface="Times New Roman" pitchFamily="18" charset="0"/>
                <a:cs typeface="Times New Roman" pitchFamily="18" charset="0"/>
              </a:rPr>
              <a:t>движение «</a:t>
            </a:r>
            <a:r>
              <a:rPr lang="ru-RU" b="1" i="1" dirty="0" err="1">
                <a:solidFill>
                  <a:schemeClr val="tx1"/>
                </a:solidFill>
                <a:latin typeface="Times New Roman" pitchFamily="18" charset="0"/>
                <a:cs typeface="Times New Roman" pitchFamily="18" charset="0"/>
              </a:rPr>
              <a:t>скинов</a:t>
            </a:r>
            <a:r>
              <a:rPr lang="ru-RU" b="1" i="1" dirty="0">
                <a:solidFill>
                  <a:schemeClr val="tx1"/>
                </a:solidFill>
                <a:latin typeface="Times New Roman" pitchFamily="18" charset="0"/>
                <a:cs typeface="Times New Roman" pitchFamily="18" charset="0"/>
              </a:rPr>
              <a:t>»</a:t>
            </a:r>
            <a:r>
              <a:rPr lang="ru-RU" b="1" dirty="0">
                <a:solidFill>
                  <a:schemeClr val="tx1"/>
                </a:solidFill>
                <a:latin typeface="Times New Roman" pitchFamily="18" charset="0"/>
                <a:cs typeface="Times New Roman" pitchFamily="18" charset="0"/>
              </a:rPr>
              <a:t>, </a:t>
            </a:r>
            <a:r>
              <a:rPr lang="ru-RU" dirty="0">
                <a:solidFill>
                  <a:schemeClr val="tx1"/>
                </a:solidFill>
                <a:latin typeface="Times New Roman" pitchFamily="18" charset="0"/>
                <a:cs typeface="Times New Roman" pitchFamily="18" charset="0"/>
              </a:rPr>
              <a:t>которое существует по сегодняшний день и имеет отряды агрессивно-настроенных молодых людей. </a:t>
            </a: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67478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16633"/>
            <a:ext cx="6781800" cy="720079"/>
          </a:xfrm>
        </p:spPr>
        <p:txBody>
          <a:bodyPr/>
          <a:lstStyle/>
          <a:p>
            <a:pPr algn="ctr"/>
            <a:r>
              <a:rPr lang="ru-RU" sz="2800" dirty="0">
                <a:solidFill>
                  <a:schemeClr val="tx1"/>
                </a:solidFill>
              </a:rPr>
              <a:t>Виды экстремизма, их особенности и разновидности</a:t>
            </a:r>
            <a:endParaRPr lang="ru-RU" sz="2800" dirty="0"/>
          </a:p>
        </p:txBody>
      </p:sp>
      <p:sp>
        <p:nvSpPr>
          <p:cNvPr id="3" name="Подзаголовок 2"/>
          <p:cNvSpPr>
            <a:spLocks noGrp="1"/>
          </p:cNvSpPr>
          <p:nvPr>
            <p:ph type="subTitle" idx="1"/>
          </p:nvPr>
        </p:nvSpPr>
        <p:spPr>
          <a:xfrm>
            <a:off x="457200" y="980728"/>
            <a:ext cx="6995120" cy="5616624"/>
          </a:xfrm>
        </p:spPr>
        <p:txBody>
          <a:bodyPr>
            <a:normAutofit fontScale="70000" lnSpcReduction="20000"/>
          </a:bodyPr>
          <a:lstStyle/>
          <a:p>
            <a:pPr indent="360000">
              <a:lnSpc>
                <a:spcPct val="120000"/>
              </a:lnSpc>
              <a:spcBef>
                <a:spcPts val="0"/>
              </a:spcBef>
              <a:spcAft>
                <a:spcPts val="0"/>
              </a:spcAft>
            </a:pPr>
            <a:r>
              <a:rPr lang="ru-RU" dirty="0">
                <a:solidFill>
                  <a:schemeClr val="tx1"/>
                </a:solidFill>
                <a:latin typeface="Times New Roman" panose="02020603050405020304" pitchFamily="18" charset="0"/>
                <a:cs typeface="Times New Roman" panose="02020603050405020304" pitchFamily="18" charset="0"/>
              </a:rPr>
              <a:t>Религиозный экстремизм проявляется в нетерпимости к представителям других конфессий или жестком противоборстве в рамках одной конфессии (например, соперничество шиитов и суннитов в исламе</a:t>
            </a:r>
            <a:r>
              <a:rPr lang="ru-RU" dirty="0" smtClean="0">
                <a:solidFill>
                  <a:schemeClr val="tx1"/>
                </a:solidFill>
                <a:latin typeface="Times New Roman" panose="02020603050405020304" pitchFamily="18" charset="0"/>
                <a:cs typeface="Times New Roman" panose="02020603050405020304" pitchFamily="18" charset="0"/>
              </a:rPr>
              <a:t>).</a:t>
            </a: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Под </a:t>
            </a:r>
            <a:r>
              <a:rPr lang="ru-RU" b="1" dirty="0">
                <a:solidFill>
                  <a:schemeClr val="tx1"/>
                </a:solidFill>
                <a:latin typeface="Times New Roman" pitchFamily="18" charset="0"/>
                <a:cs typeface="Times New Roman" pitchFamily="18" charset="0"/>
              </a:rPr>
              <a:t>религиозным экстремизмом </a:t>
            </a:r>
            <a:r>
              <a:rPr lang="ru-RU" dirty="0">
                <a:solidFill>
                  <a:schemeClr val="tx1"/>
                </a:solidFill>
                <a:latin typeface="Times New Roman" pitchFamily="18" charset="0"/>
                <a:cs typeface="Times New Roman" pitchFamily="18" charset="0"/>
              </a:rPr>
              <a:t>понимают нетерпимость по отношению к инакомыслящим представителям той же или другой религий. Его следует рассматривать как крайнюю форму религиозного фанатизма.</a:t>
            </a:r>
          </a:p>
          <a:p>
            <a:pPr indent="360000">
              <a:lnSpc>
                <a:spcPct val="120000"/>
              </a:lnSpc>
              <a:spcBef>
                <a:spcPts val="0"/>
              </a:spcBef>
              <a:spcAft>
                <a:spcPts val="0"/>
              </a:spcAft>
            </a:pPr>
            <a:r>
              <a:rPr lang="ru-RU" b="1" dirty="0">
                <a:solidFill>
                  <a:schemeClr val="tx1"/>
                </a:solidFill>
                <a:latin typeface="Times New Roman" pitchFamily="18" charset="0"/>
                <a:cs typeface="Times New Roman" pitchFamily="18" charset="0"/>
              </a:rPr>
              <a:t>Основная цель </a:t>
            </a:r>
            <a:r>
              <a:rPr lang="ru-RU" dirty="0">
                <a:solidFill>
                  <a:schemeClr val="tx1"/>
                </a:solidFill>
                <a:latin typeface="Times New Roman" pitchFamily="18" charset="0"/>
                <a:cs typeface="Times New Roman" pitchFamily="18" charset="0"/>
              </a:rPr>
              <a:t>религиозного экстремизма – признание своей религии ведущей и подавление других религиозных конфессий через их принуждение к своей системе религиозной веры. </a:t>
            </a: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Наиболее ярые экстремисты ставят своей задачей </a:t>
            </a:r>
            <a:r>
              <a:rPr lang="ru-RU" b="1" dirty="0">
                <a:solidFill>
                  <a:schemeClr val="tx1"/>
                </a:solidFill>
                <a:latin typeface="Times New Roman" pitchFamily="18" charset="0"/>
                <a:cs typeface="Times New Roman" pitchFamily="18" charset="0"/>
              </a:rPr>
              <a:t>создание отдельного государства,</a:t>
            </a:r>
            <a:r>
              <a:rPr lang="ru-RU" dirty="0">
                <a:solidFill>
                  <a:schemeClr val="tx1"/>
                </a:solidFill>
                <a:latin typeface="Times New Roman" pitchFamily="18" charset="0"/>
                <a:cs typeface="Times New Roman" pitchFamily="18" charset="0"/>
              </a:rPr>
              <a:t> правовые нормы которого будут заменены нормами общей для всего населения религии (</a:t>
            </a:r>
            <a:r>
              <a:rPr lang="vi-VN" dirty="0">
                <a:solidFill>
                  <a:schemeClr val="tx1"/>
                </a:solidFill>
                <a:latin typeface="Times New Roman" pitchFamily="18" charset="0"/>
                <a:cs typeface="Times New Roman" pitchFamily="18" charset="0"/>
              </a:rPr>
              <a:t>Халифа́т </a:t>
            </a:r>
            <a:r>
              <a:rPr lang="ru-RU" dirty="0">
                <a:solidFill>
                  <a:schemeClr val="tx1"/>
                </a:solidFill>
                <a:latin typeface="Times New Roman" pitchFamily="18" charset="0"/>
                <a:cs typeface="Times New Roman" pitchFamily="18" charset="0"/>
              </a:rPr>
              <a:t>-</a:t>
            </a:r>
            <a:r>
              <a:rPr lang="vi-VN" dirty="0">
                <a:solidFill>
                  <a:schemeClr val="tx1"/>
                </a:solidFill>
                <a:latin typeface="Times New Roman" pitchFamily="18" charset="0"/>
                <a:cs typeface="Times New Roman" pitchFamily="18" charset="0"/>
              </a:rPr>
              <a:t> арабо-мусульманское государство, созданное пророком Мухаммедом и впоследствии возглавляемое халифами («заместителями» пророка)</a:t>
            </a:r>
            <a:r>
              <a:rPr lang="ru-RU" dirty="0">
                <a:solidFill>
                  <a:schemeClr val="tx1"/>
                </a:solidFill>
                <a:latin typeface="Times New Roman" pitchFamily="18" charset="0"/>
                <a:cs typeface="Times New Roman" pitchFamily="18" charset="0"/>
              </a:rPr>
              <a:t>. </a:t>
            </a:r>
            <a:r>
              <a:rPr lang="ru-RU" b="1" dirty="0">
                <a:solidFill>
                  <a:schemeClr val="tx1"/>
                </a:solidFill>
                <a:latin typeface="Times New Roman" pitchFamily="18" charset="0"/>
                <a:cs typeface="Times New Roman" pitchFamily="18" charset="0"/>
              </a:rPr>
              <a:t>Новый исламский экстремизм </a:t>
            </a:r>
            <a:r>
              <a:rPr lang="ru-RU" dirty="0">
                <a:solidFill>
                  <a:schemeClr val="tx1"/>
                </a:solidFill>
                <a:latin typeface="Times New Roman" pitchFamily="18" charset="0"/>
                <a:cs typeface="Times New Roman" pitchFamily="18" charset="0"/>
              </a:rPr>
              <a:t>не привязан к определенной национальной территории, достаточно верить в Аллаха, следовать требованиям радикального ислама и подавлять врагов джихадом (священная война с неверными). Правление в форме халифата — истинная исламская власть и она сможет решить все вопросы.</a:t>
            </a:r>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27304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16633"/>
            <a:ext cx="6781800" cy="792088"/>
          </a:xfrm>
        </p:spPr>
        <p:txBody>
          <a:bodyPr/>
          <a:lstStyle/>
          <a:p>
            <a:pPr algn="ctr"/>
            <a:r>
              <a:rPr lang="ru-RU" sz="2800" dirty="0">
                <a:solidFill>
                  <a:schemeClr val="tx1"/>
                </a:solidFill>
              </a:rPr>
              <a:t>Виды экстремизма, их особенности и разновидности</a:t>
            </a:r>
            <a:endParaRPr lang="ru-RU" sz="2800" dirty="0"/>
          </a:p>
        </p:txBody>
      </p:sp>
      <p:sp>
        <p:nvSpPr>
          <p:cNvPr id="3" name="Подзаголовок 2"/>
          <p:cNvSpPr>
            <a:spLocks noGrp="1"/>
          </p:cNvSpPr>
          <p:nvPr>
            <p:ph type="subTitle" idx="1"/>
          </p:nvPr>
        </p:nvSpPr>
        <p:spPr>
          <a:xfrm>
            <a:off x="457200" y="1052736"/>
            <a:ext cx="6781800" cy="5400600"/>
          </a:xfrm>
        </p:spPr>
        <p:txBody>
          <a:bodyPr>
            <a:normAutofit lnSpcReduction="10000"/>
          </a:bodyPr>
          <a:lstStyle/>
          <a:p>
            <a:pPr indent="360000">
              <a:lnSpc>
                <a:spcPct val="110000"/>
              </a:lnSpc>
              <a:spcBef>
                <a:spcPts val="0"/>
              </a:spcBef>
              <a:spcAft>
                <a:spcPts val="0"/>
              </a:spcAft>
            </a:pPr>
            <a:r>
              <a:rPr lang="ru-RU" dirty="0">
                <a:solidFill>
                  <a:schemeClr val="tx1"/>
                </a:solidFill>
                <a:latin typeface="Times New Roman" panose="02020603050405020304" pitchFamily="18" charset="0"/>
                <a:cs typeface="Times New Roman" pitchFamily="18" charset="0"/>
              </a:rPr>
              <a:t>Религиозный экстремизм часто смыкается </a:t>
            </a:r>
            <a:r>
              <a:rPr lang="ru-RU" b="1" dirty="0">
                <a:solidFill>
                  <a:schemeClr val="tx1"/>
                </a:solidFill>
                <a:latin typeface="Times New Roman" pitchFamily="18" charset="0"/>
                <a:cs typeface="Times New Roman" pitchFamily="18" charset="0"/>
              </a:rPr>
              <a:t>с религиозным фундаментализмом</a:t>
            </a:r>
            <a:r>
              <a:rPr lang="ru-RU" dirty="0">
                <a:solidFill>
                  <a:schemeClr val="tx1"/>
                </a:solidFill>
                <a:latin typeface="Times New Roman" pitchFamily="18" charset="0"/>
                <a:cs typeface="Times New Roman" pitchFamily="18" charset="0"/>
              </a:rPr>
              <a:t>, суть которого заключена в стремлении воссоздать фундаментальные основы "своей" цивилизации, очистив ее от чуждых новаций и заимствований, вернуть ей "истинный облик".</a:t>
            </a:r>
          </a:p>
          <a:p>
            <a:pPr indent="360000">
              <a:lnSpc>
                <a:spcPct val="110000"/>
              </a:lnSpc>
              <a:spcBef>
                <a:spcPts val="0"/>
              </a:spcBef>
              <a:spcAft>
                <a:spcPts val="0"/>
              </a:spcAft>
            </a:pPr>
            <a:endParaRPr lang="ru-RU" b="1" dirty="0">
              <a:solidFill>
                <a:schemeClr val="tx1"/>
              </a:solidFill>
              <a:latin typeface="Times New Roman" pitchFamily="18" charset="0"/>
              <a:cs typeface="Times New Roman" pitchFamily="18" charset="0"/>
            </a:endParaRPr>
          </a:p>
          <a:p>
            <a:pPr indent="360000">
              <a:lnSpc>
                <a:spcPct val="110000"/>
              </a:lnSpc>
              <a:spcBef>
                <a:spcPts val="0"/>
              </a:spcBef>
              <a:spcAft>
                <a:spcPts val="0"/>
              </a:spcAft>
            </a:pPr>
            <a:r>
              <a:rPr lang="ru-RU" b="1" dirty="0">
                <a:solidFill>
                  <a:schemeClr val="tx1"/>
                </a:solidFill>
                <a:latin typeface="Times New Roman" pitchFamily="18" charset="0"/>
                <a:cs typeface="Times New Roman" pitchFamily="18" charset="0"/>
              </a:rPr>
              <a:t>Манипулирование религиозными текстами и ссылки на богословские авторитеты</a:t>
            </a:r>
            <a:r>
              <a:rPr lang="ru-RU" dirty="0">
                <a:solidFill>
                  <a:schemeClr val="tx1"/>
                </a:solidFill>
                <a:latin typeface="Times New Roman" pitchFamily="18" charset="0"/>
                <a:cs typeface="Times New Roman" pitchFamily="18" charset="0"/>
              </a:rPr>
              <a:t> в сочетании с представлением извращенной информации используются ими для создания эмоционального дискомфорта и подавления способности человека логически мыслить и трезво оценивать происходящие события.</a:t>
            </a: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4328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44625"/>
            <a:ext cx="6781800" cy="648072"/>
          </a:xfrm>
        </p:spPr>
        <p:txBody>
          <a:bodyPr/>
          <a:lstStyle/>
          <a:p>
            <a:pPr algn="ctr"/>
            <a:r>
              <a:rPr lang="ru-RU" sz="2400" b="1" dirty="0"/>
              <a:t> </a:t>
            </a:r>
            <a:r>
              <a:rPr lang="ru-RU" sz="2400" dirty="0"/>
              <a:t/>
            </a:r>
            <a:br>
              <a:rPr lang="ru-RU" sz="2400" dirty="0"/>
            </a:br>
            <a:r>
              <a:rPr lang="ru-RU" sz="2400" b="1" i="1" dirty="0"/>
              <a:t>Особенности праворадикальной идеологии: цели, ценности, акции, пути прихода к </a:t>
            </a:r>
            <a:r>
              <a:rPr lang="ru-RU" sz="2400" b="1" i="1" dirty="0" smtClean="0"/>
              <a:t>власти</a:t>
            </a:r>
            <a:endParaRPr lang="ru-RU" sz="2400" dirty="0"/>
          </a:p>
        </p:txBody>
      </p:sp>
      <p:sp>
        <p:nvSpPr>
          <p:cNvPr id="3" name="Подзаголовок 2"/>
          <p:cNvSpPr>
            <a:spLocks noGrp="1"/>
          </p:cNvSpPr>
          <p:nvPr>
            <p:ph type="subTitle" idx="1"/>
          </p:nvPr>
        </p:nvSpPr>
        <p:spPr>
          <a:xfrm>
            <a:off x="457200" y="764704"/>
            <a:ext cx="6781800" cy="5904656"/>
          </a:xfrm>
        </p:spPr>
        <p:txBody>
          <a:bodyPr>
            <a:normAutofit fontScale="85000" lnSpcReduction="20000"/>
          </a:bodyPr>
          <a:lstStyle/>
          <a:p>
            <a:pPr indent="360000">
              <a:lnSpc>
                <a:spcPct val="110000"/>
              </a:lnSpc>
              <a:spcBef>
                <a:spcPts val="0"/>
              </a:spcBef>
              <a:spcAft>
                <a:spcPts val="0"/>
              </a:spcAft>
            </a:pPr>
            <a:r>
              <a:rPr lang="ru-RU" dirty="0">
                <a:solidFill>
                  <a:schemeClr val="tx1"/>
                </a:solidFill>
                <a:latin typeface="Times New Roman" panose="02020603050405020304" pitchFamily="18" charset="0"/>
                <a:cs typeface="Times New Roman" panose="02020603050405020304" pitchFamily="18" charset="0"/>
              </a:rPr>
              <a:t>Политический термин </a:t>
            </a:r>
            <a:r>
              <a:rPr lang="ru-RU" b="1" i="1" dirty="0">
                <a:solidFill>
                  <a:schemeClr val="tx1"/>
                </a:solidFill>
                <a:latin typeface="Times New Roman" panose="02020603050405020304" pitchFamily="18" charset="0"/>
                <a:cs typeface="Times New Roman" panose="02020603050405020304" pitchFamily="18" charset="0"/>
              </a:rPr>
              <a:t>«радикализм» </a:t>
            </a:r>
            <a:r>
              <a:rPr lang="ru-RU" dirty="0" smtClean="0">
                <a:solidFill>
                  <a:schemeClr val="tx1"/>
                </a:solidFill>
                <a:latin typeface="Times New Roman" panose="02020603050405020304" pitchFamily="18" charset="0"/>
                <a:cs typeface="Times New Roman" panose="02020603050405020304" pitchFamily="18" charset="0"/>
              </a:rPr>
              <a:t> - </a:t>
            </a:r>
            <a:r>
              <a:rPr lang="ru-RU" dirty="0">
                <a:solidFill>
                  <a:schemeClr val="tx1"/>
                </a:solidFill>
                <a:latin typeface="Times New Roman" panose="02020603050405020304" pitchFamily="18" charset="0"/>
                <a:cs typeface="Times New Roman" panose="02020603050405020304" pitchFamily="18" charset="0"/>
              </a:rPr>
              <a:t>стремление к решительным, бескомпромиссным преобразованиям. Радикализм </a:t>
            </a:r>
            <a:r>
              <a:rPr lang="ru-RU" dirty="0" smtClean="0">
                <a:solidFill>
                  <a:schemeClr val="tx1"/>
                </a:solidFill>
                <a:latin typeface="Times New Roman" panose="02020603050405020304" pitchFamily="18" charset="0"/>
                <a:cs typeface="Times New Roman" panose="02020603050405020304" pitchFamily="18" charset="0"/>
              </a:rPr>
              <a:t>не </a:t>
            </a:r>
            <a:r>
              <a:rPr lang="ru-RU" dirty="0">
                <a:solidFill>
                  <a:schemeClr val="tx1"/>
                </a:solidFill>
                <a:latin typeface="Times New Roman" panose="02020603050405020304" pitchFamily="18" charset="0"/>
                <a:cs typeface="Times New Roman" panose="02020603050405020304" pitchFamily="18" charset="0"/>
              </a:rPr>
              <a:t>связан непосредственно с какой-либо определенной идеологией </a:t>
            </a:r>
            <a:r>
              <a:rPr lang="ru-RU" dirty="0" smtClean="0">
                <a:solidFill>
                  <a:schemeClr val="tx1"/>
                </a:solidFill>
                <a:latin typeface="Times New Roman" panose="02020603050405020304" pitchFamily="18" charset="0"/>
                <a:cs typeface="Times New Roman" panose="02020603050405020304" pitchFamily="18" charset="0"/>
              </a:rPr>
              <a:t>– особого </a:t>
            </a:r>
            <a:r>
              <a:rPr lang="ru-RU" dirty="0">
                <a:solidFill>
                  <a:schemeClr val="tx1"/>
                </a:solidFill>
                <a:latin typeface="Times New Roman" panose="02020603050405020304" pitchFamily="18" charset="0"/>
                <a:cs typeface="Times New Roman" panose="02020603050405020304" pitchFamily="18" charset="0"/>
              </a:rPr>
              <a:t>рода энергетическая политико-психологическая основа любой идейно-политической конструкции</a:t>
            </a:r>
            <a:r>
              <a:rPr lang="ru-RU" dirty="0" smtClean="0">
                <a:solidFill>
                  <a:schemeClr val="tx1"/>
                </a:solidFill>
                <a:latin typeface="Times New Roman" panose="02020603050405020304" pitchFamily="18" charset="0"/>
                <a:cs typeface="Times New Roman" panose="02020603050405020304" pitchFamily="18" charset="0"/>
              </a:rPr>
              <a:t>.</a:t>
            </a:r>
          </a:p>
          <a:p>
            <a:pPr indent="360000">
              <a:lnSpc>
                <a:spcPct val="110000"/>
              </a:lnSpc>
              <a:spcBef>
                <a:spcPts val="0"/>
              </a:spcBef>
              <a:spcAft>
                <a:spcPts val="0"/>
              </a:spcAft>
            </a:pPr>
            <a:r>
              <a:rPr lang="ru-RU" dirty="0" smtClean="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Сторонники радикальных идей склонны к использованию насильственных методов и средств ради скорейшего достижения своих целей. </a:t>
            </a:r>
            <a:r>
              <a:rPr lang="ru-RU" b="1" i="1" dirty="0">
                <a:solidFill>
                  <a:schemeClr val="tx1"/>
                </a:solidFill>
                <a:latin typeface="Times New Roman" panose="02020603050405020304" pitchFamily="18" charset="0"/>
                <a:cs typeface="Times New Roman" panose="02020603050405020304" pitchFamily="18" charset="0"/>
              </a:rPr>
              <a:t>Методы и средства </a:t>
            </a:r>
            <a:r>
              <a:rPr lang="ru-RU" dirty="0">
                <a:solidFill>
                  <a:schemeClr val="tx1"/>
                </a:solidFill>
                <a:latin typeface="Times New Roman" panose="02020603050405020304" pitchFamily="18" charset="0"/>
                <a:cs typeface="Times New Roman" panose="02020603050405020304" pitchFamily="18" charset="0"/>
              </a:rPr>
              <a:t>радикалов можно определить как экстремизм – насильственные действия, выраженные в разных формах политического терроризма </a:t>
            </a:r>
          </a:p>
          <a:p>
            <a:pPr indent="360000">
              <a:lnSpc>
                <a:spcPct val="110000"/>
              </a:lnSpc>
              <a:spcBef>
                <a:spcPts val="0"/>
              </a:spcBef>
              <a:spcAft>
                <a:spcPts val="0"/>
              </a:spcAft>
            </a:pPr>
            <a:endParaRPr lang="ru-RU" dirty="0" smtClean="0">
              <a:solidFill>
                <a:schemeClr val="tx1"/>
              </a:solidFill>
              <a:latin typeface="Times New Roman" panose="02020603050405020304" pitchFamily="18" charset="0"/>
              <a:cs typeface="Times New Roman" panose="02020603050405020304" pitchFamily="18" charset="0"/>
            </a:endParaRPr>
          </a:p>
          <a:p>
            <a:pPr indent="360000">
              <a:lnSpc>
                <a:spcPct val="110000"/>
              </a:lnSpc>
              <a:spcBef>
                <a:spcPts val="0"/>
              </a:spcBef>
              <a:spcAft>
                <a:spcPts val="0"/>
              </a:spcAft>
            </a:pPr>
            <a:r>
              <a:rPr lang="ru-RU" dirty="0" smtClean="0">
                <a:solidFill>
                  <a:schemeClr val="tx1"/>
                </a:solidFill>
                <a:latin typeface="Times New Roman" panose="02020603050405020304" pitchFamily="18" charset="0"/>
                <a:cs typeface="Times New Roman" panose="02020603050405020304" pitchFamily="18" charset="0"/>
              </a:rPr>
              <a:t>Например, </a:t>
            </a:r>
            <a:r>
              <a:rPr lang="ru-RU" b="1" i="1" dirty="0" smtClean="0">
                <a:solidFill>
                  <a:schemeClr val="tx1"/>
                </a:solidFill>
                <a:latin typeface="Times New Roman" panose="02020603050405020304" pitchFamily="18" charset="0"/>
                <a:cs typeface="Times New Roman" panose="02020603050405020304" pitchFamily="18" charset="0"/>
              </a:rPr>
              <a:t>расстрел </a:t>
            </a:r>
            <a:r>
              <a:rPr lang="ru-RU" b="1" i="1" dirty="0">
                <a:solidFill>
                  <a:schemeClr val="tx1"/>
                </a:solidFill>
                <a:latin typeface="Times New Roman" panose="02020603050405020304" pitchFamily="18" charset="0"/>
                <a:cs typeface="Times New Roman" panose="02020603050405020304" pitchFamily="18" charset="0"/>
              </a:rPr>
              <a:t>парламента </a:t>
            </a:r>
            <a:r>
              <a:rPr lang="ru-RU" dirty="0">
                <a:solidFill>
                  <a:schemeClr val="tx1"/>
                </a:solidFill>
                <a:latin typeface="Times New Roman" panose="02020603050405020304" pitchFamily="18" charset="0"/>
                <a:cs typeface="Times New Roman" panose="02020603050405020304" pitchFamily="18" charset="0"/>
              </a:rPr>
              <a:t>по приказу Б.Н. Ельцина и его </a:t>
            </a:r>
            <a:r>
              <a:rPr lang="ru-RU" dirty="0" smtClean="0">
                <a:solidFill>
                  <a:schemeClr val="tx1"/>
                </a:solidFill>
                <a:latin typeface="Times New Roman" panose="02020603050405020304" pitchFamily="18" charset="0"/>
                <a:cs typeface="Times New Roman" panose="02020603050405020304" pitchFamily="18" charset="0"/>
              </a:rPr>
              <a:t>команды; </a:t>
            </a:r>
            <a:r>
              <a:rPr lang="ru-RU" b="1" i="1" dirty="0" smtClean="0">
                <a:solidFill>
                  <a:schemeClr val="tx1"/>
                </a:solidFill>
                <a:latin typeface="Times New Roman" panose="02020603050405020304" pitchFamily="18" charset="0"/>
                <a:cs typeface="Times New Roman" panose="02020603050405020304" pitchFamily="18" charset="0"/>
              </a:rPr>
              <a:t>исламские террористы </a:t>
            </a:r>
            <a:r>
              <a:rPr lang="ru-RU" dirty="0">
                <a:solidFill>
                  <a:schemeClr val="tx1"/>
                </a:solidFill>
                <a:latin typeface="Times New Roman" panose="02020603050405020304" pitchFamily="18" charset="0"/>
                <a:cs typeface="Times New Roman" panose="02020603050405020304" pitchFamily="18" charset="0"/>
              </a:rPr>
              <a:t>У. бен </a:t>
            </a:r>
            <a:r>
              <a:rPr lang="ru-RU" dirty="0" smtClean="0">
                <a:solidFill>
                  <a:schemeClr val="tx1"/>
                </a:solidFill>
                <a:latin typeface="Times New Roman" panose="02020603050405020304" pitchFamily="18" charset="0"/>
                <a:cs typeface="Times New Roman" panose="02020603050405020304" pitchFamily="18" charset="0"/>
              </a:rPr>
              <a:t>Ладена.</a:t>
            </a:r>
          </a:p>
          <a:p>
            <a:pPr indent="360000">
              <a:lnSpc>
                <a:spcPct val="110000"/>
              </a:lnSpc>
              <a:spcBef>
                <a:spcPts val="0"/>
              </a:spcBef>
              <a:spcAft>
                <a:spcPts val="0"/>
              </a:spcAft>
            </a:pPr>
            <a:r>
              <a:rPr lang="ru-RU" dirty="0" smtClean="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Психологической предпосылкой радикализма является уверенность в возможности субъекта добиться нужного результата как можно быстрее, невзирая на отсутствие необходимых для этого условий и интересы общества.</a:t>
            </a: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62452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44625"/>
            <a:ext cx="6781800" cy="720079"/>
          </a:xfrm>
        </p:spPr>
        <p:txBody>
          <a:bodyPr/>
          <a:lstStyle/>
          <a:p>
            <a:pPr algn="ctr"/>
            <a:r>
              <a:rPr lang="ru-RU" sz="2400" b="1" i="1" dirty="0"/>
              <a:t>Особенности праворадикальной идеологии: цели, ценности, акции, пути прихода к власти</a:t>
            </a:r>
            <a:endParaRPr lang="ru-RU" sz="2400" dirty="0"/>
          </a:p>
        </p:txBody>
      </p:sp>
      <p:sp>
        <p:nvSpPr>
          <p:cNvPr id="3" name="Подзаголовок 2"/>
          <p:cNvSpPr>
            <a:spLocks noGrp="1"/>
          </p:cNvSpPr>
          <p:nvPr>
            <p:ph type="subTitle" idx="1"/>
          </p:nvPr>
        </p:nvSpPr>
        <p:spPr>
          <a:xfrm>
            <a:off x="457200" y="908720"/>
            <a:ext cx="6781800" cy="5688632"/>
          </a:xfrm>
        </p:spPr>
        <p:txBody>
          <a:bodyPr>
            <a:normAutofit fontScale="62500" lnSpcReduction="20000"/>
          </a:bodyPr>
          <a:lstStyle/>
          <a:p>
            <a:pPr indent="360000">
              <a:lnSpc>
                <a:spcPct val="120000"/>
              </a:lnSpc>
              <a:spcBef>
                <a:spcPts val="0"/>
              </a:spcBef>
              <a:spcAft>
                <a:spcPts val="0"/>
              </a:spcAft>
            </a:pPr>
            <a:r>
              <a:rPr lang="ru-RU" dirty="0" smtClean="0">
                <a:solidFill>
                  <a:schemeClr val="tx1"/>
                </a:solidFill>
                <a:latin typeface="Times New Roman" panose="02020603050405020304" pitchFamily="18" charset="0"/>
                <a:cs typeface="Times New Roman" panose="02020603050405020304" pitchFamily="18" charset="0"/>
              </a:rPr>
              <a:t>Идеологией </a:t>
            </a:r>
            <a:r>
              <a:rPr lang="ru-RU" dirty="0">
                <a:solidFill>
                  <a:schemeClr val="tx1"/>
                </a:solidFill>
                <a:latin typeface="Times New Roman" panose="02020603050405020304" pitchFamily="18" charset="0"/>
                <a:cs typeface="Times New Roman" panose="02020603050405020304" pitchFamily="18" charset="0"/>
              </a:rPr>
              <a:t>правых радикалов является обращение к архетипам, делящим человечество на «своих» и «чужих» по этническому признаку. Использование этих архетипов в политологии определяется как </a:t>
            </a:r>
            <a:r>
              <a:rPr lang="ru-RU" b="1" i="1" dirty="0">
                <a:solidFill>
                  <a:schemeClr val="tx1"/>
                </a:solidFill>
                <a:latin typeface="Times New Roman" panose="02020603050405020304" pitchFamily="18" charset="0"/>
                <a:cs typeface="Times New Roman" panose="02020603050405020304" pitchFamily="18" charset="0"/>
              </a:rPr>
              <a:t>шовинизм</a:t>
            </a:r>
            <a:r>
              <a:rPr lang="ru-RU" dirty="0">
                <a:solidFill>
                  <a:schemeClr val="tx1"/>
                </a:solidFill>
                <a:latin typeface="Times New Roman" panose="02020603050405020304" pitchFamily="18" charset="0"/>
                <a:cs typeface="Times New Roman" panose="02020603050405020304" pitchFamily="18" charset="0"/>
              </a:rPr>
              <a:t>. </a:t>
            </a:r>
            <a:endParaRPr lang="ru-RU" dirty="0" smtClean="0">
              <a:solidFill>
                <a:schemeClr val="tx1"/>
              </a:solidFill>
              <a:latin typeface="Times New Roman" panose="02020603050405020304" pitchFamily="18" charset="0"/>
              <a:cs typeface="Times New Roman" panose="02020603050405020304" pitchFamily="18" charset="0"/>
            </a:endParaRPr>
          </a:p>
          <a:p>
            <a:pPr indent="360000">
              <a:lnSpc>
                <a:spcPct val="120000"/>
              </a:lnSpc>
              <a:spcBef>
                <a:spcPts val="0"/>
              </a:spcBef>
              <a:spcAft>
                <a:spcPts val="0"/>
              </a:spcAft>
            </a:pPr>
            <a:r>
              <a:rPr lang="ru-RU" dirty="0" smtClean="0">
                <a:solidFill>
                  <a:schemeClr val="tx1"/>
                </a:solidFill>
                <a:latin typeface="Times New Roman" panose="02020603050405020304" pitchFamily="18" charset="0"/>
                <a:cs typeface="Times New Roman" panose="02020603050405020304" pitchFamily="18" charset="0"/>
              </a:rPr>
              <a:t>Вначале </a:t>
            </a:r>
            <a:r>
              <a:rPr lang="ru-RU" dirty="0">
                <a:solidFill>
                  <a:schemeClr val="tx1"/>
                </a:solidFill>
                <a:latin typeface="Times New Roman" panose="02020603050405020304" pitchFamily="18" charset="0"/>
                <a:cs typeface="Times New Roman" panose="02020603050405020304" pitchFamily="18" charset="0"/>
              </a:rPr>
              <a:t>XX в. термин </a:t>
            </a:r>
            <a:r>
              <a:rPr lang="ru-RU" b="1" i="1" dirty="0">
                <a:solidFill>
                  <a:schemeClr val="tx1"/>
                </a:solidFill>
                <a:latin typeface="Times New Roman" panose="02020603050405020304" pitchFamily="18" charset="0"/>
                <a:cs typeface="Times New Roman" panose="02020603050405020304" pitchFamily="18" charset="0"/>
              </a:rPr>
              <a:t>«шовинизм» </a:t>
            </a:r>
            <a:r>
              <a:rPr lang="ru-RU" dirty="0">
                <a:solidFill>
                  <a:schemeClr val="tx1"/>
                </a:solidFill>
                <a:latin typeface="Times New Roman" panose="02020603050405020304" pitchFamily="18" charset="0"/>
                <a:cs typeface="Times New Roman" panose="02020603050405020304" pitchFamily="18" charset="0"/>
              </a:rPr>
              <a:t>стал применяться для обозначения приверженности идее превосходства какой-либо нации или государства. В современной политике термин «шовинизм» </a:t>
            </a:r>
            <a:r>
              <a:rPr lang="ru-RU" dirty="0" smtClean="0">
                <a:solidFill>
                  <a:schemeClr val="tx1"/>
                </a:solidFill>
                <a:latin typeface="Times New Roman" panose="02020603050405020304" pitchFamily="18" charset="0"/>
                <a:cs typeface="Times New Roman" panose="02020603050405020304" pitchFamily="18" charset="0"/>
              </a:rPr>
              <a:t>употребляется </a:t>
            </a:r>
            <a:r>
              <a:rPr lang="ru-RU" dirty="0">
                <a:solidFill>
                  <a:schemeClr val="tx1"/>
                </a:solidFill>
                <a:latin typeface="Times New Roman" panose="02020603050405020304" pitchFamily="18" charset="0"/>
                <a:cs typeface="Times New Roman" panose="02020603050405020304" pitchFamily="18" charset="0"/>
              </a:rPr>
              <a:t>для обозначения ультранационализма, фашизма, расизма. </a:t>
            </a:r>
            <a:endParaRPr lang="ru-RU" dirty="0" smtClean="0">
              <a:solidFill>
                <a:schemeClr val="tx1"/>
              </a:solidFill>
              <a:latin typeface="Times New Roman" panose="02020603050405020304" pitchFamily="18" charset="0"/>
              <a:cs typeface="Times New Roman" panose="02020603050405020304" pitchFamily="18" charset="0"/>
            </a:endParaRPr>
          </a:p>
          <a:p>
            <a:pPr indent="360000">
              <a:lnSpc>
                <a:spcPct val="120000"/>
              </a:lnSpc>
              <a:spcBef>
                <a:spcPts val="0"/>
              </a:spcBef>
              <a:spcAft>
                <a:spcPts val="0"/>
              </a:spcAft>
            </a:pPr>
            <a:r>
              <a:rPr lang="ru-RU" dirty="0" smtClean="0">
                <a:solidFill>
                  <a:schemeClr val="tx1"/>
                </a:solidFill>
                <a:latin typeface="Times New Roman" panose="02020603050405020304" pitchFamily="18" charset="0"/>
                <a:cs typeface="Times New Roman" panose="02020603050405020304" pitchFamily="18" charset="0"/>
              </a:rPr>
              <a:t>Фашизм </a:t>
            </a:r>
            <a:r>
              <a:rPr lang="ru-RU" dirty="0">
                <a:solidFill>
                  <a:schemeClr val="tx1"/>
                </a:solidFill>
                <a:latin typeface="Times New Roman" panose="02020603050405020304" pitchFamily="18" charset="0"/>
                <a:cs typeface="Times New Roman" panose="02020603050405020304" pitchFamily="18" charset="0"/>
              </a:rPr>
              <a:t>как специфическая форма политического режима был направлен на формирование биологически совершенного человека, способного создать органичное единство земли, крови и духа арийской расы. Фашизм можно рассматривать как «форму революционного ультранационализма».</a:t>
            </a:r>
          </a:p>
          <a:p>
            <a:pPr indent="360000">
              <a:lnSpc>
                <a:spcPct val="120000"/>
              </a:lnSpc>
              <a:spcBef>
                <a:spcPts val="0"/>
              </a:spcBef>
              <a:spcAft>
                <a:spcPts val="0"/>
              </a:spcAft>
            </a:pPr>
            <a:r>
              <a:rPr lang="ru-RU" dirty="0">
                <a:solidFill>
                  <a:schemeClr val="tx1"/>
                </a:solidFill>
                <a:latin typeface="Times New Roman" panose="02020603050405020304" pitchFamily="18" charset="0"/>
                <a:cs typeface="Times New Roman" panose="02020603050405020304" pitchFamily="18" charset="0"/>
              </a:rPr>
              <a:t>Современные европейские правые радикалы характеризуются следующими идеями и </a:t>
            </a:r>
            <a:r>
              <a:rPr lang="ru-RU" dirty="0" smtClean="0">
                <a:solidFill>
                  <a:schemeClr val="tx1"/>
                </a:solidFill>
                <a:latin typeface="Times New Roman" panose="02020603050405020304" pitchFamily="18" charset="0"/>
                <a:cs typeface="Times New Roman" panose="02020603050405020304" pitchFamily="18" charset="0"/>
              </a:rPr>
              <a:t>действиями:</a:t>
            </a:r>
          </a:p>
          <a:p>
            <a:pPr indent="360000">
              <a:lnSpc>
                <a:spcPct val="120000"/>
              </a:lnSpc>
              <a:spcBef>
                <a:spcPts val="0"/>
              </a:spcBef>
              <a:spcAft>
                <a:spcPts val="0"/>
              </a:spcAft>
              <a:buFont typeface="Wingdings" panose="05000000000000000000" pitchFamily="2" charset="2"/>
              <a:buChar char="Ø"/>
            </a:pPr>
            <a:r>
              <a:rPr lang="ru-RU" dirty="0" smtClean="0">
                <a:solidFill>
                  <a:schemeClr val="tx1"/>
                </a:solidFill>
                <a:latin typeface="Times New Roman" panose="02020603050405020304" pitchFamily="18" charset="0"/>
                <a:cs typeface="Times New Roman" panose="02020603050405020304" pitchFamily="18" charset="0"/>
              </a:rPr>
              <a:t>формирование </a:t>
            </a:r>
            <a:r>
              <a:rPr lang="ru-RU" dirty="0">
                <a:solidFill>
                  <a:schemeClr val="tx1"/>
                </a:solidFill>
                <a:latin typeface="Times New Roman" panose="02020603050405020304" pitchFamily="18" charset="0"/>
                <a:cs typeface="Times New Roman" panose="02020603050405020304" pitchFamily="18" charset="0"/>
              </a:rPr>
              <a:t>правящей элиты должно осуществляться по национальному </a:t>
            </a:r>
            <a:r>
              <a:rPr lang="ru-RU" dirty="0" smtClean="0">
                <a:solidFill>
                  <a:schemeClr val="tx1"/>
                </a:solidFill>
                <a:latin typeface="Times New Roman" panose="02020603050405020304" pitchFamily="18" charset="0"/>
                <a:cs typeface="Times New Roman" panose="02020603050405020304" pitchFamily="18" charset="0"/>
              </a:rPr>
              <a:t>принципу;</a:t>
            </a:r>
          </a:p>
          <a:p>
            <a:pPr indent="360000">
              <a:lnSpc>
                <a:spcPct val="120000"/>
              </a:lnSpc>
              <a:spcBef>
                <a:spcPts val="0"/>
              </a:spcBef>
              <a:spcAft>
                <a:spcPts val="0"/>
              </a:spcAft>
              <a:buFont typeface="Wingdings" panose="05000000000000000000" pitchFamily="2" charset="2"/>
              <a:buChar char="Ø"/>
            </a:pPr>
            <a:r>
              <a:rPr lang="ru-RU" dirty="0" smtClean="0">
                <a:solidFill>
                  <a:schemeClr val="tx1"/>
                </a:solidFill>
                <a:latin typeface="Times New Roman" panose="02020603050405020304" pitchFamily="18" charset="0"/>
                <a:cs typeface="Times New Roman" panose="02020603050405020304" pitchFamily="18" charset="0"/>
              </a:rPr>
              <a:t>элита </a:t>
            </a:r>
            <a:r>
              <a:rPr lang="ru-RU" dirty="0">
                <a:solidFill>
                  <a:schemeClr val="tx1"/>
                </a:solidFill>
                <a:latin typeface="Times New Roman" panose="02020603050405020304" pitchFamily="18" charset="0"/>
                <a:cs typeface="Times New Roman" panose="02020603050405020304" pitchFamily="18" charset="0"/>
              </a:rPr>
              <a:t>может правильно выразить истинные ценности, дух и традиции </a:t>
            </a:r>
            <a:r>
              <a:rPr lang="ru-RU" dirty="0" smtClean="0">
                <a:solidFill>
                  <a:schemeClr val="tx1"/>
                </a:solidFill>
                <a:latin typeface="Times New Roman" panose="02020603050405020304" pitchFamily="18" charset="0"/>
                <a:cs typeface="Times New Roman" panose="02020603050405020304" pitchFamily="18" charset="0"/>
              </a:rPr>
              <a:t>нации;</a:t>
            </a:r>
          </a:p>
          <a:p>
            <a:pPr indent="360000">
              <a:lnSpc>
                <a:spcPct val="120000"/>
              </a:lnSpc>
              <a:spcBef>
                <a:spcPts val="0"/>
              </a:spcBef>
              <a:spcAft>
                <a:spcPts val="0"/>
              </a:spcAft>
              <a:buFont typeface="Wingdings" panose="05000000000000000000" pitchFamily="2" charset="2"/>
              <a:buChar char="Ø"/>
            </a:pPr>
            <a:r>
              <a:rPr lang="ru-RU" dirty="0" smtClean="0">
                <a:solidFill>
                  <a:schemeClr val="tx1"/>
                </a:solidFill>
                <a:latin typeface="Times New Roman" panose="02020603050405020304" pitchFamily="18" charset="0"/>
                <a:cs typeface="Times New Roman" panose="02020603050405020304" pitchFamily="18" charset="0"/>
              </a:rPr>
              <a:t>у элиты </a:t>
            </a:r>
            <a:r>
              <a:rPr lang="ru-RU" dirty="0">
                <a:solidFill>
                  <a:schemeClr val="tx1"/>
                </a:solidFill>
                <a:latin typeface="Times New Roman" panose="02020603050405020304" pitchFamily="18" charset="0"/>
                <a:cs typeface="Times New Roman" panose="02020603050405020304" pitchFamily="18" charset="0"/>
              </a:rPr>
              <a:t>есть возможность создать органическое государство, которое обеспечит единство почвы, крови и духа </a:t>
            </a:r>
            <a:r>
              <a:rPr lang="ru-RU" dirty="0" smtClean="0">
                <a:solidFill>
                  <a:schemeClr val="tx1"/>
                </a:solidFill>
                <a:latin typeface="Times New Roman" panose="02020603050405020304" pitchFamily="18" charset="0"/>
                <a:cs typeface="Times New Roman" panose="02020603050405020304" pitchFamily="18" charset="0"/>
              </a:rPr>
              <a:t>нации;</a:t>
            </a:r>
          </a:p>
          <a:p>
            <a:pPr indent="360000">
              <a:lnSpc>
                <a:spcPct val="120000"/>
              </a:lnSpc>
              <a:spcBef>
                <a:spcPts val="0"/>
              </a:spcBef>
              <a:spcAft>
                <a:spcPts val="0"/>
              </a:spcAft>
              <a:buFont typeface="Wingdings" panose="05000000000000000000" pitchFamily="2" charset="2"/>
              <a:buChar char="Ø"/>
            </a:pPr>
            <a:r>
              <a:rPr lang="ru-RU" dirty="0" smtClean="0">
                <a:solidFill>
                  <a:schemeClr val="tx1"/>
                </a:solidFill>
                <a:latin typeface="Times New Roman" panose="02020603050405020304" pitchFamily="18" charset="0"/>
                <a:cs typeface="Times New Roman" panose="02020603050405020304" pitchFamily="18" charset="0"/>
              </a:rPr>
              <a:t>элита </a:t>
            </a:r>
            <a:r>
              <a:rPr lang="ru-RU" dirty="0">
                <a:solidFill>
                  <a:schemeClr val="tx1"/>
                </a:solidFill>
                <a:latin typeface="Times New Roman" panose="02020603050405020304" pitchFamily="18" charset="0"/>
                <a:cs typeface="Times New Roman" panose="02020603050405020304" pitchFamily="18" charset="0"/>
              </a:rPr>
              <a:t>способна создать жесткую иерархию власти во главе с национальным вождем или </a:t>
            </a:r>
            <a:r>
              <a:rPr lang="ru-RU" dirty="0" smtClean="0">
                <a:solidFill>
                  <a:schemeClr val="tx1"/>
                </a:solidFill>
                <a:latin typeface="Times New Roman" panose="02020603050405020304" pitchFamily="18" charset="0"/>
                <a:cs typeface="Times New Roman" panose="02020603050405020304" pitchFamily="18" charset="0"/>
              </a:rPr>
              <a:t>лидером;</a:t>
            </a:r>
          </a:p>
          <a:p>
            <a:pPr indent="360000">
              <a:lnSpc>
                <a:spcPct val="120000"/>
              </a:lnSpc>
              <a:spcBef>
                <a:spcPts val="0"/>
              </a:spcBef>
              <a:spcAft>
                <a:spcPts val="0"/>
              </a:spcAft>
              <a:buFont typeface="Wingdings" panose="05000000000000000000" pitchFamily="2" charset="2"/>
              <a:buChar char="Ø"/>
            </a:pPr>
            <a:r>
              <a:rPr lang="ru-RU" dirty="0" smtClean="0">
                <a:solidFill>
                  <a:schemeClr val="tx1"/>
                </a:solidFill>
                <a:latin typeface="Times New Roman" panose="02020603050405020304" pitchFamily="18" charset="0"/>
                <a:cs typeface="Times New Roman" panose="02020603050405020304" pitchFamily="18" charset="0"/>
              </a:rPr>
              <a:t>власть </a:t>
            </a:r>
            <a:r>
              <a:rPr lang="ru-RU" dirty="0">
                <a:solidFill>
                  <a:schemeClr val="tx1"/>
                </a:solidFill>
                <a:latin typeface="Times New Roman" panose="02020603050405020304" pitchFamily="18" charset="0"/>
                <a:cs typeface="Times New Roman" panose="02020603050405020304" pitchFamily="18" charset="0"/>
              </a:rPr>
              <a:t>должна быть готова к использованию силы для утверждения приоритета национальной идеи и подавления эгоизма пришлых этнических групп.</a:t>
            </a:r>
          </a:p>
          <a:p>
            <a:pPr indent="360000">
              <a:buFont typeface="Wingdings" panose="05000000000000000000" pitchFamily="2" charset="2"/>
              <a:buChar char="Ø"/>
            </a:pPr>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69123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44625"/>
            <a:ext cx="6781800" cy="720079"/>
          </a:xfrm>
        </p:spPr>
        <p:txBody>
          <a:bodyPr/>
          <a:lstStyle/>
          <a:p>
            <a:pPr algn="ctr"/>
            <a:r>
              <a:rPr lang="ru-RU" sz="2400" b="1" i="1" dirty="0"/>
              <a:t>Особенности праворадикальной идеологии: цели, ценности, акции, пути прихода к власти</a:t>
            </a:r>
            <a:endParaRPr lang="ru-RU" sz="2400" dirty="0"/>
          </a:p>
        </p:txBody>
      </p:sp>
      <p:sp>
        <p:nvSpPr>
          <p:cNvPr id="3" name="Подзаголовок 2"/>
          <p:cNvSpPr>
            <a:spLocks noGrp="1"/>
          </p:cNvSpPr>
          <p:nvPr>
            <p:ph type="subTitle" idx="1"/>
          </p:nvPr>
        </p:nvSpPr>
        <p:spPr>
          <a:xfrm>
            <a:off x="457200" y="980728"/>
            <a:ext cx="6995120" cy="5688632"/>
          </a:xfrm>
        </p:spPr>
        <p:txBody>
          <a:bodyPr>
            <a:normAutofit fontScale="70000" lnSpcReduction="20000"/>
          </a:bodyPr>
          <a:lstStyle/>
          <a:p>
            <a:pPr indent="360000">
              <a:spcBef>
                <a:spcPts val="300"/>
              </a:spcBef>
              <a:spcAft>
                <a:spcPts val="300"/>
              </a:spcAft>
            </a:pPr>
            <a:r>
              <a:rPr lang="ru-RU" dirty="0">
                <a:solidFill>
                  <a:schemeClr val="tx1"/>
                </a:solidFill>
                <a:latin typeface="Times New Roman" panose="02020603050405020304" pitchFamily="18" charset="0"/>
                <a:cs typeface="Times New Roman" panose="02020603050405020304" pitchFamily="18" charset="0"/>
              </a:rPr>
              <a:t>Современными представителями </a:t>
            </a:r>
            <a:r>
              <a:rPr lang="ru-RU" b="1" i="1" dirty="0">
                <a:solidFill>
                  <a:schemeClr val="tx1"/>
                </a:solidFill>
                <a:latin typeface="Times New Roman" panose="02020603050405020304" pitchFamily="18" charset="0"/>
                <a:cs typeface="Times New Roman" panose="02020603050405020304" pitchFamily="18" charset="0"/>
              </a:rPr>
              <a:t>праворадикальных идеологий </a:t>
            </a:r>
            <a:r>
              <a:rPr lang="ru-RU" dirty="0">
                <a:solidFill>
                  <a:schemeClr val="tx1"/>
                </a:solidFill>
                <a:latin typeface="Times New Roman" panose="02020603050405020304" pitchFamily="18" charset="0"/>
                <a:cs typeface="Times New Roman" panose="02020603050405020304" pitchFamily="18" charset="0"/>
              </a:rPr>
              <a:t>являются расистские и националистические партии и движения. Праворадикальные идеологии и националистические партии и движения сегодня являются правящими во многих странах </a:t>
            </a:r>
            <a:r>
              <a:rPr lang="ru-RU" dirty="0" smtClean="0">
                <a:solidFill>
                  <a:schemeClr val="tx1"/>
                </a:solidFill>
                <a:latin typeface="Times New Roman" panose="02020603050405020304" pitchFamily="18" charset="0"/>
                <a:cs typeface="Times New Roman" panose="02020603050405020304" pitchFamily="18" charset="0"/>
              </a:rPr>
              <a:t>и </a:t>
            </a:r>
            <a:r>
              <a:rPr lang="ru-RU" dirty="0">
                <a:solidFill>
                  <a:schemeClr val="tx1"/>
                </a:solidFill>
                <a:latin typeface="Times New Roman" panose="02020603050405020304" pitchFamily="18" charset="0"/>
                <a:cs typeface="Times New Roman" panose="02020603050405020304" pitchFamily="18" charset="0"/>
              </a:rPr>
              <a:t>представлены в национальных парламентах и органах </a:t>
            </a:r>
            <a:r>
              <a:rPr lang="ru-RU" dirty="0" smtClean="0">
                <a:solidFill>
                  <a:schemeClr val="tx1"/>
                </a:solidFill>
                <a:latin typeface="Times New Roman" panose="02020603050405020304" pitchFamily="18" charset="0"/>
                <a:cs typeface="Times New Roman" panose="02020603050405020304" pitchFamily="18" charset="0"/>
              </a:rPr>
              <a:t>самоуправления.</a:t>
            </a:r>
          </a:p>
          <a:p>
            <a:pPr indent="360000">
              <a:spcBef>
                <a:spcPts val="300"/>
              </a:spcBef>
              <a:spcAft>
                <a:spcPts val="300"/>
              </a:spcAft>
            </a:pPr>
            <a:r>
              <a:rPr lang="ru-RU" dirty="0">
                <a:solidFill>
                  <a:schemeClr val="tx1"/>
                </a:solidFill>
                <a:latin typeface="Times New Roman" panose="02020603050405020304" pitchFamily="18" charset="0"/>
                <a:cs typeface="Times New Roman" panose="02020603050405020304" pitchFamily="18" charset="0"/>
              </a:rPr>
              <a:t>Теоретическим источником концепций правого радикализма </a:t>
            </a:r>
            <a:r>
              <a:rPr lang="ru-RU" dirty="0" smtClean="0">
                <a:solidFill>
                  <a:schemeClr val="tx1"/>
                </a:solidFill>
                <a:latin typeface="Times New Roman" panose="02020603050405020304" pitchFamily="18" charset="0"/>
                <a:cs typeface="Times New Roman" panose="02020603050405020304" pitchFamily="18" charset="0"/>
              </a:rPr>
              <a:t>стали:</a:t>
            </a:r>
          </a:p>
          <a:p>
            <a:pPr indent="360000">
              <a:lnSpc>
                <a:spcPct val="120000"/>
              </a:lnSpc>
              <a:spcBef>
                <a:spcPts val="300"/>
              </a:spcBef>
              <a:spcAft>
                <a:spcPts val="300"/>
              </a:spcAft>
              <a:buFont typeface="Wingdings" panose="05000000000000000000" pitchFamily="2" charset="2"/>
              <a:buChar char="Ø"/>
            </a:pPr>
            <a:r>
              <a:rPr lang="ru-RU" dirty="0" smtClean="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идеи социал-дарвинизма, трактующие историю развития человечества как иллюстрацию закона естественного </a:t>
            </a:r>
            <a:r>
              <a:rPr lang="ru-RU" dirty="0" smtClean="0">
                <a:solidFill>
                  <a:schemeClr val="tx1"/>
                </a:solidFill>
                <a:latin typeface="Times New Roman" panose="02020603050405020304" pitchFamily="18" charset="0"/>
                <a:cs typeface="Times New Roman" panose="02020603050405020304" pitchFamily="18" charset="0"/>
              </a:rPr>
              <a:t>отбора;</a:t>
            </a:r>
          </a:p>
          <a:p>
            <a:pPr indent="360000">
              <a:lnSpc>
                <a:spcPct val="120000"/>
              </a:lnSpc>
              <a:spcBef>
                <a:spcPts val="300"/>
              </a:spcBef>
              <a:spcAft>
                <a:spcPts val="300"/>
              </a:spcAft>
              <a:buFont typeface="Wingdings" panose="05000000000000000000" pitchFamily="2" charset="2"/>
              <a:buChar char="Ø"/>
            </a:pPr>
            <a:r>
              <a:rPr lang="ru-RU" dirty="0" smtClean="0">
                <a:solidFill>
                  <a:schemeClr val="tx1"/>
                </a:solidFill>
                <a:latin typeface="Times New Roman" panose="02020603050405020304" pitchFamily="18" charset="0"/>
                <a:cs typeface="Times New Roman" panose="02020603050405020304" pitchFamily="18" charset="0"/>
              </a:rPr>
              <a:t>теория </a:t>
            </a:r>
            <a:r>
              <a:rPr lang="ru-RU" dirty="0">
                <a:solidFill>
                  <a:schemeClr val="tx1"/>
                </a:solidFill>
                <a:latin typeface="Times New Roman" panose="02020603050405020304" pitchFamily="18" charset="0"/>
                <a:cs typeface="Times New Roman" panose="02020603050405020304" pitchFamily="18" charset="0"/>
              </a:rPr>
              <a:t>расового превосходства </a:t>
            </a:r>
            <a:r>
              <a:rPr lang="ru-RU" dirty="0" smtClean="0">
                <a:solidFill>
                  <a:schemeClr val="tx1"/>
                </a:solidFill>
                <a:latin typeface="Times New Roman" panose="02020603050405020304" pitchFamily="18" charset="0"/>
                <a:cs typeface="Times New Roman" panose="02020603050405020304" pitchFamily="18" charset="0"/>
              </a:rPr>
              <a:t> - </a:t>
            </a:r>
            <a:r>
              <a:rPr lang="ru-RU" dirty="0">
                <a:solidFill>
                  <a:schemeClr val="tx1"/>
                </a:solidFill>
                <a:latin typeface="Times New Roman" panose="02020603050405020304" pitchFamily="18" charset="0"/>
                <a:cs typeface="Times New Roman" panose="02020603050405020304" pitchFamily="18" charset="0"/>
              </a:rPr>
              <a:t>психика и мышление людей и соответственно качество созданной ими культуры зависят от основных параметров черепа (процентного отношения наибольшей ширины головы к ее наибольшей длине). Они утверждали, что длинноголовые белокурые представители высшей расы являются потомками германских завоевателей, а бедные классы и слои современных им европейских стран состоят из людей с неполноценными психическими свойствами, определенными их короткоголовостью (брахикефалы). К ним принадлежат потомки негерманского местного населения Европы (в том числе и </a:t>
            </a:r>
            <a:r>
              <a:rPr lang="ru-RU" dirty="0" smtClean="0">
                <a:solidFill>
                  <a:schemeClr val="tx1"/>
                </a:solidFill>
                <a:latin typeface="Times New Roman" panose="02020603050405020304" pitchFamily="18" charset="0"/>
                <a:cs typeface="Times New Roman" panose="02020603050405020304" pitchFamily="18" charset="0"/>
              </a:rPr>
              <a:t>славяне);</a:t>
            </a:r>
          </a:p>
          <a:p>
            <a:pPr indent="360000">
              <a:lnSpc>
                <a:spcPct val="120000"/>
              </a:lnSpc>
              <a:spcBef>
                <a:spcPts val="300"/>
              </a:spcBef>
              <a:spcAft>
                <a:spcPts val="300"/>
              </a:spcAft>
              <a:buFont typeface="Wingdings" panose="05000000000000000000" pitchFamily="2" charset="2"/>
              <a:buChar char="Ø"/>
            </a:pPr>
            <a:r>
              <a:rPr lang="ru-RU" dirty="0" smtClean="0">
                <a:solidFill>
                  <a:schemeClr val="tx1"/>
                </a:solidFill>
                <a:latin typeface="Times New Roman" panose="02020603050405020304" pitchFamily="18" charset="0"/>
                <a:cs typeface="Times New Roman" panose="02020603050405020304" pitchFamily="18" charset="0"/>
              </a:rPr>
              <a:t> классические концепции </a:t>
            </a:r>
            <a:r>
              <a:rPr lang="ru-RU" dirty="0">
                <a:solidFill>
                  <a:schemeClr val="tx1"/>
                </a:solidFill>
                <a:latin typeface="Times New Roman" panose="02020603050405020304" pitchFamily="18" charset="0"/>
                <a:cs typeface="Times New Roman" panose="02020603050405020304" pitchFamily="18" charset="0"/>
              </a:rPr>
              <a:t>биолого-расистского </a:t>
            </a:r>
            <a:r>
              <a:rPr lang="ru-RU" dirty="0" smtClean="0">
                <a:solidFill>
                  <a:schemeClr val="tx1"/>
                </a:solidFill>
                <a:latin typeface="Times New Roman" panose="02020603050405020304" pitchFamily="18" charset="0"/>
                <a:cs typeface="Times New Roman" panose="02020603050405020304" pitchFamily="18" charset="0"/>
              </a:rPr>
              <a:t>содержания -  развития </a:t>
            </a:r>
            <a:r>
              <a:rPr lang="ru-RU" dirty="0">
                <a:solidFill>
                  <a:schemeClr val="tx1"/>
                </a:solidFill>
                <a:latin typeface="Times New Roman" panose="02020603050405020304" pitchFamily="18" charset="0"/>
                <a:cs typeface="Times New Roman" panose="02020603050405020304" pitchFamily="18" charset="0"/>
              </a:rPr>
              <a:t>«высшей» расы, всякое «другое» в культуре рассматривалось как недоразвитое, неполноценное.</a:t>
            </a:r>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82773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16633"/>
            <a:ext cx="6781800" cy="432047"/>
          </a:xfrm>
        </p:spPr>
        <p:txBody>
          <a:bodyPr/>
          <a:lstStyle/>
          <a:p>
            <a:pPr lvl="0" algn="ctr"/>
            <a:r>
              <a:rPr lang="ru-RU" sz="2400" b="1" dirty="0"/>
              <a:t>Праворадикальные политические </a:t>
            </a:r>
            <a:r>
              <a:rPr lang="ru-RU" sz="2400" b="1" dirty="0" smtClean="0"/>
              <a:t>партии</a:t>
            </a:r>
            <a:endParaRPr lang="ru-RU" sz="2400" dirty="0"/>
          </a:p>
        </p:txBody>
      </p:sp>
      <p:sp>
        <p:nvSpPr>
          <p:cNvPr id="3" name="Подзаголовок 2"/>
          <p:cNvSpPr>
            <a:spLocks noGrp="1"/>
          </p:cNvSpPr>
          <p:nvPr>
            <p:ph type="subTitle" idx="1"/>
          </p:nvPr>
        </p:nvSpPr>
        <p:spPr>
          <a:xfrm>
            <a:off x="457200" y="692696"/>
            <a:ext cx="6781800" cy="5904656"/>
          </a:xfrm>
        </p:spPr>
        <p:txBody>
          <a:bodyPr>
            <a:normAutofit fontScale="70000" lnSpcReduction="20000"/>
          </a:bodyPr>
          <a:lstStyle/>
          <a:p>
            <a:pPr indent="360000">
              <a:lnSpc>
                <a:spcPct val="120000"/>
              </a:lnSpc>
              <a:spcBef>
                <a:spcPts val="300"/>
              </a:spcBef>
              <a:spcAft>
                <a:spcPts val="300"/>
              </a:spcAft>
            </a:pPr>
            <a:r>
              <a:rPr lang="ru-RU" b="1" i="1" dirty="0">
                <a:solidFill>
                  <a:schemeClr val="tx1"/>
                </a:solidFill>
                <a:latin typeface="Times New Roman" panose="02020603050405020304" pitchFamily="18" charset="0"/>
                <a:cs typeface="Times New Roman" panose="02020603050405020304" pitchFamily="18" charset="0"/>
              </a:rPr>
              <a:t>Национал-большевистская партия (НБП</a:t>
            </a:r>
            <a:r>
              <a:rPr lang="ru-RU" dirty="0">
                <a:solidFill>
                  <a:schemeClr val="tx1"/>
                </a:solidFill>
                <a:latin typeface="Times New Roman" panose="02020603050405020304" pitchFamily="18" charset="0"/>
                <a:cs typeface="Times New Roman" panose="02020603050405020304" pitchFamily="18" charset="0"/>
              </a:rPr>
              <a:t>) — общественное объединение, позиционирующее себя как революционная, социалистическая, умеренно националистическая, антиправительственная и </a:t>
            </a:r>
            <a:r>
              <a:rPr lang="ru-RU" dirty="0" err="1">
                <a:solidFill>
                  <a:schemeClr val="tx1"/>
                </a:solidFill>
                <a:latin typeface="Times New Roman" panose="02020603050405020304" pitchFamily="18" charset="0"/>
                <a:cs typeface="Times New Roman" panose="02020603050405020304" pitchFamily="18" charset="0"/>
              </a:rPr>
              <a:t>антибуржуазная</a:t>
            </a:r>
            <a:r>
              <a:rPr lang="ru-RU" dirty="0">
                <a:solidFill>
                  <a:schemeClr val="tx1"/>
                </a:solidFill>
                <a:latin typeface="Times New Roman" panose="02020603050405020304" pitchFamily="18" charset="0"/>
                <a:cs typeface="Times New Roman" panose="02020603050405020304" pitchFamily="18" charset="0"/>
              </a:rPr>
              <a:t> партия. </a:t>
            </a:r>
            <a:r>
              <a:rPr lang="ru-RU" dirty="0" smtClean="0">
                <a:solidFill>
                  <a:schemeClr val="tx1"/>
                </a:solidFill>
                <a:latin typeface="Times New Roman" panose="02020603050405020304" pitchFamily="18" charset="0"/>
                <a:cs typeface="Times New Roman" panose="02020603050405020304" pitchFamily="18" charset="0"/>
              </a:rPr>
              <a:t>Члены </a:t>
            </a:r>
            <a:r>
              <a:rPr lang="ru-RU" dirty="0">
                <a:solidFill>
                  <a:schemeClr val="tx1"/>
                </a:solidFill>
                <a:latin typeface="Times New Roman" panose="02020603050405020304" pitchFamily="18" charset="0"/>
                <a:cs typeface="Times New Roman" panose="02020603050405020304" pitchFamily="18" charset="0"/>
              </a:rPr>
              <a:t>партии на современном политическом жаргоне именуются «</a:t>
            </a:r>
            <a:r>
              <a:rPr lang="ru-RU" dirty="0" err="1">
                <a:solidFill>
                  <a:schemeClr val="tx1"/>
                </a:solidFill>
                <a:latin typeface="Times New Roman" panose="02020603050405020304" pitchFamily="18" charset="0"/>
                <a:cs typeface="Times New Roman" panose="02020603050405020304" pitchFamily="18" charset="0"/>
              </a:rPr>
              <a:t>лимоновцами</a:t>
            </a:r>
            <a:r>
              <a:rPr lang="ru-RU" dirty="0">
                <a:solidFill>
                  <a:schemeClr val="tx1"/>
                </a:solidFill>
                <a:latin typeface="Times New Roman" panose="02020603050405020304" pitchFamily="18" charset="0"/>
                <a:cs typeface="Times New Roman" panose="02020603050405020304" pitchFamily="18" charset="0"/>
              </a:rPr>
              <a:t>» или «нацболами» (сокр. от «национал-большевики</a:t>
            </a:r>
            <a:r>
              <a:rPr lang="ru-RU" dirty="0" smtClean="0">
                <a:solidFill>
                  <a:schemeClr val="tx1"/>
                </a:solidFill>
                <a:latin typeface="Times New Roman" panose="02020603050405020304" pitchFamily="18" charset="0"/>
                <a:cs typeface="Times New Roman" panose="02020603050405020304" pitchFamily="18" charset="0"/>
              </a:rPr>
              <a:t>»). Руководитель партии – Эдуард Лимонов ;</a:t>
            </a:r>
          </a:p>
          <a:p>
            <a:pPr indent="360000">
              <a:lnSpc>
                <a:spcPct val="120000"/>
              </a:lnSpc>
              <a:spcBef>
                <a:spcPts val="300"/>
              </a:spcBef>
              <a:spcAft>
                <a:spcPts val="300"/>
              </a:spcAft>
            </a:pPr>
            <a:r>
              <a:rPr lang="ru-RU" b="1" i="1" dirty="0">
                <a:solidFill>
                  <a:schemeClr val="tx1"/>
                </a:solidFill>
                <a:latin typeface="Times New Roman" panose="02020603050405020304" pitchFamily="18" charset="0"/>
                <a:cs typeface="Times New Roman" panose="02020603050405020304" pitchFamily="18" charset="0"/>
              </a:rPr>
              <a:t>Русское национальное </a:t>
            </a:r>
            <a:r>
              <a:rPr lang="ru-RU" b="1" i="1" dirty="0" smtClean="0">
                <a:solidFill>
                  <a:schemeClr val="tx1"/>
                </a:solidFill>
                <a:latin typeface="Times New Roman" panose="02020603050405020304" pitchFamily="18" charset="0"/>
                <a:cs typeface="Times New Roman" panose="02020603050405020304" pitchFamily="18" charset="0"/>
              </a:rPr>
              <a:t>единство</a:t>
            </a:r>
            <a:r>
              <a:rPr lang="ru-RU" dirty="0">
                <a:solidFill>
                  <a:schemeClr val="tx1"/>
                </a:solidFill>
                <a:latin typeface="Times New Roman" panose="02020603050405020304" pitchFamily="18" charset="0"/>
                <a:cs typeface="Times New Roman" panose="02020603050405020304" pitchFamily="18" charset="0"/>
              </a:rPr>
              <a:t> </a:t>
            </a:r>
            <a:r>
              <a:rPr lang="ru-RU" dirty="0" smtClean="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смесь традиционного русского черносотенного национализма и откровенного нацизма. Члены РНЕ исповедуют агрессивный </a:t>
            </a:r>
            <a:r>
              <a:rPr lang="ru-RU" dirty="0" err="1">
                <a:solidFill>
                  <a:schemeClr val="tx1"/>
                </a:solidFill>
                <a:latin typeface="Times New Roman" panose="02020603050405020304" pitchFamily="18" charset="0"/>
                <a:cs typeface="Times New Roman" panose="02020603050405020304" pitchFamily="18" charset="0"/>
              </a:rPr>
              <a:t>антилиберализм</a:t>
            </a:r>
            <a:r>
              <a:rPr lang="ru-RU" dirty="0">
                <a:solidFill>
                  <a:schemeClr val="tx1"/>
                </a:solidFill>
                <a:latin typeface="Times New Roman" panose="02020603050405020304" pitchFamily="18" charset="0"/>
                <a:cs typeface="Times New Roman" panose="02020603050405020304" pitchFamily="18" charset="0"/>
              </a:rPr>
              <a:t>, антикоммунизм и антисемитизм, воспевают идеалы чистой русской нации (в первой версии программы РНЕ были тезисы об уголовном преследовании смешанных браков и внедрении евгеники) и русской духовности (православия, но в его «исконных формах»). Стилистическое подражание германским нацистам со стороны </a:t>
            </a:r>
            <a:r>
              <a:rPr lang="ru-RU" dirty="0" err="1" smtClean="0">
                <a:solidFill>
                  <a:schemeClr val="tx1"/>
                </a:solidFill>
                <a:latin typeface="Times New Roman" panose="02020603050405020304" pitchFamily="18" charset="0"/>
                <a:cs typeface="Times New Roman" panose="02020603050405020304" pitchFamily="18" charset="0"/>
              </a:rPr>
              <a:t>баркашовцев</a:t>
            </a:r>
            <a:r>
              <a:rPr lang="ru-RU" dirty="0" smtClean="0">
                <a:solidFill>
                  <a:schemeClr val="tx1"/>
                </a:solidFill>
                <a:latin typeface="Times New Roman" panose="02020603050405020304" pitchFamily="18" charset="0"/>
                <a:cs typeface="Times New Roman" panose="02020603050405020304" pitchFamily="18" charset="0"/>
              </a:rPr>
              <a:t>.  Руководитель движения - </a:t>
            </a:r>
            <a:r>
              <a:rPr lang="ru-RU" dirty="0">
                <a:solidFill>
                  <a:schemeClr val="tx1"/>
                </a:solidFill>
                <a:latin typeface="Times New Roman" panose="02020603050405020304" pitchFamily="18" charset="0"/>
                <a:cs typeface="Times New Roman" panose="02020603050405020304" pitchFamily="18" charset="0"/>
              </a:rPr>
              <a:t>Александром </a:t>
            </a:r>
            <a:r>
              <a:rPr lang="ru-RU" dirty="0" err="1">
                <a:solidFill>
                  <a:schemeClr val="tx1"/>
                </a:solidFill>
                <a:latin typeface="Times New Roman" panose="02020603050405020304" pitchFamily="18" charset="0"/>
                <a:cs typeface="Times New Roman" panose="02020603050405020304" pitchFamily="18" charset="0"/>
              </a:rPr>
              <a:t>Баркашовым</a:t>
            </a:r>
            <a:r>
              <a:rPr lang="ru-RU" dirty="0">
                <a:solidFill>
                  <a:schemeClr val="tx1"/>
                </a:solidFill>
                <a:latin typeface="Times New Roman" panose="02020603050405020304" pitchFamily="18" charset="0"/>
                <a:cs typeface="Times New Roman" panose="02020603050405020304" pitchFamily="18" charset="0"/>
              </a:rPr>
              <a:t> </a:t>
            </a:r>
            <a:r>
              <a:rPr lang="ru-RU" dirty="0" smtClean="0">
                <a:solidFill>
                  <a:schemeClr val="tx1"/>
                </a:solidFill>
                <a:latin typeface="Times New Roman" panose="02020603050405020304" pitchFamily="18" charset="0"/>
                <a:cs typeface="Times New Roman" panose="02020603050405020304" pitchFamily="18" charset="0"/>
              </a:rPr>
              <a:t>;</a:t>
            </a:r>
          </a:p>
          <a:p>
            <a:pPr indent="360000">
              <a:lnSpc>
                <a:spcPct val="120000"/>
              </a:lnSpc>
              <a:spcBef>
                <a:spcPts val="300"/>
              </a:spcBef>
              <a:spcAft>
                <a:spcPts val="300"/>
              </a:spcAft>
            </a:pPr>
            <a:r>
              <a:rPr lang="ru-RU" i="1" dirty="0" smtClean="0">
                <a:solidFill>
                  <a:schemeClr val="tx1"/>
                </a:solidFill>
                <a:latin typeface="Times New Roman" panose="02020603050405020304" pitchFamily="18" charset="0"/>
                <a:cs typeface="Times New Roman" panose="02020603050405020304" pitchFamily="18" charset="0"/>
              </a:rPr>
              <a:t>Прочие </a:t>
            </a:r>
            <a:r>
              <a:rPr lang="ru-RU" i="1" dirty="0">
                <a:solidFill>
                  <a:schemeClr val="tx1"/>
                </a:solidFill>
                <a:latin typeface="Times New Roman" panose="02020603050405020304" pitchFamily="18" charset="0"/>
                <a:cs typeface="Times New Roman" panose="02020603050405020304" pitchFamily="18" charset="0"/>
              </a:rPr>
              <a:t>праворадикальные </a:t>
            </a:r>
            <a:r>
              <a:rPr lang="ru-RU" i="1" dirty="0" smtClean="0">
                <a:solidFill>
                  <a:schemeClr val="tx1"/>
                </a:solidFill>
                <a:latin typeface="Times New Roman" panose="02020603050405020304" pitchFamily="18" charset="0"/>
                <a:cs typeface="Times New Roman" panose="02020603050405020304" pitchFamily="18" charset="0"/>
              </a:rPr>
              <a:t>организации - </a:t>
            </a:r>
            <a:r>
              <a:rPr lang="ru-RU" dirty="0" smtClean="0">
                <a:solidFill>
                  <a:schemeClr val="tx1"/>
                </a:solidFill>
                <a:latin typeface="Times New Roman" panose="02020603050405020304" pitchFamily="18" charset="0"/>
                <a:cs typeface="Times New Roman" panose="02020603050405020304" pitchFamily="18" charset="0"/>
              </a:rPr>
              <a:t>Народная национальная партия </a:t>
            </a:r>
            <a:r>
              <a:rPr lang="ru-RU" dirty="0">
                <a:solidFill>
                  <a:schemeClr val="tx1"/>
                </a:solidFill>
                <a:latin typeface="Times New Roman" panose="02020603050405020304" pitchFamily="18" charset="0"/>
                <a:cs typeface="Times New Roman" panose="02020603050405020304" pitchFamily="18" charset="0"/>
              </a:rPr>
              <a:t>(ННП) Александра </a:t>
            </a:r>
            <a:r>
              <a:rPr lang="ru-RU" dirty="0" smtClean="0">
                <a:solidFill>
                  <a:schemeClr val="tx1"/>
                </a:solidFill>
                <a:latin typeface="Times New Roman" panose="02020603050405020304" pitchFamily="18" charset="0"/>
                <a:cs typeface="Times New Roman" panose="02020603050405020304" pitchFamily="18" charset="0"/>
              </a:rPr>
              <a:t>Иванова-</a:t>
            </a:r>
            <a:r>
              <a:rPr lang="ru-RU" dirty="0" err="1" smtClean="0">
                <a:solidFill>
                  <a:schemeClr val="tx1"/>
                </a:solidFill>
                <a:latin typeface="Times New Roman" panose="02020603050405020304" pitchFamily="18" charset="0"/>
                <a:cs typeface="Times New Roman" panose="02020603050405020304" pitchFamily="18" charset="0"/>
              </a:rPr>
              <a:t>Сухаревского</a:t>
            </a:r>
            <a:r>
              <a:rPr lang="ru-RU" dirty="0" smtClean="0">
                <a:solidFill>
                  <a:schemeClr val="tx1"/>
                </a:solidFill>
                <a:latin typeface="Times New Roman" panose="02020603050405020304" pitchFamily="18" charset="0"/>
                <a:cs typeface="Times New Roman" panose="02020603050405020304" pitchFamily="18" charset="0"/>
              </a:rPr>
              <a:t>; </a:t>
            </a:r>
            <a:r>
              <a:rPr lang="ru-RU" i="1" dirty="0">
                <a:solidFill>
                  <a:schemeClr val="tx1"/>
                </a:solidFill>
                <a:latin typeface="Times New Roman" panose="02020603050405020304" pitchFamily="18" charset="0"/>
                <a:cs typeface="Times New Roman" panose="02020603050405020304" pitchFamily="18" charset="0"/>
              </a:rPr>
              <a:t>Объединения правых </a:t>
            </a:r>
            <a:r>
              <a:rPr lang="ru-RU" i="1" dirty="0" smtClean="0">
                <a:solidFill>
                  <a:schemeClr val="tx1"/>
                </a:solidFill>
                <a:latin typeface="Times New Roman" panose="02020603050405020304" pitchFamily="18" charset="0"/>
                <a:cs typeface="Times New Roman" panose="02020603050405020304" pitchFamily="18" charset="0"/>
              </a:rPr>
              <a:t>радикалов</a:t>
            </a:r>
            <a:r>
              <a:rPr lang="ru-RU" b="1" i="1" dirty="0" smtClean="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Национально-державная партия России (НДПР</a:t>
            </a:r>
            <a:r>
              <a:rPr lang="ru-RU" dirty="0" smtClean="0">
                <a:solidFill>
                  <a:schemeClr val="tx1"/>
                </a:solidFill>
                <a:latin typeface="Times New Roman" panose="02020603050405020304" pitchFamily="18" charset="0"/>
                <a:cs typeface="Times New Roman" panose="02020603050405020304" pitchFamily="18" charset="0"/>
              </a:rPr>
              <a:t>); </a:t>
            </a:r>
            <a:r>
              <a:rPr lang="ru-RU" i="1" dirty="0">
                <a:solidFill>
                  <a:schemeClr val="tx1"/>
                </a:solidFill>
                <a:latin typeface="Times New Roman" panose="02020603050405020304" pitchFamily="18" charset="0"/>
                <a:cs typeface="Times New Roman" panose="02020603050405020304" pitchFamily="18" charset="0"/>
              </a:rPr>
              <a:t>Старые правые»: черносотенцы и православные </a:t>
            </a:r>
            <a:r>
              <a:rPr lang="ru-RU" i="1" dirty="0" smtClean="0">
                <a:solidFill>
                  <a:schemeClr val="tx1"/>
                </a:solidFill>
                <a:latin typeface="Times New Roman" panose="02020603050405020304" pitchFamily="18" charset="0"/>
                <a:cs typeface="Times New Roman" panose="02020603050405020304" pitchFamily="18" charset="0"/>
              </a:rPr>
              <a:t>фундаменталисты… </a:t>
            </a:r>
            <a:endParaRPr lang="ru-RU" b="1" dirty="0">
              <a:solidFill>
                <a:schemeClr val="tx1"/>
              </a:solidFill>
              <a:latin typeface="Times New Roman" panose="02020603050405020304" pitchFamily="18" charset="0"/>
              <a:cs typeface="Times New Roman" panose="02020603050405020304" pitchFamily="18" charset="0"/>
            </a:endParaRPr>
          </a:p>
          <a:p>
            <a:endParaRPr lang="ru-RU" dirty="0" smtClean="0"/>
          </a:p>
          <a:p>
            <a:endParaRPr lang="ru-RU" dirty="0" smtClean="0"/>
          </a:p>
          <a:p>
            <a:endParaRPr lang="ru-RU" dirty="0"/>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37603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16632"/>
            <a:ext cx="6781800" cy="720080"/>
          </a:xfrm>
        </p:spPr>
        <p:txBody>
          <a:bodyPr/>
          <a:lstStyle/>
          <a:p>
            <a:pPr lvl="0" algn="ctr"/>
            <a:r>
              <a:rPr lang="ru-RU" sz="2400" b="1" dirty="0">
                <a:solidFill>
                  <a:schemeClr val="tx1"/>
                </a:solidFill>
                <a:cs typeface="Times New Roman" panose="02020603050405020304" pitchFamily="18" charset="0"/>
              </a:rPr>
              <a:t>Ислам как мировая религия. Неразделенность религиозной и политической власти в </a:t>
            </a:r>
            <a:r>
              <a:rPr lang="ru-RU" sz="2400" b="1" dirty="0" smtClean="0">
                <a:solidFill>
                  <a:schemeClr val="tx1"/>
                </a:solidFill>
                <a:cs typeface="Times New Roman" panose="02020603050405020304" pitchFamily="18" charset="0"/>
              </a:rPr>
              <a:t>исламе</a:t>
            </a:r>
            <a:endParaRPr lang="ru-RU" sz="2400" b="1" dirty="0"/>
          </a:p>
        </p:txBody>
      </p:sp>
      <p:sp>
        <p:nvSpPr>
          <p:cNvPr id="3" name="Подзаголовок 2"/>
          <p:cNvSpPr>
            <a:spLocks noGrp="1"/>
          </p:cNvSpPr>
          <p:nvPr>
            <p:ph type="subTitle" idx="1"/>
          </p:nvPr>
        </p:nvSpPr>
        <p:spPr>
          <a:xfrm>
            <a:off x="457200" y="1340768"/>
            <a:ext cx="6781800" cy="5184576"/>
          </a:xfrm>
        </p:spPr>
        <p:txBody>
          <a:bodyPr>
            <a:normAutofit fontScale="62500" lnSpcReduction="20000"/>
          </a:bodyPr>
          <a:lstStyle/>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Исторически ислам возник </a:t>
            </a:r>
            <a:r>
              <a:rPr lang="ru-RU" b="1" dirty="0">
                <a:solidFill>
                  <a:schemeClr val="tx1"/>
                </a:solidFill>
                <a:latin typeface="Times New Roman" pitchFamily="18" charset="0"/>
                <a:cs typeface="Times New Roman" pitchFamily="18" charset="0"/>
              </a:rPr>
              <a:t>в VII веке </a:t>
            </a:r>
            <a:r>
              <a:rPr lang="ru-RU" dirty="0">
                <a:solidFill>
                  <a:schemeClr val="tx1"/>
                </a:solidFill>
                <a:latin typeface="Times New Roman" pitchFamily="18" charset="0"/>
                <a:cs typeface="Times New Roman" pitchFamily="18" charset="0"/>
              </a:rPr>
              <a:t>в проповедях Мухаммеда, который является пророком для мусульман.</a:t>
            </a: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Возникший позже христианства и воспринявший некоторые моральные заповеди Христа, ислам тем не менее, во многих отношениях стоит еще ближе к иудаизму, чем христианство. </a:t>
            </a:r>
          </a:p>
          <a:p>
            <a:pPr indent="360000">
              <a:lnSpc>
                <a:spcPct val="120000"/>
              </a:lnSpc>
              <a:spcBef>
                <a:spcPts val="0"/>
              </a:spcBef>
              <a:spcAft>
                <a:spcPts val="0"/>
              </a:spcAft>
            </a:pPr>
            <a:r>
              <a:rPr lang="ru-RU" b="1" dirty="0">
                <a:solidFill>
                  <a:schemeClr val="tx1"/>
                </a:solidFill>
                <a:latin typeface="Times New Roman" pitchFamily="18" charset="0"/>
                <a:cs typeface="Times New Roman" pitchFamily="18" charset="0"/>
              </a:rPr>
              <a:t>Слово «ислам» имеет несколько значений:</a:t>
            </a:r>
          </a:p>
          <a:p>
            <a:pPr indent="360000">
              <a:lnSpc>
                <a:spcPct val="120000"/>
              </a:lnSpc>
              <a:spcBef>
                <a:spcPts val="0"/>
              </a:spcBef>
              <a:spcAft>
                <a:spcPts val="0"/>
              </a:spcAft>
            </a:pPr>
            <a:r>
              <a:rPr lang="ru-RU" b="1" dirty="0">
                <a:solidFill>
                  <a:schemeClr val="tx1"/>
                </a:solidFill>
                <a:latin typeface="Times New Roman" pitchFamily="18" charset="0"/>
                <a:cs typeface="Times New Roman" pitchFamily="18" charset="0"/>
              </a:rPr>
              <a:t>- </a:t>
            </a:r>
            <a:r>
              <a:rPr lang="ru-RU" dirty="0">
                <a:solidFill>
                  <a:schemeClr val="tx1"/>
                </a:solidFill>
                <a:latin typeface="Times New Roman" pitchFamily="18" charset="0"/>
                <a:cs typeface="Times New Roman" pitchFamily="18" charset="0"/>
              </a:rPr>
              <a:t>буквально переводится как мир;</a:t>
            </a: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 другое значение этого слова - «предание себя Богу» («покорность Богу»). </a:t>
            </a:r>
          </a:p>
          <a:p>
            <a:pPr indent="360000">
              <a:lnSpc>
                <a:spcPct val="120000"/>
              </a:lnSpc>
              <a:spcBef>
                <a:spcPts val="0"/>
              </a:spcBef>
              <a:spcAft>
                <a:spcPts val="0"/>
              </a:spcAft>
            </a:pPr>
            <a:endParaRPr lang="ru-RU" b="1" dirty="0">
              <a:solidFill>
                <a:schemeClr val="tx1"/>
              </a:solidFill>
              <a:latin typeface="Times New Roman" pitchFamily="18" charset="0"/>
              <a:cs typeface="Times New Roman" pitchFamily="18" charset="0"/>
            </a:endParaRPr>
          </a:p>
          <a:p>
            <a:pPr indent="360000">
              <a:lnSpc>
                <a:spcPct val="120000"/>
              </a:lnSpc>
              <a:spcBef>
                <a:spcPts val="0"/>
              </a:spcBef>
              <a:spcAft>
                <a:spcPts val="0"/>
              </a:spcAft>
            </a:pPr>
            <a:r>
              <a:rPr lang="ru-RU" b="1" dirty="0">
                <a:solidFill>
                  <a:schemeClr val="tx1"/>
                </a:solidFill>
                <a:latin typeface="Times New Roman" pitchFamily="18" charset="0"/>
                <a:cs typeface="Times New Roman" pitchFamily="18" charset="0"/>
              </a:rPr>
              <a:t>Главные культовые обязанности праведного мусульманина:</a:t>
            </a: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1. ежедневная пятикратная молитва (намаз), </a:t>
            </a: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2. один месяц в году (рамадан) — дневной пост, </a:t>
            </a: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3. ежегодный налог (</a:t>
            </a:r>
            <a:r>
              <a:rPr lang="ru-RU" dirty="0" err="1">
                <a:solidFill>
                  <a:schemeClr val="tx1"/>
                </a:solidFill>
                <a:latin typeface="Times New Roman" pitchFamily="18" charset="0"/>
                <a:cs typeface="Times New Roman" pitchFamily="18" charset="0"/>
              </a:rPr>
              <a:t>закят</a:t>
            </a:r>
            <a:r>
              <a:rPr lang="ru-RU" dirty="0">
                <a:solidFill>
                  <a:schemeClr val="tx1"/>
                </a:solidFill>
                <a:latin typeface="Times New Roman" pitchFamily="18" charset="0"/>
                <a:cs typeface="Times New Roman" pitchFamily="18" charset="0"/>
              </a:rPr>
              <a:t>) в пользу бедных, сирот </a:t>
            </a: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4. паломничество в Мекку хотя бы раз в жизни (Исторически с началом III века она стала основным центром экономической и религиозной жизни арабов, область которой почиталась заповедной, где нельзя было убивать и оскорблять). Город в западной Саудовской Аравии, около 100 км от Красного моря. Является центром паломничества для мусульман (Хадж). </a:t>
            </a:r>
            <a:r>
              <a:rPr lang="ru-RU" dirty="0" err="1">
                <a:solidFill>
                  <a:schemeClr val="tx1"/>
                </a:solidFill>
                <a:latin typeface="Times New Roman" pitchFamily="18" charset="0"/>
                <a:cs typeface="Times New Roman" pitchFamily="18" charset="0"/>
              </a:rPr>
              <a:t>Немусульманам</a:t>
            </a:r>
            <a:r>
              <a:rPr lang="ru-RU" dirty="0">
                <a:solidFill>
                  <a:schemeClr val="tx1"/>
                </a:solidFill>
                <a:latin typeface="Times New Roman" pitchFamily="18" charset="0"/>
                <a:cs typeface="Times New Roman" pitchFamily="18" charset="0"/>
              </a:rPr>
              <a:t> в Мекку въезд запрещён. Мекка — священный город мусульман</a:t>
            </a: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66472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16633"/>
            <a:ext cx="6781800" cy="792088"/>
          </a:xfrm>
        </p:spPr>
        <p:txBody>
          <a:bodyPr/>
          <a:lstStyle/>
          <a:p>
            <a:pPr algn="ctr"/>
            <a:r>
              <a:rPr lang="ru-RU" sz="2400" b="1" dirty="0">
                <a:solidFill>
                  <a:schemeClr val="tx1"/>
                </a:solidFill>
                <a:cs typeface="Times New Roman" panose="02020603050405020304" pitchFamily="18" charset="0"/>
              </a:rPr>
              <a:t>Ислам как мировая религия. Неразделенность религиозной и политической власти в исламе</a:t>
            </a:r>
            <a:endParaRPr lang="ru-RU" sz="2400" b="1" dirty="0">
              <a:solidFill>
                <a:schemeClr val="tx1"/>
              </a:solidFill>
            </a:endParaRPr>
          </a:p>
        </p:txBody>
      </p:sp>
      <p:sp>
        <p:nvSpPr>
          <p:cNvPr id="3" name="Подзаголовок 2"/>
          <p:cNvSpPr>
            <a:spLocks noGrp="1"/>
          </p:cNvSpPr>
          <p:nvPr>
            <p:ph type="subTitle" idx="1"/>
          </p:nvPr>
        </p:nvSpPr>
        <p:spPr>
          <a:xfrm>
            <a:off x="457200" y="1268760"/>
            <a:ext cx="6781800" cy="5328592"/>
          </a:xfrm>
        </p:spPr>
        <p:txBody>
          <a:bodyPr/>
          <a:lstStyle/>
          <a:p>
            <a:pPr indent="360000">
              <a:spcBef>
                <a:spcPts val="0"/>
              </a:spcBef>
              <a:spcAft>
                <a:spcPts val="0"/>
              </a:spcAft>
            </a:pPr>
            <a:r>
              <a:rPr lang="ru-RU" dirty="0">
                <a:solidFill>
                  <a:schemeClr val="tx1"/>
                </a:solidFill>
                <a:latin typeface="Times New Roman" pitchFamily="18" charset="0"/>
                <a:cs typeface="Times New Roman" pitchFamily="18" charset="0"/>
              </a:rPr>
              <a:t>Приверженцев ислама называют мусульманами. </a:t>
            </a:r>
          </a:p>
          <a:p>
            <a:pPr indent="360000">
              <a:spcBef>
                <a:spcPts val="0"/>
              </a:spcBef>
              <a:spcAft>
                <a:spcPts val="0"/>
              </a:spcAft>
            </a:pPr>
            <a:endParaRPr lang="ru-RU" dirty="0">
              <a:solidFill>
                <a:schemeClr val="tx1"/>
              </a:solidFill>
              <a:latin typeface="Times New Roman" pitchFamily="18" charset="0"/>
              <a:cs typeface="Times New Roman" pitchFamily="18" charset="0"/>
            </a:endParaRPr>
          </a:p>
          <a:p>
            <a:pPr indent="360000">
              <a:spcBef>
                <a:spcPts val="0"/>
              </a:spcBef>
              <a:spcAft>
                <a:spcPts val="0"/>
              </a:spcAft>
            </a:pPr>
            <a:r>
              <a:rPr lang="ru-RU" dirty="0">
                <a:solidFill>
                  <a:schemeClr val="tx1"/>
                </a:solidFill>
                <a:latin typeface="Times New Roman" pitchFamily="18" charset="0"/>
                <a:cs typeface="Times New Roman" pitchFamily="18" charset="0"/>
              </a:rPr>
              <a:t>В мире на данный момент насчитывается, по разным оценкам, от около 1,3 до 1,57 млрд. мусульман (то есть </a:t>
            </a:r>
            <a:r>
              <a:rPr lang="ru-RU" b="1" dirty="0">
                <a:solidFill>
                  <a:schemeClr val="tx1"/>
                </a:solidFill>
                <a:latin typeface="Times New Roman" pitchFamily="18" charset="0"/>
                <a:cs typeface="Times New Roman" pitchFamily="18" charset="0"/>
              </a:rPr>
              <a:t>22,74 % населения Земли</a:t>
            </a:r>
            <a:r>
              <a:rPr lang="ru-RU" dirty="0">
                <a:solidFill>
                  <a:schemeClr val="tx1"/>
                </a:solidFill>
                <a:latin typeface="Times New Roman" pitchFamily="18" charset="0"/>
                <a:cs typeface="Times New Roman" pitchFamily="18" charset="0"/>
              </a:rPr>
              <a:t>). </a:t>
            </a:r>
          </a:p>
          <a:p>
            <a:pPr indent="360000">
              <a:spcBef>
                <a:spcPts val="0"/>
              </a:spcBef>
              <a:spcAft>
                <a:spcPts val="0"/>
              </a:spcAft>
            </a:pPr>
            <a:endParaRPr lang="ru-RU" dirty="0">
              <a:solidFill>
                <a:schemeClr val="tx1"/>
              </a:solidFill>
              <a:latin typeface="Times New Roman" pitchFamily="18" charset="0"/>
              <a:cs typeface="Times New Roman" pitchFamily="18" charset="0"/>
            </a:endParaRPr>
          </a:p>
          <a:p>
            <a:pPr indent="360000">
              <a:spcBef>
                <a:spcPts val="0"/>
              </a:spcBef>
              <a:spcAft>
                <a:spcPts val="0"/>
              </a:spcAft>
            </a:pPr>
            <a:r>
              <a:rPr lang="ru-RU" dirty="0">
                <a:solidFill>
                  <a:schemeClr val="tx1"/>
                </a:solidFill>
                <a:latin typeface="Times New Roman" pitchFamily="18" charset="0"/>
                <a:cs typeface="Times New Roman" pitchFamily="18" charset="0"/>
              </a:rPr>
              <a:t>Население более 120 стран, в основном в Западной, Южной и Юго-Восточной Азии и Северной Африке, из которых в 35 составляют большинство населения, а в 28 странах являются государственной религией — Египет, Саудовская Аравия, Марокко, Кувейт, Иран, Ирак, Пакистан.</a:t>
            </a: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6536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16633"/>
            <a:ext cx="6781800" cy="720080"/>
          </a:xfrm>
        </p:spPr>
        <p:txBody>
          <a:bodyPr/>
          <a:lstStyle/>
          <a:p>
            <a:pPr algn="ctr"/>
            <a:r>
              <a:rPr lang="ru-RU" sz="2400" b="1" dirty="0">
                <a:solidFill>
                  <a:schemeClr val="tx1"/>
                </a:solidFill>
                <a:cs typeface="Times New Roman" panose="02020603050405020304" pitchFamily="18" charset="0"/>
              </a:rPr>
              <a:t>Ислам как мировая религия. Неразделенность религиозной и политической власти в исламе</a:t>
            </a:r>
            <a:endParaRPr lang="ru-RU" sz="2400" dirty="0"/>
          </a:p>
        </p:txBody>
      </p:sp>
      <p:sp>
        <p:nvSpPr>
          <p:cNvPr id="3" name="Подзаголовок 2"/>
          <p:cNvSpPr>
            <a:spLocks noGrp="1"/>
          </p:cNvSpPr>
          <p:nvPr>
            <p:ph type="subTitle" idx="1"/>
          </p:nvPr>
        </p:nvSpPr>
        <p:spPr>
          <a:xfrm>
            <a:off x="457200" y="1052736"/>
            <a:ext cx="6781800" cy="5544616"/>
          </a:xfrm>
        </p:spPr>
        <p:txBody>
          <a:bodyPr>
            <a:normAutofit fontScale="62500" lnSpcReduction="20000"/>
          </a:bodyPr>
          <a:lstStyle/>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Исламская мораль сохраняет в себе и </a:t>
            </a:r>
            <a:r>
              <a:rPr lang="ru-RU" b="1" dirty="0">
                <a:solidFill>
                  <a:schemeClr val="tx1"/>
                </a:solidFill>
                <a:latin typeface="Times New Roman" pitchFamily="18" charset="0"/>
                <a:cs typeface="Times New Roman" pitchFamily="18" charset="0"/>
              </a:rPr>
              <a:t>«образ врага», </a:t>
            </a:r>
            <a:r>
              <a:rPr lang="ru-RU" dirty="0">
                <a:solidFill>
                  <a:schemeClr val="tx1"/>
                </a:solidFill>
                <a:latin typeface="Times New Roman" pitchFamily="18" charset="0"/>
                <a:cs typeface="Times New Roman" pitchFamily="18" charset="0"/>
              </a:rPr>
              <a:t>и образ низшего, презренного человека, над которым должен властвовать мусульманин (в лице иноверцев — «неверных»). </a:t>
            </a:r>
          </a:p>
          <a:p>
            <a:pPr indent="360000">
              <a:lnSpc>
                <a:spcPct val="120000"/>
              </a:lnSpc>
              <a:spcBef>
                <a:spcPts val="0"/>
              </a:spcBef>
              <a:spcAft>
                <a:spcPts val="0"/>
              </a:spcAft>
            </a:pPr>
            <a:endParaRPr lang="ru-RU" dirty="0">
              <a:solidFill>
                <a:schemeClr val="tx1"/>
              </a:solidFill>
              <a:latin typeface="Times New Roman" pitchFamily="18" charset="0"/>
              <a:cs typeface="Times New Roman" pitchFamily="18" charset="0"/>
            </a:endParaRP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Этих неверных мусульманин обязан не просто презирать и ненавидеть, но он обязан вести против них </a:t>
            </a:r>
            <a:r>
              <a:rPr lang="ru-RU" b="1" dirty="0">
                <a:solidFill>
                  <a:schemeClr val="tx1"/>
                </a:solidFill>
                <a:latin typeface="Times New Roman" pitchFamily="18" charset="0"/>
                <a:cs typeface="Times New Roman" pitchFamily="18" charset="0"/>
              </a:rPr>
              <a:t>«священную войну» (джихад).</a:t>
            </a:r>
            <a:r>
              <a:rPr lang="ru-RU" dirty="0">
                <a:solidFill>
                  <a:schemeClr val="tx1"/>
                </a:solidFill>
                <a:latin typeface="Times New Roman" pitchFamily="18" charset="0"/>
                <a:cs typeface="Times New Roman" pitchFamily="18" charset="0"/>
              </a:rPr>
              <a:t> </a:t>
            </a:r>
          </a:p>
          <a:p>
            <a:pPr indent="360000">
              <a:lnSpc>
                <a:spcPct val="120000"/>
              </a:lnSpc>
              <a:spcBef>
                <a:spcPts val="0"/>
              </a:spcBef>
              <a:spcAft>
                <a:spcPts val="0"/>
              </a:spcAft>
            </a:pPr>
            <a:endParaRPr lang="ru-RU" dirty="0">
              <a:solidFill>
                <a:schemeClr val="tx1"/>
              </a:solidFill>
              <a:latin typeface="Times New Roman" pitchFamily="18" charset="0"/>
              <a:cs typeface="Times New Roman" pitchFamily="18" charset="0"/>
            </a:endParaRP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Хотя война мусульман провозглашается и не ради ограбления врагов, и не с целью присвоения материальных плодов их труда (как у иудеев), а </a:t>
            </a:r>
            <a:r>
              <a:rPr lang="ru-RU" b="1" dirty="0">
                <a:solidFill>
                  <a:schemeClr val="tx1"/>
                </a:solidFill>
                <a:latin typeface="Times New Roman" pitchFamily="18" charset="0"/>
                <a:cs typeface="Times New Roman" pitchFamily="18" charset="0"/>
              </a:rPr>
              <a:t>за торжество мусульманской веры</a:t>
            </a:r>
            <a:r>
              <a:rPr lang="ru-RU" dirty="0">
                <a:solidFill>
                  <a:schemeClr val="tx1"/>
                </a:solidFill>
                <a:latin typeface="Times New Roman" pitchFamily="18" charset="0"/>
                <a:cs typeface="Times New Roman" pitchFamily="18" charset="0"/>
              </a:rPr>
              <a:t>, тем не менее, и мотив грабежа все же играет в ней значительную роль (особенно, у ранних мусульман), но, главное, этот призыв культивирует в сердцах верующих чувства высокомерия, ненависти, презрения и любви к насилию. Ислам в значительной мере унаследовал все это от иудаизма. </a:t>
            </a:r>
          </a:p>
          <a:p>
            <a:pPr indent="360000">
              <a:lnSpc>
                <a:spcPct val="120000"/>
              </a:lnSpc>
              <a:spcBef>
                <a:spcPts val="0"/>
              </a:spcBef>
              <a:spcAft>
                <a:spcPts val="0"/>
              </a:spcAft>
            </a:pPr>
            <a:endParaRPr lang="ru-RU" dirty="0">
              <a:solidFill>
                <a:schemeClr val="tx1"/>
              </a:solidFill>
              <a:latin typeface="Times New Roman" pitchFamily="18" charset="0"/>
              <a:cs typeface="Times New Roman" pitchFamily="18" charset="0"/>
            </a:endParaRP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Пример: </a:t>
            </a:r>
            <a:r>
              <a:rPr lang="ru-RU" i="1" dirty="0">
                <a:solidFill>
                  <a:schemeClr val="tx1"/>
                </a:solidFill>
                <a:latin typeface="Times New Roman" pitchFamily="18" charset="0"/>
                <a:cs typeface="Times New Roman" pitchFamily="18" charset="0"/>
              </a:rPr>
              <a:t>«В представлении ранних мусульман </a:t>
            </a:r>
            <a:r>
              <a:rPr lang="ru-RU" b="1" i="1" dirty="0">
                <a:solidFill>
                  <a:schemeClr val="tx1"/>
                </a:solidFill>
                <a:latin typeface="Times New Roman" pitchFamily="18" charset="0"/>
                <a:cs typeface="Times New Roman" pitchFamily="18" charset="0"/>
              </a:rPr>
              <a:t>весь мир делился на две части: </a:t>
            </a:r>
            <a:r>
              <a:rPr lang="ru-RU" i="1" dirty="0">
                <a:solidFill>
                  <a:schemeClr val="tx1"/>
                </a:solidFill>
                <a:latin typeface="Times New Roman" pitchFamily="18" charset="0"/>
                <a:cs typeface="Times New Roman" pitchFamily="18" charset="0"/>
              </a:rPr>
              <a:t>мир ислама — дар-</a:t>
            </a:r>
            <a:r>
              <a:rPr lang="ru-RU" i="1" dirty="0" err="1">
                <a:solidFill>
                  <a:schemeClr val="tx1"/>
                </a:solidFill>
                <a:latin typeface="Times New Roman" pitchFamily="18" charset="0"/>
                <a:cs typeface="Times New Roman" pitchFamily="18" charset="0"/>
              </a:rPr>
              <a:t>уль</a:t>
            </a:r>
            <a:r>
              <a:rPr lang="ru-RU" i="1" dirty="0">
                <a:solidFill>
                  <a:schemeClr val="tx1"/>
                </a:solidFill>
                <a:latin typeface="Times New Roman" pitchFamily="18" charset="0"/>
                <a:cs typeface="Times New Roman" pitchFamily="18" charset="0"/>
              </a:rPr>
              <a:t>-ислам, где живут и господствуют приверженцы Мухаммада, и мир войны — дар-</a:t>
            </a:r>
            <a:r>
              <a:rPr lang="ru-RU" i="1" dirty="0" err="1">
                <a:solidFill>
                  <a:schemeClr val="tx1"/>
                </a:solidFill>
                <a:latin typeface="Times New Roman" pitchFamily="18" charset="0"/>
                <a:cs typeface="Times New Roman" pitchFamily="18" charset="0"/>
              </a:rPr>
              <a:t>уль</a:t>
            </a:r>
            <a:r>
              <a:rPr lang="ru-RU" i="1" dirty="0">
                <a:solidFill>
                  <a:schemeClr val="tx1"/>
                </a:solidFill>
                <a:latin typeface="Times New Roman" pitchFamily="18" charset="0"/>
                <a:cs typeface="Times New Roman" pitchFamily="18" charset="0"/>
              </a:rPr>
              <a:t>-</a:t>
            </a:r>
            <a:r>
              <a:rPr lang="ru-RU" i="1" dirty="0" err="1">
                <a:solidFill>
                  <a:schemeClr val="tx1"/>
                </a:solidFill>
                <a:latin typeface="Times New Roman" pitchFamily="18" charset="0"/>
                <a:cs typeface="Times New Roman" pitchFamily="18" charset="0"/>
              </a:rPr>
              <a:t>харб</a:t>
            </a:r>
            <a:r>
              <a:rPr lang="ru-RU" i="1" dirty="0">
                <a:solidFill>
                  <a:schemeClr val="tx1"/>
                </a:solidFill>
                <a:latin typeface="Times New Roman" pitchFamily="18" charset="0"/>
                <a:cs typeface="Times New Roman" pitchFamily="18" charset="0"/>
              </a:rPr>
              <a:t>, где живут неверные, которые должны быть завоеваны, покорены и обращены в ислам. Само слово «</a:t>
            </a:r>
            <a:r>
              <a:rPr lang="ru-RU" i="1" dirty="0" err="1">
                <a:solidFill>
                  <a:schemeClr val="tx1"/>
                </a:solidFill>
                <a:latin typeface="Times New Roman" pitchFamily="18" charset="0"/>
                <a:cs typeface="Times New Roman" pitchFamily="18" charset="0"/>
              </a:rPr>
              <a:t>харб</a:t>
            </a:r>
            <a:r>
              <a:rPr lang="ru-RU" i="1" dirty="0">
                <a:solidFill>
                  <a:schemeClr val="tx1"/>
                </a:solidFill>
                <a:latin typeface="Times New Roman" pitchFamily="18" charset="0"/>
                <a:cs typeface="Times New Roman" pitchFamily="18" charset="0"/>
              </a:rPr>
              <a:t>» — «война» — происходит от глагола «</a:t>
            </a:r>
            <a:r>
              <a:rPr lang="ru-RU" i="1" dirty="0" err="1">
                <a:solidFill>
                  <a:schemeClr val="tx1"/>
                </a:solidFill>
                <a:latin typeface="Times New Roman" pitchFamily="18" charset="0"/>
                <a:cs typeface="Times New Roman" pitchFamily="18" charset="0"/>
              </a:rPr>
              <a:t>хараба</a:t>
            </a:r>
            <a:r>
              <a:rPr lang="ru-RU" i="1" dirty="0">
                <a:solidFill>
                  <a:schemeClr val="tx1"/>
                </a:solidFill>
                <a:latin typeface="Times New Roman" pitchFamily="18" charset="0"/>
                <a:cs typeface="Times New Roman" pitchFamily="18" charset="0"/>
              </a:rPr>
              <a:t>», что значит не только «воевать», но и «грабить», «отнимать имущество».</a:t>
            </a: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12720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44625"/>
            <a:ext cx="6781800" cy="720080"/>
          </a:xfrm>
        </p:spPr>
        <p:txBody>
          <a:bodyPr/>
          <a:lstStyle/>
          <a:p>
            <a:pPr algn="ctr"/>
            <a:r>
              <a:rPr lang="ru-RU" sz="2400" b="1" dirty="0">
                <a:solidFill>
                  <a:schemeClr val="tx1"/>
                </a:solidFill>
                <a:cs typeface="Times New Roman" panose="02020603050405020304" pitchFamily="18" charset="0"/>
              </a:rPr>
              <a:t>Ислам как мировая религия. Неразделенность религиозной и политической власти в исламе</a:t>
            </a:r>
            <a:endParaRPr lang="ru-RU" sz="2400" dirty="0"/>
          </a:p>
        </p:txBody>
      </p:sp>
      <p:sp>
        <p:nvSpPr>
          <p:cNvPr id="3" name="Подзаголовок 2"/>
          <p:cNvSpPr>
            <a:spLocks noGrp="1"/>
          </p:cNvSpPr>
          <p:nvPr>
            <p:ph type="subTitle" idx="1"/>
          </p:nvPr>
        </p:nvSpPr>
        <p:spPr>
          <a:xfrm>
            <a:off x="457200" y="980728"/>
            <a:ext cx="6781800" cy="5544616"/>
          </a:xfrm>
        </p:spPr>
        <p:txBody>
          <a:bodyPr/>
          <a:lstStyle/>
          <a:p>
            <a:pPr indent="360000">
              <a:spcBef>
                <a:spcPts val="0"/>
              </a:spcBef>
              <a:spcAft>
                <a:spcPts val="0"/>
              </a:spcAft>
            </a:pPr>
            <a:r>
              <a:rPr lang="ru-RU" dirty="0">
                <a:solidFill>
                  <a:schemeClr val="tx1"/>
                </a:solidFill>
                <a:latin typeface="Times New Roman" pitchFamily="18" charset="0"/>
                <a:cs typeface="Times New Roman" pitchFamily="18" charset="0"/>
              </a:rPr>
              <a:t>Павшие в войне за веру </a:t>
            </a:r>
            <a:r>
              <a:rPr lang="ru-RU" b="1" dirty="0">
                <a:solidFill>
                  <a:schemeClr val="tx1"/>
                </a:solidFill>
                <a:latin typeface="Times New Roman" pitchFamily="18" charset="0"/>
                <a:cs typeface="Times New Roman" pitchFamily="18" charset="0"/>
              </a:rPr>
              <a:t>(шахиды) </a:t>
            </a:r>
            <a:r>
              <a:rPr lang="ru-RU" dirty="0">
                <a:solidFill>
                  <a:schemeClr val="tx1"/>
                </a:solidFill>
                <a:latin typeface="Times New Roman" pitchFamily="18" charset="0"/>
                <a:cs typeface="Times New Roman" pitchFamily="18" charset="0"/>
              </a:rPr>
              <a:t>почитаются в исламе выше всех других праведников и следуют непосредственно за Мухаммедом, а гибель в войне за веру — это самый надежный и самый прямой путь в мусульманский рай. </a:t>
            </a:r>
          </a:p>
          <a:p>
            <a:pPr indent="360000">
              <a:spcBef>
                <a:spcPts val="0"/>
              </a:spcBef>
              <a:spcAft>
                <a:spcPts val="0"/>
              </a:spcAft>
            </a:pPr>
            <a:endParaRPr lang="ru-RU" dirty="0">
              <a:solidFill>
                <a:schemeClr val="tx1"/>
              </a:solidFill>
              <a:latin typeface="Times New Roman" pitchFamily="18" charset="0"/>
              <a:cs typeface="Times New Roman" pitchFamily="18" charset="0"/>
            </a:endParaRPr>
          </a:p>
          <a:p>
            <a:pPr indent="360000">
              <a:spcBef>
                <a:spcPts val="0"/>
              </a:spcBef>
              <a:spcAft>
                <a:spcPts val="0"/>
              </a:spcAft>
            </a:pPr>
            <a:r>
              <a:rPr lang="ru-RU" dirty="0">
                <a:solidFill>
                  <a:schemeClr val="tx1"/>
                </a:solidFill>
                <a:latin typeface="Times New Roman" pitchFamily="18" charset="0"/>
                <a:cs typeface="Times New Roman" pitchFamily="18" charset="0"/>
              </a:rPr>
              <a:t>Сам этот </a:t>
            </a:r>
            <a:r>
              <a:rPr lang="ru-RU" b="1" dirty="0">
                <a:solidFill>
                  <a:schemeClr val="tx1"/>
                </a:solidFill>
                <a:latin typeface="Times New Roman" pitchFamily="18" charset="0"/>
                <a:cs typeface="Times New Roman" pitchFamily="18" charset="0"/>
              </a:rPr>
              <a:t>рай, </a:t>
            </a:r>
            <a:r>
              <a:rPr lang="ru-RU" dirty="0">
                <a:solidFill>
                  <a:schemeClr val="tx1"/>
                </a:solidFill>
                <a:latin typeface="Times New Roman" pitchFamily="18" charset="0"/>
                <a:cs typeface="Times New Roman" pitchFamily="18" charset="0"/>
              </a:rPr>
              <a:t>являющийся наградой за нравственное поведение, выглядит наградой более телесной и физической , нежели духовной (в мусульманском раю для мужчин даже предусмотрены прекрасные «черно­глазки» — гурии). Физическими же страданиями переполнен и мусульманский ад. </a:t>
            </a: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10277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16633"/>
            <a:ext cx="6781800" cy="720080"/>
          </a:xfrm>
        </p:spPr>
        <p:txBody>
          <a:bodyPr/>
          <a:lstStyle/>
          <a:p>
            <a:pPr algn="ctr"/>
            <a:r>
              <a:rPr lang="ru-RU" sz="2400" b="1" dirty="0">
                <a:solidFill>
                  <a:schemeClr val="tx1"/>
                </a:solidFill>
                <a:cs typeface="Times New Roman" panose="02020603050405020304" pitchFamily="18" charset="0"/>
              </a:rPr>
              <a:t>Ислам как мировая религия. Неразделенность религиозной и политической власти в исламе</a:t>
            </a:r>
            <a:endParaRPr lang="ru-RU" sz="2400" dirty="0"/>
          </a:p>
        </p:txBody>
      </p:sp>
      <p:sp>
        <p:nvSpPr>
          <p:cNvPr id="3" name="Подзаголовок 2"/>
          <p:cNvSpPr>
            <a:spLocks noGrp="1"/>
          </p:cNvSpPr>
          <p:nvPr>
            <p:ph type="subTitle" idx="1"/>
          </p:nvPr>
        </p:nvSpPr>
        <p:spPr>
          <a:xfrm>
            <a:off x="457200" y="1052736"/>
            <a:ext cx="6781800" cy="4752528"/>
          </a:xfrm>
        </p:spPr>
        <p:txBody>
          <a:bodyPr/>
          <a:lstStyle/>
          <a:p>
            <a:pPr indent="360000">
              <a:spcBef>
                <a:spcPts val="0"/>
              </a:spcBef>
              <a:spcAft>
                <a:spcPts val="0"/>
              </a:spcAft>
            </a:pPr>
            <a:r>
              <a:rPr lang="ru-RU" dirty="0">
                <a:solidFill>
                  <a:schemeClr val="tx1"/>
                </a:solidFill>
                <a:latin typeface="Times New Roman" pitchFamily="18" charset="0"/>
                <a:cs typeface="Times New Roman" pitchFamily="18" charset="0"/>
              </a:rPr>
              <a:t>В нем совсем мало места для собственного размышления и убеждения верующего — почти все вопросы предполагаются в нем уже решенными , раз и навсегда. </a:t>
            </a:r>
          </a:p>
          <a:p>
            <a:pPr indent="360000">
              <a:spcBef>
                <a:spcPts val="0"/>
              </a:spcBef>
              <a:spcAft>
                <a:spcPts val="0"/>
              </a:spcAft>
            </a:pPr>
            <a:endParaRPr lang="ru-RU" dirty="0">
              <a:solidFill>
                <a:schemeClr val="tx1"/>
              </a:solidFill>
              <a:latin typeface="Times New Roman" pitchFamily="18" charset="0"/>
              <a:cs typeface="Times New Roman" pitchFamily="18" charset="0"/>
            </a:endParaRPr>
          </a:p>
          <a:p>
            <a:pPr indent="360000">
              <a:spcBef>
                <a:spcPts val="0"/>
              </a:spcBef>
              <a:spcAft>
                <a:spcPts val="0"/>
              </a:spcAft>
            </a:pPr>
            <a:r>
              <a:rPr lang="ru-RU" dirty="0">
                <a:solidFill>
                  <a:schemeClr val="tx1"/>
                </a:solidFill>
                <a:latin typeface="Times New Roman" pitchFamily="18" charset="0"/>
                <a:cs typeface="Times New Roman" pitchFamily="18" charset="0"/>
              </a:rPr>
              <a:t>В то же время, в отличие от иудаизма, в исламе нет никакого восхищения (человеческой) мудростью, как нет места в нем и чистой любознательности. </a:t>
            </a:r>
          </a:p>
          <a:p>
            <a:pPr indent="360000">
              <a:spcBef>
                <a:spcPts val="0"/>
              </a:spcBef>
              <a:spcAft>
                <a:spcPts val="0"/>
              </a:spcAft>
            </a:pPr>
            <a:endParaRPr lang="ru-RU" b="1" dirty="0">
              <a:solidFill>
                <a:schemeClr val="tx1"/>
              </a:solidFill>
              <a:latin typeface="Times New Roman" pitchFamily="18" charset="0"/>
              <a:cs typeface="Times New Roman" pitchFamily="18" charset="0"/>
            </a:endParaRPr>
          </a:p>
          <a:p>
            <a:pPr indent="360000">
              <a:spcBef>
                <a:spcPts val="0"/>
              </a:spcBef>
              <a:spcAft>
                <a:spcPts val="0"/>
              </a:spcAft>
            </a:pPr>
            <a:r>
              <a:rPr lang="ru-RU" b="1" dirty="0">
                <a:solidFill>
                  <a:schemeClr val="tx1"/>
                </a:solidFill>
                <a:latin typeface="Times New Roman" pitchFamily="18" charset="0"/>
                <a:cs typeface="Times New Roman" pitchFamily="18" charset="0"/>
              </a:rPr>
              <a:t>В Коране уже даны ответы на все вопросы, которые имеют хоть какой-нибудь смысл. </a:t>
            </a: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76015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16633"/>
            <a:ext cx="6781800" cy="720080"/>
          </a:xfrm>
        </p:spPr>
        <p:txBody>
          <a:bodyPr/>
          <a:lstStyle/>
          <a:p>
            <a:pPr algn="ctr"/>
            <a:r>
              <a:rPr lang="ru-RU" sz="2400" b="1" dirty="0">
                <a:solidFill>
                  <a:schemeClr val="tx1"/>
                </a:solidFill>
                <a:cs typeface="Times New Roman" panose="02020603050405020304" pitchFamily="18" charset="0"/>
              </a:rPr>
              <a:t>Неразделенность религиозной и политической власти в исламе</a:t>
            </a:r>
            <a:endParaRPr lang="ru-RU" sz="2400" dirty="0"/>
          </a:p>
        </p:txBody>
      </p:sp>
      <p:sp>
        <p:nvSpPr>
          <p:cNvPr id="3" name="Подзаголовок 2"/>
          <p:cNvSpPr>
            <a:spLocks noGrp="1"/>
          </p:cNvSpPr>
          <p:nvPr>
            <p:ph type="subTitle" idx="1"/>
          </p:nvPr>
        </p:nvSpPr>
        <p:spPr>
          <a:xfrm>
            <a:off x="457200" y="1340768"/>
            <a:ext cx="6781800" cy="5184576"/>
          </a:xfrm>
        </p:spPr>
        <p:txBody>
          <a:bodyPr>
            <a:normAutofit fontScale="62500" lnSpcReduction="20000"/>
          </a:bodyPr>
          <a:lstStyle/>
          <a:p>
            <a:pPr indent="360000">
              <a:lnSpc>
                <a:spcPct val="120000"/>
              </a:lnSpc>
              <a:spcBef>
                <a:spcPts val="0"/>
              </a:spcBef>
              <a:spcAft>
                <a:spcPts val="0"/>
              </a:spcAft>
            </a:pPr>
            <a:r>
              <a:rPr lang="ru-RU" dirty="0" smtClean="0">
                <a:solidFill>
                  <a:schemeClr val="tx1"/>
                </a:solidFill>
                <a:latin typeface="Times New Roman" pitchFamily="18" charset="0"/>
                <a:cs typeface="Times New Roman" pitchFamily="18" charset="0"/>
              </a:rPr>
              <a:t>Религия </a:t>
            </a:r>
            <a:r>
              <a:rPr lang="ru-RU" dirty="0">
                <a:solidFill>
                  <a:schemeClr val="tx1"/>
                </a:solidFill>
                <a:latin typeface="Times New Roman" pitchFamily="18" charset="0"/>
                <a:cs typeface="Times New Roman" pitchFamily="18" charset="0"/>
              </a:rPr>
              <a:t>в исламе не отделена от права — последнее (в форме шариата) есть продолжение религиозной морали. </a:t>
            </a: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В исламе действует принцип слитности религии и политики.</a:t>
            </a:r>
          </a:p>
          <a:p>
            <a:pPr indent="360000">
              <a:lnSpc>
                <a:spcPct val="120000"/>
              </a:lnSpc>
              <a:spcBef>
                <a:spcPts val="0"/>
              </a:spcBef>
              <a:spcAft>
                <a:spcPts val="0"/>
              </a:spcAft>
            </a:pPr>
            <a:endParaRPr lang="ru-RU" dirty="0">
              <a:solidFill>
                <a:schemeClr val="tx1"/>
              </a:solidFill>
              <a:latin typeface="Times New Roman" pitchFamily="18" charset="0"/>
              <a:cs typeface="Times New Roman" pitchFamily="18" charset="0"/>
            </a:endParaRP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 </a:t>
            </a:r>
            <a:r>
              <a:rPr lang="ru-RU" b="1" dirty="0">
                <a:solidFill>
                  <a:schemeClr val="tx1"/>
                </a:solidFill>
                <a:latin typeface="Times New Roman" pitchFamily="18" charset="0"/>
                <a:cs typeface="Times New Roman" pitchFamily="18" charset="0"/>
              </a:rPr>
              <a:t>В основе политической системы ислама лежат три основных принципа: </a:t>
            </a: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 </a:t>
            </a:r>
            <a:r>
              <a:rPr lang="ru-RU" b="1" dirty="0" err="1">
                <a:solidFill>
                  <a:schemeClr val="tx1"/>
                </a:solidFill>
                <a:latin typeface="Times New Roman" pitchFamily="18" charset="0"/>
                <a:cs typeface="Times New Roman" pitchFamily="18" charset="0"/>
              </a:rPr>
              <a:t>Таухид</a:t>
            </a:r>
            <a:r>
              <a:rPr lang="ru-RU" b="1" dirty="0">
                <a:solidFill>
                  <a:schemeClr val="tx1"/>
                </a:solidFill>
                <a:latin typeface="Times New Roman" pitchFamily="18" charset="0"/>
                <a:cs typeface="Times New Roman" pitchFamily="18" charset="0"/>
              </a:rPr>
              <a:t> (единобожие).</a:t>
            </a:r>
          </a:p>
          <a:p>
            <a:pPr indent="360000">
              <a:lnSpc>
                <a:spcPct val="120000"/>
              </a:lnSpc>
              <a:spcBef>
                <a:spcPts val="0"/>
              </a:spcBef>
              <a:spcAft>
                <a:spcPts val="0"/>
              </a:spcAft>
            </a:pPr>
            <a:r>
              <a:rPr lang="ru-RU" dirty="0" err="1">
                <a:solidFill>
                  <a:schemeClr val="tx1"/>
                </a:solidFill>
                <a:latin typeface="Times New Roman" pitchFamily="18" charset="0"/>
                <a:cs typeface="Times New Roman" pitchFamily="18" charset="0"/>
              </a:rPr>
              <a:t>Таухид</a:t>
            </a:r>
            <a:r>
              <a:rPr lang="ru-RU" dirty="0">
                <a:solidFill>
                  <a:schemeClr val="tx1"/>
                </a:solidFill>
                <a:latin typeface="Times New Roman" pitchFamily="18" charset="0"/>
                <a:cs typeface="Times New Roman" pitchFamily="18" charset="0"/>
              </a:rPr>
              <a:t> - принцип единства Аллаха - всецело опровергает концепцию юридической и политической независимости человеческих существ, коллективно или индивидуально. Ни один индивидуум, семья, класс общества или раса не имеют права ставить себя превыше Аллаха.  Только Аллах один является Правителем и Его предписания - закон. Таким образом, никакая конституция не может ничего предписывать религии и ее служителям.</a:t>
            </a:r>
          </a:p>
          <a:p>
            <a:pPr indent="360000">
              <a:lnSpc>
                <a:spcPct val="120000"/>
              </a:lnSpc>
              <a:spcBef>
                <a:spcPts val="0"/>
              </a:spcBef>
              <a:spcAft>
                <a:spcPts val="0"/>
              </a:spcAft>
            </a:pPr>
            <a:endParaRPr lang="ru-RU" dirty="0">
              <a:solidFill>
                <a:schemeClr val="tx1"/>
              </a:solidFill>
              <a:latin typeface="Times New Roman" pitchFamily="18" charset="0"/>
              <a:cs typeface="Times New Roman" pitchFamily="18" charset="0"/>
            </a:endParaRPr>
          </a:p>
          <a:p>
            <a:pPr indent="360000">
              <a:lnSpc>
                <a:spcPct val="120000"/>
              </a:lnSpc>
              <a:spcBef>
                <a:spcPts val="0"/>
              </a:spcBef>
              <a:spcAft>
                <a:spcPts val="0"/>
              </a:spcAft>
            </a:pPr>
            <a:r>
              <a:rPr lang="ru-RU" b="1" dirty="0">
                <a:solidFill>
                  <a:schemeClr val="tx1"/>
                </a:solidFill>
                <a:latin typeface="Times New Roman" pitchFamily="18" charset="0"/>
                <a:cs typeface="Times New Roman" pitchFamily="18" charset="0"/>
              </a:rPr>
              <a:t> </a:t>
            </a:r>
            <a:r>
              <a:rPr lang="ru-RU" b="1" dirty="0" err="1">
                <a:solidFill>
                  <a:schemeClr val="tx1"/>
                </a:solidFill>
                <a:latin typeface="Times New Roman" pitchFamily="18" charset="0"/>
                <a:cs typeface="Times New Roman" pitchFamily="18" charset="0"/>
              </a:rPr>
              <a:t>Рисалят</a:t>
            </a:r>
            <a:r>
              <a:rPr lang="ru-RU" b="1" dirty="0">
                <a:solidFill>
                  <a:schemeClr val="tx1"/>
                </a:solidFill>
                <a:latin typeface="Times New Roman" pitchFamily="18" charset="0"/>
                <a:cs typeface="Times New Roman" pitchFamily="18" charset="0"/>
              </a:rPr>
              <a:t> (пророческая миссия Мухаммеда), </a:t>
            </a:r>
          </a:p>
          <a:p>
            <a:pPr indent="360000">
              <a:lnSpc>
                <a:spcPct val="120000"/>
              </a:lnSpc>
              <a:spcBef>
                <a:spcPts val="0"/>
              </a:spcBef>
              <a:spcAft>
                <a:spcPts val="0"/>
              </a:spcAft>
            </a:pPr>
            <a:endParaRPr lang="ru-RU" dirty="0">
              <a:solidFill>
                <a:schemeClr val="tx1"/>
              </a:solidFill>
              <a:latin typeface="Times New Roman" pitchFamily="18" charset="0"/>
              <a:cs typeface="Times New Roman" pitchFamily="18" charset="0"/>
            </a:endParaRPr>
          </a:p>
          <a:p>
            <a:pPr indent="360000">
              <a:lnSpc>
                <a:spcPct val="120000"/>
              </a:lnSpc>
              <a:spcBef>
                <a:spcPts val="0"/>
              </a:spcBef>
              <a:spcAft>
                <a:spcPts val="0"/>
              </a:spcAft>
            </a:pPr>
            <a:r>
              <a:rPr lang="ru-RU" b="1" dirty="0" err="1">
                <a:solidFill>
                  <a:schemeClr val="tx1"/>
                </a:solidFill>
                <a:latin typeface="Times New Roman" pitchFamily="18" charset="0"/>
                <a:cs typeface="Times New Roman" pitchFamily="18" charset="0"/>
              </a:rPr>
              <a:t>Хиляфа</a:t>
            </a:r>
            <a:r>
              <a:rPr lang="ru-RU" b="1" dirty="0">
                <a:solidFill>
                  <a:schemeClr val="tx1"/>
                </a:solidFill>
                <a:latin typeface="Times New Roman" pitchFamily="18" charset="0"/>
                <a:cs typeface="Times New Roman" pitchFamily="18" charset="0"/>
              </a:rPr>
              <a:t> (наместничество).</a:t>
            </a:r>
            <a:r>
              <a:rPr lang="ru-RU" dirty="0">
                <a:solidFill>
                  <a:schemeClr val="tx1"/>
                </a:solidFill>
                <a:latin typeface="Times New Roman" pitchFamily="18" charset="0"/>
                <a:cs typeface="Times New Roman" pitchFamily="18" charset="0"/>
              </a:rPr>
              <a:t> </a:t>
            </a:r>
          </a:p>
          <a:p>
            <a:pPr indent="360000">
              <a:lnSpc>
                <a:spcPct val="120000"/>
              </a:lnSpc>
              <a:spcBef>
                <a:spcPts val="0"/>
              </a:spcBef>
              <a:spcAft>
                <a:spcPts val="0"/>
              </a:spcAft>
            </a:pPr>
            <a:r>
              <a:rPr lang="ru-RU" dirty="0" err="1">
                <a:solidFill>
                  <a:schemeClr val="tx1"/>
                </a:solidFill>
                <a:latin typeface="Times New Roman" pitchFamily="18" charset="0"/>
                <a:cs typeface="Times New Roman" pitchFamily="18" charset="0"/>
              </a:rPr>
              <a:t>Хиляфа</a:t>
            </a:r>
            <a:r>
              <a:rPr lang="ru-RU" dirty="0">
                <a:solidFill>
                  <a:schemeClr val="tx1"/>
                </a:solidFill>
                <a:latin typeface="Times New Roman" pitchFamily="18" charset="0"/>
                <a:cs typeface="Times New Roman" pitchFamily="18" charset="0"/>
              </a:rPr>
              <a:t> - по исламу человек является представителем Аллаха на земле, Его наместником. Поэтому он призван, используя добродетели и способности, данные ему Аллахом, выполнять предписания Аллаха в этом мире в пределах, определяемых Аллахом. </a:t>
            </a: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94824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116633"/>
            <a:ext cx="7488832" cy="720080"/>
          </a:xfrm>
        </p:spPr>
        <p:txBody>
          <a:bodyPr/>
          <a:lstStyle/>
          <a:p>
            <a:pPr lvl="0" algn="ctr"/>
            <a:r>
              <a:rPr lang="ru-RU" sz="2400" b="1" dirty="0">
                <a:solidFill>
                  <a:schemeClr val="tx1"/>
                </a:solidFill>
                <a:cs typeface="Times New Roman" panose="02020603050405020304" pitchFamily="18" charset="0"/>
              </a:rPr>
              <a:t>Течения в исламе. Основы вероубеждения в радикальном исламе: ваххабизм, салафизм, </a:t>
            </a:r>
            <a:r>
              <a:rPr lang="ru-RU" sz="2400" b="1" dirty="0" smtClean="0">
                <a:solidFill>
                  <a:schemeClr val="tx1"/>
                </a:solidFill>
                <a:cs typeface="Times New Roman" panose="02020603050405020304" pitchFamily="18" charset="0"/>
              </a:rPr>
              <a:t>исламизм</a:t>
            </a:r>
            <a:endParaRPr lang="ru-RU" sz="2400" b="1" dirty="0">
              <a:solidFill>
                <a:schemeClr val="tx1"/>
              </a:solidFill>
            </a:endParaRPr>
          </a:p>
        </p:txBody>
      </p:sp>
      <p:sp>
        <p:nvSpPr>
          <p:cNvPr id="3" name="Подзаголовок 2"/>
          <p:cNvSpPr>
            <a:spLocks noGrp="1"/>
          </p:cNvSpPr>
          <p:nvPr>
            <p:ph type="subTitle" idx="1"/>
          </p:nvPr>
        </p:nvSpPr>
        <p:spPr>
          <a:xfrm>
            <a:off x="457200" y="1052736"/>
            <a:ext cx="6781800" cy="5544616"/>
          </a:xfrm>
        </p:spPr>
        <p:txBody>
          <a:bodyPr>
            <a:normAutofit fontScale="85000" lnSpcReduction="20000"/>
          </a:bodyPr>
          <a:lstStyle/>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Несмотря на то, что ислам сплачивал людей на основе общности религии, </a:t>
            </a:r>
            <a:r>
              <a:rPr lang="ru-RU" dirty="0" err="1">
                <a:solidFill>
                  <a:schemeClr val="tx1"/>
                </a:solidFill>
                <a:latin typeface="Times New Roman" pitchFamily="18" charset="0"/>
                <a:cs typeface="Times New Roman" pitchFamily="18" charset="0"/>
              </a:rPr>
              <a:t>этноконфессиональные</a:t>
            </a:r>
            <a:r>
              <a:rPr lang="ru-RU" dirty="0">
                <a:solidFill>
                  <a:schemeClr val="tx1"/>
                </a:solidFill>
                <a:latin typeface="Times New Roman" pitchFamily="18" charset="0"/>
                <a:cs typeface="Times New Roman" pitchFamily="18" charset="0"/>
              </a:rPr>
              <a:t> противоречия в мусульманских странах не исчезли. </a:t>
            </a:r>
          </a:p>
          <a:p>
            <a:pPr indent="360000">
              <a:lnSpc>
                <a:spcPct val="120000"/>
              </a:lnSpc>
              <a:spcBef>
                <a:spcPts val="0"/>
              </a:spcBef>
              <a:spcAft>
                <a:spcPts val="0"/>
              </a:spcAft>
            </a:pPr>
            <a:r>
              <a:rPr lang="ru-RU" b="1" dirty="0">
                <a:solidFill>
                  <a:schemeClr val="tx1"/>
                </a:solidFill>
                <a:latin typeface="Times New Roman" pitchFamily="18" charset="0"/>
                <a:cs typeface="Times New Roman" pitchFamily="18" charset="0"/>
              </a:rPr>
              <a:t>Данное обстоятельство нашло отражение в разных течениях мусульманской религии</a:t>
            </a:r>
            <a:r>
              <a:rPr lang="ru-RU" dirty="0">
                <a:solidFill>
                  <a:schemeClr val="tx1"/>
                </a:solidFill>
                <a:latin typeface="Times New Roman" pitchFamily="18" charset="0"/>
                <a:cs typeface="Times New Roman" pitchFamily="18" charset="0"/>
              </a:rPr>
              <a:t>. </a:t>
            </a: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Все различия между течениями в исламе фактически сводятся к вопросам </a:t>
            </a:r>
            <a:r>
              <a:rPr lang="ru-RU" dirty="0" err="1">
                <a:solidFill>
                  <a:schemeClr val="tx1"/>
                </a:solidFill>
                <a:latin typeface="Times New Roman" pitchFamily="18" charset="0"/>
                <a:cs typeface="Times New Roman" pitchFamily="18" charset="0"/>
              </a:rPr>
              <a:t>правоприменения</a:t>
            </a:r>
            <a:r>
              <a:rPr lang="ru-RU" dirty="0">
                <a:solidFill>
                  <a:schemeClr val="tx1"/>
                </a:solidFill>
                <a:latin typeface="Times New Roman" pitchFamily="18" charset="0"/>
                <a:cs typeface="Times New Roman" pitchFamily="18" charset="0"/>
              </a:rPr>
              <a:t>. Ислам считается единой религией всех мусульман, но между представителями исламских течений существует ряд разногласий. Имеются также значительные несовпадения в принципах юридических решений, характере праздников, в отношении к иноверцам.</a:t>
            </a:r>
          </a:p>
          <a:p>
            <a:pPr indent="360000">
              <a:lnSpc>
                <a:spcPct val="120000"/>
              </a:lnSpc>
              <a:spcBef>
                <a:spcPts val="0"/>
              </a:spcBef>
              <a:spcAft>
                <a:spcPts val="0"/>
              </a:spcAft>
            </a:pPr>
            <a:endParaRPr lang="ru-RU" dirty="0">
              <a:solidFill>
                <a:schemeClr val="tx1"/>
              </a:solidFill>
              <a:latin typeface="Times New Roman" pitchFamily="18" charset="0"/>
              <a:cs typeface="Times New Roman" pitchFamily="18" charset="0"/>
            </a:endParaRP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Согласно большинству источников, </a:t>
            </a:r>
          </a:p>
          <a:p>
            <a:pPr indent="360000">
              <a:lnSpc>
                <a:spcPct val="120000"/>
              </a:lnSpc>
              <a:spcBef>
                <a:spcPts val="0"/>
              </a:spcBef>
              <a:spcAft>
                <a:spcPts val="0"/>
              </a:spcAft>
            </a:pPr>
            <a:r>
              <a:rPr lang="ru-RU" b="1" dirty="0">
                <a:solidFill>
                  <a:schemeClr val="tx1"/>
                </a:solidFill>
                <a:latin typeface="Times New Roman" pitchFamily="18" charset="0"/>
                <a:cs typeface="Times New Roman" pitchFamily="18" charset="0"/>
              </a:rPr>
              <a:t>примерно 85 % мусульман мира составляют </a:t>
            </a:r>
            <a:r>
              <a:rPr lang="ru-RU" b="1" u="sng" dirty="0">
                <a:solidFill>
                  <a:schemeClr val="tx1"/>
                </a:solidFill>
                <a:latin typeface="Times New Roman" pitchFamily="18" charset="0"/>
                <a:cs typeface="Times New Roman" pitchFamily="18" charset="0"/>
              </a:rPr>
              <a:t>сунниты</a:t>
            </a:r>
          </a:p>
          <a:p>
            <a:pPr indent="360000">
              <a:lnSpc>
                <a:spcPct val="120000"/>
              </a:lnSpc>
              <a:spcBef>
                <a:spcPts val="0"/>
              </a:spcBef>
              <a:spcAft>
                <a:spcPts val="0"/>
              </a:spcAft>
            </a:pPr>
            <a:r>
              <a:rPr lang="ru-RU" b="1" dirty="0">
                <a:solidFill>
                  <a:schemeClr val="tx1"/>
                </a:solidFill>
                <a:latin typeface="Times New Roman" pitchFamily="18" charset="0"/>
                <a:cs typeface="Times New Roman" pitchFamily="18" charset="0"/>
              </a:rPr>
              <a:t>приблизительно 15 % — </a:t>
            </a:r>
            <a:r>
              <a:rPr lang="ru-RU" b="1" u="sng" dirty="0" err="1">
                <a:solidFill>
                  <a:schemeClr val="tx1"/>
                </a:solidFill>
                <a:latin typeface="Times New Roman" pitchFamily="18" charset="0"/>
                <a:cs typeface="Times New Roman" pitchFamily="18" charset="0"/>
              </a:rPr>
              <a:t>шииты</a:t>
            </a:r>
            <a:r>
              <a:rPr lang="ru-RU" b="1" dirty="0" err="1">
                <a:solidFill>
                  <a:schemeClr val="tx1"/>
                </a:solidFill>
                <a:latin typeface="Times New Roman" pitchFamily="18" charset="0"/>
                <a:cs typeface="Times New Roman" pitchFamily="18" charset="0"/>
              </a:rPr>
              <a:t>+</a:t>
            </a:r>
            <a:r>
              <a:rPr lang="ru-RU" dirty="0" err="1">
                <a:solidFill>
                  <a:schemeClr val="tx1"/>
                </a:solidFill>
                <a:latin typeface="Times New Roman" pitchFamily="18" charset="0"/>
                <a:cs typeface="Times New Roman" pitchFamily="18" charset="0"/>
              </a:rPr>
              <a:t>вместе</a:t>
            </a:r>
            <a:r>
              <a:rPr lang="ru-RU" dirty="0">
                <a:solidFill>
                  <a:schemeClr val="tx1"/>
                </a:solidFill>
                <a:latin typeface="Times New Roman" pitchFamily="18" charset="0"/>
                <a:cs typeface="Times New Roman" pitchFamily="18" charset="0"/>
              </a:rPr>
              <a:t> с небольшим меньшинством, в которое входят члены исламских сект (</a:t>
            </a:r>
            <a:r>
              <a:rPr lang="ru-RU" dirty="0" err="1">
                <a:solidFill>
                  <a:schemeClr val="tx1"/>
                </a:solidFill>
                <a:latin typeface="Times New Roman" pitchFamily="18" charset="0"/>
                <a:cs typeface="Times New Roman" pitchFamily="18" charset="0"/>
              </a:rPr>
              <a:t>ахмадиты</a:t>
            </a:r>
            <a:r>
              <a:rPr lang="ru-RU" dirty="0">
                <a:solidFill>
                  <a:schemeClr val="tx1"/>
                </a:solidFill>
                <a:latin typeface="Times New Roman" pitchFamily="18" charset="0"/>
                <a:cs typeface="Times New Roman" pitchFamily="18" charset="0"/>
              </a:rPr>
              <a:t>, </a:t>
            </a:r>
            <a:r>
              <a:rPr lang="ru-RU" dirty="0" err="1">
                <a:solidFill>
                  <a:schemeClr val="tx1"/>
                </a:solidFill>
                <a:latin typeface="Times New Roman" pitchFamily="18" charset="0"/>
                <a:cs typeface="Times New Roman" pitchFamily="18" charset="0"/>
              </a:rPr>
              <a:t>алавиты</a:t>
            </a:r>
            <a:r>
              <a:rPr lang="ru-RU" dirty="0">
                <a:solidFill>
                  <a:schemeClr val="tx1"/>
                </a:solidFill>
                <a:latin typeface="Times New Roman" pitchFamily="18" charset="0"/>
                <a:cs typeface="Times New Roman" pitchFamily="18" charset="0"/>
              </a:rPr>
              <a:t>, друзы, </a:t>
            </a:r>
            <a:r>
              <a:rPr lang="ru-RU" dirty="0" err="1">
                <a:solidFill>
                  <a:schemeClr val="tx1"/>
                </a:solidFill>
                <a:latin typeface="Times New Roman" pitchFamily="18" charset="0"/>
                <a:cs typeface="Times New Roman" pitchFamily="18" charset="0"/>
              </a:rPr>
              <a:t>ибадиты</a:t>
            </a:r>
            <a:r>
              <a:rPr lang="ru-RU" dirty="0">
                <a:solidFill>
                  <a:schemeClr val="tx1"/>
                </a:solidFill>
                <a:latin typeface="Times New Roman" pitchFamily="18" charset="0"/>
                <a:cs typeface="Times New Roman" pitchFamily="18" charset="0"/>
              </a:rPr>
              <a:t>, исмаилиты и др.).</a:t>
            </a: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74263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260648"/>
            <a:ext cx="6781800" cy="432047"/>
          </a:xfrm>
        </p:spPr>
        <p:txBody>
          <a:bodyPr/>
          <a:lstStyle/>
          <a:p>
            <a:pPr algn="ctr"/>
            <a:r>
              <a:rPr lang="ru-RU" sz="2400" b="1" dirty="0">
                <a:solidFill>
                  <a:schemeClr val="tx1"/>
                </a:solidFill>
                <a:cs typeface="Times New Roman" panose="02020603050405020304" pitchFamily="18" charset="0"/>
              </a:rPr>
              <a:t>Течения в исламе</a:t>
            </a:r>
            <a:r>
              <a:rPr lang="ru-RU" sz="2400" b="1" dirty="0" smtClean="0">
                <a:solidFill>
                  <a:schemeClr val="tx1"/>
                </a:solidFill>
                <a:cs typeface="Times New Roman" panose="02020603050405020304" pitchFamily="18" charset="0"/>
              </a:rPr>
              <a:t>. Сунниты и Шииты.</a:t>
            </a:r>
            <a:endParaRPr lang="ru-RU" sz="2400" dirty="0"/>
          </a:p>
        </p:txBody>
      </p:sp>
      <p:sp>
        <p:nvSpPr>
          <p:cNvPr id="3" name="Подзаголовок 2"/>
          <p:cNvSpPr>
            <a:spLocks noGrp="1"/>
          </p:cNvSpPr>
          <p:nvPr>
            <p:ph type="subTitle" idx="1"/>
          </p:nvPr>
        </p:nvSpPr>
        <p:spPr>
          <a:xfrm>
            <a:off x="457200" y="980728"/>
            <a:ext cx="6781800" cy="5688632"/>
          </a:xfrm>
        </p:spPr>
        <p:txBody>
          <a:bodyPr>
            <a:normAutofit fontScale="70000" lnSpcReduction="20000"/>
          </a:bodyPr>
          <a:lstStyle/>
          <a:p>
            <a:pPr indent="360000">
              <a:lnSpc>
                <a:spcPct val="120000"/>
              </a:lnSpc>
              <a:spcBef>
                <a:spcPts val="0"/>
              </a:spcBef>
              <a:spcAft>
                <a:spcPts val="0"/>
              </a:spcAft>
            </a:pPr>
            <a:r>
              <a:rPr lang="ru-RU" b="1" dirty="0">
                <a:solidFill>
                  <a:schemeClr val="tx1"/>
                </a:solidFill>
                <a:latin typeface="Times New Roman" pitchFamily="18" charset="0"/>
                <a:cs typeface="Times New Roman" pitchFamily="18" charset="0"/>
              </a:rPr>
              <a:t>Сунниты</a:t>
            </a:r>
            <a:r>
              <a:rPr lang="ru-RU" dirty="0">
                <a:solidFill>
                  <a:schemeClr val="tx1"/>
                </a:solidFill>
                <a:latin typeface="Times New Roman" pitchFamily="18" charset="0"/>
                <a:cs typeface="Times New Roman" pitchFamily="18" charset="0"/>
              </a:rPr>
              <a:t> — самое крупное течение в исламе. Люди сунны признают, наряду с Кораном, многочисленные предания (сунну) о пророке Мухаммеде. Сунниты следуют принципам приверженности исламским ценностям, зафиксированным в Священном Предании, и идее руководящей роли мусульманской общины в решении жизненно важных </a:t>
            </a:r>
            <a:r>
              <a:rPr lang="ru-RU" dirty="0" err="1">
                <a:solidFill>
                  <a:schemeClr val="tx1"/>
                </a:solidFill>
                <a:latin typeface="Times New Roman" pitchFamily="18" charset="0"/>
                <a:cs typeface="Times New Roman" pitchFamily="18" charset="0"/>
              </a:rPr>
              <a:t>проблем.Сунниты</a:t>
            </a:r>
            <a:r>
              <a:rPr lang="ru-RU" dirty="0">
                <a:solidFill>
                  <a:schemeClr val="tx1"/>
                </a:solidFill>
                <a:latin typeface="Times New Roman" pitchFamily="18" charset="0"/>
                <a:cs typeface="Times New Roman" pitchFamily="18" charset="0"/>
              </a:rPr>
              <a:t> считают, что политическая и духовная власть должна принадлежать халифу — человеку, избираемому общиной и наиболее подходящему по личным качествам и знаниям для претворения в жизнь заветов Корана. </a:t>
            </a:r>
            <a:endParaRPr lang="ru-RU" b="1" dirty="0">
              <a:solidFill>
                <a:schemeClr val="tx1"/>
              </a:solidFill>
              <a:latin typeface="Times New Roman" pitchFamily="18" charset="0"/>
              <a:cs typeface="Times New Roman" pitchFamily="18" charset="0"/>
            </a:endParaRPr>
          </a:p>
          <a:p>
            <a:pPr indent="360000">
              <a:lnSpc>
                <a:spcPct val="120000"/>
              </a:lnSpc>
              <a:spcBef>
                <a:spcPts val="0"/>
              </a:spcBef>
              <a:spcAft>
                <a:spcPts val="0"/>
              </a:spcAft>
            </a:pPr>
            <a:endParaRPr lang="ru-RU" b="1" dirty="0">
              <a:solidFill>
                <a:schemeClr val="tx1"/>
              </a:solidFill>
              <a:latin typeface="Times New Roman" pitchFamily="18" charset="0"/>
              <a:cs typeface="Times New Roman" pitchFamily="18" charset="0"/>
            </a:endParaRPr>
          </a:p>
          <a:p>
            <a:pPr indent="360000">
              <a:lnSpc>
                <a:spcPct val="120000"/>
              </a:lnSpc>
              <a:spcBef>
                <a:spcPts val="0"/>
              </a:spcBef>
              <a:spcAft>
                <a:spcPts val="0"/>
              </a:spcAft>
            </a:pPr>
            <a:r>
              <a:rPr lang="ru-RU" b="1" dirty="0">
                <a:solidFill>
                  <a:schemeClr val="tx1"/>
                </a:solidFill>
                <a:latin typeface="Times New Roman" pitchFamily="18" charset="0"/>
                <a:cs typeface="Times New Roman" pitchFamily="18" charset="0"/>
              </a:rPr>
              <a:t>Шииты</a:t>
            </a:r>
            <a:r>
              <a:rPr lang="ru-RU" dirty="0">
                <a:solidFill>
                  <a:schemeClr val="tx1"/>
                </a:solidFill>
                <a:latin typeface="Times New Roman" pitchFamily="18" charset="0"/>
                <a:cs typeface="Times New Roman" pitchFamily="18" charset="0"/>
              </a:rPr>
              <a:t>— вторая по величине ветвь ислама. После смерти пророка Мухаммеда сформировалась группа мусульман, которые считали, что власть в общине должна принадлежать исключительно его потомкам. По мнению шиитов, право на имамат (институт верховного руководства общиной) было закреплено за родом дочери Мухаммеда божественным установлением. Первоначально эта группа являлась только политической партией, а как самостоятельное религиозно-правовое течение в исламе сформировалась позднее. Шииты традиционно делятся на две большие группы: умеренных и крайних. Шииты же считают, что родство с пророком дает членам его рода «божью благодать», и только они могут управлять мусульманами.</a:t>
            </a: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58213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16633"/>
            <a:ext cx="6781800" cy="720079"/>
          </a:xfrm>
        </p:spPr>
        <p:txBody>
          <a:bodyPr/>
          <a:lstStyle/>
          <a:p>
            <a:pPr algn="ctr"/>
            <a:r>
              <a:rPr lang="ru-RU" sz="2400" b="1" dirty="0">
                <a:solidFill>
                  <a:schemeClr val="tx1"/>
                </a:solidFill>
                <a:cs typeface="Times New Roman" panose="02020603050405020304" pitchFamily="18" charset="0"/>
              </a:rPr>
              <a:t>Основы вероубеждения в радикальном исламе: ваххабизм, салафизм, исламизм</a:t>
            </a:r>
            <a:endParaRPr lang="ru-RU" sz="2400" dirty="0"/>
          </a:p>
        </p:txBody>
      </p:sp>
      <p:sp>
        <p:nvSpPr>
          <p:cNvPr id="3" name="Подзаголовок 2"/>
          <p:cNvSpPr>
            <a:spLocks noGrp="1"/>
          </p:cNvSpPr>
          <p:nvPr>
            <p:ph type="subTitle" idx="1"/>
          </p:nvPr>
        </p:nvSpPr>
        <p:spPr>
          <a:xfrm>
            <a:off x="395536" y="980728"/>
            <a:ext cx="6781800" cy="5544616"/>
          </a:xfrm>
        </p:spPr>
        <p:txBody>
          <a:bodyPr>
            <a:normAutofit fontScale="62500" lnSpcReduction="20000"/>
          </a:bodyPr>
          <a:lstStyle/>
          <a:p>
            <a:pPr indent="360000">
              <a:lnSpc>
                <a:spcPct val="120000"/>
              </a:lnSpc>
              <a:spcBef>
                <a:spcPts val="0"/>
              </a:spcBef>
              <a:spcAft>
                <a:spcPts val="0"/>
              </a:spcAft>
            </a:pPr>
            <a:r>
              <a:rPr lang="ru-RU" b="1" dirty="0">
                <a:solidFill>
                  <a:schemeClr val="tx1"/>
                </a:solidFill>
                <a:latin typeface="Times New Roman" pitchFamily="18" charset="0"/>
                <a:cs typeface="Times New Roman" pitchFamily="18" charset="0"/>
              </a:rPr>
              <a:t>Ваххабизм</a:t>
            </a:r>
          </a:p>
          <a:p>
            <a:pPr indent="360000">
              <a:lnSpc>
                <a:spcPct val="120000"/>
              </a:lnSpc>
              <a:spcBef>
                <a:spcPts val="0"/>
              </a:spcBef>
              <a:spcAft>
                <a:spcPts val="0"/>
              </a:spcAft>
            </a:pPr>
            <a:r>
              <a:rPr lang="ru-RU" dirty="0">
                <a:solidFill>
                  <a:schemeClr val="tx1"/>
                </a:solidFill>
                <a:latin typeface="Times New Roman" pitchFamily="18" charset="0"/>
                <a:cs typeface="Times New Roman" pitchFamily="18" charset="0"/>
              </a:rPr>
              <a:t>Религиозно-политическое движение возникло в середине XVIII века. Стержнем его умения было представление о единобожии (</a:t>
            </a:r>
            <a:r>
              <a:rPr lang="ru-RU" dirty="0" err="1">
                <a:solidFill>
                  <a:schemeClr val="tx1"/>
                </a:solidFill>
                <a:latin typeface="Times New Roman" pitchFamily="18" charset="0"/>
                <a:cs typeface="Times New Roman" pitchFamily="18" charset="0"/>
              </a:rPr>
              <a:t>таухид</a:t>
            </a:r>
            <a:r>
              <a:rPr lang="ru-RU" dirty="0">
                <a:solidFill>
                  <a:schemeClr val="tx1"/>
                </a:solidFill>
                <a:latin typeface="Times New Roman" pitchFamily="18" charset="0"/>
                <a:cs typeface="Times New Roman" pitchFamily="18" charset="0"/>
              </a:rPr>
              <a:t>), согласно которому Аллах является единственным источником творения и только он достоин поклонения со стороны людей. Однако мусульмане отошли от этого принципа, поклоняясь святым и вводя различные новшества (</a:t>
            </a:r>
            <a:r>
              <a:rPr lang="ru-RU" dirty="0" err="1">
                <a:solidFill>
                  <a:schemeClr val="tx1"/>
                </a:solidFill>
                <a:latin typeface="Times New Roman" pitchFamily="18" charset="0"/>
                <a:cs typeface="Times New Roman" pitchFamily="18" charset="0"/>
              </a:rPr>
              <a:t>бида</a:t>
            </a:r>
            <a:r>
              <a:rPr lang="ru-RU" dirty="0">
                <a:solidFill>
                  <a:schemeClr val="tx1"/>
                </a:solidFill>
                <a:latin typeface="Times New Roman" pitchFamily="18" charset="0"/>
                <a:cs typeface="Times New Roman" pitchFamily="18" charset="0"/>
              </a:rPr>
              <a:t>), к числу которых относится и паломничество в Медину к гробу пророка. По мнению ваххабитов, необходимо очищение ислама, возврат к его изначальным установлениям путем отказа от нового, культа святых и т. д. Важное место отводится идее о джихаде против </a:t>
            </a:r>
            <a:r>
              <a:rPr lang="ru-RU" dirty="0" err="1">
                <a:solidFill>
                  <a:schemeClr val="tx1"/>
                </a:solidFill>
                <a:latin typeface="Times New Roman" pitchFamily="18" charset="0"/>
                <a:cs typeface="Times New Roman" pitchFamily="18" charset="0"/>
              </a:rPr>
              <a:t>многобожников</a:t>
            </a:r>
            <a:r>
              <a:rPr lang="ru-RU" dirty="0">
                <a:solidFill>
                  <a:schemeClr val="tx1"/>
                </a:solidFill>
                <a:latin typeface="Times New Roman" pitchFamily="18" charset="0"/>
                <a:cs typeface="Times New Roman" pitchFamily="18" charset="0"/>
              </a:rPr>
              <a:t> и мусульман, отступивших от принципов раннего ислама. В настоящее время ваххабизм — основа официальной идеологии Саудовской Аравии. </a:t>
            </a:r>
          </a:p>
          <a:p>
            <a:pPr indent="360000">
              <a:lnSpc>
                <a:spcPct val="120000"/>
              </a:lnSpc>
              <a:spcBef>
                <a:spcPts val="0"/>
              </a:spcBef>
              <a:spcAft>
                <a:spcPts val="0"/>
              </a:spcAft>
            </a:pPr>
            <a:endParaRPr lang="ru-RU" dirty="0">
              <a:solidFill>
                <a:schemeClr val="tx1"/>
              </a:solidFill>
              <a:latin typeface="Times New Roman" pitchFamily="18" charset="0"/>
              <a:cs typeface="Times New Roman" pitchFamily="18" charset="0"/>
            </a:endParaRPr>
          </a:p>
          <a:p>
            <a:pPr indent="360000">
              <a:lnSpc>
                <a:spcPct val="120000"/>
              </a:lnSpc>
              <a:spcBef>
                <a:spcPts val="0"/>
              </a:spcBef>
              <a:spcAft>
                <a:spcPts val="0"/>
              </a:spcAft>
            </a:pPr>
            <a:r>
              <a:rPr lang="ru-RU" b="1" dirty="0">
                <a:solidFill>
                  <a:schemeClr val="tx1"/>
                </a:solidFill>
                <a:latin typeface="Times New Roman" pitchFamily="18" charset="0"/>
                <a:cs typeface="Times New Roman" pitchFamily="18" charset="0"/>
              </a:rPr>
              <a:t>Салафизм</a:t>
            </a:r>
          </a:p>
          <a:p>
            <a:pPr indent="360000">
              <a:lnSpc>
                <a:spcPct val="120000"/>
              </a:lnSpc>
              <a:spcBef>
                <a:spcPts val="0"/>
              </a:spcBef>
              <a:spcAft>
                <a:spcPts val="0"/>
              </a:spcAft>
            </a:pPr>
            <a:r>
              <a:rPr lang="vi-VN" dirty="0">
                <a:solidFill>
                  <a:schemeClr val="tx1"/>
                </a:solidFill>
                <a:latin typeface="Times New Roman" pitchFamily="18" charset="0"/>
                <a:cs typeface="Times New Roman" pitchFamily="18" charset="0"/>
              </a:rPr>
              <a:t>Салафи́я (предки, предшественники») — направление в исламе, объединяющее мусульманских религиозных деятелей, которые в разные периоды истории ислама выступали с призывами ориентироваться на образ жизни и веру ранней мусульманской общины, на праведных предков (квалифицируя как </a:t>
            </a:r>
            <a:r>
              <a:rPr lang="ru-RU" dirty="0">
                <a:solidFill>
                  <a:schemeClr val="tx1"/>
                </a:solidFill>
                <a:latin typeface="Times New Roman" pitchFamily="18" charset="0"/>
                <a:cs typeface="Times New Roman" pitchFamily="18" charset="0"/>
              </a:rPr>
              <a:t>новое</a:t>
            </a:r>
            <a:r>
              <a:rPr lang="vi-VN" dirty="0">
                <a:solidFill>
                  <a:schemeClr val="tx1"/>
                </a:solidFill>
                <a:latin typeface="Times New Roman" pitchFamily="18" charset="0"/>
                <a:cs typeface="Times New Roman" pitchFamily="18" charset="0"/>
              </a:rPr>
              <a:t> все позднейшие нововведения в указанных сферах, начиная с методов символико-аллегорической трактовки Корана и заканчивая всевозможными новшествами, привнесёнными в мусульманский мир его контактами с Западом.</a:t>
            </a:r>
            <a:r>
              <a:rPr lang="ru-RU" dirty="0">
                <a:solidFill>
                  <a:schemeClr val="tx1"/>
                </a:solidFill>
                <a:latin typeface="Times New Roman" pitchFamily="18" charset="0"/>
                <a:cs typeface="Times New Roman" pitchFamily="18" charset="0"/>
              </a:rPr>
              <a:t> </a:t>
            </a:r>
            <a:r>
              <a:rPr lang="vi-VN" dirty="0">
                <a:solidFill>
                  <a:schemeClr val="tx1"/>
                </a:solidFill>
                <a:latin typeface="Times New Roman" pitchFamily="18" charset="0"/>
                <a:cs typeface="Times New Roman" pitchFamily="18" charset="0"/>
              </a:rPr>
              <a:t>В западной литературе для характеристики идеологии салафитов используются термины «традиционализм», «фундаментализм»</a:t>
            </a:r>
            <a:r>
              <a:rPr lang="ru-RU" dirty="0">
                <a:solidFill>
                  <a:schemeClr val="tx1"/>
                </a:solidFill>
                <a:latin typeface="Times New Roman" pitchFamily="18" charset="0"/>
                <a:cs typeface="Times New Roman" pitchFamily="18" charset="0"/>
              </a:rPr>
              <a:t>. </a:t>
            </a: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592083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16633"/>
            <a:ext cx="6781800" cy="720080"/>
          </a:xfrm>
        </p:spPr>
        <p:txBody>
          <a:bodyPr/>
          <a:lstStyle/>
          <a:p>
            <a:pPr algn="ctr"/>
            <a:r>
              <a:rPr lang="ru-RU" sz="2400" b="1" dirty="0">
                <a:solidFill>
                  <a:schemeClr val="tx1"/>
                </a:solidFill>
                <a:cs typeface="Times New Roman" panose="02020603050405020304" pitchFamily="18" charset="0"/>
              </a:rPr>
              <a:t>Основы вероубеждения в радикальном исламе: ваххабизм, салафизм, исламизм</a:t>
            </a:r>
            <a:endParaRPr lang="ru-RU" sz="2400" dirty="0"/>
          </a:p>
        </p:txBody>
      </p:sp>
      <p:sp>
        <p:nvSpPr>
          <p:cNvPr id="3" name="Подзаголовок 2"/>
          <p:cNvSpPr>
            <a:spLocks noGrp="1"/>
          </p:cNvSpPr>
          <p:nvPr>
            <p:ph type="subTitle" idx="1"/>
          </p:nvPr>
        </p:nvSpPr>
        <p:spPr>
          <a:xfrm>
            <a:off x="457200" y="908720"/>
            <a:ext cx="7139136" cy="5616624"/>
          </a:xfrm>
        </p:spPr>
        <p:txBody>
          <a:bodyPr>
            <a:normAutofit fontScale="70000" lnSpcReduction="20000"/>
          </a:bodyPr>
          <a:lstStyle/>
          <a:p>
            <a:pPr indent="360000">
              <a:lnSpc>
                <a:spcPct val="120000"/>
              </a:lnSpc>
              <a:spcBef>
                <a:spcPts val="0"/>
              </a:spcBef>
              <a:spcAft>
                <a:spcPts val="0"/>
              </a:spcAft>
            </a:pPr>
            <a:r>
              <a:rPr lang="ru-RU" dirty="0">
                <a:solidFill>
                  <a:schemeClr val="tx1"/>
                </a:solidFill>
                <a:latin typeface="Times New Roman" panose="02020603050405020304" pitchFamily="18" charset="0"/>
                <a:cs typeface="Times New Roman" panose="02020603050405020304" pitchFamily="18" charset="0"/>
              </a:rPr>
              <a:t>Наибольшую опасность для внутренней безопасности страны сегодня представляют сторонники нетрадиционного для российских мусульман течения ислама – </a:t>
            </a:r>
            <a:r>
              <a:rPr lang="ru-RU" b="1" i="1" dirty="0">
                <a:solidFill>
                  <a:schemeClr val="tx1"/>
                </a:solidFill>
                <a:latin typeface="Times New Roman" panose="02020603050405020304" pitchFamily="18" charset="0"/>
                <a:cs typeface="Times New Roman" panose="02020603050405020304" pitchFamily="18" charset="0"/>
              </a:rPr>
              <a:t>«ваххабизм».</a:t>
            </a:r>
          </a:p>
          <a:p>
            <a:pPr indent="360000">
              <a:lnSpc>
                <a:spcPct val="120000"/>
              </a:lnSpc>
              <a:spcBef>
                <a:spcPts val="0"/>
              </a:spcBef>
              <a:spcAft>
                <a:spcPts val="0"/>
              </a:spcAft>
            </a:pPr>
            <a:r>
              <a:rPr lang="ru-RU" dirty="0">
                <a:solidFill>
                  <a:schemeClr val="tx1"/>
                </a:solidFill>
                <a:latin typeface="Times New Roman" panose="02020603050405020304" pitchFamily="18" charset="0"/>
                <a:cs typeface="Times New Roman" panose="02020603050405020304" pitchFamily="18" charset="0"/>
              </a:rPr>
              <a:t>Лидеры и идеологи «ваххабитского» течения работу среди молодежи Российской Федерации считают одним из главных направлений своей деятельности. Основными целями этой деятельности являются: насаждение деструктивной идеологии и создание разветвлённой инфраструктуры для последующего ведения подрывной деятельности на территории России.</a:t>
            </a:r>
          </a:p>
          <a:p>
            <a:pPr indent="360000">
              <a:lnSpc>
                <a:spcPct val="120000"/>
              </a:lnSpc>
              <a:spcBef>
                <a:spcPts val="0"/>
              </a:spcBef>
              <a:spcAft>
                <a:spcPts val="0"/>
              </a:spcAft>
            </a:pPr>
            <a:r>
              <a:rPr lang="ru-RU" dirty="0">
                <a:solidFill>
                  <a:schemeClr val="tx1"/>
                </a:solidFill>
                <a:latin typeface="Times New Roman" panose="02020603050405020304" pitchFamily="18" charset="0"/>
                <a:cs typeface="Times New Roman" panose="02020603050405020304" pitchFamily="18" charset="0"/>
              </a:rPr>
              <a:t>В ряде субъектов Российской Федерации функционируют так называемые, «</a:t>
            </a:r>
            <a:r>
              <a:rPr lang="ru-RU" b="1" i="1" dirty="0">
                <a:solidFill>
                  <a:schemeClr val="tx1"/>
                </a:solidFill>
                <a:latin typeface="Times New Roman" panose="02020603050405020304" pitchFamily="18" charset="0"/>
                <a:cs typeface="Times New Roman" panose="02020603050405020304" pitchFamily="18" charset="0"/>
              </a:rPr>
              <a:t>центры исламской молодежи» и «лагеря исламской молодежи», </a:t>
            </a:r>
            <a:r>
              <a:rPr lang="ru-RU" dirty="0">
                <a:solidFill>
                  <a:schemeClr val="tx1"/>
                </a:solidFill>
                <a:latin typeface="Times New Roman" panose="02020603050405020304" pitchFamily="18" charset="0"/>
                <a:cs typeface="Times New Roman" panose="02020603050405020304" pitchFamily="18" charset="0"/>
              </a:rPr>
              <a:t>где членами международных террористических и экстремистских организаций </a:t>
            </a:r>
            <a:r>
              <a:rPr lang="ru-RU" b="1" dirty="0">
                <a:solidFill>
                  <a:schemeClr val="tx1"/>
                </a:solidFill>
                <a:latin typeface="Times New Roman" panose="02020603050405020304" pitchFamily="18" charset="0"/>
                <a:cs typeface="Times New Roman" panose="02020603050405020304" pitchFamily="18" charset="0"/>
              </a:rPr>
              <a:t>(«</a:t>
            </a:r>
            <a:r>
              <a:rPr lang="ru-RU" b="1" dirty="0" err="1">
                <a:solidFill>
                  <a:schemeClr val="tx1"/>
                </a:solidFill>
                <a:latin typeface="Times New Roman" panose="02020603050405020304" pitchFamily="18" charset="0"/>
                <a:cs typeface="Times New Roman" panose="02020603050405020304" pitchFamily="18" charset="0"/>
              </a:rPr>
              <a:t>Хизбут-Тахрир</a:t>
            </a:r>
            <a:r>
              <a:rPr lang="ru-RU" b="1" dirty="0">
                <a:solidFill>
                  <a:schemeClr val="tx1"/>
                </a:solidFill>
                <a:latin typeface="Times New Roman" panose="02020603050405020304" pitchFamily="18" charset="0"/>
                <a:cs typeface="Times New Roman" panose="02020603050405020304" pitchFamily="18" charset="0"/>
              </a:rPr>
              <a:t>», «ИДУ», «</a:t>
            </a:r>
            <a:r>
              <a:rPr lang="ru-RU" b="1" dirty="0" err="1">
                <a:solidFill>
                  <a:schemeClr val="tx1"/>
                </a:solidFill>
                <a:latin typeface="Times New Roman" panose="02020603050405020304" pitchFamily="18" charset="0"/>
                <a:cs typeface="Times New Roman" panose="02020603050405020304" pitchFamily="18" charset="0"/>
              </a:rPr>
              <a:t>Рефах</a:t>
            </a:r>
            <a:r>
              <a:rPr lang="ru-RU" b="1" dirty="0">
                <a:solidFill>
                  <a:schemeClr val="tx1"/>
                </a:solidFill>
                <a:latin typeface="Times New Roman" panose="02020603050405020304" pitchFamily="18" charset="0"/>
                <a:cs typeface="Times New Roman" panose="02020603050405020304" pitchFamily="18" charset="0"/>
              </a:rPr>
              <a:t>», «Аль-</a:t>
            </a:r>
            <a:r>
              <a:rPr lang="ru-RU" b="1" dirty="0" err="1">
                <a:solidFill>
                  <a:schemeClr val="tx1"/>
                </a:solidFill>
                <a:latin typeface="Times New Roman" panose="02020603050405020304" pitchFamily="18" charset="0"/>
                <a:cs typeface="Times New Roman" panose="02020603050405020304" pitchFamily="18" charset="0"/>
              </a:rPr>
              <a:t>Фатх</a:t>
            </a:r>
            <a:r>
              <a:rPr lang="ru-RU" b="1" dirty="0">
                <a:solidFill>
                  <a:schemeClr val="tx1"/>
                </a:solidFill>
                <a:latin typeface="Times New Roman" panose="02020603050405020304" pitchFamily="18" charset="0"/>
                <a:cs typeface="Times New Roman" panose="02020603050405020304" pitchFamily="18" charset="0"/>
              </a:rPr>
              <a:t>», «НУР»</a:t>
            </a:r>
            <a:r>
              <a:rPr lang="ru-RU" dirty="0">
                <a:solidFill>
                  <a:schemeClr val="tx1"/>
                </a:solidFill>
                <a:latin typeface="Times New Roman" panose="02020603050405020304" pitchFamily="18" charset="0"/>
                <a:cs typeface="Times New Roman" panose="02020603050405020304" pitchFamily="18" charset="0"/>
              </a:rPr>
              <a:t> и </a:t>
            </a:r>
            <a:r>
              <a:rPr lang="ru-RU" dirty="0" err="1">
                <a:solidFill>
                  <a:schemeClr val="tx1"/>
                </a:solidFill>
                <a:latin typeface="Times New Roman" panose="02020603050405020304" pitchFamily="18" charset="0"/>
                <a:cs typeface="Times New Roman" panose="02020603050405020304" pitchFamily="18" charset="0"/>
              </a:rPr>
              <a:t>д.р</a:t>
            </a:r>
            <a:r>
              <a:rPr lang="ru-RU" dirty="0">
                <a:solidFill>
                  <a:schemeClr val="tx1"/>
                </a:solidFill>
                <a:latin typeface="Times New Roman" panose="02020603050405020304" pitchFamily="18" charset="0"/>
                <a:cs typeface="Times New Roman" panose="02020603050405020304" pitchFamily="18" charset="0"/>
              </a:rPr>
              <a:t>.) проводится обучение радикальному исламу, вербовка и вовлечение граждан в экстремистские формирования. Процесс обучения построен на беспрекословном подчинении законам шариата, пропаганде превосходства ислама над другими религиями, а также неприятии существующего государственного строя и законодательства, как противоречащего самой системе ислама. </a:t>
            </a:r>
            <a:endParaRPr lang="ru-RU" dirty="0" smtClean="0">
              <a:solidFill>
                <a:schemeClr val="tx1"/>
              </a:solidFill>
              <a:latin typeface="Times New Roman" panose="02020603050405020304" pitchFamily="18" charset="0"/>
              <a:cs typeface="Times New Roman" panose="02020603050405020304" pitchFamily="18" charset="0"/>
            </a:endParaRPr>
          </a:p>
          <a:p>
            <a:pPr indent="360000">
              <a:lnSpc>
                <a:spcPct val="120000"/>
              </a:lnSpc>
              <a:spcBef>
                <a:spcPts val="0"/>
              </a:spcBef>
              <a:spcAft>
                <a:spcPts val="0"/>
              </a:spcAft>
            </a:pPr>
            <a:r>
              <a:rPr lang="ru-RU" dirty="0" smtClean="0">
                <a:solidFill>
                  <a:schemeClr val="tx1"/>
                </a:solidFill>
                <a:latin typeface="Times New Roman" panose="02020603050405020304" pitchFamily="18" charset="0"/>
                <a:cs typeface="Times New Roman" panose="02020603050405020304" pitchFamily="18" charset="0"/>
              </a:rPr>
              <a:t>Наиболее </a:t>
            </a:r>
            <a:r>
              <a:rPr lang="ru-RU" dirty="0">
                <a:solidFill>
                  <a:schemeClr val="tx1"/>
                </a:solidFill>
                <a:latin typeface="Times New Roman" panose="02020603050405020304" pitchFamily="18" charset="0"/>
                <a:cs typeface="Times New Roman" panose="02020603050405020304" pitchFamily="18" charset="0"/>
              </a:rPr>
              <a:t>активная деятельность таких молодежных организаций зафиксирована в Республике Бурятия, Свердловской, Тюменской, Челябинской областях.</a:t>
            </a:r>
          </a:p>
          <a:p>
            <a:endParaRPr lang="ru-RU" dirty="0"/>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95933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16633"/>
            <a:ext cx="6781800" cy="720080"/>
          </a:xfrm>
        </p:spPr>
        <p:txBody>
          <a:bodyPr/>
          <a:lstStyle/>
          <a:p>
            <a:pPr algn="ctr"/>
            <a:r>
              <a:rPr lang="ru-RU" sz="2400" b="1" dirty="0" smtClean="0">
                <a:solidFill>
                  <a:schemeClr val="tx1"/>
                </a:solidFill>
                <a:cs typeface="Times New Roman" panose="02020603050405020304" pitchFamily="18" charset="0"/>
              </a:rPr>
              <a:t>Радикальный ислам</a:t>
            </a:r>
            <a:endParaRPr lang="ru-RU" sz="2400" dirty="0"/>
          </a:p>
        </p:txBody>
      </p:sp>
      <p:sp>
        <p:nvSpPr>
          <p:cNvPr id="3" name="Подзаголовок 2"/>
          <p:cNvSpPr>
            <a:spLocks noGrp="1"/>
          </p:cNvSpPr>
          <p:nvPr>
            <p:ph type="subTitle" idx="1"/>
          </p:nvPr>
        </p:nvSpPr>
        <p:spPr>
          <a:xfrm>
            <a:off x="457200" y="1052736"/>
            <a:ext cx="6781800" cy="5472608"/>
          </a:xfrm>
        </p:spPr>
        <p:txBody>
          <a:bodyPr>
            <a:normAutofit fontScale="62500" lnSpcReduction="20000"/>
          </a:bodyPr>
          <a:lstStyle/>
          <a:p>
            <a:pPr indent="360000">
              <a:lnSpc>
                <a:spcPct val="120000"/>
              </a:lnSpc>
              <a:spcBef>
                <a:spcPts val="0"/>
              </a:spcBef>
              <a:spcAft>
                <a:spcPts val="0"/>
              </a:spcAft>
            </a:pPr>
            <a:r>
              <a:rPr lang="ru-RU" b="1" dirty="0">
                <a:solidFill>
                  <a:schemeClr val="tx1"/>
                </a:solidFill>
                <a:latin typeface="Times New Roman" panose="02020603050405020304" pitchFamily="18" charset="0"/>
                <a:cs typeface="Times New Roman" panose="02020603050405020304" pitchFamily="18" charset="0"/>
              </a:rPr>
              <a:t>Международные исламские террористические организации: </a:t>
            </a:r>
            <a:r>
              <a:rPr lang="ru-RU" dirty="0">
                <a:solidFill>
                  <a:schemeClr val="tx1"/>
                </a:solidFill>
                <a:latin typeface="Times New Roman" pitchFamily="18" charset="0"/>
                <a:cs typeface="Times New Roman" pitchFamily="18" charset="0"/>
              </a:rPr>
              <a:t>Аль-Каида, </a:t>
            </a:r>
            <a:r>
              <a:rPr lang="ru-RU" dirty="0" err="1">
                <a:solidFill>
                  <a:schemeClr val="tx1"/>
                </a:solidFill>
                <a:latin typeface="Times New Roman" pitchFamily="18" charset="0"/>
                <a:cs typeface="Times New Roman" pitchFamily="18" charset="0"/>
              </a:rPr>
              <a:t>Хизбаллах</a:t>
            </a:r>
            <a:r>
              <a:rPr lang="ru-RU" dirty="0">
                <a:solidFill>
                  <a:schemeClr val="tx1"/>
                </a:solidFill>
                <a:latin typeface="Times New Roman" pitchFamily="18" charset="0"/>
                <a:cs typeface="Times New Roman" pitchFamily="18" charset="0"/>
              </a:rPr>
              <a:t>, </a:t>
            </a:r>
            <a:r>
              <a:rPr lang="ru-RU" dirty="0" err="1">
                <a:solidFill>
                  <a:schemeClr val="tx1"/>
                </a:solidFill>
                <a:latin typeface="Times New Roman" pitchFamily="18" charset="0"/>
                <a:cs typeface="Times New Roman" pitchFamily="18" charset="0"/>
              </a:rPr>
              <a:t>Хамас</a:t>
            </a:r>
            <a:r>
              <a:rPr lang="ru-RU" dirty="0">
                <a:solidFill>
                  <a:schemeClr val="tx1"/>
                </a:solidFill>
                <a:latin typeface="Times New Roman" pitchFamily="18" charset="0"/>
                <a:cs typeface="Times New Roman" pitchFamily="18" charset="0"/>
              </a:rPr>
              <a:t>, </a:t>
            </a:r>
            <a:r>
              <a:rPr lang="ru-RU" dirty="0" err="1">
                <a:solidFill>
                  <a:schemeClr val="tx1"/>
                </a:solidFill>
                <a:latin typeface="Times New Roman" pitchFamily="18" charset="0"/>
                <a:cs typeface="Times New Roman" pitchFamily="18" charset="0"/>
              </a:rPr>
              <a:t>Игил</a:t>
            </a:r>
            <a:r>
              <a:rPr lang="ru-RU" dirty="0">
                <a:solidFill>
                  <a:schemeClr val="tx1"/>
                </a:solidFill>
                <a:latin typeface="Times New Roman" pitchFamily="18" charset="0"/>
                <a:cs typeface="Times New Roman" pitchFamily="18" charset="0"/>
              </a:rPr>
              <a:t>.</a:t>
            </a:r>
          </a:p>
          <a:p>
            <a:pPr indent="360000">
              <a:lnSpc>
                <a:spcPct val="120000"/>
              </a:lnSpc>
              <a:spcBef>
                <a:spcPts val="0"/>
              </a:spcBef>
              <a:spcAft>
                <a:spcPts val="0"/>
              </a:spcAft>
            </a:pPr>
            <a:endParaRPr lang="ru-RU" b="1" dirty="0">
              <a:solidFill>
                <a:schemeClr val="tx1"/>
              </a:solidFill>
              <a:latin typeface="Times New Roman" pitchFamily="18" charset="0"/>
              <a:cs typeface="Times New Roman" pitchFamily="18" charset="0"/>
            </a:endParaRPr>
          </a:p>
          <a:p>
            <a:pPr indent="360000">
              <a:lnSpc>
                <a:spcPct val="120000"/>
              </a:lnSpc>
              <a:spcBef>
                <a:spcPts val="0"/>
              </a:spcBef>
              <a:spcAft>
                <a:spcPts val="0"/>
              </a:spcAft>
            </a:pPr>
            <a:r>
              <a:rPr lang="ru-RU" b="1" dirty="0">
                <a:solidFill>
                  <a:schemeClr val="tx1"/>
                </a:solidFill>
                <a:latin typeface="Times New Roman" pitchFamily="18" charset="0"/>
                <a:cs typeface="Times New Roman" pitchFamily="18" charset="0"/>
              </a:rPr>
              <a:t>Радикальный ислам </a:t>
            </a:r>
            <a:r>
              <a:rPr lang="ru-RU" dirty="0">
                <a:solidFill>
                  <a:schemeClr val="tx1"/>
                </a:solidFill>
                <a:latin typeface="Times New Roman" pitchFamily="18" charset="0"/>
                <a:cs typeface="Times New Roman" pitchFamily="18" charset="0"/>
              </a:rPr>
              <a:t>– это урегулирование различных проблем решительным и необратимым способом, ведущим к индивидуальному или массовому террору, похищениям и убийствам людей и т. д. Такое насилие, рабовладение и торговля людьми, а также сам вид свирепствующих мусульманских фанатиков не может вызывать каких-либо теплых чувств к этому вероисповеданию в целом и к Аллаху в частности, так как они выступают от имени своего бога. И тут сразу же надо уточнить, что это движение никоим образом не следует идентифицировать с исламской верой.</a:t>
            </a:r>
          </a:p>
          <a:p>
            <a:pPr indent="360000">
              <a:lnSpc>
                <a:spcPct val="120000"/>
              </a:lnSpc>
              <a:spcBef>
                <a:spcPts val="0"/>
              </a:spcBef>
              <a:spcAft>
                <a:spcPts val="0"/>
              </a:spcAft>
            </a:pPr>
            <a:r>
              <a:rPr lang="ru-RU" b="1" dirty="0">
                <a:solidFill>
                  <a:schemeClr val="tx1"/>
                </a:solidFill>
                <a:latin typeface="Times New Roman" pitchFamily="18" charset="0"/>
                <a:cs typeface="Times New Roman" pitchFamily="18" charset="0"/>
              </a:rPr>
              <a:t>Главной задачей </a:t>
            </a:r>
            <a:r>
              <a:rPr lang="ru-RU" dirty="0">
                <a:solidFill>
                  <a:schemeClr val="tx1"/>
                </a:solidFill>
                <a:latin typeface="Times New Roman" pitchFamily="18" charset="0"/>
                <a:cs typeface="Times New Roman" pitchFamily="18" charset="0"/>
              </a:rPr>
              <a:t>радикально настроенных исламистов является убедить каждого человека в том, что он находится в смертельной опасности перед лицом так называемой западной отравы, которая несет с собой не захват или вторжение, как это было раньше, а обольщение современными материалистическими и светскими идеями, а также определенным образом жизни. Искоренить такую угрозу можно лишь монополией ислама, всецело управляющего государством. </a:t>
            </a:r>
          </a:p>
          <a:p>
            <a:pPr indent="360000">
              <a:lnSpc>
                <a:spcPct val="120000"/>
              </a:lnSpc>
              <a:spcBef>
                <a:spcPts val="0"/>
              </a:spcBef>
              <a:spcAft>
                <a:spcPts val="0"/>
              </a:spcAft>
            </a:pPr>
            <a:r>
              <a:rPr lang="ru-RU" b="1" dirty="0">
                <a:solidFill>
                  <a:schemeClr val="tx1"/>
                </a:solidFill>
                <a:latin typeface="Times New Roman" pitchFamily="18" charset="0"/>
                <a:cs typeface="Times New Roman" pitchFamily="18" charset="0"/>
              </a:rPr>
              <a:t>При этом истинный мусульманин </a:t>
            </a:r>
            <a:r>
              <a:rPr lang="ru-RU" dirty="0">
                <a:solidFill>
                  <a:schemeClr val="tx1"/>
                </a:solidFill>
                <a:latin typeface="Times New Roman" pitchFamily="18" charset="0"/>
                <a:cs typeface="Times New Roman" pitchFamily="18" charset="0"/>
              </a:rPr>
              <a:t>должен отвернуться от любого проявления западной идеологии, а также вступить в один из добровольных союзов. Такие объединения призваны попытаться захватить власть в государстве и максимально расширить сферу влияния путем проникновения своих членов на выборные должности в торговые и профессиональные представительства, в парламент.</a:t>
            </a:r>
          </a:p>
          <a:p>
            <a:pPr indent="360000">
              <a:lnSpc>
                <a:spcPct val="120000"/>
              </a:lnSpc>
              <a:spcBef>
                <a:spcPts val="0"/>
              </a:spcBef>
              <a:spcAft>
                <a:spcPts val="0"/>
              </a:spcAft>
            </a:pPr>
            <a:endParaRPr lang="ru-RU" dirty="0">
              <a:solidFill>
                <a:schemeClr val="tx1"/>
              </a:solidFill>
              <a:latin typeface="Times New Roman" pitchFamily="18" charset="0"/>
              <a:cs typeface="Times New Roman" pitchFamily="18" charset="0"/>
            </a:endParaRPr>
          </a:p>
        </p:txBody>
      </p:sp>
      <p:grpSp>
        <p:nvGrpSpPr>
          <p:cNvPr id="4" name="Group 6"/>
          <p:cNvGrpSpPr>
            <a:grpSpLocks/>
          </p:cNvGrpSpPr>
          <p:nvPr/>
        </p:nvGrpSpPr>
        <p:grpSpPr bwMode="auto">
          <a:xfrm>
            <a:off x="7812360" y="622303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107792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068960"/>
            <a:ext cx="8229600" cy="914400"/>
          </a:xfrm>
        </p:spPr>
        <p:txBody>
          <a:bodyPr/>
          <a:lstStyle/>
          <a:p>
            <a:pPr algn="ctr"/>
            <a:r>
              <a:rPr lang="ru-RU" dirty="0" smtClean="0"/>
              <a:t>Спасибо за внимание!</a:t>
            </a:r>
            <a:endParaRPr lang="ru-RU" dirty="0"/>
          </a:p>
        </p:txBody>
      </p:sp>
      <p:grpSp>
        <p:nvGrpSpPr>
          <p:cNvPr id="3" name="Group 6"/>
          <p:cNvGrpSpPr>
            <a:grpSpLocks/>
          </p:cNvGrpSpPr>
          <p:nvPr/>
        </p:nvGrpSpPr>
        <p:grpSpPr bwMode="auto">
          <a:xfrm>
            <a:off x="7812360" y="6223033"/>
            <a:ext cx="1033463" cy="409575"/>
            <a:chOff x="4876" y="4062"/>
            <a:chExt cx="651" cy="258"/>
          </a:xfrm>
        </p:grpSpPr>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80241665"/>
      </p:ext>
    </p:extLst>
  </p:cSld>
  <p:clrMapOvr>
    <a:masterClrMapping/>
  </p:clrMapOvr>
</p:sld>
</file>

<file path=ppt/theme/theme1.xml><?xml version="1.0" encoding="utf-8"?>
<a:theme xmlns:a="http://schemas.openxmlformats.org/drawingml/2006/main" name="Macro">
  <a:themeElements>
    <a:clrScheme name="Macro">
      <a:dk1>
        <a:sysClr val="windowText" lastClr="000000"/>
      </a:dk1>
      <a:lt1>
        <a:sysClr val="window" lastClr="FFFFFF"/>
      </a:lt1>
      <a:dk2>
        <a:srgbClr val="3F3F4D"/>
      </a:dk2>
      <a:lt2>
        <a:srgbClr val="DDDDDD"/>
      </a:lt2>
      <a:accent1>
        <a:srgbClr val="A51009"/>
      </a:accent1>
      <a:accent2>
        <a:srgbClr val="DE7014"/>
      </a:accent2>
      <a:accent3>
        <a:srgbClr val="704836"/>
      </a:accent3>
      <a:accent4>
        <a:srgbClr val="F2B431"/>
      </a:accent4>
      <a:accent5>
        <a:srgbClr val="7F221D"/>
      </a:accent5>
      <a:accent6>
        <a:srgbClr val="CDAC77"/>
      </a:accent6>
      <a:hlink>
        <a:srgbClr val="F5B123"/>
      </a:hlink>
      <a:folHlink>
        <a:srgbClr val="E19B0B"/>
      </a:folHlink>
    </a:clrScheme>
    <a:fontScheme name="Macro">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cro">
      <a:fillStyleLst>
        <a:solidFill>
          <a:schemeClr val="phClr"/>
        </a:solidFill>
        <a:gradFill rotWithShape="1">
          <a:gsLst>
            <a:gs pos="0">
              <a:schemeClr val="phClr">
                <a:tint val="65000"/>
                <a:satMod val="300000"/>
              </a:schemeClr>
            </a:gs>
            <a:gs pos="100000">
              <a:schemeClr val="phClr">
                <a:tint val="80000"/>
                <a:satMod val="150000"/>
              </a:schemeClr>
            </a:gs>
          </a:gsLst>
          <a:lin ang="5400000" scaled="0"/>
        </a:gradFill>
        <a:gradFill rotWithShape="1">
          <a:gsLst>
            <a:gs pos="0">
              <a:schemeClr val="phClr">
                <a:shade val="90000"/>
                <a:satMod val="300000"/>
              </a:schemeClr>
            </a:gs>
            <a:gs pos="100000">
              <a:schemeClr val="phClr">
                <a:satMod val="150000"/>
              </a:schemeClr>
            </a:gs>
          </a:gsLst>
          <a:path path="circle">
            <a:fillToRect l="50000" t="100000" r="100000" b="50000"/>
          </a:path>
        </a:gradFill>
      </a:fillStyleLst>
      <a:lnStyleLst>
        <a:ln w="9525" cap="flat" cmpd="sng" algn="ctr">
          <a:solidFill>
            <a:schemeClr val="phClr"/>
          </a:solidFill>
          <a:prstDash val="solid"/>
        </a:ln>
        <a:ln w="13970" cap="flat" cmpd="sng" algn="ctr">
          <a:solidFill>
            <a:schemeClr val="phClr"/>
          </a:solidFill>
          <a:prstDash val="solid"/>
        </a:ln>
        <a:ln w="22225" cap="flat" cmpd="sng" algn="ctr">
          <a:solidFill>
            <a:schemeClr val="phClr"/>
          </a:solidFill>
          <a:prstDash val="solid"/>
        </a:ln>
      </a:lnStyleLst>
      <a:effectStyleLst>
        <a:effectStyle>
          <a:effectLst>
            <a:outerShdw blurRad="50800" dist="25400" dir="5400000" rotWithShape="0">
              <a:srgbClr val="000000">
                <a:alpha val="70000"/>
              </a:srgbClr>
            </a:outerShdw>
          </a:effectLst>
        </a:effectStyle>
        <a:effectStyle>
          <a:effectLst>
            <a:outerShdw blurRad="25400" dist="25400" dir="5400000" rotWithShape="0">
              <a:srgbClr val="000000">
                <a:alpha val="70000"/>
              </a:srgbClr>
            </a:outerShdw>
          </a:effectLst>
          <a:scene3d>
            <a:camera prst="orthographicFront">
              <a:rot lat="0" lon="0" rev="0"/>
            </a:camera>
            <a:lightRig rig="threePt" dir="tl"/>
          </a:scene3d>
          <a:sp3d contourW="15875" prstMaterial="softmetal">
            <a:bevelT w="25400" h="19050" prst="angle"/>
            <a:contourClr>
              <a:schemeClr val="phClr">
                <a:shade val="30000"/>
              </a:schemeClr>
            </a:contourClr>
          </a:sp3d>
        </a:effectStyle>
        <a:effectStyle>
          <a:effectLst>
            <a:outerShdw blurRad="25400" dist="25400" dir="5400000" rotWithShape="0">
              <a:srgbClr val="000000">
                <a:alpha val="40000"/>
              </a:srgbClr>
            </a:outerShdw>
          </a:effectLst>
          <a:scene3d>
            <a:camera prst="orthographicFront">
              <a:rot lat="0" lon="0" rev="0"/>
            </a:camera>
            <a:lightRig rig="threePt" dir="tl"/>
          </a:scene3d>
          <a:sp3d contourW="19050" prstMaterial="metal">
            <a:bevelT w="63500" h="31750" prst="angle"/>
            <a:contourClr>
              <a:schemeClr val="phClr">
                <a:shade val="25000"/>
                <a:satMod val="130000"/>
              </a:schemeClr>
            </a:contourClr>
          </a:sp3d>
        </a:effectStyle>
      </a:effectStyleLst>
      <a:bgFillStyleLst>
        <a:solidFill>
          <a:schemeClr val="phClr"/>
        </a:solidFill>
        <a:gradFill rotWithShape="1">
          <a:gsLst>
            <a:gs pos="0">
              <a:schemeClr val="phClr">
                <a:tint val="67000"/>
                <a:shade val="93000"/>
                <a:satMod val="110000"/>
                <a:lumMod val="90000"/>
              </a:schemeClr>
            </a:gs>
            <a:gs pos="76000">
              <a:schemeClr val="phClr">
                <a:tint val="85000"/>
                <a:shade val="75000"/>
                <a:satMod val="120000"/>
              </a:schemeClr>
            </a:gs>
            <a:gs pos="100000">
              <a:schemeClr val="phClr">
                <a:tint val="86000"/>
                <a:shade val="50000"/>
                <a:satMod val="130000"/>
              </a:schemeClr>
            </a:gs>
          </a:gsLst>
          <a:lin ang="5400000" scaled="0"/>
        </a:gradFill>
        <a:gradFill rotWithShape="1">
          <a:gsLst>
            <a:gs pos="0">
              <a:schemeClr val="phClr">
                <a:tint val="96000"/>
                <a:shade val="35000"/>
                <a:satMod val="146000"/>
                <a:lumMod val="101000"/>
              </a:schemeClr>
            </a:gs>
            <a:gs pos="26000">
              <a:schemeClr val="phClr">
                <a:tint val="96000"/>
                <a:shade val="96000"/>
                <a:satMod val="190000"/>
              </a:schemeClr>
            </a:gs>
            <a:gs pos="100000">
              <a:schemeClr val="phClr">
                <a:tint val="60000"/>
                <a:shade val="90000"/>
                <a:satMod val="220000"/>
                <a:lumMod val="11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TM01859866[[fn=Макрос]]</Template>
  <TotalTime>300</TotalTime>
  <Words>3456</Words>
  <Application>Microsoft Office PowerPoint</Application>
  <PresentationFormat>Экран (4:3)</PresentationFormat>
  <Paragraphs>179</Paragraphs>
  <Slides>28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Macro</vt:lpstr>
      <vt:lpstr>Лекция 4 Виды экстремизма (политический, исламский, религиозный, этнический)</vt:lpstr>
      <vt:lpstr>Виды экстремизма (политический, исламский, религиозный, этнический)</vt:lpstr>
      <vt:lpstr>Виды экстремизма, их особенности и разновидности</vt:lpstr>
      <vt:lpstr>Виды экстремизма, их особенности и разновидности</vt:lpstr>
      <vt:lpstr>Виды экстремизма, их особенности и разновидности</vt:lpstr>
      <vt:lpstr>Виды экстремизма, их особенности и разновидности</vt:lpstr>
      <vt:lpstr>Виды экстремизма, их особенности и разновидности</vt:lpstr>
      <vt:lpstr>Виды экстремизма, их особенности и разновидности</vt:lpstr>
      <vt:lpstr>Виды экстремизма, их особенности и разновидности</vt:lpstr>
      <vt:lpstr>Виды экстремизма, их особенности и разновидности</vt:lpstr>
      <vt:lpstr>Виды экстремизма, их особенности и разновидности</vt:lpstr>
      <vt:lpstr>Виды экстремизма, их особенности и разновидности</vt:lpstr>
      <vt:lpstr>  Особенности праворадикальной идеологии: цели, ценности, акции, пути прихода к власти</vt:lpstr>
      <vt:lpstr>Особенности праворадикальной идеологии: цели, ценности, акции, пути прихода к власти</vt:lpstr>
      <vt:lpstr>Особенности праворадикальной идеологии: цели, ценности, акции, пути прихода к власти</vt:lpstr>
      <vt:lpstr>Праворадикальные политические партии</vt:lpstr>
      <vt:lpstr>Ислам как мировая религия. Неразделенность религиозной и политической власти в исламе</vt:lpstr>
      <vt:lpstr>Ислам как мировая религия. Неразделенность религиозной и политической власти в исламе</vt:lpstr>
      <vt:lpstr>Ислам как мировая религия. Неразделенность религиозной и политической власти в исламе</vt:lpstr>
      <vt:lpstr>Ислам как мировая религия. Неразделенность религиозной и политической власти в исламе</vt:lpstr>
      <vt:lpstr>Ислам как мировая религия. Неразделенность религиозной и политической власти в исламе</vt:lpstr>
      <vt:lpstr>Неразделенность религиозной и политической власти в исламе</vt:lpstr>
      <vt:lpstr>Течения в исламе. Основы вероубеждения в радикальном исламе: ваххабизм, салафизм, исламизм</vt:lpstr>
      <vt:lpstr>Течения в исламе. Сунниты и Шииты.</vt:lpstr>
      <vt:lpstr>Основы вероубеждения в радикальном исламе: ваххабизм, салафизм, исламизм</vt:lpstr>
      <vt:lpstr>Основы вероубеждения в радикальном исламе: ваххабизм, салафизм, исламизм</vt:lpstr>
      <vt:lpstr>Радикальный ислам</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Елена</dc:creator>
  <cp:lastModifiedBy>Харчевникова Елена</cp:lastModifiedBy>
  <cp:revision>40</cp:revision>
  <dcterms:created xsi:type="dcterms:W3CDTF">2017-12-04T11:35:03Z</dcterms:created>
  <dcterms:modified xsi:type="dcterms:W3CDTF">2018-05-10T06:10:25Z</dcterms:modified>
</cp:coreProperties>
</file>