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3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</p:sldIdLst>
  <p:sldSz cx="9144000" cy="6858000" type="screen4x3"/>
  <p:notesSz cx="6858000" cy="9144000"/>
  <p:custDataLst>
    <p:tags r:id="rId13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7" d="100"/>
          <a:sy n="77" d="100"/>
        </p:scale>
        <p:origin x="-102" y="-76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gs" Target="tags/tag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BFB238-8A63-44FD-8F60-6E829E03EB63}" type="datetimeFigureOut">
              <a:rPr lang="ru-RU" smtClean="0"/>
              <a:t>14.10.2016</a:t>
            </a:fld>
            <a:endParaRPr lang="ru-RU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778B1-08B6-434A-8A32-E4FAEEBCE34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BFB238-8A63-44FD-8F60-6E829E03EB63}" type="datetimeFigureOut">
              <a:rPr lang="ru-RU" smtClean="0"/>
              <a:t>14.10.2016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778B1-08B6-434A-8A32-E4FAEEBCE34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BFB238-8A63-44FD-8F60-6E829E03EB63}" type="datetimeFigureOut">
              <a:rPr lang="ru-RU" smtClean="0"/>
              <a:t>14.10.2016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778B1-08B6-434A-8A32-E4FAEEBCE34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BFB238-8A63-44FD-8F60-6E829E03EB63}" type="datetimeFigureOut">
              <a:rPr lang="ru-RU" smtClean="0"/>
              <a:t>14.10.2016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778B1-08B6-434A-8A32-E4FAEEBCE34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BFB238-8A63-44FD-8F60-6E829E03EB63}" type="datetimeFigureOut">
              <a:rPr lang="ru-RU" smtClean="0"/>
              <a:t>14.10.2016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778B1-08B6-434A-8A32-E4FAEEBCE34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BFB238-8A63-44FD-8F60-6E829E03EB63}" type="datetimeFigureOut">
              <a:rPr lang="ru-RU" smtClean="0"/>
              <a:t>14.10.2016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778B1-08B6-434A-8A32-E4FAEEBCE34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BFB238-8A63-44FD-8F60-6E829E03EB63}" type="datetimeFigureOut">
              <a:rPr lang="ru-RU" smtClean="0"/>
              <a:t>14.10.2016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778B1-08B6-434A-8A32-E4FAEEBCE34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BFB238-8A63-44FD-8F60-6E829E03EB63}" type="datetimeFigureOut">
              <a:rPr lang="ru-RU" smtClean="0"/>
              <a:t>14.10.2016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778B1-08B6-434A-8A32-E4FAEEBCE34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BFB238-8A63-44FD-8F60-6E829E03EB63}" type="datetimeFigureOut">
              <a:rPr lang="ru-RU" smtClean="0"/>
              <a:t>14.10.2016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16E778B1-08B6-434A-8A32-E4FAEEBCE34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BFB238-8A63-44FD-8F60-6E829E03EB63}" type="datetimeFigureOut">
              <a:rPr lang="ru-RU" smtClean="0"/>
              <a:t>14.10.2016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778B1-08B6-434A-8A32-E4FAEEBCE34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BFB238-8A63-44FD-8F60-6E829E03EB63}" type="datetimeFigureOut">
              <a:rPr lang="ru-RU" smtClean="0"/>
              <a:t>14.10.2016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778B1-08B6-434A-8A32-E4FAEEBCE34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DDBFB238-8A63-44FD-8F60-6E829E03EB63}" type="datetimeFigureOut">
              <a:rPr lang="ru-RU" smtClean="0"/>
              <a:t>14.10.2016</a:t>
            </a:fld>
            <a:endParaRPr lang="ru-RU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6E778B1-08B6-434A-8A32-E4FAEEBCE340}" type="slidenum">
              <a:rPr lang="ru-RU" smtClean="0"/>
              <a:t>‹#›</a:t>
            </a:fld>
            <a:endParaRPr lang="ru-RU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9552" y="2204864"/>
            <a:ext cx="7851648" cy="1828800"/>
          </a:xfrm>
        </p:spPr>
        <p:txBody>
          <a:bodyPr>
            <a:noAutofit/>
          </a:bodyPr>
          <a:lstStyle/>
          <a:p>
            <a:r>
              <a:rPr lang="ru-RU" sz="4400" dirty="0" smtClean="0"/>
              <a:t>Тема 2. ЭКСПЛУАТАЦИОННО-ТЕХНИЧЕСКИЕ ПОКАЗАТЕЛИ ИНФОКОММУНИКАЦИОННОГО ОБОРУДОВАНИЯ</a:t>
            </a:r>
            <a:endParaRPr lang="ru-RU" sz="4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552" y="4437112"/>
            <a:ext cx="7854696" cy="1752600"/>
          </a:xfrm>
        </p:spPr>
        <p:txBody>
          <a:bodyPr/>
          <a:lstStyle/>
          <a:p>
            <a:r>
              <a:rPr lang="ru-RU" dirty="0" smtClean="0"/>
              <a:t>Эксплуатационно-технические показатели. Основные понятия теории вероятностей и массового </a:t>
            </a:r>
            <a:r>
              <a:rPr lang="ru-RU" smtClean="0"/>
              <a:t>обслуживания</a:t>
            </a:r>
            <a:r>
              <a:rPr lang="ru-RU" smtClean="0"/>
              <a:t>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7080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708688"/>
          </a:xfrm>
        </p:spPr>
        <p:txBody>
          <a:bodyPr>
            <a:noAutofit/>
          </a:bodyPr>
          <a:lstStyle/>
          <a:p>
            <a:pPr algn="ctr"/>
            <a:r>
              <a:rPr lang="ru-RU" sz="3000" b="1" dirty="0" smtClean="0"/>
              <a:t>ЭКСПЛУАТАЦИОННО-ТЕХНИЧЕСКИЕ ПОКАЗАТЕЛИ</a:t>
            </a:r>
            <a:endParaRPr lang="ru-RU" sz="30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556792"/>
            <a:ext cx="8229600" cy="4968552"/>
          </a:xfrm>
        </p:spPr>
        <p:txBody>
          <a:bodyPr>
            <a:normAutofit/>
          </a:bodyPr>
          <a:lstStyle/>
          <a:p>
            <a:r>
              <a:rPr lang="ru-RU" sz="2000" dirty="0" smtClean="0"/>
              <a:t>Рассмотренные</a:t>
            </a:r>
            <a:r>
              <a:rPr lang="en-US" sz="2000" dirty="0" smtClean="0"/>
              <a:t> </a:t>
            </a:r>
            <a:r>
              <a:rPr lang="ru-RU" sz="2000" dirty="0" smtClean="0"/>
              <a:t>выше</a:t>
            </a:r>
            <a:r>
              <a:rPr lang="en-US" sz="2000" dirty="0" smtClean="0"/>
              <a:t> </a:t>
            </a:r>
            <a:r>
              <a:rPr lang="ru-RU" sz="2000" dirty="0" smtClean="0"/>
              <a:t>понятия</a:t>
            </a:r>
            <a:r>
              <a:rPr lang="en-US" sz="2000" dirty="0" smtClean="0"/>
              <a:t> </a:t>
            </a:r>
            <a:r>
              <a:rPr lang="ru-RU" sz="2000" dirty="0" smtClean="0"/>
              <a:t>и</a:t>
            </a:r>
            <a:r>
              <a:rPr lang="en-US" sz="2000" dirty="0" smtClean="0"/>
              <a:t> </a:t>
            </a:r>
            <a:r>
              <a:rPr lang="ru-RU" sz="2000" dirty="0" smtClean="0"/>
              <a:t>определения</a:t>
            </a:r>
            <a:r>
              <a:rPr lang="en-US" sz="2000" dirty="0" smtClean="0"/>
              <a:t> </a:t>
            </a:r>
            <a:r>
              <a:rPr lang="ru-RU" sz="2000" dirty="0" smtClean="0"/>
              <a:t>являются</a:t>
            </a:r>
            <a:r>
              <a:rPr lang="en-US" sz="2000" dirty="0" smtClean="0"/>
              <a:t> </a:t>
            </a:r>
            <a:r>
              <a:rPr lang="ru-RU" sz="2000" dirty="0" smtClean="0"/>
              <a:t>качественны­ми</a:t>
            </a:r>
            <a:r>
              <a:rPr lang="en-US" sz="2000" dirty="0" smtClean="0"/>
              <a:t> </a:t>
            </a:r>
            <a:r>
              <a:rPr lang="ru-RU" sz="2000" dirty="0" smtClean="0"/>
              <a:t>характеристиками.</a:t>
            </a:r>
            <a:r>
              <a:rPr lang="en-US" sz="2000" dirty="0" smtClean="0"/>
              <a:t> </a:t>
            </a:r>
          </a:p>
          <a:p>
            <a:r>
              <a:rPr lang="ru-RU" sz="2000" dirty="0" smtClean="0"/>
              <a:t>Для</a:t>
            </a:r>
            <a:r>
              <a:rPr lang="en-US" sz="2000" dirty="0" smtClean="0"/>
              <a:t> </a:t>
            </a:r>
            <a:r>
              <a:rPr lang="ru-RU" sz="2000" dirty="0" smtClean="0"/>
              <a:t>количественного</a:t>
            </a:r>
            <a:r>
              <a:rPr lang="en-US" sz="2000" dirty="0" smtClean="0"/>
              <a:t> </a:t>
            </a:r>
            <a:r>
              <a:rPr lang="ru-RU" sz="2000" dirty="0" smtClean="0"/>
              <a:t>выражения</a:t>
            </a:r>
            <a:r>
              <a:rPr lang="en-US" sz="2000" dirty="0" smtClean="0"/>
              <a:t> </a:t>
            </a:r>
            <a:r>
              <a:rPr lang="ru-RU" sz="2000" dirty="0" smtClean="0"/>
              <a:t>надежности</a:t>
            </a:r>
            <a:r>
              <a:rPr lang="ru-RU" sz="2000" dirty="0"/>
              <a:t>, </a:t>
            </a:r>
            <a:r>
              <a:rPr lang="ru-RU" sz="2000" dirty="0" smtClean="0"/>
              <a:t>готовности,</a:t>
            </a:r>
            <a:r>
              <a:rPr lang="en-US" sz="2000" dirty="0" smtClean="0"/>
              <a:t> </a:t>
            </a:r>
            <a:r>
              <a:rPr lang="ru-RU" sz="2000" dirty="0" smtClean="0"/>
              <a:t>экономичности</a:t>
            </a:r>
            <a:r>
              <a:rPr lang="en-US" sz="2000" dirty="0" smtClean="0"/>
              <a:t> </a:t>
            </a:r>
            <a:r>
              <a:rPr lang="ru-RU" sz="2000" dirty="0" smtClean="0"/>
              <a:t>используются</a:t>
            </a:r>
            <a:r>
              <a:rPr lang="en-US" sz="2000" dirty="0" smtClean="0"/>
              <a:t> </a:t>
            </a:r>
            <a:r>
              <a:rPr lang="ru-RU" sz="2000" dirty="0" smtClean="0"/>
              <a:t>эксплуатационно-техничес­кие</a:t>
            </a:r>
            <a:r>
              <a:rPr lang="en-US" sz="2000" dirty="0" smtClean="0"/>
              <a:t> </a:t>
            </a:r>
            <a:r>
              <a:rPr lang="ru-RU" sz="2000" dirty="0" smtClean="0"/>
              <a:t>показатели</a:t>
            </a:r>
            <a:r>
              <a:rPr lang="ru-RU" sz="2000" dirty="0"/>
              <a:t>. </a:t>
            </a:r>
          </a:p>
          <a:p>
            <a:r>
              <a:rPr lang="ru-RU" sz="2000" dirty="0" smtClean="0"/>
              <a:t>Выбор</a:t>
            </a:r>
            <a:r>
              <a:rPr lang="en-US" sz="2000" dirty="0" smtClean="0"/>
              <a:t> </a:t>
            </a:r>
            <a:r>
              <a:rPr lang="ru-RU" sz="2000" dirty="0" smtClean="0"/>
              <a:t>возможного</a:t>
            </a:r>
            <a:r>
              <a:rPr lang="en-US" sz="2000" dirty="0" smtClean="0"/>
              <a:t> </a:t>
            </a:r>
            <a:r>
              <a:rPr lang="ru-RU" sz="2000" dirty="0" smtClean="0"/>
              <a:t>перечня</a:t>
            </a:r>
            <a:r>
              <a:rPr lang="en-US" sz="2000" dirty="0" smtClean="0"/>
              <a:t> </a:t>
            </a:r>
            <a:r>
              <a:rPr lang="ru-RU" sz="2000" dirty="0" smtClean="0"/>
              <a:t>показателей</a:t>
            </a:r>
            <a:r>
              <a:rPr lang="en-US" sz="2000" dirty="0" smtClean="0"/>
              <a:t> </a:t>
            </a:r>
            <a:r>
              <a:rPr lang="ru-RU" sz="2000" dirty="0" smtClean="0"/>
              <a:t>проводят</a:t>
            </a:r>
            <a:r>
              <a:rPr lang="en-US" sz="2000" dirty="0" smtClean="0"/>
              <a:t> </a:t>
            </a:r>
            <a:r>
              <a:rPr lang="ru-RU" sz="2000" dirty="0" smtClean="0"/>
              <a:t>с</a:t>
            </a:r>
            <a:r>
              <a:rPr lang="en-US" sz="2000" dirty="0" smtClean="0"/>
              <a:t> </a:t>
            </a:r>
            <a:r>
              <a:rPr lang="ru-RU" sz="2000" dirty="0" smtClean="0"/>
              <a:t>учетом</a:t>
            </a:r>
            <a:r>
              <a:rPr lang="en-US" sz="2000" dirty="0" smtClean="0"/>
              <a:t> </a:t>
            </a:r>
            <a:r>
              <a:rPr lang="ru-RU" sz="2000" dirty="0" smtClean="0"/>
              <a:t>опреде­лённых</a:t>
            </a:r>
            <a:r>
              <a:rPr lang="en-US" sz="2000" dirty="0" smtClean="0"/>
              <a:t> </a:t>
            </a:r>
            <a:r>
              <a:rPr lang="ru-RU" sz="2000" dirty="0" smtClean="0"/>
              <a:t>требований</a:t>
            </a:r>
            <a:r>
              <a:rPr lang="ru-RU" sz="2000" dirty="0"/>
              <a:t>: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000" dirty="0" smtClean="0"/>
              <a:t>Возможность</a:t>
            </a:r>
            <a:r>
              <a:rPr lang="en-US" sz="2000" dirty="0" smtClean="0"/>
              <a:t> </a:t>
            </a:r>
            <a:r>
              <a:rPr lang="ru-RU" sz="2000" dirty="0" smtClean="0"/>
              <a:t>оценивать</a:t>
            </a:r>
            <a:r>
              <a:rPr lang="en-US" sz="2000" dirty="0" smtClean="0"/>
              <a:t> </a:t>
            </a:r>
            <a:r>
              <a:rPr lang="ru-RU" sz="2000" dirty="0" smtClean="0"/>
              <a:t>соответствующие</a:t>
            </a:r>
            <a:r>
              <a:rPr lang="en-US" sz="2000" dirty="0" smtClean="0"/>
              <a:t> </a:t>
            </a:r>
            <a:r>
              <a:rPr lang="ru-RU" sz="2000" dirty="0" err="1" smtClean="0"/>
              <a:t>характеристки</a:t>
            </a:r>
            <a:r>
              <a:rPr lang="en-US" sz="2000" dirty="0" smtClean="0"/>
              <a:t> </a:t>
            </a:r>
            <a:r>
              <a:rPr lang="ru-RU" sz="2000" dirty="0" smtClean="0"/>
              <a:t>в</a:t>
            </a:r>
            <a:r>
              <a:rPr lang="en-US" sz="2000" dirty="0" smtClean="0"/>
              <a:t> </a:t>
            </a:r>
            <a:r>
              <a:rPr lang="ru-RU" sz="2000" dirty="0" smtClean="0"/>
              <a:t>раз­личных</a:t>
            </a:r>
            <a:r>
              <a:rPr lang="en-US" sz="2000" dirty="0" smtClean="0"/>
              <a:t> </a:t>
            </a:r>
            <a:r>
              <a:rPr lang="ru-RU" sz="2000" dirty="0" smtClean="0"/>
              <a:t>условиях</a:t>
            </a:r>
            <a:r>
              <a:rPr lang="en-US" sz="2000" dirty="0" smtClean="0"/>
              <a:t> </a:t>
            </a:r>
            <a:r>
              <a:rPr lang="ru-RU" sz="2000" dirty="0" smtClean="0"/>
              <a:t>и</a:t>
            </a:r>
            <a:r>
              <a:rPr lang="en-US" sz="2000" dirty="0" smtClean="0"/>
              <a:t> </a:t>
            </a:r>
            <a:r>
              <a:rPr lang="ru-RU" sz="2000" dirty="0" smtClean="0"/>
              <a:t>на</a:t>
            </a:r>
            <a:r>
              <a:rPr lang="en-US" sz="2000" dirty="0" smtClean="0"/>
              <a:t> </a:t>
            </a:r>
            <a:r>
              <a:rPr lang="ru-RU" sz="2000" dirty="0" smtClean="0"/>
              <a:t>разных</a:t>
            </a:r>
            <a:r>
              <a:rPr lang="en-US" sz="2000" dirty="0" smtClean="0"/>
              <a:t> </a:t>
            </a:r>
            <a:r>
              <a:rPr lang="ru-RU" sz="2000" dirty="0" smtClean="0"/>
              <a:t>этапах</a:t>
            </a:r>
            <a:r>
              <a:rPr lang="en-US" sz="2000" dirty="0" smtClean="0"/>
              <a:t> </a:t>
            </a:r>
            <a:r>
              <a:rPr lang="ru-RU" sz="2000" dirty="0" smtClean="0"/>
              <a:t>эксплуатации</a:t>
            </a:r>
            <a:r>
              <a:rPr lang="ru-RU" sz="2000" dirty="0"/>
              <a:t>;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000" dirty="0" smtClean="0"/>
              <a:t>Возможность</a:t>
            </a:r>
            <a:r>
              <a:rPr lang="en-US" sz="2000" dirty="0" smtClean="0"/>
              <a:t> </a:t>
            </a:r>
            <a:r>
              <a:rPr lang="ru-RU" sz="2000" dirty="0" smtClean="0"/>
              <a:t>их</a:t>
            </a:r>
            <a:r>
              <a:rPr lang="en-US" sz="2000" dirty="0" smtClean="0"/>
              <a:t> </a:t>
            </a:r>
            <a:r>
              <a:rPr lang="ru-RU" sz="2000" dirty="0" smtClean="0"/>
              <a:t>числового</a:t>
            </a:r>
            <a:r>
              <a:rPr lang="en-US" sz="2000" dirty="0" smtClean="0"/>
              <a:t> </a:t>
            </a:r>
            <a:r>
              <a:rPr lang="ru-RU" sz="2000" dirty="0" smtClean="0"/>
              <a:t>определения</a:t>
            </a:r>
            <a:r>
              <a:rPr lang="en-US" sz="2000" dirty="0" smtClean="0"/>
              <a:t> </a:t>
            </a:r>
            <a:r>
              <a:rPr lang="ru-RU" sz="2000" dirty="0" smtClean="0"/>
              <a:t>или</a:t>
            </a:r>
            <a:r>
              <a:rPr lang="en-US" sz="2000" dirty="0" smtClean="0"/>
              <a:t> </a:t>
            </a:r>
            <a:r>
              <a:rPr lang="ru-RU" sz="2000" dirty="0" smtClean="0"/>
              <a:t>задания;</a:t>
            </a:r>
            <a:endParaRPr lang="en-US" sz="2000" dirty="0"/>
          </a:p>
          <a:p>
            <a:pPr>
              <a:buFont typeface="Wingdings" panose="05000000000000000000" pitchFamily="2" charset="2"/>
              <a:buChar char="Ø"/>
            </a:pPr>
            <a:r>
              <a:rPr lang="ru-RU" sz="2000" dirty="0" smtClean="0"/>
              <a:t>Возможность</a:t>
            </a:r>
            <a:r>
              <a:rPr lang="en-US" sz="2000" dirty="0" smtClean="0"/>
              <a:t> </a:t>
            </a:r>
            <a:r>
              <a:rPr lang="ru-RU" sz="2000" dirty="0" smtClean="0"/>
              <a:t>их</a:t>
            </a:r>
            <a:r>
              <a:rPr lang="en-US" sz="2000" dirty="0" smtClean="0"/>
              <a:t> </a:t>
            </a:r>
            <a:r>
              <a:rPr lang="ru-RU" sz="2000" dirty="0" smtClean="0"/>
              <a:t>расчета</a:t>
            </a:r>
            <a:r>
              <a:rPr lang="en-US" sz="2000" dirty="0" smtClean="0"/>
              <a:t> </a:t>
            </a:r>
            <a:r>
              <a:rPr lang="ru-RU" sz="2000" dirty="0" smtClean="0"/>
              <a:t>по</a:t>
            </a:r>
            <a:r>
              <a:rPr lang="en-US" sz="2000" dirty="0" smtClean="0"/>
              <a:t> </a:t>
            </a:r>
            <a:r>
              <a:rPr lang="ru-RU" sz="2000" dirty="0" smtClean="0"/>
              <a:t>данным</a:t>
            </a:r>
            <a:r>
              <a:rPr lang="en-US" sz="2000" dirty="0" smtClean="0"/>
              <a:t> </a:t>
            </a:r>
            <a:r>
              <a:rPr lang="ru-RU" sz="2000" dirty="0" smtClean="0"/>
              <a:t>эксплуатации</a:t>
            </a:r>
            <a:r>
              <a:rPr lang="en-US" sz="2000" dirty="0" smtClean="0"/>
              <a:t> </a:t>
            </a:r>
            <a:r>
              <a:rPr lang="ru-RU" sz="2000" dirty="0" smtClean="0"/>
              <a:t>и</a:t>
            </a:r>
            <a:r>
              <a:rPr lang="en-US" sz="2000" dirty="0" smtClean="0"/>
              <a:t> </a:t>
            </a:r>
            <a:r>
              <a:rPr lang="ru-RU" sz="2000" dirty="0" smtClean="0"/>
              <a:t>проектирования;</a:t>
            </a:r>
            <a:endParaRPr lang="en-US" sz="2000" dirty="0"/>
          </a:p>
          <a:p>
            <a:pPr>
              <a:buFont typeface="Wingdings" panose="05000000000000000000" pitchFamily="2" charset="2"/>
              <a:buChar char="Ø"/>
            </a:pPr>
            <a:r>
              <a:rPr lang="ru-RU" sz="2000" dirty="0" smtClean="0"/>
              <a:t>Достаточная</a:t>
            </a:r>
            <a:r>
              <a:rPr lang="en-US" sz="2000" dirty="0" smtClean="0"/>
              <a:t> </a:t>
            </a:r>
            <a:r>
              <a:rPr lang="ru-RU" sz="2000" dirty="0" smtClean="0"/>
              <a:t>универсальность;</a:t>
            </a:r>
            <a:endParaRPr lang="ru-RU" sz="2000" dirty="0"/>
          </a:p>
          <a:p>
            <a:pPr>
              <a:buFont typeface="Wingdings" panose="05000000000000000000" pitchFamily="2" charset="2"/>
              <a:buChar char="Ø"/>
            </a:pPr>
            <a:r>
              <a:rPr lang="ru-RU" sz="2000" dirty="0" smtClean="0"/>
              <a:t>Простота</a:t>
            </a:r>
            <a:r>
              <a:rPr lang="en-US" sz="2000" dirty="0" smtClean="0"/>
              <a:t> </a:t>
            </a:r>
            <a:r>
              <a:rPr lang="ru-RU" sz="2000" dirty="0" smtClean="0"/>
              <a:t>и</a:t>
            </a:r>
            <a:r>
              <a:rPr lang="en-US" sz="2000" dirty="0" smtClean="0"/>
              <a:t> </a:t>
            </a:r>
            <a:r>
              <a:rPr lang="ru-RU" sz="2000" dirty="0" smtClean="0"/>
              <a:t>удобство</a:t>
            </a:r>
            <a:r>
              <a:rPr lang="en-US" sz="2000" dirty="0" smtClean="0"/>
              <a:t> </a:t>
            </a:r>
            <a:r>
              <a:rPr lang="ru-RU" sz="2000" dirty="0" smtClean="0"/>
              <a:t>применения.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897095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908720"/>
            <a:ext cx="8229600" cy="5472608"/>
          </a:xfrm>
        </p:spPr>
        <p:txBody>
          <a:bodyPr>
            <a:noAutofit/>
          </a:bodyPr>
          <a:lstStyle/>
          <a:p>
            <a:r>
              <a:rPr lang="ru-RU" sz="2000" dirty="0" smtClean="0"/>
              <a:t>В</a:t>
            </a:r>
            <a:r>
              <a:rPr lang="en-US" sz="2000" dirty="0" smtClean="0"/>
              <a:t> </a:t>
            </a:r>
            <a:r>
              <a:rPr lang="ru-RU" sz="2000" dirty="0" smtClean="0"/>
              <a:t>зависимости</a:t>
            </a:r>
            <a:r>
              <a:rPr lang="en-US" sz="2000" dirty="0" smtClean="0"/>
              <a:t> </a:t>
            </a:r>
            <a:r>
              <a:rPr lang="ru-RU" sz="2000" dirty="0" smtClean="0"/>
              <a:t>от</a:t>
            </a:r>
            <a:r>
              <a:rPr lang="en-US" sz="2000" dirty="0" smtClean="0"/>
              <a:t> </a:t>
            </a:r>
            <a:r>
              <a:rPr lang="ru-RU" sz="2000" dirty="0" smtClean="0"/>
              <a:t>условий</a:t>
            </a:r>
            <a:r>
              <a:rPr lang="en-US" sz="2000" dirty="0" smtClean="0"/>
              <a:t> </a:t>
            </a:r>
            <a:r>
              <a:rPr lang="ru-RU" sz="2000" dirty="0" smtClean="0"/>
              <a:t>получения</a:t>
            </a:r>
            <a:r>
              <a:rPr lang="en-US" sz="2000" dirty="0" smtClean="0"/>
              <a:t> </a:t>
            </a:r>
            <a:r>
              <a:rPr lang="ru-RU" sz="2000" dirty="0" smtClean="0"/>
              <a:t>необходимых</a:t>
            </a:r>
            <a:r>
              <a:rPr lang="en-US" sz="2000" dirty="0" smtClean="0"/>
              <a:t> </a:t>
            </a:r>
            <a:r>
              <a:rPr lang="ru-RU" sz="2000" dirty="0" smtClean="0"/>
              <a:t>для</a:t>
            </a:r>
            <a:r>
              <a:rPr lang="en-US" sz="2000" dirty="0" smtClean="0"/>
              <a:t> </a:t>
            </a:r>
            <a:r>
              <a:rPr lang="ru-RU" sz="2000" dirty="0" smtClean="0"/>
              <a:t>расчета</a:t>
            </a:r>
            <a:r>
              <a:rPr lang="en-US" sz="2000" dirty="0" smtClean="0"/>
              <a:t> </a:t>
            </a:r>
            <a:r>
              <a:rPr lang="ru-RU" sz="2000" dirty="0" smtClean="0"/>
              <a:t>данных</a:t>
            </a:r>
            <a:r>
              <a:rPr lang="en-US" sz="2000" dirty="0" smtClean="0"/>
              <a:t> </a:t>
            </a:r>
            <a:r>
              <a:rPr lang="ru-RU" sz="2000" dirty="0" smtClean="0"/>
              <a:t>показатели</a:t>
            </a:r>
            <a:r>
              <a:rPr lang="en-US" sz="2000" dirty="0" smtClean="0"/>
              <a:t> </a:t>
            </a:r>
            <a:r>
              <a:rPr lang="ru-RU" sz="2000" dirty="0" smtClean="0"/>
              <a:t>называют: оценочными, опытными, прогнозируемыми, экстраполированными. </a:t>
            </a:r>
            <a:endParaRPr lang="ru-RU" sz="2000" dirty="0"/>
          </a:p>
          <a:p>
            <a:r>
              <a:rPr lang="ru-RU" sz="2000" dirty="0" smtClean="0"/>
              <a:t>Для оценки эксплуатационных свойств РЭУ применяются показатели безотказности, ремонтопригодности, долговечности, </a:t>
            </a:r>
            <a:r>
              <a:rPr lang="ru-RU" sz="2000" dirty="0" err="1" smtClean="0"/>
              <a:t>сохраняемости</a:t>
            </a:r>
            <a:r>
              <a:rPr lang="ru-RU" sz="2000" dirty="0" smtClean="0"/>
              <a:t>, готовности и эксплуатационно-экономические.</a:t>
            </a:r>
          </a:p>
          <a:p>
            <a:pPr marL="0" indent="0">
              <a:buNone/>
            </a:pPr>
            <a:r>
              <a:rPr lang="ru-RU" sz="2000" dirty="0"/>
              <a:t>1 </a:t>
            </a:r>
            <a:r>
              <a:rPr lang="ru-RU" sz="2000" dirty="0" smtClean="0"/>
              <a:t>.</a:t>
            </a:r>
            <a:r>
              <a:rPr lang="ru-RU" sz="2000" u="sng" dirty="0" smtClean="0"/>
              <a:t>Показатели безотказности </a:t>
            </a:r>
            <a:r>
              <a:rPr lang="ru-RU" sz="2000" dirty="0" smtClean="0"/>
              <a:t>для неремонтируемого объекта: </a:t>
            </a:r>
            <a:endParaRPr lang="ru-RU" sz="2000" dirty="0"/>
          </a:p>
          <a:p>
            <a:r>
              <a:rPr lang="ru-RU" sz="2000" dirty="0" smtClean="0"/>
              <a:t>вероятность безотказной работы - </a:t>
            </a:r>
            <a:r>
              <a:rPr lang="ru-RU" sz="2000" b="1" dirty="0" smtClean="0"/>
              <a:t>P(t)</a:t>
            </a:r>
            <a:r>
              <a:rPr lang="ru-RU" sz="2000" dirty="0" smtClean="0"/>
              <a:t>; </a:t>
            </a:r>
            <a:endParaRPr lang="ru-RU" sz="2000" dirty="0"/>
          </a:p>
          <a:p>
            <a:r>
              <a:rPr lang="ru-RU" sz="2000" dirty="0" smtClean="0"/>
              <a:t>частота</a:t>
            </a:r>
            <a:r>
              <a:rPr lang="en-US" sz="2000" dirty="0" smtClean="0"/>
              <a:t> </a:t>
            </a:r>
            <a:r>
              <a:rPr lang="ru-RU" sz="2000" dirty="0" smtClean="0"/>
              <a:t>отказов - </a:t>
            </a:r>
            <a:r>
              <a:rPr lang="en-US" sz="2000" b="1" dirty="0" smtClean="0"/>
              <a:t>f(t)</a:t>
            </a:r>
            <a:r>
              <a:rPr lang="ru-RU" sz="2000" dirty="0" smtClean="0"/>
              <a:t>; </a:t>
            </a:r>
            <a:endParaRPr lang="ru-RU" sz="2000" dirty="0"/>
          </a:p>
          <a:p>
            <a:r>
              <a:rPr lang="ru-RU" sz="2000" dirty="0" smtClean="0"/>
              <a:t>интенсивность</a:t>
            </a:r>
            <a:r>
              <a:rPr lang="en-US" sz="2000" dirty="0" smtClean="0"/>
              <a:t> </a:t>
            </a:r>
            <a:r>
              <a:rPr lang="ru-RU" sz="2000" dirty="0" smtClean="0"/>
              <a:t>отказов</a:t>
            </a:r>
            <a:r>
              <a:rPr lang="en-US" sz="2000" dirty="0" smtClean="0"/>
              <a:t> </a:t>
            </a:r>
            <a:r>
              <a:rPr lang="ru-RU" sz="2000" dirty="0" smtClean="0"/>
              <a:t>-</a:t>
            </a:r>
            <a:r>
              <a:rPr lang="en-US" sz="2000" dirty="0" smtClean="0"/>
              <a:t> </a:t>
            </a:r>
            <a:r>
              <a:rPr lang="el-GR" sz="2000" b="1" dirty="0" smtClean="0"/>
              <a:t>λ</a:t>
            </a:r>
            <a:r>
              <a:rPr lang="en-US" sz="2000" b="1" dirty="0" smtClean="0"/>
              <a:t>(t)</a:t>
            </a:r>
            <a:r>
              <a:rPr lang="ru-RU" sz="2000" dirty="0" smtClean="0"/>
              <a:t>; </a:t>
            </a:r>
            <a:endParaRPr lang="ru-RU" sz="2000" dirty="0"/>
          </a:p>
          <a:p>
            <a:r>
              <a:rPr lang="ru-RU" sz="2000" dirty="0"/>
              <a:t>с</a:t>
            </a:r>
            <a:r>
              <a:rPr lang="ru-RU" sz="2000" dirty="0" smtClean="0"/>
              <a:t>редняя</a:t>
            </a:r>
            <a:r>
              <a:rPr lang="en-US" sz="2000" dirty="0" smtClean="0"/>
              <a:t> </a:t>
            </a:r>
            <a:r>
              <a:rPr lang="ru-RU" sz="2000" dirty="0" smtClean="0"/>
              <a:t>наработка</a:t>
            </a:r>
            <a:r>
              <a:rPr lang="en-US" sz="2000" dirty="0" smtClean="0"/>
              <a:t> </a:t>
            </a:r>
            <a:r>
              <a:rPr lang="ru-RU" sz="2000" dirty="0" smtClean="0"/>
              <a:t>до</a:t>
            </a:r>
            <a:r>
              <a:rPr lang="en-US" sz="2000" dirty="0" smtClean="0"/>
              <a:t> </a:t>
            </a:r>
            <a:r>
              <a:rPr lang="ru-RU" sz="2000" dirty="0" smtClean="0"/>
              <a:t>отказа - </a:t>
            </a:r>
            <a:r>
              <a:rPr lang="ru-RU" sz="2000" b="1" dirty="0" err="1" smtClean="0"/>
              <a:t>Т</a:t>
            </a:r>
            <a:r>
              <a:rPr lang="ru-RU" sz="1800" b="1" dirty="0" err="1" smtClean="0"/>
              <a:t>ср</a:t>
            </a:r>
            <a:r>
              <a:rPr lang="ru-RU" sz="2000" dirty="0" smtClean="0"/>
              <a:t>.</a:t>
            </a:r>
            <a:endParaRPr lang="ru-RU" sz="2000" dirty="0"/>
          </a:p>
          <a:p>
            <a:pPr marL="0" indent="0">
              <a:buNone/>
            </a:pPr>
            <a:r>
              <a:rPr lang="ru-RU" sz="2000" dirty="0" smtClean="0"/>
              <a:t>   </a:t>
            </a:r>
            <a:r>
              <a:rPr lang="ru-RU" sz="2000" u="sng" dirty="0" smtClean="0"/>
              <a:t>Показатели безотказности</a:t>
            </a:r>
            <a:r>
              <a:rPr lang="ru-RU" sz="2000" dirty="0" smtClean="0"/>
              <a:t> для ремонтируемого объекта: </a:t>
            </a:r>
            <a:endParaRPr lang="ru-RU" sz="2000" dirty="0"/>
          </a:p>
          <a:p>
            <a:r>
              <a:rPr lang="ru-RU" sz="2000" dirty="0" smtClean="0"/>
              <a:t>вероятность безотказной работы - </a:t>
            </a:r>
            <a:r>
              <a:rPr lang="ru-RU" sz="2000" b="1" dirty="0" smtClean="0"/>
              <a:t>P(t)</a:t>
            </a:r>
            <a:r>
              <a:rPr lang="ru-RU" sz="2000" dirty="0" smtClean="0"/>
              <a:t>; </a:t>
            </a:r>
            <a:endParaRPr lang="ru-RU" sz="2000" dirty="0"/>
          </a:p>
          <a:p>
            <a:r>
              <a:rPr lang="ru-RU" sz="2000" dirty="0" smtClean="0"/>
              <a:t>параметр потока отказов </a:t>
            </a:r>
            <a:r>
              <a:rPr lang="en-US" sz="2000" dirty="0" smtClean="0"/>
              <a:t>-</a:t>
            </a:r>
            <a:r>
              <a:rPr lang="ru-RU" sz="2000" dirty="0" smtClean="0"/>
              <a:t> </a:t>
            </a:r>
            <a:r>
              <a:rPr lang="el-GR" sz="2000" b="1" dirty="0" smtClean="0"/>
              <a:t>ω</a:t>
            </a:r>
            <a:r>
              <a:rPr lang="ru-RU" sz="2000" b="1" dirty="0" smtClean="0"/>
              <a:t>(</a:t>
            </a:r>
            <a:r>
              <a:rPr lang="en-US" sz="2000" b="1" dirty="0" smtClean="0"/>
              <a:t>t</a:t>
            </a:r>
            <a:r>
              <a:rPr lang="ru-RU" sz="2000" b="1" dirty="0" smtClean="0"/>
              <a:t>)</a:t>
            </a:r>
            <a:r>
              <a:rPr lang="ru-RU" sz="2000" dirty="0" smtClean="0"/>
              <a:t>; </a:t>
            </a:r>
            <a:endParaRPr lang="ru-RU" sz="2000" dirty="0"/>
          </a:p>
          <a:p>
            <a:r>
              <a:rPr lang="ru-RU" sz="2000" dirty="0" smtClean="0"/>
              <a:t>средняя</a:t>
            </a:r>
            <a:r>
              <a:rPr lang="en-US" sz="2000" dirty="0" smtClean="0"/>
              <a:t> </a:t>
            </a:r>
            <a:r>
              <a:rPr lang="ru-RU" sz="2000" dirty="0" smtClean="0"/>
              <a:t>наработка</a:t>
            </a:r>
            <a:r>
              <a:rPr lang="en-US" sz="2000" dirty="0" smtClean="0"/>
              <a:t> </a:t>
            </a:r>
            <a:r>
              <a:rPr lang="ru-RU" sz="2000" dirty="0" smtClean="0"/>
              <a:t>на</a:t>
            </a:r>
            <a:r>
              <a:rPr lang="en-US" sz="2000" dirty="0" smtClean="0"/>
              <a:t> </a:t>
            </a:r>
            <a:r>
              <a:rPr lang="ru-RU" sz="2000" dirty="0" smtClean="0"/>
              <a:t>отказ</a:t>
            </a:r>
            <a:r>
              <a:rPr lang="en-US" sz="2000" dirty="0" smtClean="0"/>
              <a:t> </a:t>
            </a:r>
            <a:r>
              <a:rPr lang="ru-RU" sz="2000" dirty="0" smtClean="0"/>
              <a:t>-</a:t>
            </a:r>
            <a:r>
              <a:rPr lang="en-US" sz="2000" dirty="0" smtClean="0"/>
              <a:t> </a:t>
            </a:r>
            <a:r>
              <a:rPr lang="ru-RU" sz="2000" b="1" dirty="0" smtClean="0"/>
              <a:t>Т</a:t>
            </a:r>
            <a:r>
              <a:rPr lang="ru-RU" sz="1800" b="1" dirty="0" smtClean="0"/>
              <a:t>о</a:t>
            </a:r>
            <a:r>
              <a:rPr lang="ru-RU" sz="2000" dirty="0" smtClean="0"/>
              <a:t>; 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4093930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340768"/>
            <a:ext cx="8229600" cy="43891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dirty="0"/>
              <a:t>2</a:t>
            </a:r>
            <a:r>
              <a:rPr lang="ru-RU" sz="2000" dirty="0" smtClean="0"/>
              <a:t>.</a:t>
            </a:r>
            <a:r>
              <a:rPr lang="en-US" sz="2000" dirty="0" smtClean="0"/>
              <a:t> </a:t>
            </a:r>
            <a:r>
              <a:rPr lang="ru-RU" sz="2000" u="sng" dirty="0" smtClean="0"/>
              <a:t>Показатели</a:t>
            </a:r>
            <a:r>
              <a:rPr lang="en-US" sz="2000" u="sng" dirty="0" smtClean="0"/>
              <a:t> </a:t>
            </a:r>
            <a:r>
              <a:rPr lang="ru-RU" sz="2000" u="sng" dirty="0" smtClean="0"/>
              <a:t>ремонтопригодности</a:t>
            </a:r>
            <a:r>
              <a:rPr lang="ru-RU" sz="2000" dirty="0"/>
              <a:t>: </a:t>
            </a:r>
          </a:p>
          <a:p>
            <a:r>
              <a:rPr lang="ru-RU" sz="2000" dirty="0" smtClean="0"/>
              <a:t>средняя</a:t>
            </a:r>
            <a:r>
              <a:rPr lang="en-US" sz="2000" dirty="0" smtClean="0"/>
              <a:t> </a:t>
            </a:r>
            <a:r>
              <a:rPr lang="ru-RU" sz="2000" dirty="0" smtClean="0"/>
              <a:t>продолжительность</a:t>
            </a:r>
            <a:r>
              <a:rPr lang="en-US" sz="2000" dirty="0" smtClean="0"/>
              <a:t> </a:t>
            </a:r>
            <a:r>
              <a:rPr lang="ru-RU" sz="2000" dirty="0" smtClean="0"/>
              <a:t>текущего</a:t>
            </a:r>
            <a:r>
              <a:rPr lang="en-US" sz="2000" dirty="0" smtClean="0"/>
              <a:t> </a:t>
            </a:r>
            <a:r>
              <a:rPr lang="ru-RU" sz="2000" dirty="0" smtClean="0"/>
              <a:t>ремонта -</a:t>
            </a:r>
            <a:r>
              <a:rPr lang="ru-RU" sz="2000" b="1" dirty="0" err="1" smtClean="0"/>
              <a:t>Ттр</a:t>
            </a:r>
            <a:r>
              <a:rPr lang="ru-RU" sz="2000" dirty="0" smtClean="0"/>
              <a:t>; </a:t>
            </a:r>
            <a:endParaRPr lang="ru-RU" sz="2000" dirty="0"/>
          </a:p>
          <a:p>
            <a:r>
              <a:rPr lang="ru-RU" sz="2000" dirty="0" smtClean="0"/>
              <a:t>средняя продолжительность технического обслуживания -</a:t>
            </a:r>
            <a:r>
              <a:rPr lang="ru-RU" sz="2000" b="1" dirty="0" err="1" smtClean="0"/>
              <a:t>Тт.о</a:t>
            </a:r>
            <a:r>
              <a:rPr lang="ru-RU" sz="2000" dirty="0" smtClean="0"/>
              <a:t>.</a:t>
            </a:r>
            <a:endParaRPr lang="ru-RU" sz="2000" dirty="0"/>
          </a:p>
          <a:p>
            <a:pPr marL="0" indent="0">
              <a:buNone/>
            </a:pPr>
            <a:r>
              <a:rPr lang="ru-RU" sz="2000" dirty="0"/>
              <a:t>3</a:t>
            </a:r>
            <a:r>
              <a:rPr lang="ru-RU" sz="2000" dirty="0" smtClean="0"/>
              <a:t>. </a:t>
            </a:r>
            <a:r>
              <a:rPr lang="ru-RU" sz="2000" u="sng" dirty="0" smtClean="0"/>
              <a:t>Показатели долговечности</a:t>
            </a:r>
            <a:r>
              <a:rPr lang="ru-RU" sz="2000" dirty="0" smtClean="0"/>
              <a:t> для неремонтируемого объекта: </a:t>
            </a:r>
            <a:endParaRPr lang="ru-RU" sz="2000" dirty="0"/>
          </a:p>
          <a:p>
            <a:r>
              <a:rPr lang="ru-RU" sz="2000" dirty="0" smtClean="0"/>
              <a:t>средний срок службы -</a:t>
            </a:r>
            <a:r>
              <a:rPr lang="ru-RU" sz="2000" b="1" dirty="0" err="1" smtClean="0"/>
              <a:t>T</a:t>
            </a:r>
            <a:r>
              <a:rPr lang="ru-RU" sz="1800" b="1" dirty="0" err="1" smtClean="0"/>
              <a:t>сл</a:t>
            </a:r>
            <a:r>
              <a:rPr lang="ru-RU" sz="2000" dirty="0" smtClean="0"/>
              <a:t>.</a:t>
            </a:r>
            <a:endParaRPr lang="ru-RU" sz="2000" dirty="0"/>
          </a:p>
          <a:p>
            <a:r>
              <a:rPr lang="ru-RU" sz="2000" dirty="0" smtClean="0"/>
              <a:t>средний срок службы до списания -</a:t>
            </a:r>
            <a:r>
              <a:rPr lang="ru-RU" sz="2000" b="1" dirty="0" err="1" smtClean="0"/>
              <a:t>Tсп</a:t>
            </a:r>
            <a:r>
              <a:rPr lang="ru-RU" sz="2000" dirty="0" smtClean="0"/>
              <a:t>; </a:t>
            </a:r>
            <a:endParaRPr lang="ru-RU" sz="2000" dirty="0"/>
          </a:p>
          <a:p>
            <a:r>
              <a:rPr lang="ru-RU" sz="2000" dirty="0" smtClean="0"/>
              <a:t>гамма-процентный срок службы-</a:t>
            </a:r>
            <a:r>
              <a:rPr lang="ru-RU" sz="2000" b="1" dirty="0" err="1" smtClean="0"/>
              <a:t>Т</a:t>
            </a:r>
            <a:r>
              <a:rPr lang="ru-RU" sz="1800" b="1" dirty="0" err="1" smtClean="0"/>
              <a:t>сл</a:t>
            </a:r>
            <a:r>
              <a:rPr lang="ru-RU" sz="1800" b="1" dirty="0" smtClean="0"/>
              <a:t> </a:t>
            </a:r>
            <a:r>
              <a:rPr lang="el-GR" sz="1800" b="1" dirty="0" smtClean="0"/>
              <a:t>γ</a:t>
            </a:r>
            <a:r>
              <a:rPr lang="ru-RU" sz="1800" b="1" dirty="0" smtClean="0"/>
              <a:t> </a:t>
            </a:r>
            <a:endParaRPr lang="ru-RU" sz="2000" b="1" dirty="0"/>
          </a:p>
          <a:p>
            <a:r>
              <a:rPr lang="ru-RU" sz="2000" dirty="0" smtClean="0"/>
              <a:t>средний ресурс</a:t>
            </a:r>
            <a:r>
              <a:rPr lang="en-US" sz="2000" dirty="0" smtClean="0"/>
              <a:t> </a:t>
            </a:r>
            <a:r>
              <a:rPr lang="ru-RU" sz="2000" dirty="0" smtClean="0"/>
              <a:t>-</a:t>
            </a:r>
            <a:r>
              <a:rPr lang="en-US" sz="2000" dirty="0" smtClean="0"/>
              <a:t> </a:t>
            </a:r>
            <a:r>
              <a:rPr lang="en-US" sz="2000" b="1" dirty="0" smtClean="0"/>
              <a:t>R</a:t>
            </a:r>
            <a:r>
              <a:rPr lang="ru-RU" sz="1800" b="1" dirty="0" smtClean="0"/>
              <a:t>ср</a:t>
            </a:r>
            <a:r>
              <a:rPr lang="ru-RU" sz="2000" dirty="0" smtClean="0"/>
              <a:t>;</a:t>
            </a:r>
            <a:endParaRPr lang="ru-RU" sz="2000" dirty="0"/>
          </a:p>
          <a:p>
            <a:r>
              <a:rPr lang="ru-RU" sz="2000" dirty="0" smtClean="0"/>
              <a:t>назначенный</a:t>
            </a:r>
            <a:r>
              <a:rPr lang="en-US" sz="2000" dirty="0" smtClean="0"/>
              <a:t> </a:t>
            </a:r>
            <a:r>
              <a:rPr lang="ru-RU" sz="2000" dirty="0" smtClean="0"/>
              <a:t>ресурс</a:t>
            </a:r>
            <a:r>
              <a:rPr lang="en-US" sz="2000" dirty="0" smtClean="0"/>
              <a:t> </a:t>
            </a:r>
            <a:r>
              <a:rPr lang="ru-RU" sz="2000" dirty="0" smtClean="0"/>
              <a:t>-</a:t>
            </a:r>
            <a:r>
              <a:rPr lang="en-US" sz="2000" dirty="0" smtClean="0"/>
              <a:t> </a:t>
            </a:r>
            <a:r>
              <a:rPr lang="en-US" sz="2000" b="1" dirty="0" smtClean="0"/>
              <a:t>R</a:t>
            </a:r>
            <a:r>
              <a:rPr lang="ru-RU" sz="1800" b="1" dirty="0" smtClean="0"/>
              <a:t>н</a:t>
            </a:r>
            <a:r>
              <a:rPr lang="ru-RU" sz="2000" dirty="0" smtClean="0"/>
              <a:t>; </a:t>
            </a:r>
            <a:endParaRPr lang="ru-RU" sz="2000" dirty="0"/>
          </a:p>
          <a:p>
            <a:r>
              <a:rPr lang="ru-RU" sz="2000" dirty="0" smtClean="0"/>
              <a:t>гамма-</a:t>
            </a:r>
            <a:r>
              <a:rPr lang="ru-RU" sz="2000" dirty="0" err="1" smtClean="0"/>
              <a:t>процентныйресурс</a:t>
            </a:r>
            <a:r>
              <a:rPr lang="en-US" sz="2000" dirty="0" smtClean="0"/>
              <a:t> </a:t>
            </a:r>
            <a:r>
              <a:rPr lang="ru-RU" sz="2000" dirty="0" smtClean="0"/>
              <a:t>-</a:t>
            </a:r>
            <a:r>
              <a:rPr lang="en-US" sz="2000" dirty="0" smtClean="0"/>
              <a:t> </a:t>
            </a:r>
            <a:r>
              <a:rPr lang="en-US" sz="2000" b="1" dirty="0" smtClean="0"/>
              <a:t>R</a:t>
            </a:r>
            <a:r>
              <a:rPr lang="ru-RU" sz="2000" b="1" dirty="0" smtClean="0"/>
              <a:t> </a:t>
            </a:r>
            <a:r>
              <a:rPr lang="el-GR" sz="1800" b="1" dirty="0" smtClean="0"/>
              <a:t>γ</a:t>
            </a:r>
            <a:r>
              <a:rPr lang="ru-RU" sz="2000" dirty="0" smtClean="0"/>
              <a:t>. 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971201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415880"/>
          </a:xfrm>
        </p:spPr>
        <p:txBody>
          <a:bodyPr>
            <a:normAutofit fontScale="77500" lnSpcReduction="20000"/>
          </a:bodyPr>
          <a:lstStyle/>
          <a:p>
            <a:r>
              <a:rPr lang="ru-RU" u="sng" dirty="0" smtClean="0"/>
              <a:t>Показатели</a:t>
            </a:r>
            <a:r>
              <a:rPr lang="en-US" u="sng" dirty="0" smtClean="0"/>
              <a:t> </a:t>
            </a:r>
            <a:r>
              <a:rPr lang="ru-RU" u="sng" dirty="0" smtClean="0"/>
              <a:t>долговечности</a:t>
            </a:r>
            <a:r>
              <a:rPr lang="en-US" u="sng" dirty="0" smtClean="0"/>
              <a:t> </a:t>
            </a:r>
            <a:r>
              <a:rPr lang="ru-RU" dirty="0" smtClean="0"/>
              <a:t>для</a:t>
            </a:r>
            <a:r>
              <a:rPr lang="en-US" dirty="0" smtClean="0"/>
              <a:t> </a:t>
            </a:r>
            <a:r>
              <a:rPr lang="ru-RU" dirty="0" smtClean="0"/>
              <a:t>ремонтируемого</a:t>
            </a:r>
            <a:r>
              <a:rPr lang="en-US" dirty="0" smtClean="0"/>
              <a:t> </a:t>
            </a:r>
            <a:r>
              <a:rPr lang="ru-RU" dirty="0" smtClean="0"/>
              <a:t>объекта: </a:t>
            </a:r>
            <a:endParaRPr lang="ru-RU" dirty="0"/>
          </a:p>
          <a:p>
            <a:pPr>
              <a:buFont typeface="Wingdings" panose="05000000000000000000" pitchFamily="2" charset="2"/>
              <a:buChar char="Ø"/>
            </a:pPr>
            <a:r>
              <a:rPr lang="ru-RU" dirty="0" smtClean="0"/>
              <a:t>средний срок службы - </a:t>
            </a:r>
            <a:r>
              <a:rPr lang="ru-RU" b="1" dirty="0" err="1" smtClean="0"/>
              <a:t>T</a:t>
            </a:r>
            <a:r>
              <a:rPr lang="ru-RU" sz="2300" b="1" dirty="0" err="1" smtClean="0"/>
              <a:t>сл</a:t>
            </a:r>
            <a:r>
              <a:rPr lang="ru-RU" sz="2300" dirty="0" smtClean="0"/>
              <a:t>;</a:t>
            </a:r>
            <a:r>
              <a:rPr lang="ru-RU" dirty="0" smtClean="0"/>
              <a:t> </a:t>
            </a:r>
            <a:endParaRPr lang="ru-RU" dirty="0"/>
          </a:p>
          <a:p>
            <a:pPr>
              <a:buFont typeface="Wingdings" panose="05000000000000000000" pitchFamily="2" charset="2"/>
              <a:buChar char="Ø"/>
            </a:pPr>
            <a:r>
              <a:rPr lang="ru-RU" dirty="0" smtClean="0"/>
              <a:t>средний срок службы до списания - </a:t>
            </a:r>
            <a:r>
              <a:rPr lang="ru-RU" b="1" dirty="0" err="1" smtClean="0"/>
              <a:t>Т</a:t>
            </a:r>
            <a:r>
              <a:rPr lang="ru-RU" sz="2300" b="1" dirty="0" err="1" smtClean="0"/>
              <a:t>сп</a:t>
            </a:r>
            <a:r>
              <a:rPr lang="ru-RU" dirty="0" smtClean="0"/>
              <a:t>; </a:t>
            </a:r>
            <a:endParaRPr lang="ru-RU" dirty="0"/>
          </a:p>
          <a:p>
            <a:pPr>
              <a:buFont typeface="Wingdings" panose="05000000000000000000" pitchFamily="2" charset="2"/>
              <a:buChar char="Ø"/>
            </a:pPr>
            <a:r>
              <a:rPr lang="ru-RU" dirty="0" smtClean="0"/>
              <a:t>гамма-процентный срок службы - </a:t>
            </a:r>
            <a:r>
              <a:rPr lang="ru-RU" b="1" dirty="0" err="1" smtClean="0"/>
              <a:t>Т</a:t>
            </a:r>
            <a:r>
              <a:rPr lang="ru-RU" sz="2300" b="1" dirty="0" err="1" smtClean="0"/>
              <a:t>сл</a:t>
            </a:r>
            <a:r>
              <a:rPr lang="ru-RU" sz="2300" b="1" dirty="0" smtClean="0"/>
              <a:t> </a:t>
            </a:r>
            <a:r>
              <a:rPr lang="el-GR" sz="2300" b="1" dirty="0" smtClean="0"/>
              <a:t>γ</a:t>
            </a:r>
            <a:r>
              <a:rPr lang="ru-RU" sz="2300" dirty="0" smtClean="0"/>
              <a:t>;</a:t>
            </a:r>
            <a:endParaRPr lang="ru-RU" dirty="0"/>
          </a:p>
          <a:p>
            <a:pPr>
              <a:buFont typeface="Wingdings" panose="05000000000000000000" pitchFamily="2" charset="2"/>
              <a:buChar char="Ø"/>
            </a:pPr>
            <a:r>
              <a:rPr lang="ru-RU" dirty="0" smtClean="0"/>
              <a:t>средний срок службы до капитального (</a:t>
            </a:r>
            <a:r>
              <a:rPr lang="ru-RU" dirty="0"/>
              <a:t>среднего</a:t>
            </a:r>
            <a:r>
              <a:rPr lang="ru-RU" dirty="0" smtClean="0"/>
              <a:t>) ремонта - </a:t>
            </a:r>
            <a:r>
              <a:rPr lang="ru-RU" b="1" dirty="0" err="1" smtClean="0"/>
              <a:t>Т</a:t>
            </a:r>
            <a:r>
              <a:rPr lang="ru-RU" sz="2300" b="1" dirty="0" err="1" smtClean="0"/>
              <a:t>сл.к</a:t>
            </a:r>
            <a:r>
              <a:rPr lang="ru-RU" dirty="0" smtClean="0"/>
              <a:t> (</a:t>
            </a:r>
            <a:r>
              <a:rPr lang="ru-RU" b="1" dirty="0" err="1" smtClean="0"/>
              <a:t>Т</a:t>
            </a:r>
            <a:r>
              <a:rPr lang="ru-RU" sz="2300" b="1" dirty="0" err="1" smtClean="0"/>
              <a:t>сл.ср</a:t>
            </a:r>
            <a:r>
              <a:rPr lang="ru-RU" dirty="0" smtClean="0"/>
              <a:t>); </a:t>
            </a:r>
            <a:endParaRPr lang="ru-RU" dirty="0"/>
          </a:p>
          <a:p>
            <a:pPr>
              <a:buFont typeface="Wingdings" panose="05000000000000000000" pitchFamily="2" charset="2"/>
              <a:buChar char="Ø"/>
            </a:pPr>
            <a:r>
              <a:rPr lang="ru-RU" dirty="0" smtClean="0"/>
              <a:t>средний срок службы между капитальными (средними ) </a:t>
            </a:r>
            <a:r>
              <a:rPr lang="ru-RU" dirty="0" err="1" smtClean="0"/>
              <a:t>peмонтами</a:t>
            </a:r>
            <a:r>
              <a:rPr lang="ru-RU" dirty="0" smtClean="0"/>
              <a:t> - </a:t>
            </a:r>
            <a:r>
              <a:rPr lang="ru-RU" b="1" dirty="0" err="1" smtClean="0"/>
              <a:t>Т</a:t>
            </a:r>
            <a:r>
              <a:rPr lang="ru-RU" sz="2300" b="1" dirty="0" err="1" smtClean="0"/>
              <a:t>сл.м.к</a:t>
            </a:r>
            <a:r>
              <a:rPr lang="ru-RU" dirty="0" smtClean="0"/>
              <a:t> (</a:t>
            </a:r>
            <a:r>
              <a:rPr lang="ru-RU" b="1" dirty="0" err="1" smtClean="0"/>
              <a:t>Т</a:t>
            </a:r>
            <a:r>
              <a:rPr lang="ru-RU" sz="2300" b="1" dirty="0" err="1" smtClean="0"/>
              <a:t>сл.м.ср</a:t>
            </a:r>
            <a:r>
              <a:rPr lang="ru-RU" dirty="0" smtClean="0"/>
              <a:t>); </a:t>
            </a:r>
            <a:endParaRPr lang="ru-RU" dirty="0"/>
          </a:p>
          <a:p>
            <a:pPr>
              <a:buFont typeface="Wingdings" panose="05000000000000000000" pitchFamily="2" charset="2"/>
              <a:buChar char="Ø"/>
            </a:pPr>
            <a:r>
              <a:rPr lang="ru-RU" dirty="0" smtClean="0"/>
              <a:t>средний ресурс - </a:t>
            </a:r>
            <a:r>
              <a:rPr lang="en-US" b="1" dirty="0" smtClean="0"/>
              <a:t>R</a:t>
            </a:r>
            <a:r>
              <a:rPr lang="ru-RU" b="1" dirty="0" smtClean="0"/>
              <a:t> </a:t>
            </a:r>
            <a:r>
              <a:rPr lang="en-US" sz="2300" b="1" dirty="0" smtClean="0"/>
              <a:t>c</a:t>
            </a:r>
            <a:r>
              <a:rPr lang="ru-RU" sz="2300" b="1" dirty="0" smtClean="0"/>
              <a:t>р</a:t>
            </a:r>
            <a:r>
              <a:rPr lang="ru-RU" dirty="0" smtClean="0"/>
              <a:t>; </a:t>
            </a:r>
            <a:endParaRPr lang="ru-RU" dirty="0"/>
          </a:p>
          <a:p>
            <a:pPr>
              <a:buFont typeface="Wingdings" panose="05000000000000000000" pitchFamily="2" charset="2"/>
              <a:buChar char="Ø"/>
            </a:pPr>
            <a:r>
              <a:rPr lang="ru-RU" dirty="0" smtClean="0"/>
              <a:t>назначенный</a:t>
            </a:r>
            <a:r>
              <a:rPr lang="en-US" dirty="0" smtClean="0"/>
              <a:t> </a:t>
            </a:r>
            <a:r>
              <a:rPr lang="ru-RU" dirty="0" smtClean="0"/>
              <a:t>ресурс</a:t>
            </a:r>
            <a:r>
              <a:rPr lang="en-US" dirty="0" smtClean="0"/>
              <a:t> - </a:t>
            </a:r>
            <a:r>
              <a:rPr lang="en-US" b="1" dirty="0" smtClean="0"/>
              <a:t>R </a:t>
            </a:r>
            <a:r>
              <a:rPr lang="ru-RU" sz="2300" b="1" dirty="0" smtClean="0"/>
              <a:t>н</a:t>
            </a:r>
            <a:r>
              <a:rPr lang="ru-RU" dirty="0" smtClean="0"/>
              <a:t>;</a:t>
            </a:r>
            <a:endParaRPr lang="ru-RU" dirty="0"/>
          </a:p>
          <a:p>
            <a:pPr>
              <a:buFont typeface="Wingdings" panose="05000000000000000000" pitchFamily="2" charset="2"/>
              <a:buChar char="Ø"/>
            </a:pPr>
            <a:r>
              <a:rPr lang="ru-RU" dirty="0" smtClean="0"/>
              <a:t>гамма-процентный</a:t>
            </a:r>
            <a:r>
              <a:rPr lang="en-US" dirty="0" smtClean="0"/>
              <a:t> </a:t>
            </a:r>
            <a:r>
              <a:rPr lang="ru-RU" dirty="0" smtClean="0"/>
              <a:t>ресурс</a:t>
            </a:r>
            <a:r>
              <a:rPr lang="en-US" dirty="0" smtClean="0"/>
              <a:t> - </a:t>
            </a:r>
            <a:r>
              <a:rPr lang="en-US" b="1" dirty="0" smtClean="0"/>
              <a:t>R </a:t>
            </a:r>
            <a:r>
              <a:rPr lang="el-GR" sz="2300" b="1" dirty="0" smtClean="0"/>
              <a:t>γ</a:t>
            </a:r>
            <a:r>
              <a:rPr lang="ru-RU" dirty="0" smtClean="0"/>
              <a:t>; </a:t>
            </a:r>
            <a:endParaRPr lang="ru-RU" dirty="0"/>
          </a:p>
          <a:p>
            <a:pPr>
              <a:buFont typeface="Wingdings" panose="05000000000000000000" pitchFamily="2" charset="2"/>
              <a:buChar char="Ø"/>
            </a:pPr>
            <a:r>
              <a:rPr lang="ru-RU" dirty="0" smtClean="0"/>
              <a:t>средний</a:t>
            </a:r>
            <a:r>
              <a:rPr lang="en-US" dirty="0" smtClean="0"/>
              <a:t> </a:t>
            </a:r>
            <a:r>
              <a:rPr lang="ru-RU" dirty="0" smtClean="0"/>
              <a:t>ресурс</a:t>
            </a:r>
            <a:r>
              <a:rPr lang="en-US" dirty="0" smtClean="0"/>
              <a:t> </a:t>
            </a:r>
            <a:r>
              <a:rPr lang="ru-RU" dirty="0" smtClean="0"/>
              <a:t>до</a:t>
            </a:r>
            <a:r>
              <a:rPr lang="en-US" dirty="0" smtClean="0"/>
              <a:t> </a:t>
            </a:r>
            <a:r>
              <a:rPr lang="ru-RU" dirty="0" smtClean="0"/>
              <a:t>капитального</a:t>
            </a:r>
            <a:r>
              <a:rPr lang="en-US" dirty="0" smtClean="0"/>
              <a:t> </a:t>
            </a:r>
            <a:r>
              <a:rPr lang="ru-RU" dirty="0" smtClean="0"/>
              <a:t>(среднего)</a:t>
            </a:r>
            <a:r>
              <a:rPr lang="en-US" dirty="0" smtClean="0"/>
              <a:t> </a:t>
            </a:r>
            <a:r>
              <a:rPr lang="ru-RU" dirty="0" smtClean="0"/>
              <a:t>ремонта- </a:t>
            </a:r>
            <a:r>
              <a:rPr lang="en-US" b="1" dirty="0" smtClean="0"/>
              <a:t>R</a:t>
            </a:r>
            <a:r>
              <a:rPr lang="ru-RU" sz="2300" b="1" dirty="0" smtClean="0"/>
              <a:t>к</a:t>
            </a:r>
            <a:endParaRPr lang="ru-RU" b="1" dirty="0"/>
          </a:p>
          <a:p>
            <a:pPr marL="0" indent="0">
              <a:buNone/>
            </a:pPr>
            <a:r>
              <a:rPr lang="ru-RU" dirty="0" smtClean="0"/>
              <a:t>(</a:t>
            </a:r>
            <a:r>
              <a:rPr lang="ru-RU" b="1" dirty="0" smtClean="0"/>
              <a:t>R </a:t>
            </a:r>
            <a:r>
              <a:rPr lang="ru-RU" sz="2300" b="1" dirty="0" smtClean="0"/>
              <a:t>ср</a:t>
            </a:r>
            <a:r>
              <a:rPr lang="ru-RU" dirty="0" smtClean="0"/>
              <a:t>); </a:t>
            </a:r>
            <a:endParaRPr lang="ru-RU" dirty="0"/>
          </a:p>
          <a:p>
            <a:pPr>
              <a:buFont typeface="Wingdings" panose="05000000000000000000" pitchFamily="2" charset="2"/>
              <a:buChar char="Ø"/>
            </a:pPr>
            <a:r>
              <a:rPr lang="ru-RU" dirty="0" smtClean="0"/>
              <a:t>средний ресурс между капитальными (средними ) ремонтами - </a:t>
            </a:r>
            <a:endParaRPr lang="ru-RU" dirty="0"/>
          </a:p>
          <a:p>
            <a:pPr marL="0" indent="0">
              <a:buNone/>
            </a:pPr>
            <a:r>
              <a:rPr lang="en-US" b="1" dirty="0" smtClean="0"/>
              <a:t>R </a:t>
            </a:r>
            <a:r>
              <a:rPr lang="ru-RU" sz="2300" b="1" dirty="0" err="1" smtClean="0"/>
              <a:t>м.к</a:t>
            </a:r>
            <a:r>
              <a:rPr lang="en-US" b="1" dirty="0" smtClean="0"/>
              <a:t> </a:t>
            </a:r>
            <a:r>
              <a:rPr lang="ru-RU" dirty="0" smtClean="0"/>
              <a:t>(</a:t>
            </a:r>
            <a:r>
              <a:rPr lang="en-US" b="1" dirty="0" smtClean="0"/>
              <a:t>R</a:t>
            </a:r>
            <a:r>
              <a:rPr lang="ru-RU" sz="2300" b="1" dirty="0" err="1" smtClean="0"/>
              <a:t>м.ср</a:t>
            </a:r>
            <a:r>
              <a:rPr lang="ru-RU" dirty="0" smtClean="0"/>
              <a:t>); </a:t>
            </a:r>
            <a:endParaRPr lang="ru-RU" dirty="0"/>
          </a:p>
          <a:p>
            <a:pPr>
              <a:buFont typeface="Wingdings" panose="05000000000000000000" pitchFamily="2" charset="2"/>
              <a:buChar char="Ø"/>
            </a:pPr>
            <a:r>
              <a:rPr lang="ru-RU" dirty="0" smtClean="0"/>
              <a:t>средний</a:t>
            </a:r>
            <a:r>
              <a:rPr lang="en-US" dirty="0" smtClean="0"/>
              <a:t> </a:t>
            </a:r>
            <a:r>
              <a:rPr lang="ru-RU" dirty="0" smtClean="0"/>
              <a:t>ресурс</a:t>
            </a:r>
            <a:r>
              <a:rPr lang="en-US" dirty="0" smtClean="0"/>
              <a:t> </a:t>
            </a:r>
            <a:r>
              <a:rPr lang="ru-RU" dirty="0" smtClean="0"/>
              <a:t>до</a:t>
            </a:r>
            <a:r>
              <a:rPr lang="en-US" dirty="0" smtClean="0"/>
              <a:t> </a:t>
            </a:r>
            <a:r>
              <a:rPr lang="ru-RU" dirty="0" smtClean="0"/>
              <a:t>списания</a:t>
            </a:r>
            <a:r>
              <a:rPr lang="en-US" dirty="0" smtClean="0"/>
              <a:t> </a:t>
            </a:r>
            <a:r>
              <a:rPr lang="ru-RU" dirty="0" smtClean="0"/>
              <a:t>-</a:t>
            </a:r>
            <a:r>
              <a:rPr lang="en-US" dirty="0" smtClean="0"/>
              <a:t> </a:t>
            </a:r>
            <a:r>
              <a:rPr lang="en-US" b="1" dirty="0" smtClean="0"/>
              <a:t>R</a:t>
            </a:r>
            <a:r>
              <a:rPr lang="ru-RU" sz="2300" b="1" dirty="0" err="1" smtClean="0"/>
              <a:t>сп</a:t>
            </a:r>
            <a:r>
              <a:rPr lang="ru-RU" dirty="0" smtClean="0"/>
              <a:t>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47873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340768"/>
            <a:ext cx="8229600" cy="476780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dirty="0" smtClean="0"/>
              <a:t>4.</a:t>
            </a:r>
            <a:r>
              <a:rPr lang="ru-RU" sz="2000" u="sng" dirty="0" smtClean="0"/>
              <a:t>Показатели </a:t>
            </a:r>
            <a:r>
              <a:rPr lang="ru-RU" sz="2000" u="sng" dirty="0" err="1" smtClean="0"/>
              <a:t>сохраняемости</a:t>
            </a:r>
            <a:r>
              <a:rPr lang="ru-RU" sz="2000" dirty="0"/>
              <a:t>: </a:t>
            </a:r>
            <a:r>
              <a:rPr lang="ru-RU" sz="2000" dirty="0" smtClean="0"/>
              <a:t>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000" dirty="0" smtClean="0"/>
              <a:t>средний срок </a:t>
            </a:r>
            <a:r>
              <a:rPr lang="ru-RU" sz="2000" dirty="0" err="1" smtClean="0"/>
              <a:t>сохраняемости</a:t>
            </a:r>
            <a:r>
              <a:rPr lang="ru-RU" sz="2000" dirty="0" smtClean="0"/>
              <a:t> - </a:t>
            </a:r>
            <a:r>
              <a:rPr lang="ru-RU" sz="2000" b="1" dirty="0" smtClean="0"/>
              <a:t>T </a:t>
            </a:r>
            <a:r>
              <a:rPr lang="ru-RU" sz="1800" b="1" dirty="0" smtClean="0"/>
              <a:t>с</a:t>
            </a:r>
            <a:r>
              <a:rPr lang="ru-RU" sz="2000" dirty="0" smtClean="0"/>
              <a:t>; </a:t>
            </a:r>
            <a:endParaRPr lang="ru-RU" sz="2000" dirty="0"/>
          </a:p>
          <a:p>
            <a:pPr>
              <a:buFont typeface="Wingdings" panose="05000000000000000000" pitchFamily="2" charset="2"/>
              <a:buChar char="Ø"/>
            </a:pPr>
            <a:r>
              <a:rPr lang="ru-RU" sz="2000" dirty="0" smtClean="0"/>
              <a:t>гамма-процентный срок </a:t>
            </a:r>
            <a:r>
              <a:rPr lang="ru-RU" sz="2000" dirty="0" err="1" smtClean="0"/>
              <a:t>сохраняемости</a:t>
            </a:r>
            <a:r>
              <a:rPr lang="ru-RU" sz="2000" dirty="0" smtClean="0"/>
              <a:t> -</a:t>
            </a:r>
            <a:r>
              <a:rPr lang="ru-RU" sz="2000" b="1" dirty="0" smtClean="0"/>
              <a:t>Т</a:t>
            </a:r>
            <a:r>
              <a:rPr lang="ru-RU" sz="1800" b="1" dirty="0" smtClean="0"/>
              <a:t>с</a:t>
            </a:r>
            <a:r>
              <a:rPr lang="el-GR" sz="1800" b="1" dirty="0" smtClean="0"/>
              <a:t>γ</a:t>
            </a:r>
            <a:r>
              <a:rPr lang="ru-RU" sz="2000" dirty="0" smtClean="0"/>
              <a:t>. </a:t>
            </a:r>
            <a:endParaRPr lang="ru-RU" sz="2000" dirty="0"/>
          </a:p>
          <a:p>
            <a:pPr marL="0" indent="0">
              <a:buNone/>
            </a:pPr>
            <a:r>
              <a:rPr lang="ru-RU" sz="2000" dirty="0" smtClean="0"/>
              <a:t>5.</a:t>
            </a:r>
            <a:r>
              <a:rPr lang="ru-RU" sz="2000" u="sng" dirty="0" smtClean="0"/>
              <a:t>Показатели готовности </a:t>
            </a:r>
            <a:r>
              <a:rPr lang="ru-RU" sz="2000" dirty="0"/>
              <a:t>: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000" dirty="0" smtClean="0"/>
              <a:t>коэффициент готовности - </a:t>
            </a:r>
            <a:r>
              <a:rPr lang="ru-RU" sz="2000" b="1" dirty="0" smtClean="0"/>
              <a:t>К г</a:t>
            </a:r>
            <a:r>
              <a:rPr lang="ru-RU" sz="2000" dirty="0" smtClean="0"/>
              <a:t>; </a:t>
            </a:r>
            <a:endParaRPr lang="ru-RU" sz="2000" dirty="0"/>
          </a:p>
          <a:p>
            <a:pPr>
              <a:buFont typeface="Wingdings" panose="05000000000000000000" pitchFamily="2" charset="2"/>
              <a:buChar char="Ø"/>
            </a:pPr>
            <a:r>
              <a:rPr lang="ru-RU" sz="2000" dirty="0" smtClean="0"/>
              <a:t>коэффициент оперативной готовности - </a:t>
            </a:r>
            <a:r>
              <a:rPr lang="ru-RU" sz="2000" b="1" dirty="0" smtClean="0"/>
              <a:t>К </a:t>
            </a:r>
            <a:r>
              <a:rPr lang="ru-RU" sz="2000" b="1" dirty="0" err="1" smtClean="0"/>
              <a:t>о.г</a:t>
            </a:r>
            <a:r>
              <a:rPr lang="ru-RU" sz="2000" dirty="0" smtClean="0"/>
              <a:t>; </a:t>
            </a:r>
            <a:endParaRPr lang="ru-RU" sz="2000" dirty="0"/>
          </a:p>
          <a:p>
            <a:pPr>
              <a:buFont typeface="Wingdings" panose="05000000000000000000" pitchFamily="2" charset="2"/>
              <a:buChar char="Ø"/>
            </a:pPr>
            <a:r>
              <a:rPr lang="ru-RU" sz="2000" dirty="0" smtClean="0"/>
              <a:t>коэффициент технического использования - </a:t>
            </a:r>
            <a:r>
              <a:rPr lang="ru-RU" sz="2000" b="1" dirty="0" smtClean="0"/>
              <a:t>К </a:t>
            </a:r>
            <a:r>
              <a:rPr lang="ru-RU" sz="2000" b="1" dirty="0" err="1" smtClean="0"/>
              <a:t>т.и</a:t>
            </a:r>
            <a:r>
              <a:rPr lang="ru-RU" sz="2000" dirty="0" smtClean="0"/>
              <a:t>. </a:t>
            </a:r>
            <a:endParaRPr lang="ru-RU" sz="2000" dirty="0"/>
          </a:p>
          <a:p>
            <a:pPr marL="0" indent="0">
              <a:buNone/>
            </a:pPr>
            <a:r>
              <a:rPr lang="ru-RU" sz="2000" dirty="0" smtClean="0"/>
              <a:t>6.</a:t>
            </a:r>
            <a:r>
              <a:rPr lang="ru-RU" sz="2000" u="sng" dirty="0" smtClean="0"/>
              <a:t>Эксплуатационно-экономические показатели</a:t>
            </a:r>
            <a:r>
              <a:rPr lang="ru-RU" sz="2000" dirty="0"/>
              <a:t>: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000" dirty="0" smtClean="0"/>
              <a:t>средняя трудоемкость текущего ремонта-</a:t>
            </a:r>
            <a:r>
              <a:rPr lang="en-US" sz="2000" dirty="0" smtClean="0"/>
              <a:t> </a:t>
            </a:r>
            <a:r>
              <a:rPr lang="en-US" sz="2000" b="1" dirty="0" smtClean="0"/>
              <a:t>S </a:t>
            </a:r>
            <a:r>
              <a:rPr lang="ru-RU" sz="1800" b="1" dirty="0" err="1" smtClean="0"/>
              <a:t>т.р</a:t>
            </a:r>
            <a:r>
              <a:rPr lang="ru-RU" sz="2000" dirty="0" smtClean="0"/>
              <a:t>; </a:t>
            </a:r>
            <a:endParaRPr lang="ru-RU" sz="2000" dirty="0"/>
          </a:p>
          <a:p>
            <a:pPr>
              <a:buFont typeface="Wingdings" panose="05000000000000000000" pitchFamily="2" charset="2"/>
              <a:buChar char="Ø"/>
            </a:pPr>
            <a:r>
              <a:rPr lang="ru-RU" sz="2000" dirty="0" smtClean="0"/>
              <a:t>средняя трудоемкость технического обслуживания - </a:t>
            </a:r>
            <a:r>
              <a:rPr lang="en-US" sz="2000" b="1" dirty="0" smtClean="0"/>
              <a:t>S </a:t>
            </a:r>
            <a:r>
              <a:rPr lang="ru-RU" sz="1800" b="1" dirty="0" err="1" smtClean="0"/>
              <a:t>т.о</a:t>
            </a:r>
            <a:r>
              <a:rPr lang="ru-RU" sz="2000" dirty="0" smtClean="0"/>
              <a:t>; </a:t>
            </a:r>
            <a:endParaRPr lang="ru-RU" sz="2000" dirty="0"/>
          </a:p>
          <a:p>
            <a:pPr>
              <a:buFont typeface="Wingdings" panose="05000000000000000000" pitchFamily="2" charset="2"/>
              <a:buChar char="Ø"/>
            </a:pPr>
            <a:r>
              <a:rPr lang="ru-RU" sz="2000" dirty="0" smtClean="0"/>
              <a:t>коэффициент эффективности </a:t>
            </a:r>
            <a:r>
              <a:rPr lang="ru-RU" sz="2000" smtClean="0"/>
              <a:t>профилактики - </a:t>
            </a:r>
            <a:r>
              <a:rPr lang="ru-RU" sz="2000" b="1" dirty="0" smtClean="0"/>
              <a:t>К </a:t>
            </a:r>
            <a:r>
              <a:rPr lang="ru-RU" sz="1800" b="1" dirty="0" err="1" smtClean="0"/>
              <a:t>эф.п</a:t>
            </a:r>
            <a:r>
              <a:rPr lang="ru-RU" sz="2000" dirty="0"/>
              <a:t>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000" dirty="0" smtClean="0"/>
              <a:t>коэффициент стоимости эксплуатации - </a:t>
            </a:r>
            <a:r>
              <a:rPr lang="ru-RU" sz="2000" b="1" dirty="0" smtClean="0"/>
              <a:t>К</a:t>
            </a:r>
            <a:r>
              <a:rPr lang="ru-RU" sz="2000" dirty="0" smtClean="0"/>
              <a:t> </a:t>
            </a:r>
            <a:r>
              <a:rPr lang="ru-RU" sz="1800" b="1" dirty="0" err="1" smtClean="0"/>
              <a:t>ст.э</a:t>
            </a:r>
            <a:r>
              <a:rPr lang="ru-RU" sz="2000" dirty="0" smtClean="0"/>
              <a:t>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024451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800" b="1" dirty="0" smtClean="0"/>
              <a:t>ОСНОВНЫЕ</a:t>
            </a:r>
            <a:r>
              <a:rPr lang="en-US" sz="2800" b="1" dirty="0" smtClean="0"/>
              <a:t> </a:t>
            </a:r>
            <a:r>
              <a:rPr lang="ru-RU" sz="2800" b="1" dirty="0" smtClean="0"/>
              <a:t>ПОНЯТИЯ</a:t>
            </a:r>
            <a:r>
              <a:rPr lang="en-US" sz="2800" b="1" dirty="0" smtClean="0"/>
              <a:t> </a:t>
            </a:r>
            <a:r>
              <a:rPr lang="ru-RU" sz="2800" b="1" dirty="0" smtClean="0"/>
              <a:t>ТЕОРИИ</a:t>
            </a:r>
            <a:r>
              <a:rPr lang="en-US" sz="2800" b="1" dirty="0" smtClean="0"/>
              <a:t> </a:t>
            </a:r>
            <a:r>
              <a:rPr lang="ru-RU" sz="2800" b="1" dirty="0" smtClean="0"/>
              <a:t>ВЕРОЯТНОСТЕЙ</a:t>
            </a:r>
            <a:r>
              <a:rPr lang="en-US" sz="2800" b="1" dirty="0" smtClean="0"/>
              <a:t> </a:t>
            </a:r>
            <a:r>
              <a:rPr lang="ru-RU" sz="2800" b="1" dirty="0" smtClean="0"/>
              <a:t> </a:t>
            </a:r>
            <a:r>
              <a:rPr lang="ru-RU" sz="2800" b="1" dirty="0"/>
              <a:t/>
            </a:r>
            <a:br>
              <a:rPr lang="ru-RU" sz="2800" b="1" dirty="0"/>
            </a:br>
            <a:r>
              <a:rPr lang="ru-RU" sz="2800" b="1" dirty="0" smtClean="0"/>
              <a:t>И</a:t>
            </a:r>
            <a:r>
              <a:rPr lang="en-US" sz="2800" b="1" dirty="0" smtClean="0"/>
              <a:t> </a:t>
            </a:r>
            <a:r>
              <a:rPr lang="ru-RU" sz="2800" b="1" dirty="0" smtClean="0"/>
              <a:t>МАССОВОГО</a:t>
            </a:r>
            <a:r>
              <a:rPr lang="en-US" sz="2800" b="1" dirty="0" smtClean="0"/>
              <a:t> </a:t>
            </a:r>
            <a:r>
              <a:rPr lang="ru-RU" sz="2800" b="1" dirty="0" smtClean="0"/>
              <a:t>ОБСЛУЖИВАНИЯ</a:t>
            </a:r>
            <a:endParaRPr lang="ru-RU" sz="28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492896"/>
            <a:ext cx="8229600" cy="3831704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ru-RU" sz="2000" dirty="0" smtClean="0"/>
              <a:t>Возникновение</a:t>
            </a:r>
            <a:r>
              <a:rPr lang="en-US" sz="2000" dirty="0" smtClean="0"/>
              <a:t> </a:t>
            </a:r>
            <a:r>
              <a:rPr lang="ru-RU" sz="2000" dirty="0" smtClean="0"/>
              <a:t>отказов</a:t>
            </a:r>
            <a:r>
              <a:rPr lang="en-US" sz="2000" dirty="0" smtClean="0"/>
              <a:t> </a:t>
            </a:r>
            <a:r>
              <a:rPr lang="ru-RU" sz="2000" dirty="0" smtClean="0"/>
              <a:t>в</a:t>
            </a:r>
            <a:r>
              <a:rPr lang="en-US" sz="2000" dirty="0" smtClean="0"/>
              <a:t> </a:t>
            </a:r>
            <a:r>
              <a:rPr lang="ru-RU" sz="2000" dirty="0" smtClean="0"/>
              <a:t>РЭ</a:t>
            </a:r>
            <a:r>
              <a:rPr lang="ru-RU" sz="2000" dirty="0"/>
              <a:t>У</a:t>
            </a:r>
            <a:r>
              <a:rPr lang="en-US" sz="2000" dirty="0" smtClean="0"/>
              <a:t> </a:t>
            </a:r>
            <a:r>
              <a:rPr lang="ru-RU" sz="2000" dirty="0" smtClean="0"/>
              <a:t>зависит от различных факторов, опре­деляемых как внутренними свойствами устройств, так и воздей­ствием внешних условий.</a:t>
            </a:r>
          </a:p>
          <a:p>
            <a:pPr>
              <a:lnSpc>
                <a:spcPct val="120000"/>
              </a:lnSpc>
            </a:pPr>
            <a:r>
              <a:rPr lang="ru-RU" sz="2000" dirty="0" smtClean="0"/>
              <a:t>Это приводит к тому </a:t>
            </a:r>
            <a:r>
              <a:rPr lang="ru-RU" sz="2000" dirty="0"/>
              <a:t>,</a:t>
            </a:r>
            <a:r>
              <a:rPr lang="ru-RU" sz="2000" dirty="0" smtClean="0"/>
              <a:t>что процесс возникновения отказов, а также другие характеристики РЭУ в процессе эксплуатации носят </a:t>
            </a:r>
            <a:r>
              <a:rPr lang="ru-RU" sz="2000" u="sng" dirty="0" smtClean="0"/>
              <a:t>случайный характер</a:t>
            </a:r>
            <a:r>
              <a:rPr lang="ru-RU" sz="2000" dirty="0" smtClean="0"/>
              <a:t>.</a:t>
            </a:r>
          </a:p>
          <a:p>
            <a:pPr>
              <a:lnSpc>
                <a:spcPct val="120000"/>
              </a:lnSpc>
            </a:pPr>
            <a:r>
              <a:rPr lang="ru-RU" sz="2000" u="sng" dirty="0" smtClean="0"/>
              <a:t>Для количествен­ной оценки </a:t>
            </a:r>
            <a:r>
              <a:rPr lang="ru-RU" sz="2000" dirty="0" smtClean="0"/>
              <a:t>различных характеристик РЭУ широко используются </a:t>
            </a:r>
            <a:r>
              <a:rPr lang="ru-RU" sz="2000" u="sng" dirty="0" smtClean="0"/>
              <a:t>вероятностные методы</a:t>
            </a:r>
            <a:r>
              <a:rPr lang="ru-RU" sz="20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4062954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616624"/>
          </a:xfrm>
        </p:spPr>
        <p:txBody>
          <a:bodyPr>
            <a:normAutofit fontScale="92500" lnSpcReduction="10000"/>
          </a:bodyPr>
          <a:lstStyle/>
          <a:p>
            <a:r>
              <a:rPr lang="ru-RU" sz="2200" b="1" dirty="0" smtClean="0"/>
              <a:t>Случайной</a:t>
            </a:r>
            <a:r>
              <a:rPr lang="ru-RU" sz="2200" dirty="0" smtClean="0"/>
              <a:t> называется величина, которая в результате опыта может принять то или иное значение, предугадать которое заранее и достоверно невозможно.</a:t>
            </a:r>
          </a:p>
          <a:p>
            <a:r>
              <a:rPr lang="ru-RU" sz="2200" dirty="0" smtClean="0"/>
              <a:t>Все случайные величины делятся на </a:t>
            </a:r>
            <a:r>
              <a:rPr lang="ru-RU" sz="2200" u="sng" dirty="0" smtClean="0"/>
              <a:t>непрерывные</a:t>
            </a:r>
            <a:r>
              <a:rPr lang="ru-RU" sz="2200" dirty="0" smtClean="0"/>
              <a:t> и </a:t>
            </a:r>
            <a:r>
              <a:rPr lang="ru-RU" sz="2200" u="sng" dirty="0" smtClean="0"/>
              <a:t>дискретные</a:t>
            </a:r>
            <a:r>
              <a:rPr lang="ru-RU" sz="2200" dirty="0"/>
              <a:t>. </a:t>
            </a:r>
          </a:p>
          <a:p>
            <a:r>
              <a:rPr lang="ru-RU" sz="2200" dirty="0" smtClean="0"/>
              <a:t>Примерами </a:t>
            </a:r>
            <a:r>
              <a:rPr lang="ru-RU" sz="2200" u="sng" dirty="0" smtClean="0"/>
              <a:t>непрерывных случайных величин </a:t>
            </a:r>
            <a:r>
              <a:rPr lang="ru-RU" sz="2200" dirty="0" smtClean="0"/>
              <a:t>являются время без­отказной работы устройства, значение того или иного технического параметра и т.д. </a:t>
            </a:r>
          </a:p>
          <a:p>
            <a:r>
              <a:rPr lang="ru-RU" sz="2200" u="sng" dirty="0" smtClean="0"/>
              <a:t>Дискретными случайными величинами </a:t>
            </a:r>
            <a:r>
              <a:rPr lang="ru-RU" sz="2200" dirty="0" smtClean="0"/>
              <a:t>являются число отказов , возникающих за определенный период работы устрой­ства, число неисправных устройств и т.д</a:t>
            </a:r>
            <a:r>
              <a:rPr lang="ru-RU" sz="2200" dirty="0"/>
              <a:t>. </a:t>
            </a:r>
            <a:endParaRPr lang="ru-RU" sz="2200" dirty="0" smtClean="0"/>
          </a:p>
          <a:p>
            <a:endParaRPr lang="ru-RU" sz="2200" dirty="0" smtClean="0"/>
          </a:p>
          <a:p>
            <a:r>
              <a:rPr lang="ru-RU" sz="2200" b="1" dirty="0" smtClean="0"/>
              <a:t>Событием</a:t>
            </a:r>
            <a:r>
              <a:rPr lang="ru-RU" sz="2200" dirty="0" smtClean="0"/>
              <a:t> считается всякий факт, который в результате опыта может произойти или не произойти.</a:t>
            </a:r>
          </a:p>
          <a:p>
            <a:r>
              <a:rPr lang="ru-RU" sz="2200" dirty="0" smtClean="0"/>
              <a:t>Для количе­ственного сравнения между собой событий по степени их возмож­ности используется определенное число, которое тем больше, чем более возможно событие. </a:t>
            </a:r>
          </a:p>
          <a:p>
            <a:r>
              <a:rPr lang="ru-RU" sz="2200" dirty="0" smtClean="0"/>
              <a:t>Такое число называется </a:t>
            </a:r>
            <a:r>
              <a:rPr lang="ru-RU" sz="2200" b="1" dirty="0" smtClean="0"/>
              <a:t>вероятностью со­бытия</a:t>
            </a:r>
            <a:r>
              <a:rPr lang="ru-RU" sz="2200" dirty="0"/>
              <a:t>. </a:t>
            </a:r>
          </a:p>
          <a:p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55961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5127848"/>
          </a:xfrm>
        </p:spPr>
        <p:txBody>
          <a:bodyPr>
            <a:normAutofit/>
          </a:bodyPr>
          <a:lstStyle/>
          <a:p>
            <a:r>
              <a:rPr lang="ru-RU" sz="2000" dirty="0" smtClean="0"/>
              <a:t>Если вероятность одного события не изменяется от того, произош­ло или не произошло другое событие, то такие </a:t>
            </a:r>
            <a:r>
              <a:rPr lang="ru-RU" sz="2000" b="1" dirty="0" smtClean="0"/>
              <a:t>события называются независимыми</a:t>
            </a:r>
            <a:r>
              <a:rPr lang="ru-RU" sz="2000" dirty="0" smtClean="0"/>
              <a:t>.</a:t>
            </a:r>
          </a:p>
          <a:p>
            <a:r>
              <a:rPr lang="ru-RU" sz="2000" dirty="0" smtClean="0"/>
              <a:t>Если же возможность появления одного события зависит от того, произошло или не произошло другое событие, то такие </a:t>
            </a:r>
            <a:r>
              <a:rPr lang="ru-RU" sz="2000" b="1" dirty="0" smtClean="0"/>
              <a:t>события называются зависимыми</a:t>
            </a:r>
            <a:r>
              <a:rPr lang="ru-RU" sz="2000" dirty="0" smtClean="0"/>
              <a:t>.</a:t>
            </a:r>
          </a:p>
          <a:p>
            <a:endParaRPr lang="ru-RU" sz="2000" dirty="0" smtClean="0"/>
          </a:p>
          <a:p>
            <a:r>
              <a:rPr lang="ru-RU" sz="2000" b="1" dirty="0" smtClean="0"/>
              <a:t>События называются не­совместными</a:t>
            </a:r>
            <a:r>
              <a:rPr lang="ru-RU" sz="2000" dirty="0" smtClean="0"/>
              <a:t>, если никакие два из них не могут появиться вместе</a:t>
            </a:r>
            <a:r>
              <a:rPr lang="ru-RU" sz="2000" dirty="0"/>
              <a:t>. </a:t>
            </a:r>
            <a:endParaRPr lang="ru-RU" sz="2000" dirty="0" smtClean="0"/>
          </a:p>
          <a:p>
            <a:endParaRPr lang="ru-RU" sz="2000" dirty="0"/>
          </a:p>
          <a:p>
            <a:r>
              <a:rPr lang="ru-RU" sz="2000" dirty="0"/>
              <a:t>Событие</a:t>
            </a:r>
            <a:r>
              <a:rPr lang="ru-RU" sz="2000" dirty="0" smtClean="0"/>
              <a:t>, вероятность которого равна единице, называется </a:t>
            </a:r>
            <a:r>
              <a:rPr lang="ru-RU" sz="2000" b="1" dirty="0" smtClean="0"/>
              <a:t>достоверным событием</a:t>
            </a:r>
            <a:r>
              <a:rPr lang="ru-RU" sz="2000" dirty="0" smtClean="0"/>
              <a:t>.</a:t>
            </a:r>
          </a:p>
          <a:p>
            <a:r>
              <a:rPr lang="ru-RU" sz="2000" dirty="0" smtClean="0"/>
              <a:t>Событие, вероятность которого близка к единице</a:t>
            </a:r>
            <a:r>
              <a:rPr lang="ru-RU" sz="2000" dirty="0"/>
              <a:t>, </a:t>
            </a:r>
            <a:r>
              <a:rPr lang="ru-RU" sz="2000" dirty="0" smtClean="0"/>
              <a:t>называется </a:t>
            </a:r>
            <a:r>
              <a:rPr lang="ru-RU" sz="2000" b="1" dirty="0" smtClean="0"/>
              <a:t>практически достоверным</a:t>
            </a:r>
            <a:r>
              <a:rPr lang="ru-RU" sz="2000" dirty="0" smtClean="0"/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75235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3200" b="1" dirty="0" smtClean="0"/>
              <a:t>Теоремы сложения и умножения вероятностей</a:t>
            </a:r>
            <a:endParaRPr lang="ru-RU" sz="32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000" dirty="0" smtClean="0"/>
              <a:t>Вероятность сум­мы </a:t>
            </a:r>
            <a:r>
              <a:rPr lang="en-US" sz="2000" dirty="0" smtClean="0"/>
              <a:t>n</a:t>
            </a:r>
            <a:r>
              <a:rPr lang="ru-RU" sz="2000" dirty="0" smtClean="0"/>
              <a:t> несовместных</a:t>
            </a:r>
            <a:r>
              <a:rPr lang="en-US" sz="2000" dirty="0" smtClean="0"/>
              <a:t> </a:t>
            </a:r>
            <a:r>
              <a:rPr lang="ru-RU" sz="2000" dirty="0" smtClean="0"/>
              <a:t>событий</a:t>
            </a:r>
            <a:r>
              <a:rPr lang="en-US" sz="2000" dirty="0" smtClean="0"/>
              <a:t> </a:t>
            </a:r>
            <a:r>
              <a:rPr lang="ru-RU" sz="2000" dirty="0" smtClean="0"/>
              <a:t>равна</a:t>
            </a:r>
            <a:r>
              <a:rPr lang="en-US" sz="2000" dirty="0" smtClean="0"/>
              <a:t> </a:t>
            </a:r>
            <a:r>
              <a:rPr lang="ru-RU" sz="2000" dirty="0" smtClean="0"/>
              <a:t>сумме</a:t>
            </a:r>
            <a:r>
              <a:rPr lang="en-US" sz="2000" dirty="0" smtClean="0"/>
              <a:t> </a:t>
            </a:r>
            <a:r>
              <a:rPr lang="ru-RU" sz="2000" dirty="0" smtClean="0"/>
              <a:t>вероятностей</a:t>
            </a:r>
            <a:r>
              <a:rPr lang="en-US" sz="2000" dirty="0" smtClean="0"/>
              <a:t> </a:t>
            </a:r>
            <a:r>
              <a:rPr lang="ru-RU" sz="2000" dirty="0" smtClean="0"/>
              <a:t>этих</a:t>
            </a:r>
            <a:r>
              <a:rPr lang="en-US" sz="2000" dirty="0" smtClean="0"/>
              <a:t> </a:t>
            </a:r>
            <a:r>
              <a:rPr lang="ru-RU" sz="2000" dirty="0" smtClean="0"/>
              <a:t>собы­тий</a:t>
            </a:r>
            <a:r>
              <a:rPr lang="ru-RU" sz="2000" dirty="0"/>
              <a:t>: </a:t>
            </a:r>
            <a:endParaRPr lang="en-US" sz="2000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sz="2000" dirty="0" smtClean="0"/>
          </a:p>
          <a:p>
            <a:r>
              <a:rPr lang="ru-RU" sz="2000" dirty="0" smtClean="0"/>
              <a:t>Вероятность</a:t>
            </a:r>
            <a:r>
              <a:rPr lang="en-US" sz="2000" dirty="0" smtClean="0"/>
              <a:t> </a:t>
            </a:r>
            <a:r>
              <a:rPr lang="ru-RU" sz="2000" dirty="0" smtClean="0"/>
              <a:t>произведения</a:t>
            </a:r>
            <a:r>
              <a:rPr lang="en-US" sz="2000" dirty="0" smtClean="0"/>
              <a:t> </a:t>
            </a:r>
            <a:r>
              <a:rPr lang="ru-RU" sz="2000" dirty="0" smtClean="0"/>
              <a:t>независимых</a:t>
            </a:r>
            <a:r>
              <a:rPr lang="en-US" sz="2000" dirty="0" smtClean="0"/>
              <a:t> </a:t>
            </a:r>
            <a:r>
              <a:rPr lang="ru-RU" sz="2000" dirty="0" smtClean="0"/>
              <a:t>событий</a:t>
            </a:r>
            <a:r>
              <a:rPr lang="en-US" sz="2000" dirty="0" smtClean="0"/>
              <a:t> </a:t>
            </a:r>
            <a:r>
              <a:rPr lang="ru-RU" sz="2000" dirty="0" smtClean="0"/>
              <a:t>равна</a:t>
            </a:r>
            <a:r>
              <a:rPr lang="en-US" sz="2000" dirty="0" smtClean="0"/>
              <a:t> </a:t>
            </a:r>
            <a:r>
              <a:rPr lang="ru-RU" sz="2000" dirty="0" smtClean="0"/>
              <a:t>произведе­нию</a:t>
            </a:r>
            <a:r>
              <a:rPr lang="en-US" sz="2000" dirty="0" smtClean="0"/>
              <a:t> </a:t>
            </a:r>
            <a:r>
              <a:rPr lang="ru-RU" sz="2000" dirty="0" smtClean="0"/>
              <a:t>вероятностей</a:t>
            </a:r>
            <a:r>
              <a:rPr lang="en-US" sz="2000" dirty="0" smtClean="0"/>
              <a:t> </a:t>
            </a:r>
            <a:r>
              <a:rPr lang="ru-RU" sz="2000" dirty="0" smtClean="0"/>
              <a:t>этих</a:t>
            </a:r>
            <a:r>
              <a:rPr lang="en-US" sz="2000" dirty="0" smtClean="0"/>
              <a:t> </a:t>
            </a:r>
            <a:r>
              <a:rPr lang="ru-RU" sz="2000" dirty="0" smtClean="0"/>
              <a:t>событий:</a:t>
            </a:r>
            <a:endParaRPr lang="en-US" sz="2000" dirty="0" smtClean="0"/>
          </a:p>
          <a:p>
            <a:r>
              <a:rPr lang="ru-RU" dirty="0" smtClean="0"/>
              <a:t> </a:t>
            </a:r>
            <a:endParaRPr lang="en-US" dirty="0" smtClean="0"/>
          </a:p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9950" y="3033713"/>
            <a:ext cx="2324100" cy="790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3275" y="4941168"/>
            <a:ext cx="2390775" cy="71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59277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636680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/>
              <a:t>Теорема</a:t>
            </a:r>
            <a:r>
              <a:rPr lang="en-US" sz="3200" b="1" dirty="0" smtClean="0"/>
              <a:t> </a:t>
            </a:r>
            <a:r>
              <a:rPr lang="ru-RU" sz="3200" b="1" dirty="0" smtClean="0"/>
              <a:t>полной</a:t>
            </a:r>
            <a:r>
              <a:rPr lang="en-US" sz="3200" b="1" dirty="0" smtClean="0"/>
              <a:t> </a:t>
            </a:r>
            <a:r>
              <a:rPr lang="ru-RU" sz="3200" b="1" dirty="0" smtClean="0"/>
              <a:t>вероятности</a:t>
            </a:r>
            <a:endParaRPr lang="ru-RU" sz="32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556792"/>
            <a:ext cx="8229600" cy="4767808"/>
          </a:xfrm>
        </p:spPr>
        <p:txBody>
          <a:bodyPr>
            <a:normAutofit lnSpcReduction="10000"/>
          </a:bodyPr>
          <a:lstStyle/>
          <a:p>
            <a:r>
              <a:rPr lang="ru-RU" sz="2000" dirty="0" smtClean="0"/>
              <a:t>На</a:t>
            </a:r>
            <a:r>
              <a:rPr lang="en-US" sz="2000" dirty="0" smtClean="0"/>
              <a:t> </a:t>
            </a:r>
            <a:r>
              <a:rPr lang="ru-RU" sz="2000" dirty="0" smtClean="0"/>
              <a:t>основании</a:t>
            </a:r>
            <a:r>
              <a:rPr lang="en-US" sz="2000" dirty="0" smtClean="0"/>
              <a:t>  </a:t>
            </a:r>
            <a:r>
              <a:rPr lang="ru-RU" sz="2000" dirty="0" smtClean="0"/>
              <a:t>теоремы</a:t>
            </a:r>
            <a:r>
              <a:rPr lang="en-US" sz="2000" dirty="0" smtClean="0"/>
              <a:t> </a:t>
            </a:r>
            <a:r>
              <a:rPr lang="ru-RU" sz="2000" dirty="0" smtClean="0"/>
              <a:t>сложения и</a:t>
            </a:r>
            <a:r>
              <a:rPr lang="en-US" sz="2000" dirty="0" smtClean="0"/>
              <a:t> </a:t>
            </a:r>
            <a:r>
              <a:rPr lang="ru-RU" sz="2000" dirty="0" smtClean="0"/>
              <a:t>умножения</a:t>
            </a:r>
            <a:r>
              <a:rPr lang="en-US" sz="2000" dirty="0" smtClean="0"/>
              <a:t> </a:t>
            </a:r>
            <a:r>
              <a:rPr lang="ru-RU" sz="2000" dirty="0" smtClean="0"/>
              <a:t>формулируется</a:t>
            </a:r>
            <a:r>
              <a:rPr lang="en-US" sz="2000" dirty="0" smtClean="0"/>
              <a:t> </a:t>
            </a:r>
            <a:r>
              <a:rPr lang="ru-RU" sz="2000" dirty="0" smtClean="0"/>
              <a:t>теорема</a:t>
            </a:r>
            <a:r>
              <a:rPr lang="en-US" sz="2000" dirty="0" smtClean="0"/>
              <a:t> </a:t>
            </a:r>
            <a:r>
              <a:rPr lang="ru-RU" sz="2000" dirty="0" smtClean="0"/>
              <a:t>полной</a:t>
            </a:r>
            <a:r>
              <a:rPr lang="en-US" sz="2000" dirty="0" smtClean="0"/>
              <a:t> </a:t>
            </a:r>
            <a:r>
              <a:rPr lang="ru-RU" sz="2000" dirty="0" smtClean="0"/>
              <a:t>вероятности.</a:t>
            </a:r>
            <a:endParaRPr lang="en-US" sz="2000" dirty="0" smtClean="0"/>
          </a:p>
          <a:p>
            <a:r>
              <a:rPr lang="ru-RU" sz="2000" dirty="0" smtClean="0"/>
              <a:t>Нужно определить вероятность некоторого события</a:t>
            </a:r>
            <a:r>
              <a:rPr lang="en-US" sz="2000" dirty="0" smtClean="0"/>
              <a:t> </a:t>
            </a:r>
            <a:r>
              <a:rPr lang="ru-RU" sz="2000" dirty="0" smtClean="0"/>
              <a:t>А, которое может произойти вместе с одним из событий </a:t>
            </a:r>
            <a:r>
              <a:rPr lang="en-US" sz="2000" dirty="0" smtClean="0"/>
              <a:t>H1, H2,…</a:t>
            </a:r>
            <a:r>
              <a:rPr lang="en-US" sz="2000" dirty="0" err="1" smtClean="0"/>
              <a:t>Hn</a:t>
            </a:r>
            <a:r>
              <a:rPr lang="ru-RU" sz="2000" dirty="0" smtClean="0"/>
              <a:t>,образую­щих</a:t>
            </a:r>
            <a:r>
              <a:rPr lang="en-US" sz="2000" dirty="0" smtClean="0"/>
              <a:t> </a:t>
            </a:r>
            <a:r>
              <a:rPr lang="ru-RU" sz="2000" dirty="0" smtClean="0"/>
              <a:t>полную</a:t>
            </a:r>
            <a:r>
              <a:rPr lang="en-US" sz="2000" dirty="0" smtClean="0"/>
              <a:t> </a:t>
            </a:r>
            <a:r>
              <a:rPr lang="ru-RU" sz="2000" dirty="0" smtClean="0"/>
              <a:t>группу</a:t>
            </a:r>
            <a:r>
              <a:rPr lang="en-US" sz="2000" dirty="0" smtClean="0"/>
              <a:t> </a:t>
            </a:r>
            <a:r>
              <a:rPr lang="ru-RU" sz="2000" dirty="0" smtClean="0"/>
              <a:t>несовместных</a:t>
            </a:r>
            <a:r>
              <a:rPr lang="en-US" sz="2000" dirty="0" smtClean="0"/>
              <a:t> </a:t>
            </a:r>
            <a:r>
              <a:rPr lang="ru-RU" sz="2000" dirty="0" smtClean="0"/>
              <a:t>событий,</a:t>
            </a:r>
            <a:r>
              <a:rPr lang="en-US" sz="2000" dirty="0" smtClean="0"/>
              <a:t> </a:t>
            </a:r>
            <a:r>
              <a:rPr lang="ru-RU" sz="2000" dirty="0" smtClean="0"/>
              <a:t>называемых</a:t>
            </a:r>
            <a:r>
              <a:rPr lang="en-US" sz="2000" dirty="0" smtClean="0"/>
              <a:t> </a:t>
            </a:r>
            <a:r>
              <a:rPr lang="ru-RU" sz="2000" dirty="0" smtClean="0"/>
              <a:t>гипотезами</a:t>
            </a:r>
            <a:r>
              <a:rPr lang="ru-RU" sz="2000" dirty="0"/>
              <a:t>. </a:t>
            </a:r>
          </a:p>
          <a:p>
            <a:r>
              <a:rPr lang="ru-RU" sz="2000" dirty="0" smtClean="0"/>
              <a:t>Тогда</a:t>
            </a:r>
            <a:r>
              <a:rPr lang="en-US" sz="2000" dirty="0" smtClean="0"/>
              <a:t> </a:t>
            </a:r>
            <a:r>
              <a:rPr lang="ru-RU" sz="2000" dirty="0" smtClean="0"/>
              <a:t>теорема</a:t>
            </a:r>
            <a:r>
              <a:rPr lang="en-US" sz="2000" dirty="0" smtClean="0"/>
              <a:t> </a:t>
            </a:r>
            <a:r>
              <a:rPr lang="ru-RU" sz="2000" dirty="0" smtClean="0"/>
              <a:t>полной</a:t>
            </a:r>
            <a:r>
              <a:rPr lang="en-US" sz="2000" dirty="0" smtClean="0"/>
              <a:t> </a:t>
            </a:r>
            <a:r>
              <a:rPr lang="ru-RU" sz="2000" dirty="0" smtClean="0"/>
              <a:t>вероятности</a:t>
            </a:r>
            <a:endParaRPr lang="en-US" sz="2000" dirty="0" smtClean="0"/>
          </a:p>
          <a:p>
            <a:endParaRPr lang="en-US" sz="2000" dirty="0"/>
          </a:p>
          <a:p>
            <a:endParaRPr lang="en-US" sz="2000" dirty="0" smtClean="0"/>
          </a:p>
          <a:p>
            <a:endParaRPr lang="en-US" sz="2000" dirty="0"/>
          </a:p>
          <a:p>
            <a:r>
              <a:rPr lang="ru-RU" sz="2000" dirty="0"/>
              <a:t>т.е</a:t>
            </a:r>
            <a:r>
              <a:rPr lang="ru-RU" sz="2000" dirty="0" smtClean="0"/>
              <a:t>.</a:t>
            </a:r>
            <a:r>
              <a:rPr lang="en-US" sz="2000" dirty="0" smtClean="0"/>
              <a:t> </a:t>
            </a:r>
            <a:r>
              <a:rPr lang="ru-RU" sz="2000" dirty="0" smtClean="0"/>
              <a:t>вероятность</a:t>
            </a:r>
            <a:r>
              <a:rPr lang="en-US" sz="2000" dirty="0" smtClean="0"/>
              <a:t> </a:t>
            </a:r>
            <a:r>
              <a:rPr lang="ru-RU" sz="2000" dirty="0" smtClean="0"/>
              <a:t>события</a:t>
            </a:r>
            <a:r>
              <a:rPr lang="en-US" sz="2000" dirty="0" smtClean="0"/>
              <a:t> </a:t>
            </a:r>
            <a:r>
              <a:rPr lang="ru-RU" sz="2000" dirty="0" smtClean="0"/>
              <a:t>А</a:t>
            </a:r>
            <a:r>
              <a:rPr lang="en-US" sz="2000" dirty="0" smtClean="0"/>
              <a:t> </a:t>
            </a:r>
            <a:r>
              <a:rPr lang="ru-RU" sz="2000" dirty="0" smtClean="0"/>
              <a:t>вычисляется</a:t>
            </a:r>
            <a:r>
              <a:rPr lang="en-US" sz="2000" dirty="0" smtClean="0"/>
              <a:t> </a:t>
            </a:r>
            <a:r>
              <a:rPr lang="ru-RU" sz="2000" dirty="0" smtClean="0"/>
              <a:t>как</a:t>
            </a:r>
            <a:r>
              <a:rPr lang="en-US" sz="2000" dirty="0" smtClean="0"/>
              <a:t> </a:t>
            </a:r>
            <a:r>
              <a:rPr lang="ru-RU" sz="2000" dirty="0" smtClean="0"/>
              <a:t>сумма</a:t>
            </a:r>
            <a:r>
              <a:rPr lang="en-US" sz="2000" dirty="0" smtClean="0"/>
              <a:t> </a:t>
            </a:r>
            <a:r>
              <a:rPr lang="ru-RU" sz="2000" dirty="0" smtClean="0"/>
              <a:t>произведений </a:t>
            </a:r>
            <a:endParaRPr lang="ru-RU" sz="2000" dirty="0"/>
          </a:p>
          <a:p>
            <a:pPr marL="0" indent="0">
              <a:buNone/>
            </a:pPr>
            <a:r>
              <a:rPr lang="ru-RU" sz="2000" dirty="0" smtClean="0"/>
              <a:t>вероятности</a:t>
            </a:r>
            <a:r>
              <a:rPr lang="en-US" sz="2000" dirty="0" smtClean="0"/>
              <a:t> </a:t>
            </a:r>
            <a:r>
              <a:rPr lang="ru-RU" sz="2000" dirty="0" smtClean="0"/>
              <a:t>каждой</a:t>
            </a:r>
            <a:r>
              <a:rPr lang="en-US" sz="2000" dirty="0" smtClean="0"/>
              <a:t> </a:t>
            </a:r>
            <a:r>
              <a:rPr lang="ru-RU" sz="2000" dirty="0" smtClean="0"/>
              <a:t>гипотезы</a:t>
            </a:r>
            <a:r>
              <a:rPr lang="en-US" sz="2000" dirty="0" smtClean="0"/>
              <a:t> </a:t>
            </a:r>
            <a:r>
              <a:rPr lang="ru-RU" sz="2000" dirty="0" smtClean="0"/>
              <a:t>на</a:t>
            </a:r>
            <a:r>
              <a:rPr lang="en-US" sz="2000" dirty="0" smtClean="0"/>
              <a:t> </a:t>
            </a:r>
            <a:r>
              <a:rPr lang="ru-RU" sz="2000" dirty="0" smtClean="0"/>
              <a:t>вероятность</a:t>
            </a:r>
            <a:r>
              <a:rPr lang="en-US" sz="2000" dirty="0" smtClean="0"/>
              <a:t> </a:t>
            </a:r>
            <a:r>
              <a:rPr lang="ru-RU" sz="2000" dirty="0" smtClean="0"/>
              <a:t>события</a:t>
            </a:r>
            <a:r>
              <a:rPr lang="en-US" sz="2000" dirty="0" smtClean="0"/>
              <a:t> </a:t>
            </a:r>
            <a:r>
              <a:rPr lang="ru-RU" sz="2000" dirty="0" smtClean="0"/>
              <a:t>при</a:t>
            </a:r>
            <a:r>
              <a:rPr lang="en-US" sz="2000" dirty="0" smtClean="0"/>
              <a:t> </a:t>
            </a:r>
            <a:r>
              <a:rPr lang="ru-RU" sz="2000" dirty="0" smtClean="0"/>
              <a:t>этой</a:t>
            </a:r>
            <a:r>
              <a:rPr lang="en-US" sz="2000" dirty="0" smtClean="0"/>
              <a:t> </a:t>
            </a:r>
            <a:r>
              <a:rPr lang="ru-RU" sz="2000" dirty="0" smtClean="0"/>
              <a:t>гипотезе</a:t>
            </a:r>
            <a:r>
              <a:rPr lang="ru-RU" sz="2000" dirty="0"/>
              <a:t>. </a:t>
            </a:r>
            <a:endParaRPr lang="en-US" sz="2000" dirty="0" smtClean="0"/>
          </a:p>
          <a:p>
            <a:pPr marL="0" indent="0">
              <a:buNone/>
            </a:pPr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3789040"/>
            <a:ext cx="3276600" cy="704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43133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16bd67574169fe2857f39d664cd8afb41958898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15</TotalTime>
  <Words>782</Words>
  <Application>Microsoft Office PowerPoint</Application>
  <PresentationFormat>Экран (4:3)</PresentationFormat>
  <Paragraphs>94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Поток</vt:lpstr>
      <vt:lpstr>Тема 2. ЭКСПЛУАТАЦИОННО-ТЕХНИЧЕСКИЕ ПОКАЗАТЕЛИ ИНФОКОММУНИКАЦИОННОГО ОБОРУДОВАНИЯ</vt:lpstr>
      <vt:lpstr>ЭКСПЛУАТАЦИОННО-ТЕХНИЧЕСКИЕ ПОКАЗАТЕЛИ</vt:lpstr>
      <vt:lpstr>Презентация PowerPoint</vt:lpstr>
      <vt:lpstr>Презентация PowerPoint</vt:lpstr>
      <vt:lpstr>Презентация PowerPoint</vt:lpstr>
      <vt:lpstr>Презентация PowerPoint</vt:lpstr>
      <vt:lpstr>ОСНОВНЫЕ ПОНЯТИЯ ТЕОРИИ ВЕРОЯТНОСТЕЙ   И МАССОВОГО ОБСЛУЖИВАНИЯ</vt:lpstr>
      <vt:lpstr>Презентация PowerPoint</vt:lpstr>
      <vt:lpstr>Презентация PowerPoint</vt:lpstr>
      <vt:lpstr>Теоремы сложения и умножения вероятностей</vt:lpstr>
      <vt:lpstr>Теорема полной вероятности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2. ЭКСПЛУАТАЦИОННО-ТЕХНИЧЕСКИЕ ПОКАЗАТЕЛИ ИНФОКОММУНИКАЦИОННОГО ОБОРУДОВАНИЯ</dc:title>
  <dc:creator>Игорь</dc:creator>
  <cp:lastModifiedBy>Игорь</cp:lastModifiedBy>
  <cp:revision>3</cp:revision>
  <dcterms:created xsi:type="dcterms:W3CDTF">2016-10-14T08:02:42Z</dcterms:created>
  <dcterms:modified xsi:type="dcterms:W3CDTF">2016-10-14T08:19:07Z</dcterms:modified>
</cp:coreProperties>
</file>