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7" r:id="rId2"/>
    <p:sldId id="256" r:id="rId3"/>
    <p:sldId id="262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8" r:id="rId18"/>
    <p:sldId id="276" r:id="rId19"/>
    <p:sldId id="274" r:id="rId20"/>
    <p:sldId id="275" r:id="rId21"/>
    <p:sldId id="277" r:id="rId22"/>
    <p:sldId id="27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3851"/>
    <a:srgbClr val="483D28"/>
    <a:srgbClr val="000000"/>
    <a:srgbClr val="7ADCFA"/>
    <a:srgbClr val="7DBBD1"/>
    <a:srgbClr val="93E2FB"/>
    <a:srgbClr val="82DDFA"/>
    <a:srgbClr val="E8F9FE"/>
    <a:srgbClr val="D3F3FD"/>
    <a:srgbClr val="4738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258" y="6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183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84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1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864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257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98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25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559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027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745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233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257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688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181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086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614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353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8591907-9AAA-4E43-8F40-9AFAC0740123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6278BF-1B3F-48E0-B3F4-BDD7A562D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59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1602" y="396607"/>
            <a:ext cx="8330165" cy="1737809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Институт права ВГУЭС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2200" dirty="0"/>
              <a:t>Кафедра международных отношений и </a:t>
            </a:r>
            <a:r>
              <a:rPr lang="ru-RU" sz="2200" dirty="0" smtClean="0"/>
              <a:t>права</a:t>
            </a:r>
            <a:br>
              <a:rPr lang="ru-RU" sz="2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2000" dirty="0"/>
              <a:t>Презентация лекции по курсу «Дипломатическая и консульская служба»</a:t>
            </a:r>
            <a:br>
              <a:rPr lang="ru-RU" sz="2000" dirty="0"/>
            </a:br>
            <a:r>
              <a:rPr lang="ru-RU" sz="2000" dirty="0"/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44122" y="3076359"/>
            <a:ext cx="6987645" cy="4189266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851"/>
                </a:solidFill>
              </a:rPr>
              <a:t>Консульская служба</a:t>
            </a:r>
          </a:p>
          <a:p>
            <a:r>
              <a:rPr lang="ru-RU" sz="1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851"/>
                </a:solidFill>
              </a:rPr>
              <a:t>Ч</a:t>
            </a:r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851"/>
                </a:solidFill>
              </a:rPr>
              <a:t>.1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1800" dirty="0" smtClean="0"/>
              <a:t>Сост. Абашева Е. А., </a:t>
            </a:r>
            <a:r>
              <a:rPr lang="ru-RU" dirty="0" smtClean="0"/>
              <a:t>2020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976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11798" y="4583018"/>
            <a:ext cx="29111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Ключевые понятия:</a:t>
            </a:r>
          </a:p>
          <a:p>
            <a:endParaRPr lang="ru-RU" sz="1400" dirty="0"/>
          </a:p>
          <a:p>
            <a:r>
              <a:rPr lang="ru-RU" sz="1400" dirty="0" smtClean="0"/>
              <a:t> КОНСУЛЬСКАЯ СЛУЖБА — неотъемлемая часть российской дипломатической службы. Она призвана обеспечить в рамках своих задач и функций защиту прав и интересов государства, его юридических и физических лиц.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419" y="3841972"/>
            <a:ext cx="5130104" cy="30160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79060" y="166104"/>
            <a:ext cx="2343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dirty="0" smtClean="0"/>
              <a:t>Основные понятия</a:t>
            </a:r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1166414" y="3841972"/>
            <a:ext cx="5351018" cy="85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В России, как и во многих других странах, сотрудники консульской службы являются </a:t>
            </a:r>
            <a:r>
              <a:rPr lang="ru-RU" sz="1600" b="1" dirty="0" smtClean="0"/>
              <a:t>кадровыми дипломатами </a:t>
            </a:r>
            <a:r>
              <a:rPr lang="ru-RU" sz="1600" dirty="0" smtClean="0"/>
              <a:t>и проходят службу в министерстве иностранных дел.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1894902" y="5257562"/>
            <a:ext cx="462253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В дипломатических представительствах (</a:t>
            </a:r>
            <a:r>
              <a:rPr lang="ru-RU" sz="1600" b="1" dirty="0" smtClean="0"/>
              <a:t>посольствах</a:t>
            </a:r>
            <a:r>
              <a:rPr lang="ru-RU" sz="1600" dirty="0" smtClean="0"/>
              <a:t>) обычно консульские обязанности выполняет кто-либо из сотрудников посольства, часто возглавляющий </a:t>
            </a:r>
            <a:r>
              <a:rPr lang="ru-RU" sz="1600" b="1" dirty="0" smtClean="0"/>
              <a:t>специальный консульский отдел</a:t>
            </a:r>
            <a:r>
              <a:rPr lang="ru-RU" sz="1600" dirty="0" smtClean="0"/>
              <a:t>. Он также может именоваться консулом.</a:t>
            </a:r>
          </a:p>
          <a:p>
            <a:pPr algn="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650696" y="504663"/>
            <a:ext cx="4562817" cy="206210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Консул</a:t>
            </a:r>
            <a:r>
              <a:rPr lang="ru-RU" sz="1600" dirty="0" smtClean="0"/>
              <a:t> </a:t>
            </a:r>
            <a:r>
              <a:rPr lang="ru-RU" dirty="0" smtClean="0"/>
              <a:t>(от латинского </a:t>
            </a:r>
            <a:r>
              <a:rPr lang="ru-RU" dirty="0" err="1" smtClean="0"/>
              <a:t>consul</a:t>
            </a:r>
            <a:r>
              <a:rPr lang="ru-RU" dirty="0" smtClean="0"/>
              <a:t>) - должностное лицо, назначаемое в качестве постоянного представителя в каком-либо городе или округе другого государства для выполнения функций в рамках установленных между двумя странами консульских отношений.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814584" y="873995"/>
            <a:ext cx="474445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Различают</a:t>
            </a:r>
          </a:p>
          <a:p>
            <a:endParaRPr lang="ru-RU" sz="1600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1600" dirty="0" smtClean="0"/>
              <a:t> </a:t>
            </a:r>
            <a:r>
              <a:rPr lang="ru-RU" dirty="0" smtClean="0"/>
              <a:t>штатных консулов - государственных чиновников, назначаемых в другую страну для прохождения службы 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ru-RU" dirty="0" smtClean="0"/>
              <a:t>нештатных (почетных) консулов, которыми могут быть и граждане страны пребывания, выполняющие свои обязанности на добровольных началах</a:t>
            </a:r>
            <a:r>
              <a:rPr lang="ru-RU" sz="1600" dirty="0" smtClean="0"/>
              <a:t>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47882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0337" y="462707"/>
            <a:ext cx="3977090" cy="878595"/>
          </a:xfrm>
        </p:spPr>
        <p:txBody>
          <a:bodyPr>
            <a:normAutofit/>
          </a:bodyPr>
          <a:lstStyle/>
          <a:p>
            <a:pPr algn="r"/>
            <a:r>
              <a:rPr lang="ru-RU" sz="1600" b="1" dirty="0"/>
              <a:t>Генеральный </a:t>
            </a:r>
            <a:r>
              <a:rPr lang="ru-RU" sz="1600" b="1" dirty="0" smtClean="0"/>
              <a:t>консул Китая  </a:t>
            </a:r>
            <a:r>
              <a:rPr lang="ru-RU" sz="1600" b="1" dirty="0" err="1"/>
              <a:t>Янь</a:t>
            </a:r>
            <a:r>
              <a:rPr lang="ru-RU" sz="1600" b="1" dirty="0"/>
              <a:t> </a:t>
            </a:r>
            <a:r>
              <a:rPr lang="ru-RU" sz="1600" b="1" dirty="0" err="1"/>
              <a:t>Вэньбинь</a:t>
            </a:r>
            <a:r>
              <a:rPr lang="ru-RU" sz="1600" b="1" dirty="0"/>
              <a:t> </a:t>
            </a:r>
            <a:r>
              <a:rPr lang="ru-RU" sz="1600" b="1" dirty="0" smtClean="0"/>
              <a:t>во Владивостоке</a:t>
            </a:r>
            <a:endParaRPr lang="ru-RU" sz="16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377" y="1569903"/>
            <a:ext cx="3829050" cy="51054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33580" y="780098"/>
            <a:ext cx="4555071" cy="1842370"/>
          </a:xfrm>
        </p:spPr>
        <p:txBody>
          <a:bodyPr>
            <a:noAutofit/>
          </a:bodyPr>
          <a:lstStyle/>
          <a:p>
            <a:pPr algn="r"/>
            <a:r>
              <a:rPr lang="ru-RU" sz="1800" dirty="0" smtClean="0"/>
              <a:t>.</a:t>
            </a:r>
          </a:p>
          <a:p>
            <a:pPr algn="r"/>
            <a:endParaRPr lang="ru-RU" sz="1800" dirty="0"/>
          </a:p>
          <a:p>
            <a:pPr algn="r"/>
            <a:r>
              <a:rPr lang="ru-RU" sz="1800" dirty="0" smtClean="0"/>
              <a:t> </a:t>
            </a:r>
            <a:endParaRPr lang="ru-RU" sz="1800" dirty="0"/>
          </a:p>
          <a:p>
            <a:pPr algn="r"/>
            <a:endParaRPr lang="ru-RU" sz="1800" dirty="0"/>
          </a:p>
          <a:p>
            <a:pPr algn="r"/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По старшинству консульские сотрудники подразделяются 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на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r">
              <a:buSzPct val="120000"/>
              <a:buFont typeface="Wingdings" panose="05000000000000000000" pitchFamily="2" charset="2"/>
              <a:buChar char="§"/>
            </a:pPr>
            <a:r>
              <a:rPr lang="ru-RU" sz="1800" dirty="0"/>
              <a:t>генеральных консулов, </a:t>
            </a:r>
          </a:p>
          <a:p>
            <a:pPr marL="342900" indent="-342900" algn="r">
              <a:buSzPct val="120000"/>
              <a:buFont typeface="Wingdings" panose="05000000000000000000" pitchFamily="2" charset="2"/>
              <a:buChar char="§"/>
            </a:pPr>
            <a:r>
              <a:rPr lang="ru-RU" sz="1800" dirty="0"/>
              <a:t>консулов  </a:t>
            </a:r>
          </a:p>
          <a:p>
            <a:pPr marL="342900" indent="-342900" algn="r">
              <a:buSzPct val="120000"/>
              <a:buFont typeface="Wingdings" panose="05000000000000000000" pitchFamily="2" charset="2"/>
              <a:buChar char="§"/>
            </a:pPr>
            <a:r>
              <a:rPr lang="ru-RU" sz="1800" dirty="0"/>
              <a:t>вице-консулов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1641" y="179934"/>
            <a:ext cx="59628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Согласно международной практике на штатных консулов и частично почетных консулов  распространяются консульские привилегии и иммунитет, как правило, аналогичные дипломатическим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611504" y="4120758"/>
            <a:ext cx="63270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Консульские функции определяются</a:t>
            </a:r>
          </a:p>
          <a:p>
            <a:pPr algn="r"/>
            <a:r>
              <a:rPr lang="ru-RU" dirty="0" smtClean="0"/>
              <a:t> </a:t>
            </a:r>
          </a:p>
          <a:p>
            <a:pPr marL="285750" indent="-285750" algn="r">
              <a:buClr>
                <a:srgbClr val="2970B1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Венской конвенцией о консульских сношениях 1963 года</a:t>
            </a:r>
          </a:p>
          <a:p>
            <a:pPr algn="r">
              <a:buClr>
                <a:srgbClr val="2970B1"/>
              </a:buClr>
              <a:buSzPct val="120000"/>
            </a:pPr>
            <a:r>
              <a:rPr lang="ru-RU" dirty="0" smtClean="0"/>
              <a:t> </a:t>
            </a:r>
          </a:p>
          <a:p>
            <a:pPr marL="285750" indent="-285750" algn="r">
              <a:buClr>
                <a:srgbClr val="2970B1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рядом многосторонних соглашений</a:t>
            </a:r>
          </a:p>
          <a:p>
            <a:pPr marL="285750" indent="-285750" algn="r">
              <a:buClr>
                <a:srgbClr val="2970B1"/>
              </a:buClr>
              <a:buSzPct val="120000"/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 algn="r">
              <a:buClr>
                <a:srgbClr val="2970B1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 двусторонними консульскими конвенциями</a:t>
            </a:r>
          </a:p>
          <a:p>
            <a:pPr marL="285750" indent="-285750" algn="r">
              <a:buClr>
                <a:srgbClr val="2970B1"/>
              </a:buClr>
              <a:buSzPct val="120000"/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 algn="r">
              <a:buClr>
                <a:srgbClr val="2970B1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/>
              <a:t> внутригосударственным законодательством.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79" y="2238235"/>
            <a:ext cx="1453133" cy="145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53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8294" y="313504"/>
            <a:ext cx="58389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КОНСУЛЬСКАЯ СЛУЖБА </a:t>
            </a:r>
            <a:r>
              <a:rPr lang="ru-RU" dirty="0" smtClean="0"/>
              <a:t>— неотъемлемая часть российской дипломатической службы. Она призвана обеспечить в рамках своих задач и функций защиту прав и интересов государства, его юридических и физических лиц.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644048" y="5557370"/>
            <a:ext cx="893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dirty="0" smtClean="0"/>
          </a:p>
          <a:p>
            <a:pPr algn="r"/>
            <a:r>
              <a:rPr lang="ru-RU" sz="1600" dirty="0" smtClean="0"/>
              <a:t>В ряде случаев термин "консульство" в обиходной речи применяют и в отношении консульских отделов посольств, также осуществляющих консульское обслуживание граждан своих стран и иностранцев.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26776" y="741724"/>
            <a:ext cx="4065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Консульство</a:t>
            </a:r>
            <a:r>
              <a:rPr lang="ru-RU" dirty="0" smtClean="0"/>
              <a:t> - официальное консульское представительство в стране пребывания.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077898" y="2466166"/>
            <a:ext cx="24237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Вопросы учреждения консульств как правило регулируются специальными межправительственными двусторонними соглашениями, заключаемыми </a:t>
            </a:r>
            <a:r>
              <a:rPr lang="ru-RU" b="1" dirty="0" smtClean="0"/>
              <a:t>на основе взаимности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663548" y="2114695"/>
            <a:ext cx="393302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определяются классы консульских представительств</a:t>
            </a:r>
          </a:p>
          <a:p>
            <a:pPr algn="r"/>
            <a:endParaRPr lang="ru-RU" sz="1600" b="1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285750" indent="-285750" algn="r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600" dirty="0" smtClean="0"/>
              <a:t> </a:t>
            </a:r>
            <a:r>
              <a:rPr lang="ru-RU" dirty="0" smtClean="0"/>
              <a:t>генеральные консульства </a:t>
            </a:r>
          </a:p>
          <a:p>
            <a:pPr marL="285750" indent="-285750" algn="r"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 algn="r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 консульства </a:t>
            </a:r>
          </a:p>
          <a:p>
            <a:pPr marL="285750" indent="-285750" algn="r"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ru-RU" dirty="0" smtClean="0"/>
          </a:p>
          <a:p>
            <a:pPr marL="285750" indent="-285750" algn="r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вице-консульства (редко</a:t>
            </a:r>
            <a:r>
              <a:rPr lang="ru-RU" sz="1600" dirty="0" smtClean="0"/>
              <a:t>)</a:t>
            </a:r>
          </a:p>
          <a:p>
            <a:pPr marL="285750" indent="-285750" algn="r"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ru-RU" sz="1600" dirty="0" smtClean="0"/>
          </a:p>
          <a:p>
            <a:pPr marL="285750" indent="-285750" algn="r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консульские агентства (еще реже</a:t>
            </a:r>
            <a:r>
              <a:rPr lang="ru-RU" sz="1600" dirty="0" smtClean="0"/>
              <a:t>)</a:t>
            </a:r>
          </a:p>
          <a:p>
            <a:pPr algn="r">
              <a:buClr>
                <a:srgbClr val="002060"/>
              </a:buClr>
            </a:pPr>
            <a:endParaRPr lang="ru-RU" sz="1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соответствующие классу назначаемых руководителей этих учреждений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15" y="2615908"/>
            <a:ext cx="2768637" cy="276863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34817" y="211702"/>
            <a:ext cx="2343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Основные понятия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221667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96067" y="312235"/>
            <a:ext cx="4360127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Консульский округ </a:t>
            </a:r>
            <a:r>
              <a:rPr lang="ru-RU" dirty="0" smtClean="0"/>
              <a:t>- </a:t>
            </a:r>
            <a:r>
              <a:rPr lang="ru-RU" sz="1600" dirty="0" smtClean="0"/>
              <a:t>территория государства пребывания, в рамках которой консульский представитель уполномочен осуществлять порученные ему консульские функции. </a:t>
            </a:r>
          </a:p>
          <a:p>
            <a:endParaRPr lang="ru-RU" sz="1600" dirty="0"/>
          </a:p>
          <a:p>
            <a:r>
              <a:rPr lang="ru-RU" sz="1600" dirty="0" smtClean="0"/>
              <a:t>Границы консульского округа определяются по взаимному соглашению государства, направляющего консула, и государства пребывания. </a:t>
            </a:r>
          </a:p>
          <a:p>
            <a:endParaRPr lang="ru-RU" sz="1600" dirty="0"/>
          </a:p>
          <a:p>
            <a:r>
              <a:rPr lang="ru-RU" sz="1600" dirty="0" smtClean="0"/>
              <a:t>Границы консульского округа указываются в выдаваемом консулу при назначении консульском патенте или ином документе о его назначении на пост. Изменение границ и состава консульского округа может допускаться только по взаимному согласию двух государств.</a:t>
            </a:r>
          </a:p>
          <a:p>
            <a:endParaRPr lang="ru-RU" sz="1600" dirty="0" smtClean="0"/>
          </a:p>
          <a:p>
            <a:r>
              <a:rPr lang="ru-RU" sz="1600" i="1" dirty="0" smtClean="0"/>
              <a:t>Согласно принятой практике в пределах своего округа консул имеет право непосредственно обращаться к официальным властям страны пребывания. При обращении к центральным властям он обычно действует через посольство своего государства.</a:t>
            </a:r>
            <a:endParaRPr lang="ru-RU" sz="1600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917" y="730680"/>
            <a:ext cx="5635083" cy="6004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76011" y="112180"/>
            <a:ext cx="3021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/>
              <a:t>Основные понятия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689873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93113" y="156462"/>
            <a:ext cx="3549121" cy="468351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 smtClean="0"/>
              <a:t>Основные понятия</a:t>
            </a:r>
            <a:endParaRPr lang="ru-RU" sz="2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953" y="2701382"/>
            <a:ext cx="5374281" cy="373554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41918" y="624813"/>
            <a:ext cx="5937340" cy="1611352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Консульский корпус- </a:t>
            </a:r>
          </a:p>
          <a:p>
            <a:r>
              <a:rPr lang="ru-RU" sz="1800" dirty="0" smtClean="0"/>
              <a:t>совокупность </a:t>
            </a:r>
            <a:r>
              <a:rPr lang="ru-RU" sz="1800" dirty="0"/>
              <a:t>иностранных консульских представителей в каком-либо городе страны пребывания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375210" y="2110366"/>
            <a:ext cx="364644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В </a:t>
            </a:r>
            <a:r>
              <a:rPr lang="ru-RU" dirty="0"/>
              <a:t>более узком смысле </a:t>
            </a:r>
            <a:r>
              <a:rPr lang="ru-RU" dirty="0" smtClean="0"/>
              <a:t>Консульский  корпус </a:t>
            </a:r>
            <a:r>
              <a:rPr lang="ru-RU" dirty="0"/>
              <a:t>состоит из глав консульских учреждений: генеральных консулов, консулов, вице-консулов, консульских агентов. </a:t>
            </a:r>
            <a:endParaRPr lang="ru-RU" dirty="0" smtClean="0"/>
          </a:p>
          <a:p>
            <a:pPr algn="r"/>
            <a:endParaRPr lang="ru-RU" dirty="0"/>
          </a:p>
          <a:p>
            <a:pPr algn="r"/>
            <a:r>
              <a:rPr lang="ru-RU" dirty="0" smtClean="0"/>
              <a:t>В </a:t>
            </a:r>
            <a:r>
              <a:rPr lang="ru-RU" dirty="0"/>
              <a:t>расширенном понимании он охватывает также и официальный персонал консульств: вице-консулов, не являющихся главами консульских учреждений, секретарей, переводчиков, консульских атташе </a:t>
            </a:r>
            <a:r>
              <a:rPr lang="ru-RU" dirty="0" smtClean="0"/>
              <a:t>и т.д.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12" b="-2244"/>
          <a:stretch/>
        </p:blipFill>
        <p:spPr>
          <a:xfrm>
            <a:off x="1684440" y="624813"/>
            <a:ext cx="1317050" cy="126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87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3430" y="109466"/>
            <a:ext cx="2863082" cy="1850972"/>
          </a:xfrm>
        </p:spPr>
        <p:txBody>
          <a:bodyPr>
            <a:noAutofit/>
          </a:bodyPr>
          <a:lstStyle/>
          <a:p>
            <a:pPr marL="285750" indent="-285750" algn="r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r>
              <a:rPr lang="ru-RU" sz="1600" dirty="0" smtClean="0"/>
              <a:t> </a:t>
            </a:r>
            <a:r>
              <a:rPr lang="ru-RU" sz="1600" dirty="0"/>
              <a:t>защита интересов представляемого государства и его граждан в пределах, допускаемых международным</a:t>
            </a:r>
            <a:br>
              <a:rPr lang="ru-RU" sz="1600" dirty="0"/>
            </a:br>
            <a:r>
              <a:rPr lang="ru-RU" sz="1600" dirty="0"/>
              <a:t>правом</a:t>
            </a:r>
            <a:r>
              <a:rPr lang="ru-RU" sz="1600" dirty="0" smtClean="0"/>
              <a:t>;</a:t>
            </a:r>
            <a:endParaRPr lang="ru-RU" sz="1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470" y="4549965"/>
            <a:ext cx="2318620" cy="1643609"/>
          </a:xfrm>
          <a:ln w="57150">
            <a:solidFill>
              <a:schemeClr val="tx2">
                <a:lumMod val="75000"/>
                <a:lumOff val="25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07258" y="259190"/>
            <a:ext cx="3491808" cy="5492970"/>
          </a:xfrm>
        </p:spPr>
        <p:txBody>
          <a:bodyPr>
            <a:normAutofit fontScale="55000" lnSpcReduction="20000"/>
          </a:bodyPr>
          <a:lstStyle/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ru-RU" sz="2900" dirty="0" smtClean="0"/>
              <a:t>исполнение </a:t>
            </a:r>
            <a:r>
              <a:rPr lang="ru-RU" sz="2900" dirty="0"/>
              <a:t>обязанностей нотариуса, регистратора актов гражданского состояния</a:t>
            </a:r>
            <a:r>
              <a:rPr lang="ru-RU" sz="2900" dirty="0" smtClean="0"/>
              <a:t>;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ru-RU" sz="2900" dirty="0"/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ru-RU" sz="2900" dirty="0" smtClean="0"/>
              <a:t> </a:t>
            </a:r>
            <a:r>
              <a:rPr lang="ru-RU" sz="2900" dirty="0"/>
              <a:t>обеспечение </a:t>
            </a:r>
            <a:r>
              <a:rPr lang="ru-RU" sz="2900" dirty="0" smtClean="0"/>
              <a:t>представительства  граждан </a:t>
            </a:r>
            <a:r>
              <a:rPr lang="ru-RU" sz="2900" dirty="0"/>
              <a:t>представляемого государства </a:t>
            </a:r>
            <a:r>
              <a:rPr lang="ru-RU" sz="2900" dirty="0" smtClean="0"/>
              <a:t>в судебных </a:t>
            </a:r>
            <a:r>
              <a:rPr lang="ru-RU" sz="2900" dirty="0"/>
              <a:t>и иных учреждениях с </a:t>
            </a:r>
            <a:r>
              <a:rPr lang="ru-RU" sz="2900" dirty="0" smtClean="0"/>
              <a:t>целью защиты </a:t>
            </a:r>
            <a:r>
              <a:rPr lang="ru-RU" sz="2900" dirty="0"/>
              <a:t>их прав и интересов</a:t>
            </a:r>
            <a:r>
              <a:rPr lang="ru-RU" sz="2900" dirty="0" smtClean="0"/>
              <a:t>;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ru-RU" sz="2900" dirty="0"/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ru-RU" sz="2900" dirty="0" smtClean="0"/>
              <a:t> </a:t>
            </a:r>
            <a:r>
              <a:rPr lang="ru-RU" sz="2900" dirty="0"/>
              <a:t>осуществление прав надзора и инспекции судов и самолётов, </a:t>
            </a:r>
            <a:r>
              <a:rPr lang="ru-RU" sz="2900" dirty="0" smtClean="0"/>
              <a:t>несущих флаг </a:t>
            </a:r>
            <a:r>
              <a:rPr lang="ru-RU" sz="2900" dirty="0"/>
              <a:t>представляемого государства</a:t>
            </a:r>
            <a:r>
              <a:rPr lang="ru-RU" sz="2900" dirty="0" smtClean="0"/>
              <a:t>;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ru-RU" sz="2900" dirty="0"/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ru-RU" sz="2900" dirty="0" smtClean="0"/>
              <a:t> </a:t>
            </a:r>
            <a:r>
              <a:rPr lang="ru-RU" sz="2900" dirty="0"/>
              <a:t>информирование граждан представляемого государства о законах и обычаях страны пребывания;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12207" y="435460"/>
            <a:ext cx="32089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Основными функциями </a:t>
            </a:r>
            <a:r>
              <a:rPr lang="ru-RU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консульских учреждений являются:</a:t>
            </a:r>
            <a:endParaRPr lang="ru-RU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07258" y="5606704"/>
            <a:ext cx="3392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r>
              <a:rPr lang="ru-RU" sz="1600" dirty="0" smtClean="0"/>
              <a:t>   учёт </a:t>
            </a:r>
            <a:r>
              <a:rPr lang="ru-RU" sz="1600" dirty="0"/>
              <a:t>граждан </a:t>
            </a:r>
            <a:r>
              <a:rPr lang="ru-RU" sz="1600" dirty="0" smtClean="0"/>
              <a:t>               представляемого   государства.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560870" y="1824973"/>
            <a:ext cx="29242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r>
              <a:rPr lang="ru-RU" sz="1600" dirty="0"/>
              <a:t>- ведение паспортно-визовой работы,</a:t>
            </a:r>
          </a:p>
          <a:p>
            <a:pPr algn="ctr">
              <a:buClr>
                <a:srgbClr val="0070C0"/>
              </a:buClr>
              <a:buSzPct val="140000"/>
            </a:pPr>
            <a:r>
              <a:rPr lang="ru-RU" sz="1600" dirty="0"/>
              <a:t>выдача паспортов и проездных документов гражданам представляемого государства и виз лицам, желающим поехать</a:t>
            </a:r>
          </a:p>
          <a:p>
            <a:pPr algn="ctr">
              <a:buClr>
                <a:srgbClr val="0070C0"/>
              </a:buClr>
              <a:buSzPct val="140000"/>
            </a:pPr>
            <a:r>
              <a:rPr lang="ru-RU" sz="1600" dirty="0"/>
              <a:t>в представляемое государство;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§"/>
            </a:pP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083430" y="4274832"/>
            <a:ext cx="31109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r>
              <a:rPr lang="ru-RU" sz="1600" dirty="0" smtClean="0"/>
              <a:t> </a:t>
            </a:r>
            <a:r>
              <a:rPr lang="ru-RU" sz="1600" dirty="0"/>
              <a:t>получение законными путями информации о торгово-экономической,</a:t>
            </a:r>
            <a:br>
              <a:rPr lang="ru-RU" sz="1600" dirty="0"/>
            </a:br>
            <a:r>
              <a:rPr lang="ru-RU" sz="1600" dirty="0"/>
              <a:t>научно- технической и культурной жизни страны пребывания и доведение </a:t>
            </a:r>
            <a:r>
              <a:rPr lang="ru-RU" sz="1600" dirty="0" smtClean="0"/>
              <a:t>этой информации до представляемого </a:t>
            </a:r>
            <a:r>
              <a:rPr lang="ru-RU" sz="1600" dirty="0"/>
              <a:t>государства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5417" y="2209694"/>
            <a:ext cx="31891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r>
              <a:rPr lang="ru-RU" sz="1600" dirty="0" smtClean="0"/>
              <a:t>содействие </a:t>
            </a:r>
            <a:r>
              <a:rPr lang="ru-RU" sz="1600" dirty="0"/>
              <a:t>развитию </a:t>
            </a:r>
            <a:r>
              <a:rPr lang="ru-RU" sz="1600" dirty="0" smtClean="0"/>
              <a:t>торгово-экономических</a:t>
            </a:r>
            <a:r>
              <a:rPr lang="ru-RU" sz="1600" dirty="0"/>
              <a:t>, научных и культурных</a:t>
            </a:r>
            <a:br>
              <a:rPr lang="ru-RU" sz="1600" dirty="0"/>
            </a:br>
            <a:r>
              <a:rPr lang="ru-RU" sz="1600" dirty="0"/>
              <a:t>связей между представляемым государством и государством пребывания</a:t>
            </a:r>
          </a:p>
        </p:txBody>
      </p:sp>
    </p:spTree>
    <p:extLst>
      <p:ext uri="{BB962C8B-B14F-4D97-AF65-F5344CB8AC3E}">
        <p14:creationId xmlns:p14="http://schemas.microsoft.com/office/powerpoint/2010/main" val="1033361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2667" y="253746"/>
            <a:ext cx="2584057" cy="165223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Некоторые данные о масштабах работы, проводимой российскими консульскими учреждениями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635" y="2155290"/>
            <a:ext cx="2476089" cy="470271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34738" y="1669055"/>
            <a:ext cx="4267880" cy="3470313"/>
          </a:xfrm>
        </p:spPr>
        <p:txBody>
          <a:bodyPr>
            <a:noAutofit/>
          </a:bodyPr>
          <a:lstStyle/>
          <a:p>
            <a:pPr algn="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Ежегодно выезжают за рубеж около </a:t>
            </a:r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 млн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российских граждан. Ширится география этих поездок. За рубежом проживает около </a:t>
            </a:r>
            <a:r>
              <a:rPr lang="ru-RU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млн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наших соотечественников. </a:t>
            </a:r>
          </a:p>
          <a:p>
            <a:pPr algn="r"/>
            <a:r>
              <a:rPr lang="ru-RU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Ежедневно тысячи россиян обращаются со своими насущными проблемами</a:t>
            </a:r>
            <a:r>
              <a:rPr lang="ru-RU" dirty="0" smtClean="0"/>
              <a:t>. </a:t>
            </a:r>
          </a:p>
          <a:p>
            <a:pPr algn="r"/>
            <a:r>
              <a:rPr lang="ru-RU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Наиболее востребовано</a:t>
            </a:r>
            <a:r>
              <a:rPr lang="ru-RU" dirty="0" smtClean="0"/>
              <a:t>:</a:t>
            </a:r>
          </a:p>
          <a:p>
            <a:pPr marL="285750" indent="-285750" algn="r"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правовая помощь</a:t>
            </a:r>
          </a:p>
          <a:p>
            <a:pPr marL="285750" indent="-285750" algn="r"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содействие в регистрации актов гражданского состояния</a:t>
            </a:r>
          </a:p>
          <a:p>
            <a:pPr marL="285750" indent="-285750" algn="r"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содействие в нотариальных делах, легализации и истребовании документов</a:t>
            </a:r>
          </a:p>
          <a:p>
            <a:pPr marL="285750" indent="-285750" algn="r"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защита прав и интересов.</a:t>
            </a:r>
          </a:p>
          <a:p>
            <a:pPr marL="285750" indent="-285750" algn="r">
              <a:buFont typeface="Wingdings" panose="05000000000000000000" pitchFamily="2" charset="2"/>
              <a:buChar char="§"/>
            </a:pPr>
            <a:endParaRPr lang="ru-RU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ru-RU" b="1" i="1" dirty="0" smtClean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Кроме того, консульские работники: </a:t>
            </a:r>
          </a:p>
          <a:p>
            <a:pPr marL="285750" indent="-285750" algn="r"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оперативно занимаются поиском россиян в зоне бедствий</a:t>
            </a:r>
          </a:p>
          <a:p>
            <a:pPr marL="285750" indent="-285750" algn="r"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оказывают на месте  необходимую первую помощь</a:t>
            </a:r>
          </a:p>
          <a:p>
            <a:pPr marL="285750" indent="-285750" algn="r">
              <a:buFont typeface="Wingdings" panose="05000000000000000000" pitchFamily="2" charset="2"/>
              <a:buChar char="§"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передают исчерпывающую информацию о случившимся на Родину</a:t>
            </a:r>
            <a:r>
              <a:rPr lang="ru-RU" dirty="0" smtClean="0"/>
              <a:t>. 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354740" y="154595"/>
            <a:ext cx="362610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год Россию посещает порядка </a:t>
            </a:r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 млн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человек из стран с визовым режимом. Приток граждан из стран с безвизовым режимом, прежде всего государств-участников  СНГ кратно превышает эту цифру.</a:t>
            </a:r>
          </a:p>
          <a:p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Иностранцы обращаются, в том числе, и в российские консульские учреждения по широкому кругу вопросов:</a:t>
            </a:r>
          </a:p>
          <a:p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формление их поездок в Россию</a:t>
            </a:r>
          </a:p>
          <a:p>
            <a:pPr marL="285750" indent="-285750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одатайство о приобретении российского гражданства</a:t>
            </a:r>
          </a:p>
          <a:p>
            <a:pPr marL="285750" indent="-285750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легализация и истребование документов</a:t>
            </a:r>
          </a:p>
          <a:p>
            <a:pPr marL="285750" indent="-285750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опросы </a:t>
            </a:r>
            <a:r>
              <a:rPr lang="ru-RU" sz="1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ЗАГСа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нотариата</a:t>
            </a:r>
          </a:p>
          <a:p>
            <a:pPr marL="285750" indent="-285750">
              <a:buClr>
                <a:srgbClr val="0070C0"/>
              </a:buClr>
              <a:buSzPct val="140000"/>
              <a:buFont typeface="Wingdings" panose="05000000000000000000" pitchFamily="2" charset="2"/>
              <a:buChar char="§"/>
            </a:pP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 данным Консульского Департамента МИД, российскими учреждениями ежегодно совершается свыше </a:t>
            </a:r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 млн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консульских действий. </a:t>
            </a:r>
          </a:p>
          <a:p>
            <a:pPr marL="285750" indent="-285750">
              <a:buFontTx/>
              <a:buChar char="-"/>
            </a:pPr>
            <a:endParaRPr lang="ru-RU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2934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6344" y="1"/>
            <a:ext cx="4255476" cy="716096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Из истории становления консульской службы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611" y="1"/>
            <a:ext cx="5880387" cy="289743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9826" y="2049352"/>
            <a:ext cx="5400300" cy="1673954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sz="1900" b="1" dirty="0" smtClean="0"/>
              <a:t>Прообразом </a:t>
            </a:r>
            <a:r>
              <a:rPr lang="ru-RU" sz="1900" b="1" dirty="0"/>
              <a:t>Консульского </a:t>
            </a:r>
            <a:r>
              <a:rPr lang="ru-RU" sz="1900" b="1" dirty="0" smtClean="0"/>
              <a:t>института стала </a:t>
            </a:r>
            <a:r>
              <a:rPr lang="ru-RU" sz="1900" b="1" dirty="0"/>
              <a:t>«</a:t>
            </a:r>
            <a:r>
              <a:rPr lang="ru-RU" sz="1900" b="1" dirty="0" err="1"/>
              <a:t>проксения</a:t>
            </a:r>
            <a:r>
              <a:rPr lang="ru-RU" sz="1900" b="1" dirty="0" smtClean="0"/>
              <a:t>» («</a:t>
            </a:r>
            <a:r>
              <a:rPr lang="ru-RU" sz="1900" b="1" dirty="0"/>
              <a:t>гостеприимство» </a:t>
            </a:r>
            <a:r>
              <a:rPr lang="ru-RU" sz="1900" b="1" dirty="0" smtClean="0"/>
              <a:t>в переводе </a:t>
            </a:r>
            <a:r>
              <a:rPr lang="ru-RU" sz="1900" b="1" dirty="0"/>
              <a:t>с греческого языка) в </a:t>
            </a:r>
            <a:r>
              <a:rPr lang="ru-RU" sz="1900" b="1" dirty="0" smtClean="0"/>
              <a:t>древней Греции</a:t>
            </a:r>
            <a:r>
              <a:rPr lang="ru-RU" sz="1900" b="1" dirty="0"/>
              <a:t>. </a:t>
            </a:r>
            <a:endParaRPr lang="ru-RU" sz="1900" b="1" dirty="0" smtClean="0"/>
          </a:p>
          <a:p>
            <a:pPr algn="r"/>
            <a:r>
              <a:rPr lang="ru-RU" sz="1900" b="1" dirty="0" err="1" smtClean="0"/>
              <a:t>Проксеном</a:t>
            </a:r>
            <a:r>
              <a:rPr lang="ru-RU" sz="1900" b="1" dirty="0" smtClean="0"/>
              <a:t> </a:t>
            </a:r>
            <a:r>
              <a:rPr lang="ru-RU" sz="1900" b="1" dirty="0"/>
              <a:t>был гражданин греческого города-полиса, официально назначенный представлять на его </a:t>
            </a:r>
            <a:r>
              <a:rPr lang="ru-RU" sz="1900" b="1" dirty="0" smtClean="0"/>
              <a:t>родине интересы </a:t>
            </a:r>
            <a:r>
              <a:rPr lang="ru-RU" sz="1900" b="1" dirty="0"/>
              <a:t>другого полиса и его </a:t>
            </a:r>
            <a:r>
              <a:rPr lang="ru-RU" sz="1900" b="1" dirty="0" smtClean="0"/>
              <a:t>граждан в </a:t>
            </a:r>
            <a:r>
              <a:rPr lang="ru-RU" sz="1900" b="1" dirty="0"/>
              <a:t>своей стране</a:t>
            </a:r>
            <a:r>
              <a:rPr lang="ru-RU" sz="1500" b="1" dirty="0"/>
              <a:t>. </a:t>
            </a:r>
            <a:endParaRPr lang="ru-RU" sz="1500" b="1" dirty="0" smtClean="0"/>
          </a:p>
          <a:p>
            <a:pPr algn="r"/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11611" y="2980015"/>
            <a:ext cx="58803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 </a:t>
            </a:r>
            <a:r>
              <a:rPr lang="ru-RU" sz="1600" dirty="0"/>
              <a:t>Нередко </a:t>
            </a:r>
            <a:r>
              <a:rPr lang="ru-RU" sz="1600" dirty="0" err="1"/>
              <a:t>проксены</a:t>
            </a:r>
            <a:r>
              <a:rPr lang="ru-RU" sz="1600" dirty="0"/>
              <a:t> выполняли роль </a:t>
            </a:r>
            <a:r>
              <a:rPr lang="ru-RU" sz="1600" dirty="0" smtClean="0"/>
              <a:t>посредника. </a:t>
            </a:r>
            <a:r>
              <a:rPr lang="ru-RU" sz="1600" dirty="0"/>
              <a:t>Через них велись дипломатические переговоры, они принимали </a:t>
            </a:r>
            <a:r>
              <a:rPr lang="ru-RU" sz="1600" dirty="0" smtClean="0"/>
              <a:t>участие в составлении договоров с представляемым государством. </a:t>
            </a:r>
          </a:p>
          <a:p>
            <a:endParaRPr lang="ru-RU" sz="1600" dirty="0" smtClean="0"/>
          </a:p>
          <a:p>
            <a:r>
              <a:rPr lang="ru-RU" sz="1600" dirty="0" smtClean="0"/>
              <a:t>При </a:t>
            </a:r>
            <a:r>
              <a:rPr lang="ru-RU" sz="1600" dirty="0"/>
              <a:t>выполнении своих функций </a:t>
            </a:r>
            <a:r>
              <a:rPr lang="ru-RU" sz="1600" dirty="0" err="1"/>
              <a:t>проксены</a:t>
            </a:r>
            <a:r>
              <a:rPr lang="ru-RU" sz="1600" dirty="0"/>
              <a:t> пользовались определёнными привилегиями. Они освобождались от уплаты большинства налогов, обладали правом на беспошлинный ввоз и вывоз товаров, на первоочередное рассмотрение дел в судах, пользовались специальной печатью с гербом представляемого государства и помещали щит с изображением герба у входа в своё жилище. </a:t>
            </a:r>
            <a:r>
              <a:rPr lang="ru-RU" sz="1600" dirty="0" err="1"/>
              <a:t>Проксения</a:t>
            </a:r>
            <a:r>
              <a:rPr lang="ru-RU" sz="1600" dirty="0"/>
              <a:t>, таким образом, являлась особым институтом, призванным оказывать помощь иностранцам. 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b="1" i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В </a:t>
            </a:r>
            <a:r>
              <a:rPr lang="ru-RU" sz="16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наше время она получила прямое продолжение в виде почётных (нештатных) консулов</a:t>
            </a: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7113" y="725913"/>
            <a:ext cx="5233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i="1" dirty="0">
                <a:solidFill>
                  <a:schemeClr val="bg2">
                    <a:lumMod val="50000"/>
                  </a:schemeClr>
                </a:solidFill>
              </a:rPr>
              <a:t>История появления Консульского института восходит к древним временам, когда развитие мореплавания и торговли потребовало международно-правового регулирования прав иностранцев на чужих землях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1092" y="3522996"/>
            <a:ext cx="57090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/>
              <a:t>Приезжающие иностранцы обращались к </a:t>
            </a:r>
            <a:r>
              <a:rPr lang="ru-RU" sz="1600" dirty="0" err="1"/>
              <a:t>проксенам</a:t>
            </a:r>
            <a:r>
              <a:rPr lang="ru-RU" sz="1600" dirty="0" smtClean="0"/>
              <a:t>:</a:t>
            </a:r>
          </a:p>
          <a:p>
            <a:pPr marL="285750" indent="-285750" algn="r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за содействием в размещении и обеспечении </a:t>
            </a:r>
            <a:r>
              <a:rPr lang="ru-RU" sz="1600" dirty="0" smtClean="0"/>
              <a:t>пребывания</a:t>
            </a:r>
            <a:endParaRPr lang="ru-RU" sz="1600" dirty="0"/>
          </a:p>
          <a:p>
            <a:pPr marL="285750" indent="-285750" algn="r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- за </a:t>
            </a:r>
            <a:r>
              <a:rPr lang="ru-RU" sz="1600" dirty="0" smtClean="0"/>
              <a:t>покровительством </a:t>
            </a:r>
            <a:endParaRPr lang="ru-RU" sz="1600" dirty="0"/>
          </a:p>
          <a:p>
            <a:pPr marL="285750" indent="-285750" algn="r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 защитой своих прав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27112" y="4872841"/>
            <a:ext cx="52330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 err="1"/>
              <a:t>Проксены</a:t>
            </a:r>
            <a:r>
              <a:rPr lang="ru-RU" sz="1600" dirty="0"/>
              <a:t> выступали свидетелями при составлении иностранцами завещаний, устанавливали порядок ликвидации наследства иностранца, наблюдали за продажей товаров и оказывали другое содействие иностранным купцам, обеспечивали иностранцам доступ в храмы для отправления религиозных обрядов в чужом государстве-городе</a:t>
            </a:r>
          </a:p>
        </p:txBody>
      </p:sp>
    </p:spTree>
    <p:extLst>
      <p:ext uri="{BB962C8B-B14F-4D97-AF65-F5344CB8AC3E}">
        <p14:creationId xmlns:p14="http://schemas.microsoft.com/office/powerpoint/2010/main" val="3444030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96978" y="328514"/>
            <a:ext cx="3549121" cy="724359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Из истории становления консульской службы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289" y="1514221"/>
            <a:ext cx="2662729" cy="2821516"/>
          </a:xfrm>
          <a:scene3d>
            <a:camera prst="obliqueTopLeft"/>
            <a:lightRig rig="threePt" dir="t"/>
          </a:scene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80491" y="2521507"/>
            <a:ext cx="4763747" cy="3933021"/>
          </a:xfrm>
        </p:spPr>
        <p:txBody>
          <a:bodyPr>
            <a:noAutofit/>
          </a:bodyPr>
          <a:lstStyle/>
          <a:p>
            <a:pPr algn="r"/>
            <a:r>
              <a:rPr lang="ru-RU" sz="1800" dirty="0" smtClean="0"/>
              <a:t>Сейчас </a:t>
            </a:r>
            <a:r>
              <a:rPr lang="ru-RU" sz="1800" dirty="0"/>
              <a:t>оно является неотъемлемой частью международного права </a:t>
            </a:r>
            <a:r>
              <a:rPr lang="ru-RU" sz="1800" dirty="0" smtClean="0"/>
              <a:t>и представляет </a:t>
            </a:r>
            <a:r>
              <a:rPr lang="ru-RU" sz="1800" dirty="0"/>
              <a:t>собой совокупность </a:t>
            </a:r>
            <a:r>
              <a:rPr lang="ru-RU" sz="1800" dirty="0" smtClean="0"/>
              <a:t>норм, международных </a:t>
            </a:r>
            <a:r>
              <a:rPr lang="ru-RU" sz="1800" dirty="0"/>
              <a:t>договоров, обычаев </a:t>
            </a:r>
            <a:r>
              <a:rPr lang="ru-RU" sz="1800" dirty="0" smtClean="0"/>
              <a:t>и внутригосударственных </a:t>
            </a:r>
            <a:r>
              <a:rPr lang="ru-RU" sz="1800" dirty="0"/>
              <a:t>актов по консульским вопросам, </a:t>
            </a:r>
            <a:r>
              <a:rPr lang="ru-RU" sz="1800" dirty="0" smtClean="0"/>
              <a:t>регулирующих взаимоотношения </a:t>
            </a:r>
            <a:r>
              <a:rPr lang="ru-RU" sz="1800" dirty="0"/>
              <a:t>в этой области субъектов международного общения и определяющих правовой статус </a:t>
            </a:r>
            <a:r>
              <a:rPr lang="ru-RU" sz="1800" dirty="0" smtClean="0"/>
              <a:t>консульских учреждений </a:t>
            </a:r>
            <a:r>
              <a:rPr lang="ru-RU" sz="1800" dirty="0"/>
              <a:t>и консульских работников</a:t>
            </a:r>
            <a:r>
              <a:rPr lang="ru-RU" sz="1800" dirty="0" smtClean="0"/>
              <a:t>.</a:t>
            </a:r>
          </a:p>
          <a:p>
            <a:pPr algn="r"/>
            <a:endParaRPr lang="ru-RU" sz="1800" dirty="0"/>
          </a:p>
          <a:p>
            <a:pPr algn="r"/>
            <a:r>
              <a:rPr lang="ru-RU" sz="1800" dirty="0"/>
              <a:t>До начала XX века консульское </a:t>
            </a:r>
            <a:r>
              <a:rPr lang="ru-RU" sz="1800" dirty="0" smtClean="0"/>
              <a:t>право было </a:t>
            </a:r>
            <a:r>
              <a:rPr lang="ru-RU" sz="1800" dirty="0"/>
              <a:t>преимущественно «обычным», </a:t>
            </a:r>
            <a:r>
              <a:rPr lang="ru-RU" sz="1800" dirty="0" smtClean="0"/>
              <a:t>т.е. основанным </a:t>
            </a:r>
            <a:r>
              <a:rPr lang="ru-RU" sz="1800" dirty="0"/>
              <a:t>на обычаях и </a:t>
            </a:r>
            <a:r>
              <a:rPr lang="ru-RU" sz="1800" dirty="0" smtClean="0"/>
              <a:t>внутреннем праве</a:t>
            </a:r>
            <a:r>
              <a:rPr lang="ru-RU" sz="1800" dirty="0"/>
              <a:t>. </a:t>
            </a:r>
            <a:endParaRPr lang="ru-RU" sz="1800" dirty="0" smtClean="0"/>
          </a:p>
          <a:p>
            <a:pPr algn="r"/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546824" y="452708"/>
            <a:ext cx="5497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В  качестве самостоятельной отрасли международного права, консульское</a:t>
            </a:r>
          </a:p>
          <a:p>
            <a:pPr algn="r"/>
            <a:r>
              <a:rPr lang="ru-RU" dirty="0"/>
              <a:t>право сформировалось лишь к середине</a:t>
            </a:r>
          </a:p>
          <a:p>
            <a:pPr algn="r"/>
            <a:r>
              <a:rPr lang="ru-RU" dirty="0"/>
              <a:t>XX века.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04329" y="4423203"/>
            <a:ext cx="36801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Современное консульское право является «конвенционным», базируется на конвенциях и международных договорах. Немаловажной особенностью является его органическая связь с дипломатическим </a:t>
            </a:r>
            <a:r>
              <a:rPr lang="ru-RU" dirty="0" smtClean="0"/>
              <a:t>правом.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9552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6550" y="209320"/>
            <a:ext cx="3549121" cy="735377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Из истории становления консульской службы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63" y="3528458"/>
            <a:ext cx="6240462" cy="294341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63547" y="341522"/>
            <a:ext cx="2082189" cy="5894023"/>
          </a:xfrm>
        </p:spPr>
        <p:txBody>
          <a:bodyPr>
            <a:noAutofit/>
          </a:bodyPr>
          <a:lstStyle/>
          <a:p>
            <a:pPr algn="r"/>
            <a:r>
              <a:rPr lang="ru-RU" sz="1400" i="1" dirty="0"/>
              <a:t>Иностранных консулов на Руси начали принимать в ХVI веке</a:t>
            </a:r>
            <a:r>
              <a:rPr lang="ru-RU" sz="1400" i="1" dirty="0" smtClean="0"/>
              <a:t>.</a:t>
            </a:r>
          </a:p>
          <a:p>
            <a:pPr algn="r"/>
            <a:r>
              <a:rPr lang="ru-RU" sz="1400" i="1" dirty="0" smtClean="0"/>
              <a:t> </a:t>
            </a:r>
            <a:r>
              <a:rPr lang="ru-RU" sz="1400" i="1" dirty="0"/>
              <a:t>В 1554 г. первый русский царь Иван IV (Грозный) в особой грамоте, жалованной английскому Обществу торговли с Россией, предоставил право иметь консула, наделенного властью судить и наказывать </a:t>
            </a:r>
            <a:r>
              <a:rPr lang="ru-RU" sz="1400" i="1" dirty="0" smtClean="0"/>
              <a:t>своих соотечественников</a:t>
            </a:r>
            <a:r>
              <a:rPr lang="ru-RU" sz="1400" i="1" dirty="0"/>
              <a:t>. </a:t>
            </a:r>
            <a:endParaRPr lang="ru-RU" sz="1400" i="1" dirty="0" smtClean="0"/>
          </a:p>
          <a:p>
            <a:pPr algn="r"/>
            <a:r>
              <a:rPr lang="ru-RU" sz="1400" i="1" dirty="0" smtClean="0"/>
              <a:t>Первым </a:t>
            </a:r>
            <a:r>
              <a:rPr lang="ru-RU" sz="1400" i="1" dirty="0"/>
              <a:t>иностранным консулом в России был англичанин (1585 г</a:t>
            </a:r>
            <a:r>
              <a:rPr lang="ru-RU" sz="1400" i="1" dirty="0" smtClean="0"/>
              <a:t>.).</a:t>
            </a:r>
          </a:p>
          <a:p>
            <a:pPr algn="r"/>
            <a:r>
              <a:rPr lang="ru-RU" sz="1400" i="1" dirty="0" smtClean="0"/>
              <a:t> Несколько </a:t>
            </a:r>
            <a:r>
              <a:rPr lang="ru-RU" sz="1400" i="1" dirty="0"/>
              <a:t>позднее, на постоянной </a:t>
            </a:r>
            <a:r>
              <a:rPr lang="ru-RU" sz="1400" i="1" dirty="0" smtClean="0"/>
              <a:t>основе появились </a:t>
            </a:r>
            <a:r>
              <a:rPr lang="ru-RU" sz="1400" i="1" dirty="0"/>
              <a:t>представители других европейских </a:t>
            </a:r>
            <a:r>
              <a:rPr lang="ru-RU" sz="1400" i="1" dirty="0" smtClean="0"/>
              <a:t>государств:</a:t>
            </a:r>
          </a:p>
          <a:p>
            <a:pPr algn="r"/>
            <a:r>
              <a:rPr lang="ru-RU" sz="1400" i="1" dirty="0" smtClean="0"/>
              <a:t> </a:t>
            </a:r>
            <a:r>
              <a:rPr lang="ru-RU" sz="1400" i="1" dirty="0"/>
              <a:t>Дании (1627 г.), Голландии (1631 г.), Швеции (1631 г</a:t>
            </a:r>
            <a:r>
              <a:rPr lang="ru-RU" sz="1400" i="1" dirty="0" smtClean="0"/>
              <a:t>.), </a:t>
            </a:r>
            <a:r>
              <a:rPr lang="ru-RU" sz="1400" i="1" dirty="0"/>
              <a:t>Польши (1673 г.).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85582" y="6494957"/>
            <a:ext cx="7943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Великое посольство по гравюре </a:t>
            </a:r>
            <a:r>
              <a:rPr lang="ru-RU" sz="1400" b="1" dirty="0" smtClean="0"/>
              <a:t>современника.   Портрет </a:t>
            </a:r>
            <a:r>
              <a:rPr lang="ru-RU" sz="1400" b="1" dirty="0"/>
              <a:t>Петра I в одежде голландского матроса</a:t>
            </a:r>
            <a:r>
              <a:rPr lang="ru-RU" sz="1400" dirty="0"/>
              <a:t>.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3445736" y="110169"/>
            <a:ext cx="20762" cy="6361706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619463" y="282977"/>
            <a:ext cx="48537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Активизация торговых и иных связей в период царствования Петра I, возросшее число русских подданных, выезжавших в другие страны, способствовали становлению российских консульств за рубежом.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98701" y="2056076"/>
            <a:ext cx="550105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Весомый импульс для развития консульских отношений России с Европой придала поездка «Великого посольства» в 1697 г., где под именем бомбардира Петра Михайлова инкогнито находился царь Петр I.</a:t>
            </a:r>
          </a:p>
          <a:p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9720969" y="1319581"/>
            <a:ext cx="204000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Русский институт консулов в конце ХVIII – начале ХIХ веков развивался в соответствии с теми же принципами, которые были положены в основу консульского права в других европейских </a:t>
            </a:r>
            <a:r>
              <a:rPr lang="ru-RU" sz="16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государствах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9859925" y="4665885"/>
            <a:ext cx="18957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Назначения первых русских консулов производились по повелению Петра I через Сенат. </a:t>
            </a:r>
          </a:p>
        </p:txBody>
      </p:sp>
    </p:spTree>
    <p:extLst>
      <p:ext uri="{BB962C8B-B14F-4D97-AF65-F5344CB8AC3E}">
        <p14:creationId xmlns:p14="http://schemas.microsoft.com/office/powerpoint/2010/main" val="267603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4924" y="121186"/>
            <a:ext cx="1716411" cy="6479578"/>
          </a:xfrm>
        </p:spPr>
        <p:txBody>
          <a:bodyPr>
            <a:noAutofit/>
          </a:bodyPr>
          <a:lstStyle/>
          <a:p>
            <a:pPr algn="r"/>
            <a:r>
              <a:rPr lang="ru-RU" sz="1600" dirty="0"/>
              <a:t> </a:t>
            </a:r>
            <a:r>
              <a:rPr lang="ru-RU" sz="1600" i="1" dirty="0"/>
              <a:t>В 1718 г. указом императора образуется Коллегия иностранных дел, которой были подчинены все посольства, миссии и другие </a:t>
            </a:r>
            <a:r>
              <a:rPr lang="ru-RU" sz="1600" i="1" dirty="0" smtClean="0"/>
              <a:t>представительства </a:t>
            </a:r>
            <a:r>
              <a:rPr lang="ru-RU" sz="1600" i="1" dirty="0"/>
              <a:t>Российской империи </a:t>
            </a:r>
            <a:r>
              <a:rPr lang="ru-RU" sz="1600" i="1" dirty="0" smtClean="0"/>
              <a:t>за рубежом</a:t>
            </a:r>
            <a:r>
              <a:rPr lang="ru-RU" sz="1600" i="1" dirty="0"/>
              <a:t>. </a:t>
            </a:r>
            <a:r>
              <a:rPr lang="ru-RU" sz="1600" i="1" dirty="0" smtClean="0"/>
              <a:t>В ведении Коллегии находились также </a:t>
            </a:r>
            <a:r>
              <a:rPr lang="ru-RU" sz="1600" i="1" dirty="0"/>
              <a:t>такие консульские функции как вопросы выдачи загранпаспортов, принятия в российское подданство, исключения из него и др</a:t>
            </a:r>
            <a:r>
              <a:rPr lang="ru-RU" sz="1600" dirty="0"/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963" y="969484"/>
            <a:ext cx="4719356" cy="448386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87883" y="5112955"/>
            <a:ext cx="5713126" cy="2102236"/>
          </a:xfrm>
        </p:spPr>
        <p:txBody>
          <a:bodyPr>
            <a:normAutofit/>
          </a:bodyPr>
          <a:lstStyle/>
          <a:p>
            <a:pPr algn="l"/>
            <a:r>
              <a:rPr lang="ru-RU" sz="1400" b="1" dirty="0" smtClean="0"/>
              <a:t>Возглавил </a:t>
            </a:r>
            <a:r>
              <a:rPr lang="ru-RU" sz="1400" b="1" dirty="0"/>
              <a:t>Экспедицию, впервые занявшуюся регламентацией консульской службы, </a:t>
            </a:r>
            <a:r>
              <a:rPr lang="ru-RU" sz="1400" b="1" dirty="0" err="1"/>
              <a:t>Ф.Ф.Борель</a:t>
            </a:r>
            <a:r>
              <a:rPr lang="ru-RU" sz="1400" b="1" dirty="0"/>
              <a:t>, опытный чиновник в торговых делах и консульских вопросах, составивший позднее интересный труд по становлению консульского института России (</a:t>
            </a:r>
            <a:r>
              <a:rPr lang="ru-RU" sz="1400" b="1" dirty="0" err="1"/>
              <a:t>Borel</a:t>
            </a:r>
            <a:r>
              <a:rPr lang="ru-RU" sz="1400" b="1" dirty="0"/>
              <a:t> F. </a:t>
            </a:r>
            <a:r>
              <a:rPr lang="ru-RU" sz="1400" b="1" dirty="0" err="1"/>
              <a:t>De</a:t>
            </a:r>
            <a:r>
              <a:rPr lang="ru-RU" sz="1400" b="1" dirty="0"/>
              <a:t> l' </a:t>
            </a:r>
            <a:r>
              <a:rPr lang="ru-RU" sz="1400" b="1" dirty="0" err="1"/>
              <a:t>origine</a:t>
            </a:r>
            <a:r>
              <a:rPr lang="ru-RU" sz="1400" b="1" dirty="0"/>
              <a:t> </a:t>
            </a:r>
            <a:r>
              <a:rPr lang="ru-RU" sz="1400" b="1" dirty="0" err="1"/>
              <a:t>et</a:t>
            </a:r>
            <a:r>
              <a:rPr lang="ru-RU" sz="1400" b="1" dirty="0"/>
              <a:t> </a:t>
            </a:r>
            <a:r>
              <a:rPr lang="ru-RU" sz="1400" b="1" dirty="0" err="1"/>
              <a:t>des</a:t>
            </a:r>
            <a:r>
              <a:rPr lang="ru-RU" sz="1400" b="1" dirty="0"/>
              <a:t> </a:t>
            </a:r>
            <a:r>
              <a:rPr lang="ru-RU" sz="1400" b="1" dirty="0" err="1"/>
              <a:t>fonctions</a:t>
            </a:r>
            <a:r>
              <a:rPr lang="ru-RU" sz="1400" b="1" dirty="0"/>
              <a:t> </a:t>
            </a:r>
            <a:r>
              <a:rPr lang="ru-RU" sz="1400" b="1" dirty="0" err="1"/>
              <a:t>des</a:t>
            </a:r>
            <a:r>
              <a:rPr lang="ru-RU" sz="1400" b="1" dirty="0"/>
              <a:t> </a:t>
            </a:r>
            <a:r>
              <a:rPr lang="ru-RU" sz="1400" b="1" dirty="0" err="1"/>
              <a:t>consuls</a:t>
            </a:r>
            <a:r>
              <a:rPr lang="ru-RU" sz="1400" b="1" dirty="0"/>
              <a:t>, </a:t>
            </a:r>
            <a:r>
              <a:rPr lang="ru-RU" sz="1400" b="1" dirty="0" err="1"/>
              <a:t>Leipzig</a:t>
            </a:r>
            <a:r>
              <a:rPr lang="ru-RU" sz="1400" b="1" dirty="0"/>
              <a:t>, </a:t>
            </a:r>
            <a:r>
              <a:rPr lang="ru-RU" sz="1400" b="1" dirty="0" smtClean="0"/>
              <a:t>1831)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8813494" y="121186"/>
            <a:ext cx="3025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Из истории становления консульской службы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454564" y="5453349"/>
            <a:ext cx="359404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Именно эта дата 15 мая считается днем образования самостоятельной консульской службы в системе внешнеполитического ведомства России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831335" y="330506"/>
            <a:ext cx="0" cy="619148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957148" y="244296"/>
            <a:ext cx="44131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После восшествия на престол Александра I в России началась реформа центрального управления: коллегиальную систему, принятую при Петре I, сменила министерская, основанная на единоначалии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43702" y="1618517"/>
            <a:ext cx="454688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8 сентября 1802 г. опубликован Манифест Александра I, в соответствии с которым </a:t>
            </a:r>
            <a:r>
              <a:rPr lang="ru-RU" sz="1600" b="1" i="1" dirty="0"/>
              <a:t>«Управление государственных дел разделяется на 8 отделений, из коих каждое составляет особое Министерство», </a:t>
            </a:r>
            <a:r>
              <a:rPr lang="ru-RU" sz="1600" b="1" dirty="0"/>
              <a:t>одним из них стало Министерство иностранных дел.</a:t>
            </a:r>
          </a:p>
          <a:p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937024" y="3217530"/>
            <a:ext cx="46457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3 </a:t>
            </a:r>
            <a:r>
              <a:rPr lang="ru-RU" sz="1600" b="1" dirty="0"/>
              <a:t>мая 1809 г. (15 мая по новому стилю) император Александр I утвердил представление министра иностранных дел </a:t>
            </a:r>
            <a:r>
              <a:rPr lang="ru-RU" sz="1600" b="1" dirty="0" err="1"/>
              <a:t>Н.П.Румянцева</a:t>
            </a:r>
            <a:r>
              <a:rPr lang="ru-RU" sz="1600" b="1" dirty="0"/>
              <a:t> о создании в рамках МИД «Экспедиции консульских дел». Учитывая важность консульской работы, деятельность Экспедиции находилась под непосредственным руководством министра, сама же Экспедиция состояла при его канцелярии</a:t>
            </a:r>
          </a:p>
        </p:txBody>
      </p:sp>
    </p:spTree>
    <p:extLst>
      <p:ext uri="{BB962C8B-B14F-4D97-AF65-F5344CB8AC3E}">
        <p14:creationId xmlns:p14="http://schemas.microsoft.com/office/powerpoint/2010/main" val="840527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6998" y="528872"/>
            <a:ext cx="4869455" cy="945971"/>
          </a:xfrm>
        </p:spPr>
        <p:txBody>
          <a:bodyPr>
            <a:normAutofit fontScale="90000"/>
          </a:bodyPr>
          <a:lstStyle/>
          <a:p>
            <a:r>
              <a:rPr lang="ru-RU" sz="1800" i="1" dirty="0"/>
              <a:t>Права и обязанности консульских представителей России за рубежом были изложены в первом </a:t>
            </a:r>
            <a:r>
              <a:rPr lang="ru-RU" sz="1800" b="1" i="1" dirty="0">
                <a:solidFill>
                  <a:schemeClr val="accent1">
                    <a:lumMod val="50000"/>
                  </a:schemeClr>
                </a:solidFill>
              </a:rPr>
              <a:t>Консульском уставе.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1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906" y="2480872"/>
            <a:ext cx="4815004" cy="348606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19480" y="1384992"/>
            <a:ext cx="4924492" cy="5369119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ru-RU" sz="6400" dirty="0" smtClean="0"/>
              <a:t>. </a:t>
            </a:r>
          </a:p>
          <a:p>
            <a:pPr algn="r"/>
            <a:r>
              <a:rPr lang="ru-RU" sz="6400" dirty="0" smtClean="0"/>
              <a:t>Этот </a:t>
            </a:r>
            <a:r>
              <a:rPr lang="ru-RU" sz="6400" dirty="0"/>
              <a:t>устав был утвержден императором Александром I 25 октября 1820 г. В нем были определены полномочия и обязанности российских консулов в торгово-экономической и юридической областях, сделана по сути первая попытка свести в законодательный документ ранее действующие указания и инструкции консулам при направлении их на место назначения</a:t>
            </a:r>
            <a:r>
              <a:rPr lang="ru-RU" sz="6400" dirty="0" smtClean="0"/>
              <a:t>.</a:t>
            </a:r>
          </a:p>
          <a:p>
            <a:pPr algn="r"/>
            <a:endParaRPr lang="ru-RU" sz="6400" dirty="0" smtClean="0"/>
          </a:p>
          <a:p>
            <a:pPr algn="r"/>
            <a:endParaRPr lang="ru-RU" sz="6400" dirty="0" smtClean="0"/>
          </a:p>
          <a:p>
            <a:pPr algn="r"/>
            <a:r>
              <a:rPr lang="ru-RU" sz="6400" dirty="0"/>
              <a:t>В 30-е годы ХIХ века расширяется консульская сеть России в Европе и Америке. </a:t>
            </a:r>
            <a:endParaRPr lang="ru-RU" sz="6400" dirty="0" smtClean="0"/>
          </a:p>
          <a:p>
            <a:pPr algn="r"/>
            <a:r>
              <a:rPr lang="ru-RU" sz="6400" dirty="0"/>
              <a:t>К 1833 г. Министерством учреждены 24 генеральных консульства, 35 консульств и 36 вице-консульств. В европейских странах наиболее разветвленную консульскую сеть Россия имела во Франции, Германии и Австро-Венгрии</a:t>
            </a:r>
            <a:r>
              <a:rPr lang="ru-RU" sz="6400" dirty="0" smtClean="0"/>
              <a:t>.</a:t>
            </a:r>
          </a:p>
          <a:p>
            <a:pPr algn="r"/>
            <a:r>
              <a:rPr lang="ru-RU" sz="6400" dirty="0"/>
              <a:t>Значительное развитие получила сеть консульских представительств в Азии.</a:t>
            </a:r>
          </a:p>
          <a:p>
            <a:pPr algn="r"/>
            <a:endParaRPr lang="ru-RU" dirty="0"/>
          </a:p>
          <a:p>
            <a:pPr algn="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414352" y="1403084"/>
            <a:ext cx="43915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После образования Экспедиции подразделения консульской службы постоянно находились в структуре МИД России.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41078" y="205707"/>
            <a:ext cx="3537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Из истории становления консульской службы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40523" y="6043880"/>
            <a:ext cx="5115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i="1" dirty="0"/>
              <a:t>Форма чинов российской консульской службы в Европе. 1834 г.</a:t>
            </a:r>
          </a:p>
        </p:txBody>
      </p:sp>
    </p:spTree>
    <p:extLst>
      <p:ext uri="{BB962C8B-B14F-4D97-AF65-F5344CB8AC3E}">
        <p14:creationId xmlns:p14="http://schemas.microsoft.com/office/powerpoint/2010/main" val="2755469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39288" y="318878"/>
            <a:ext cx="3826444" cy="1024569"/>
          </a:xfrm>
        </p:spPr>
        <p:txBody>
          <a:bodyPr>
            <a:normAutofit fontScale="90000"/>
          </a:bodyPr>
          <a:lstStyle/>
          <a:p>
            <a:pPr algn="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Из истории становления консульской службы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1856" y="512014"/>
            <a:ext cx="5365214" cy="6345986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Консулы на российской консульской службе делились на штатных и нештатных</a:t>
            </a:r>
            <a:r>
              <a:rPr lang="ru-RU" dirty="0" smtClean="0"/>
              <a:t>:</a:t>
            </a:r>
          </a:p>
          <a:p>
            <a:pPr algn="r"/>
            <a:r>
              <a:rPr lang="ru-RU" dirty="0" smtClean="0"/>
              <a:t> </a:t>
            </a:r>
            <a:r>
              <a:rPr lang="ru-RU" dirty="0"/>
              <a:t>штатными являлись должностные лица, состоявшие на консульской службе. </a:t>
            </a:r>
            <a:endParaRPr lang="ru-RU" dirty="0" smtClean="0"/>
          </a:p>
          <a:p>
            <a:pPr algn="r"/>
            <a:r>
              <a:rPr lang="ru-RU" dirty="0" smtClean="0"/>
              <a:t>Различие </a:t>
            </a:r>
            <a:r>
              <a:rPr lang="ru-RU" dirty="0"/>
              <a:t>сводилось в основном к тому, что штатные консулы получали определенное содержание из казны, нештатные консулы его не получали, хотя и входили в число сотрудников МИД, значительно шире были также права и привилегии штатных консулов. </a:t>
            </a:r>
            <a:endParaRPr lang="ru-RU" dirty="0" smtClean="0"/>
          </a:p>
          <a:p>
            <a:pPr algn="r"/>
            <a:endParaRPr lang="ru-RU" dirty="0"/>
          </a:p>
          <a:p>
            <a:pPr algn="r"/>
            <a:r>
              <a:rPr lang="ru-RU" dirty="0"/>
              <a:t>Российские нештатные консулы, преимущественно из местного купечества, служили зачастую в весьма отдаленных, порой экзотических точках земного шара: к примеру, на Канарских островах (негоциант </a:t>
            </a:r>
            <a:r>
              <a:rPr lang="ru-RU" dirty="0" err="1"/>
              <a:t>И.Галвей</a:t>
            </a:r>
            <a:r>
              <a:rPr lang="ru-RU" dirty="0"/>
              <a:t>), на мысе Доброй Надежды (капитан английского флота </a:t>
            </a:r>
            <a:r>
              <a:rPr lang="ru-RU" dirty="0" err="1"/>
              <a:t>Гартинг</a:t>
            </a:r>
            <a:r>
              <a:rPr lang="ru-RU" dirty="0" smtClean="0"/>
              <a:t>).</a:t>
            </a:r>
          </a:p>
          <a:p>
            <a:pPr algn="r"/>
            <a:endParaRPr lang="ru-RU" sz="17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ru-RU" sz="17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Видный </a:t>
            </a:r>
            <a:r>
              <a:rPr lang="ru-RU" sz="17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русский </a:t>
            </a:r>
            <a:r>
              <a:rPr lang="ru-RU" sz="17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дипломат </a:t>
            </a:r>
            <a:r>
              <a:rPr lang="ru-RU" sz="17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и юрист </a:t>
            </a:r>
            <a:r>
              <a:rPr lang="ru-RU" sz="17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А. В. Сабанин писал</a:t>
            </a: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: </a:t>
            </a:r>
          </a:p>
          <a:p>
            <a:pPr algn="r"/>
            <a:r>
              <a:rPr lang="ru-RU" i="1" dirty="0" smtClean="0"/>
              <a:t>«</a:t>
            </a:r>
            <a:r>
              <a:rPr lang="ru-RU" i="1" dirty="0"/>
              <a:t>Я думаю, что большинство недовольных изменило бы свое мнение о русской консульской службе, если бы оно знало, что из 474 пунктов земного шара, в которых пребывают агенты русского правительства, лишь в 144 пунктах пребывают агенты штатные, т.е. коронные чиновники, получившие соответствующую подготовку, обладающие полнотой прав».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740" y="3161841"/>
            <a:ext cx="5129992" cy="3503634"/>
          </a:xfrm>
        </p:spPr>
      </p:pic>
      <p:sp>
        <p:nvSpPr>
          <p:cNvPr id="9" name="Прямоугольник 8"/>
          <p:cNvSpPr/>
          <p:nvPr/>
        </p:nvSpPr>
        <p:spPr>
          <a:xfrm>
            <a:off x="6658299" y="2168746"/>
            <a:ext cx="53074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47384A"/>
                </a:solidFill>
              </a:rPr>
              <a:t>Содержание генеральных консулов в тот период составляло 2 - 3 тыс. руб. в год, консулов – около 1 тыс. руб., вице-консулов – вдвое </a:t>
            </a:r>
            <a:r>
              <a:rPr lang="ru-RU" sz="1600" b="1" dirty="0" smtClean="0">
                <a:solidFill>
                  <a:srgbClr val="47384A"/>
                </a:solidFill>
              </a:rPr>
              <a:t>меньше.</a:t>
            </a:r>
            <a:endParaRPr lang="ru-RU" sz="1600" b="1" dirty="0">
              <a:solidFill>
                <a:srgbClr val="4738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339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1630" y="1856855"/>
            <a:ext cx="7312166" cy="1613097"/>
          </a:xfrm>
        </p:spPr>
        <p:txBody>
          <a:bodyPr>
            <a:noAutofit/>
          </a:bodyPr>
          <a:lstStyle/>
          <a:p>
            <a:pPr algn="r"/>
            <a:r>
              <a:rPr lang="ru-RU" sz="1400" dirty="0" smtClean="0"/>
              <a:t>. </a:t>
            </a:r>
            <a:r>
              <a:rPr lang="ru-RU" sz="1600" dirty="0" smtClean="0"/>
              <a:t>Перед </a:t>
            </a:r>
            <a:r>
              <a:rPr lang="ru-RU" sz="1600" dirty="0"/>
              <a:t>консульскими учреждениями за рубежом ставятся задачи осуществлять </a:t>
            </a:r>
            <a:r>
              <a:rPr lang="ru-RU" sz="1600" b="1" i="1" dirty="0">
                <a:solidFill>
                  <a:schemeClr val="bg2">
                    <a:lumMod val="50000"/>
                  </a:schemeClr>
                </a:solidFill>
              </a:rPr>
              <a:t>«покровительство в чужих краях русской торговле и вообще русским интересам»</a:t>
            </a:r>
            <a:r>
              <a:rPr lang="ru-RU" sz="1600" i="1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sz="1600" dirty="0"/>
              <a:t>а также способствовать возвращению на Родину русских эмигрантов, выдавать пособия неимущим русским подданным за границей, содействовать иностранцам, желающим принять русское подданство.</a:t>
            </a:r>
            <a:br>
              <a:rPr lang="ru-RU" sz="16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078" y="3297935"/>
            <a:ext cx="2314575" cy="3520266"/>
          </a:xfrm>
          <a:effectLst>
            <a:glow rad="101600">
              <a:schemeClr val="tx2">
                <a:lumMod val="50000"/>
                <a:lumOff val="50000"/>
                <a:alpha val="60000"/>
              </a:schemeClr>
            </a:glo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79509" y="3857302"/>
            <a:ext cx="3646379" cy="2608734"/>
          </a:xfrm>
        </p:spPr>
        <p:txBody>
          <a:bodyPr>
            <a:noAutofit/>
          </a:bodyPr>
          <a:lstStyle/>
          <a:p>
            <a:pPr algn="r"/>
            <a:endParaRPr lang="ru-RU" dirty="0"/>
          </a:p>
          <a:p>
            <a:pPr algn="r"/>
            <a:r>
              <a:rPr lang="ru-RU" dirty="0"/>
              <a:t>Начиная со второй половины ХIХ века в МИД России постепенно вырабатываются правила поступления на консульскую службу. Законом не ограничивалось имущественное положение консулов, однако на практике при принятии на службу в ведомство иностранных дел придавалось особое значение тому, чтобы вновь назначаемые консулы имели частный доход.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905438" y="1277529"/>
            <a:ext cx="2889955" cy="230832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Консульские донесения в посольства и миссии также часто были написаны по-русски в отличие от официальных бумаг посольства, направляемых в Петербург, которые составлялись на французском языке и переписывались каллиграфическим почерком секретаря или письмоводителя</a:t>
            </a:r>
            <a:r>
              <a:rPr lang="ru-RU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86253" y="335268"/>
            <a:ext cx="3309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Из истории становления консульской службы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32107" y="3297935"/>
            <a:ext cx="360832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/>
              <a:t>С учетом усиления влияния России в мире возникла необходимость более полного изложения правил деятельности русских консулов за рубежом. С этой целью и в связи с многообразием задач в 1858 г. был принят новый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Консульский устав</a:t>
            </a:r>
            <a:r>
              <a:rPr lang="ru-RU" sz="1600" dirty="0"/>
              <a:t>, в котором, в основном, были изложены права и обязанности русских консулов в Европе и Америке, излагались также положения о судебной власти консулов, необходимые для рассмотрения споров в сферах торговли и мореплавания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451630" y="335268"/>
            <a:ext cx="73449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/>
              <a:t>Сеть консульских учреждений значительно расширилась после Крымской войны 1854-1856 </a:t>
            </a:r>
            <a:r>
              <a:rPr lang="ru-RU" sz="1600" dirty="0" err="1"/>
              <a:t>гг</a:t>
            </a:r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160741" y="1000631"/>
            <a:ext cx="74694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/>
              <a:t>С приходом 15 апреля 1856 г. на пост министра иностранных дел </a:t>
            </a:r>
            <a:r>
              <a:rPr lang="ru-RU" sz="1600" dirty="0" err="1"/>
              <a:t>А.М.Горчакова</a:t>
            </a:r>
            <a:r>
              <a:rPr lang="ru-RU" sz="1600" dirty="0"/>
              <a:t> совершенствуется структура внешнеполитического ведомства. </a:t>
            </a:r>
          </a:p>
        </p:txBody>
      </p:sp>
    </p:spTree>
    <p:extLst>
      <p:ext uri="{BB962C8B-B14F-4D97-AF65-F5344CB8AC3E}">
        <p14:creationId xmlns:p14="http://schemas.microsoft.com/office/powerpoint/2010/main" val="3871765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9970" y="3539768"/>
            <a:ext cx="4065224" cy="688608"/>
          </a:xfrm>
        </p:spPr>
        <p:txBody>
          <a:bodyPr>
            <a:noAutofit/>
          </a:bodyPr>
          <a:lstStyle/>
          <a:p>
            <a:pPr algn="r"/>
            <a:r>
              <a:rPr lang="ru-RU" sz="1600" dirty="0" smtClean="0"/>
              <a:t>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Более полным изложением правил деятельности русских консулов стал вступивший в силу в 1893 г. новый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Консульский устав </a:t>
            </a:r>
            <a:r>
              <a:rPr lang="ru-RU" sz="1600" dirty="0"/>
              <a:t>(203 статьи), который четко определял основные функции штатных и нештатных консулов. Характерно, что в этом документе впервые прописывались правила и порядок назначения нештатных консулов России</a:t>
            </a:r>
            <a:r>
              <a:rPr lang="ru-RU" sz="1600" dirty="0" smtClean="0"/>
              <a:t>.</a:t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i="1" dirty="0">
                <a:solidFill>
                  <a:schemeClr val="bg2">
                    <a:lumMod val="50000"/>
                  </a:schemeClr>
                </a:solidFill>
              </a:rPr>
              <a:t>В 1902 г., когда отмечалось столетие образования МИД России, за рубежом функционировали 29 генконсульств, 39 вице-консульств, более 300 нештатных консульских учреждений, в том числе в Китае, Японии, Турции, Персии, Марокко, Аргентине и Перу. Генеральные консульства России приступили к работе в Шанхае (1898 г.), Багдаде (1901 г.) и Алжире (1916 г.).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280" y="2875402"/>
            <a:ext cx="6020720" cy="3631689"/>
          </a:xfrm>
        </p:spPr>
      </p:pic>
      <p:sp>
        <p:nvSpPr>
          <p:cNvPr id="7" name="TextBox 6"/>
          <p:cNvSpPr txBox="1"/>
          <p:nvPr/>
        </p:nvSpPr>
        <p:spPr>
          <a:xfrm>
            <a:off x="-77118" y="5608605"/>
            <a:ext cx="1635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7733839" y="2490247"/>
            <a:ext cx="4301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/>
              <a:t>Здание российского консульства в Генуе XIX-XX вв</a:t>
            </a:r>
            <a:r>
              <a:rPr lang="ru-RU" sz="1400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560106" y="381379"/>
            <a:ext cx="3353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Из истории становления консульской службы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99970" y="381379"/>
            <a:ext cx="4196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К концу ХIХ века консульская служба России становилась всё более </a:t>
            </a:r>
            <a:r>
              <a:rPr lang="ru-RU" sz="1600" dirty="0" smtClean="0"/>
              <a:t>организованной.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73272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853" y="684417"/>
            <a:ext cx="10782035" cy="2000503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> </a:t>
            </a:r>
            <a:r>
              <a:rPr lang="ru-RU" sz="1800" dirty="0"/>
              <a:t>В нем указывалось на подчиненность консульств российским посольствам. К уставу прилагался Тариф консульских пошлин, где указывалось, что сумма всех консульских пошлин поступала в государственный доход. В уставе содержалось положение о том, что каждый российский подданный должен был лично встать на учет в российской миссии (посольстве) или консульстве, представив паспорт и объяснив цели своего путешествия и дела. </a:t>
            </a:r>
            <a:br>
              <a:rPr lang="ru-RU" sz="1800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449" y="3516719"/>
            <a:ext cx="4238812" cy="316307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209" y="3224964"/>
            <a:ext cx="3228623" cy="3611181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В ст. 165 сформулировано основное правило для желающих получить загранпаспорт: каждый намеревавшийся отбыть за границу русский подданный обязан подать прошение местному Генерал-губернатору. </a:t>
            </a:r>
          </a:p>
          <a:p>
            <a:pPr algn="r"/>
            <a:r>
              <a:rPr lang="ru-RU" dirty="0" smtClean="0"/>
              <a:t>Прошение губернатору оплачивалось гербовой маркой ценой 75 копеек. </a:t>
            </a:r>
          </a:p>
          <a:p>
            <a:pPr algn="r"/>
            <a:r>
              <a:rPr lang="ru-RU" dirty="0" smtClean="0"/>
              <a:t>Заявление в полицию 1 руб. 50 копеек. Паспортный сбор 15 рублей.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5644" y="129460"/>
            <a:ext cx="3002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73851"/>
                </a:solidFill>
              </a:rPr>
              <a:t>Из истории становления консульской службы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51076" y="653703"/>
            <a:ext cx="6906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1903 г. по повелению императора Николая I принимается очередной </a:t>
            </a:r>
            <a:r>
              <a:rPr lang="ru-RU" b="1" dirty="0">
                <a:solidFill>
                  <a:srgbClr val="073851"/>
                </a:solidFill>
              </a:rPr>
              <a:t>Консульский устав – последний устав царской России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379868" y="2764188"/>
            <a:ext cx="28121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73851"/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sz="1600" dirty="0" smtClean="0"/>
              <a:t>государственные </a:t>
            </a:r>
            <a:r>
              <a:rPr lang="ru-RU" sz="1600" dirty="0"/>
              <a:t>служащие получали паспорта </a:t>
            </a:r>
            <a:r>
              <a:rPr lang="ru-RU" sz="1600" dirty="0" smtClean="0"/>
              <a:t>бесплатно</a:t>
            </a:r>
          </a:p>
          <a:p>
            <a:pPr marL="285750" indent="-285750">
              <a:buClr>
                <a:srgbClr val="073851"/>
              </a:buClr>
              <a:buSzPct val="110000"/>
              <a:buFont typeface="Wingdings" panose="05000000000000000000" pitchFamily="2" charset="2"/>
              <a:buChar char="§"/>
            </a:pPr>
            <a:endParaRPr lang="ru-RU" sz="1600" dirty="0"/>
          </a:p>
          <a:p>
            <a:pPr marL="285750" indent="-285750">
              <a:buClr>
                <a:srgbClr val="073851"/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sz="1600" dirty="0" smtClean="0"/>
              <a:t> </a:t>
            </a:r>
            <a:r>
              <a:rPr lang="ru-RU" sz="1600" dirty="0"/>
              <a:t>для купцов они стоили 5 рублей 50 </a:t>
            </a:r>
            <a:r>
              <a:rPr lang="ru-RU" sz="1600" dirty="0" smtClean="0"/>
              <a:t>копеек </a:t>
            </a:r>
          </a:p>
          <a:p>
            <a:pPr marL="285750" indent="-285750">
              <a:buClr>
                <a:srgbClr val="073851"/>
              </a:buClr>
              <a:buSzPct val="110000"/>
              <a:buFont typeface="Wingdings" panose="05000000000000000000" pitchFamily="2" charset="2"/>
              <a:buChar char="§"/>
            </a:pPr>
            <a:endParaRPr lang="ru-RU" sz="1600" dirty="0"/>
          </a:p>
          <a:p>
            <a:pPr marL="285750" indent="-285750">
              <a:buClr>
                <a:srgbClr val="073851"/>
              </a:buClr>
              <a:buSzPct val="110000"/>
              <a:buFont typeface="Wingdings" panose="05000000000000000000" pitchFamily="2" charset="2"/>
              <a:buChar char="§"/>
            </a:pPr>
            <a:r>
              <a:rPr lang="ru-RU" sz="1600" dirty="0" smtClean="0"/>
              <a:t>для </a:t>
            </a:r>
            <a:r>
              <a:rPr lang="ru-RU" sz="1600" dirty="0"/>
              <a:t>детей, не достигших 10-летнего возраста 50 копеек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sz="1600" dirty="0" smtClean="0"/>
              <a:t>Срок </a:t>
            </a:r>
            <a:r>
              <a:rPr lang="ru-RU" sz="1600" dirty="0"/>
              <a:t>действия загранпаспортов – 5 лет со дня выезда за границу (в настоящее время со дня выдачи паспорта).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3034" y="2639155"/>
            <a:ext cx="8672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Наряду с консульским уставом в 1903 г. был принят </a:t>
            </a:r>
            <a:r>
              <a:rPr lang="ru-RU" b="1" dirty="0">
                <a:solidFill>
                  <a:srgbClr val="073851"/>
                </a:solidFill>
              </a:rPr>
              <a:t>Устав «О паспортах заграничных»</a:t>
            </a:r>
            <a:br>
              <a:rPr lang="ru-RU" b="1" dirty="0">
                <a:solidFill>
                  <a:srgbClr val="073851"/>
                </a:solidFill>
              </a:rPr>
            </a:br>
            <a:endParaRPr lang="ru-RU" b="1" dirty="0">
              <a:solidFill>
                <a:srgbClr val="0738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361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28" y="4095810"/>
            <a:ext cx="5675103" cy="977747"/>
          </a:xfrm>
        </p:spPr>
        <p:txBody>
          <a:bodyPr anchor="ctr">
            <a:noAutofit/>
          </a:bodyPr>
          <a:lstStyle/>
          <a:p>
            <a:pPr algn="r"/>
            <a:r>
              <a:rPr lang="ru-RU" sz="1400" b="1" dirty="0" smtClean="0"/>
              <a:t> Бывшее </a:t>
            </a:r>
            <a:r>
              <a:rPr lang="ru-RU" sz="1400" b="1" dirty="0"/>
              <a:t>здание консульства Японии во Владивостоке. </a:t>
            </a:r>
            <a:r>
              <a:rPr lang="ru-RU" sz="1400" b="1" dirty="0" smtClean="0"/>
              <a:t>Историческое </a:t>
            </a:r>
            <a:r>
              <a:rPr lang="ru-RU" sz="1400" b="1" dirty="0"/>
              <a:t>здание по адресу Океанский проспект, 7 сегодня является </a:t>
            </a:r>
            <a:r>
              <a:rPr lang="ru-RU" sz="1400" b="1" dirty="0" smtClean="0"/>
              <a:t>объектом  культурного </a:t>
            </a:r>
            <a:r>
              <a:rPr lang="ru-RU" sz="1400" b="1" dirty="0"/>
              <a:t>наследия Российской Федерации</a:t>
            </a:r>
            <a:r>
              <a:rPr lang="ru-RU" sz="1400" dirty="0"/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28" y="577524"/>
            <a:ext cx="5711972" cy="365209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99992" y="162205"/>
            <a:ext cx="4891489" cy="6918593"/>
          </a:xfrm>
        </p:spPr>
        <p:txBody>
          <a:bodyPr>
            <a:noAutofit/>
          </a:bodyPr>
          <a:lstStyle/>
          <a:p>
            <a:pPr algn="r"/>
            <a:r>
              <a:rPr lang="ru-RU" sz="1400" dirty="0"/>
              <a:t>В начале XX века Владивосток стал центром японской иммиграции, принимая, по меньшей мере, 3,5 тыс. выходцев из этой страны. На подработку в город приезжали ремесленники, торговцы, прачки, парикмахеры. Особенно востребованными были японские каменщики, плотники, </a:t>
            </a:r>
            <a:r>
              <a:rPr lang="ru-RU" sz="1400" dirty="0" err="1"/>
              <a:t>шлюпочники</a:t>
            </a:r>
            <a:r>
              <a:rPr lang="ru-RU" sz="1400" dirty="0"/>
              <a:t> и портные. </a:t>
            </a:r>
            <a:endParaRPr lang="ru-RU" sz="1400" dirty="0" smtClean="0"/>
          </a:p>
          <a:p>
            <a:pPr algn="r"/>
            <a:r>
              <a:rPr lang="ru-RU" sz="1400" dirty="0" smtClean="0"/>
              <a:t>Со </a:t>
            </a:r>
            <a:r>
              <a:rPr lang="ru-RU" sz="1400" dirty="0"/>
              <a:t>временем во Владивостоке сформировалась достаточно крупная японская община со своими интересами и ценностями. Японской диаспоре требовалась помощь и защита при решении бюрократических вопросов, возникла необходимость решения острых дипломатических </a:t>
            </a:r>
            <a:r>
              <a:rPr lang="ru-RU" sz="1400" dirty="0" smtClean="0"/>
              <a:t>вопросов.</a:t>
            </a:r>
            <a:endParaRPr lang="ru-RU" sz="1400" dirty="0"/>
          </a:p>
          <a:p>
            <a:pPr algn="r"/>
            <a:r>
              <a:rPr lang="ru-RU" sz="1400" dirty="0"/>
              <a:t>Первым представителем интересов японской общины стал японский коммерческий агент </a:t>
            </a:r>
            <a:r>
              <a:rPr lang="ru-RU" sz="1400" dirty="0" err="1"/>
              <a:t>Саваки</a:t>
            </a:r>
            <a:r>
              <a:rPr lang="ru-RU" sz="1400" dirty="0"/>
              <a:t>-сан. В 1876 году он купил участок земли на углу Океанского проспекта и улицы адмирала Фокина (тогда Китайской и Пекинской улиц), на котором возвёл небольшой деревянный дом и вывесил японский </a:t>
            </a:r>
            <a:r>
              <a:rPr lang="ru-RU" sz="1400" dirty="0" smtClean="0"/>
              <a:t>флаг. </a:t>
            </a:r>
          </a:p>
          <a:p>
            <a:pPr algn="r"/>
            <a:r>
              <a:rPr lang="ru-RU" sz="1400" dirty="0" smtClean="0"/>
              <a:t>В </a:t>
            </a:r>
            <a:r>
              <a:rPr lang="ru-RU" sz="1400" dirty="0"/>
              <a:t>1912 году между Россией и Японией был заключён торговый договор и подписано соглашение о консульских представительствах, согласно которому во Владивостоке было открыто генеральное консульство Японии. </a:t>
            </a:r>
            <a:endParaRPr lang="ru-RU" sz="1400" dirty="0" smtClean="0"/>
          </a:p>
          <a:p>
            <a:pPr algn="r"/>
            <a:r>
              <a:rPr lang="ru-RU" sz="1400" dirty="0" smtClean="0"/>
              <a:t>В </a:t>
            </a:r>
            <a:r>
              <a:rPr lang="ru-RU" sz="1400" dirty="0"/>
              <a:t>1914 году по просьбе японского консула городская управа отвела участок для строительства здания нового консульства. Проектировал здание приглашённый японской стороной архитектор Якоб </a:t>
            </a:r>
            <a:r>
              <a:rPr lang="ru-RU" sz="1400" dirty="0" err="1"/>
              <a:t>Шафрат</a:t>
            </a:r>
            <a:r>
              <a:rPr lang="ru-RU" sz="1400" dirty="0"/>
              <a:t>, работавший ранее в Маньчжурии. </a:t>
            </a:r>
            <a:endParaRPr lang="ru-RU" sz="1400" dirty="0" smtClean="0"/>
          </a:p>
          <a:p>
            <a:pPr algn="r"/>
            <a:r>
              <a:rPr lang="ru-RU" sz="1400" dirty="0" smtClean="0"/>
              <a:t>Закладка </a:t>
            </a:r>
            <a:r>
              <a:rPr lang="ru-RU" sz="1400" dirty="0"/>
              <a:t>здания состоялась в мае 1915 года</a:t>
            </a:r>
            <a:r>
              <a:rPr lang="ru-RU" sz="1400" dirty="0" smtClean="0"/>
              <a:t>, </a:t>
            </a:r>
            <a:r>
              <a:rPr lang="ru-RU" sz="1400" dirty="0"/>
              <a:t>а закончилось строительство в 1916 </a:t>
            </a:r>
            <a:r>
              <a:rPr lang="ru-RU" sz="1400" dirty="0" smtClean="0"/>
              <a:t>году.</a:t>
            </a:r>
            <a:endParaRPr lang="ru-RU" sz="1400" dirty="0"/>
          </a:p>
          <a:p>
            <a:pPr algn="r"/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405871" y="35799"/>
            <a:ext cx="36501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Из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истории Владивостока  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62235" y="5277657"/>
            <a:ext cx="5592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/>
              <a:t>В тридцатые годы отношения между СССР и Японией обострились, консульство начали подозревать в наблюдении за акваторией бухты Золотой Рог. В 1945 году японское консульство было закрыто</a:t>
            </a:r>
            <a:r>
              <a:rPr lang="ru-RU" sz="1400" dirty="0" smtClean="0"/>
              <a:t>.</a:t>
            </a:r>
          </a:p>
          <a:p>
            <a:pPr algn="r"/>
            <a:r>
              <a:rPr lang="ru-RU" sz="1400" dirty="0" smtClean="0"/>
              <a:t> </a:t>
            </a:r>
          </a:p>
          <a:p>
            <a:pPr algn="r"/>
            <a:r>
              <a:rPr lang="ru-RU" sz="1400" dirty="0" smtClean="0"/>
              <a:t>Сегодня </a:t>
            </a:r>
            <a:r>
              <a:rPr lang="ru-RU" sz="1400" dirty="0"/>
              <a:t>в здании размещается гражданская коллегия Приморского краевого суда</a:t>
            </a:r>
          </a:p>
        </p:txBody>
      </p:sp>
    </p:spTree>
    <p:extLst>
      <p:ext uri="{BB962C8B-B14F-4D97-AF65-F5344CB8AC3E}">
        <p14:creationId xmlns:p14="http://schemas.microsoft.com/office/powerpoint/2010/main" val="977293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5305" y="1499533"/>
            <a:ext cx="3152706" cy="5904550"/>
          </a:xfrm>
        </p:spPr>
        <p:txBody>
          <a:bodyPr>
            <a:normAutofit fontScale="90000"/>
          </a:bodyPr>
          <a:lstStyle/>
          <a:p>
            <a:pPr algn="r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Положения консульских уставов 1820, 1853, 1893 1903 гг. позволяют выявить основные </a:t>
            </a:r>
            <a:r>
              <a:rPr lang="ru-RU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тенденции развития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российской консульской службы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b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расширение прав консулов в торгово-экономической области, увеличение её централизации, что, в частности, обусловило принятие Временным правительством в 1917 г. постановления об изменениях в Положении о МИД и структуре его центрального аппарата, на основе которой был организован департамент «консульский и распорядительный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».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rgbClr val="073851"/>
                </a:solidFill>
              </a:rPr>
              <a:t>.</a:t>
            </a:r>
            <a:endParaRPr lang="ru-RU" dirty="0">
              <a:solidFill>
                <a:srgbClr val="07385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955" y="3328181"/>
            <a:ext cx="2949545" cy="289301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84521" y="1003642"/>
            <a:ext cx="4185641" cy="2476198"/>
          </a:xfrm>
        </p:spPr>
        <p:txBody>
          <a:bodyPr>
            <a:noAutofit/>
          </a:bodyPr>
          <a:lstStyle/>
          <a:p>
            <a:pPr algn="l"/>
            <a:r>
              <a:rPr lang="ru-RU" sz="1800" dirty="0"/>
              <a:t>Достигнутый перед первой мировой войной высокий уровень развития консульской службы в России </a:t>
            </a:r>
            <a:r>
              <a:rPr lang="ru-RU" sz="1800" dirty="0" smtClean="0"/>
              <a:t>позволил, </a:t>
            </a:r>
            <a:r>
              <a:rPr lang="ru-RU" sz="1800" dirty="0"/>
              <a:t>в частности, видному российскому дипломату </a:t>
            </a:r>
            <a:r>
              <a:rPr lang="ru-RU" sz="1800" dirty="0" err="1"/>
              <a:t>А.А.Гейкингу</a:t>
            </a:r>
            <a:r>
              <a:rPr lang="ru-RU" sz="1800" dirty="0"/>
              <a:t> сделать вывод о том, что </a:t>
            </a:r>
            <a:r>
              <a:rPr lang="ru-RU" sz="18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«институт российских консулов представляет собой одно из богатств России»</a:t>
            </a:r>
            <a:r>
              <a:rPr lang="ru-RU" sz="18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77955" y="6211669"/>
            <a:ext cx="3567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Большой Государственный Герб Российской империи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35999" y="228600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Из истории становления консульской службы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73" y="228600"/>
            <a:ext cx="2300386" cy="33988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55340" y="3837765"/>
            <a:ext cx="25696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Этот департамент сосредоточил в своем ведении различные консульские функции, часть которых относилась к компетенции других подразделений императорского министерства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176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44029" y="1047024"/>
            <a:ext cx="6720289" cy="1978931"/>
          </a:xfrm>
        </p:spPr>
        <p:txBody>
          <a:bodyPr>
            <a:noAutofit/>
          </a:bodyPr>
          <a:lstStyle/>
          <a:p>
            <a:pPr algn="r"/>
            <a:r>
              <a:rPr lang="ru-RU" sz="1600" dirty="0"/>
              <a:t>Практически сразу же после образования РСФСР учреждаются консульства в </a:t>
            </a:r>
            <a:r>
              <a:rPr lang="ru-RU" sz="1600" dirty="0" err="1"/>
              <a:t>Кобдо</a:t>
            </a:r>
            <a:r>
              <a:rPr lang="ru-RU" sz="1600" dirty="0"/>
              <a:t>, Урге (Монголия), </a:t>
            </a:r>
            <a:r>
              <a:rPr lang="ru-RU" sz="1600" dirty="0" err="1"/>
              <a:t>Чугучаке</a:t>
            </a:r>
            <a:r>
              <a:rPr lang="ru-RU" sz="1600" dirty="0"/>
              <a:t>, </a:t>
            </a:r>
            <a:r>
              <a:rPr lang="ru-RU" sz="1600" dirty="0" err="1"/>
              <a:t>Кульдже</a:t>
            </a:r>
            <a:r>
              <a:rPr lang="ru-RU" sz="1600" dirty="0"/>
              <a:t> (Китай). Особое значение имело открытие в апреле 1918 г. генерального консульства РСФСР в Берлине, которое провело большую работу по учету и защите интересов русских военнопленных и гражданских интернированных лиц</a:t>
            </a:r>
            <a:r>
              <a:rPr lang="ru-RU" sz="1600" dirty="0" smtClean="0"/>
              <a:t>.</a:t>
            </a:r>
            <a:br>
              <a:rPr lang="ru-RU" sz="1600" dirty="0" smtClean="0"/>
            </a:b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b="1" i="1" dirty="0" smtClean="0"/>
              <a:t>К </a:t>
            </a:r>
            <a:r>
              <a:rPr lang="ru-RU" sz="1600" b="1" i="1" dirty="0"/>
              <a:t>началу 1922 г. Советское государство имело за границей 24 консульских учреждения.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262" y="3613817"/>
            <a:ext cx="6168738" cy="323241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32970" y="2736639"/>
            <a:ext cx="3781962" cy="4759285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6400" dirty="0"/>
              <a:t>Нормативным актом по вопросам консульской службы стал декрет СНК РСФСР от 18 октября 1918 г., который определял цели и принципы новой консульской службы. Он отменял консульский устав 1903 г., регламентировал деятельность консульских учреждений, их задачи и организацию. </a:t>
            </a:r>
            <a:endParaRPr lang="ru-RU" sz="6400" dirty="0" smtClean="0"/>
          </a:p>
          <a:p>
            <a:pPr algn="l"/>
            <a:r>
              <a:rPr lang="ru-RU" sz="6400" dirty="0" smtClean="0"/>
              <a:t>Следует </a:t>
            </a:r>
            <a:r>
              <a:rPr lang="ru-RU" sz="6400" dirty="0"/>
              <a:t>подчеркнуть, что декрет предусматривал использование института нештатного консула. В апреле 1921 г. НКИД была разработана «Инструкция консулам РСФСР», которая существенно дополняла декрет СНК РСФСР и являлась хорошим подспорьем в практической деятельности советских консулов.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389343" y="3306040"/>
            <a:ext cx="391098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483D28"/>
                </a:solidFill>
              </a:rPr>
              <a:t>Здание Генконсульства в Харбине. 1930 г</a:t>
            </a:r>
            <a:r>
              <a:rPr lang="ru-RU" sz="1600" dirty="0"/>
              <a:t>.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923663" y="187287"/>
            <a:ext cx="3040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Из истории становления консульской службы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32970" y="110169"/>
            <a:ext cx="251868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Аппарат советской консульской службы начал создаваться в конце 1917 г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ru-RU" sz="1600" b="1" dirty="0" smtClean="0">
                <a:solidFill>
                  <a:srgbClr val="483D28"/>
                </a:solidFill>
              </a:rPr>
              <a:t> </a:t>
            </a:r>
          </a:p>
          <a:p>
            <a:r>
              <a:rPr lang="ru-RU" sz="1600" dirty="0" smtClean="0"/>
              <a:t>Первым </a:t>
            </a:r>
            <a:r>
              <a:rPr lang="ru-RU" sz="1600" dirty="0"/>
              <a:t>документом, регламентировавшим организацию консульской службы РСФСР, стала инструкция </a:t>
            </a:r>
            <a:r>
              <a:rPr lang="ru-RU" sz="1600" dirty="0" err="1"/>
              <a:t>Наркоминдел</a:t>
            </a:r>
            <a:r>
              <a:rPr lang="ru-RU" sz="1600" dirty="0"/>
              <a:t> от 22 февраля 1918 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2112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6260" y="5552121"/>
            <a:ext cx="9782978" cy="1371600"/>
          </a:xfrm>
        </p:spPr>
        <p:txBody>
          <a:bodyPr>
            <a:normAutofit fontScale="90000"/>
          </a:bodyPr>
          <a:lstStyle/>
          <a:p>
            <a:pPr algn="r"/>
            <a:r>
              <a:rPr lang="ru-RU" sz="1800" dirty="0"/>
              <a:t>До второй мировой войны СССР заключил ряд консульских конвенций – с Польшей (18 июля 1924 г.), Германией (12 октября 1925 г.), Чехословакией (16 ноября 1935 г.). Кроме того, путем обмена нотами от 2 февраля 1927 г. между СССР и Швецией была достигнута договоренность о правовом положении консулов обеих стран. Отдельные положения, посвященные консульским вопросам, содержались также в договорах и соглашениях, заключенных в этот период по другим вопросам двусторонних отношений, в частности, с Финляндией (14 октября 1920 г.), Персией (26 февраля 1921 г.), Монголией, Италией (7 февраля 1924 г.).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27952" y="481556"/>
            <a:ext cx="3966072" cy="4362679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/>
              <a:t>Накопленный со времени установления Советской власти правовой опыт в консульской области нашел свое последующее нормативное отражение и закрепление в </a:t>
            </a:r>
            <a:r>
              <a:rPr lang="ru-RU" b="1" dirty="0">
                <a:solidFill>
                  <a:srgbClr val="073851"/>
                </a:solidFill>
              </a:rPr>
              <a:t>Консульском уставе СССР 1926 г.</a:t>
            </a:r>
            <a:r>
              <a:rPr lang="ru-RU" dirty="0"/>
              <a:t>, заменившим инструкции и многочисленные циркуляры по консульским вопросам. </a:t>
            </a:r>
            <a:endParaRPr lang="ru-RU" dirty="0" smtClean="0"/>
          </a:p>
          <a:p>
            <a:pPr algn="r"/>
            <a:r>
              <a:rPr lang="ru-RU" dirty="0" smtClean="0"/>
              <a:t>Устав </a:t>
            </a:r>
            <a:r>
              <a:rPr lang="ru-RU" dirty="0"/>
              <a:t>действовал до 1976 г. Он охватывал широкий круг вопросов, регулирующих консульские отношения, и содержал новые нормы, предусматривающие, в частности, функции консула в отношении охраны прав и интересов советских граждан, назначение консулов, порядок обжалования действий консульских властей и их аппарата и др.</a:t>
            </a:r>
          </a:p>
          <a:p>
            <a:pPr algn="r"/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38" y="930978"/>
            <a:ext cx="5715000" cy="3733800"/>
          </a:xfrm>
        </p:spPr>
      </p:pic>
      <p:sp>
        <p:nvSpPr>
          <p:cNvPr id="8" name="TextBox 7"/>
          <p:cNvSpPr txBox="1"/>
          <p:nvPr/>
        </p:nvSpPr>
        <p:spPr>
          <a:xfrm>
            <a:off x="8725360" y="223092"/>
            <a:ext cx="3173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073851"/>
                </a:solidFill>
              </a:rPr>
              <a:t>Из истории становления консульской службы</a:t>
            </a:r>
          </a:p>
        </p:txBody>
      </p:sp>
    </p:spTree>
    <p:extLst>
      <p:ext uri="{BB962C8B-B14F-4D97-AF65-F5344CB8AC3E}">
        <p14:creationId xmlns:p14="http://schemas.microsoft.com/office/powerpoint/2010/main" val="2062884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5755" y="4572000"/>
            <a:ext cx="5758326" cy="2286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1800" dirty="0"/>
              <a:t>В соответствии со сложившейся практикой и нормами двусторонних и многосторонних конвенций по консульским вопросам в уставе зафиксированы положения, касающиеся общих вопросов консульской службы, введены термины «консул», «консульское должностное лицо» и «сотрудник консульского учреждения». В уставе имеются нововведения в отношении функций консула по вопросам гражданства. По сравнению с уставом 1926 г. значительно расширена глава, посвященная консульской легализации.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980" y="3420786"/>
            <a:ext cx="4899857" cy="343721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0552" y="2232856"/>
            <a:ext cx="5522945" cy="2464534"/>
          </a:xfrm>
        </p:spPr>
        <p:txBody>
          <a:bodyPr>
            <a:normAutofit fontScale="92500" lnSpcReduction="10000"/>
          </a:bodyPr>
          <a:lstStyle/>
          <a:p>
            <a:pPr algn="r"/>
            <a:endParaRPr lang="ru-RU" dirty="0"/>
          </a:p>
          <a:p>
            <a:pPr algn="r"/>
            <a:r>
              <a:rPr lang="ru-RU" sz="1700" dirty="0"/>
              <a:t>Изменения в советском законодательстве, положения консульских конвенций, заключенных СССР с иностранными государствами, а также заново систематизированные в Венской конвенции нормы международного консульского права вызвали необходимость пересмотра Консульского устава 1926 г. Проект нового устава был утвержден Указом Президиума Верховного Совета СССР 25 июня 1976 г. и введен в действие с 1 сентября 1976 г.</a:t>
            </a:r>
          </a:p>
          <a:p>
            <a:pPr algn="r"/>
            <a:endParaRPr lang="ru-RU" dirty="0"/>
          </a:p>
          <a:p>
            <a:pPr algn="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290930" y="2971800"/>
            <a:ext cx="3780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Консульский департамент МИД России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39870" y="179024"/>
            <a:ext cx="3283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073851"/>
                </a:solidFill>
              </a:rPr>
              <a:t>Из истории становления консульской службы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4312" y="179024"/>
            <a:ext cx="68802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послевоенные годы в международном консульском праве произошли значительные изменения, что вызвало необходимость его кодификации, обобщения существующих положений и дальнейшего </a:t>
            </a:r>
            <a:r>
              <a:rPr lang="ru-RU" sz="1600" dirty="0" smtClean="0"/>
              <a:t>развит</a:t>
            </a:r>
            <a:r>
              <a:rPr lang="ru-RU" sz="1600" dirty="0"/>
              <a:t>ия.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84312" y="1036663"/>
            <a:ext cx="1048000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В соответствии с резолюцией 373 4-й сессии Генассамблеи ООН Комиссия международного права изучила этот вопрос и представила проект на 16 сессии ГА ООН, которая постановила созвать международную конференцию для изучения данного проекта. В апреле 1963 г. Конференция в Вене выработала Конвенцию о консульских сношениях, затрагивающую по существу все вопросы консульских отношений между государствами. Конвенция вступила в силу 19 марта 1967 г., Советский Союз присоединился к Венской конвенции в 1989 г.</a:t>
            </a:r>
          </a:p>
        </p:txBody>
      </p:sp>
    </p:spTree>
    <p:extLst>
      <p:ext uri="{BB962C8B-B14F-4D97-AF65-F5344CB8AC3E}">
        <p14:creationId xmlns:p14="http://schemas.microsoft.com/office/powerpoint/2010/main" val="38609258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1520</TotalTime>
  <Words>3316</Words>
  <Application>Microsoft Office PowerPoint</Application>
  <PresentationFormat>Широкоэкранный</PresentationFormat>
  <Paragraphs>239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Corbel</vt:lpstr>
      <vt:lpstr>Wingdings</vt:lpstr>
      <vt:lpstr>Параллакс</vt:lpstr>
      <vt:lpstr>Институт права ВГУЭС Кафедра международных отношений и права  Презентация лекции по курсу «Дипломатическая и консульская служба»  </vt:lpstr>
      <vt:lpstr>Презентация PowerPoint</vt:lpstr>
      <vt:lpstr>Генеральный консул Китая  Янь Вэньбинь во Владивостоке</vt:lpstr>
      <vt:lpstr>Презентация PowerPoint</vt:lpstr>
      <vt:lpstr>Презентация PowerPoint</vt:lpstr>
      <vt:lpstr>Основные понятия</vt:lpstr>
      <vt:lpstr> защита интересов представляемого государства и его граждан в пределах, допускаемых международным правом;</vt:lpstr>
      <vt:lpstr>Некоторые данные о масштабах работы, проводимой российскими консульскими учреждениями</vt:lpstr>
      <vt:lpstr>Из истории становления консульской службы</vt:lpstr>
      <vt:lpstr>Из истории становления консульской службы</vt:lpstr>
      <vt:lpstr>Из истории становления консульской службы</vt:lpstr>
      <vt:lpstr> В 1718 г. указом императора образуется Коллегия иностранных дел, которой были подчинены все посольства, миссии и другие представительства Российской империи за рубежом. В ведении Коллегии находились также такие консульские функции как вопросы выдачи загранпаспортов, принятия в российское подданство, исключения из него и др.</vt:lpstr>
      <vt:lpstr>Права и обязанности консульских представителей России за рубежом были изложены в первом Консульском уставе.  </vt:lpstr>
      <vt:lpstr>Из истории становления консульской службы </vt:lpstr>
      <vt:lpstr>. Перед консульскими учреждениями за рубежом ставятся задачи осуществлять «покровительство в чужих краях русской торговле и вообще русским интересам», а также способствовать возвращению на Родину русских эмигрантов, выдавать пособия неимущим русским подданным за границей, содействовать иностранцам, желающим принять русское подданство.  .</vt:lpstr>
      <vt:lpstr>. Более полным изложением правил деятельности русских консулов стал вступивший в силу в 1893 г. новый Консульский устав (203 статьи), который четко определял основные функции штатных и нештатных консулов. Характерно, что в этом документе впервые прописывались правила и порядок назначения нештатных консулов России.  В 1902 г., когда отмечалось столетие образования МИД России, за рубежом функционировали 29 генконсульств, 39 вице-консульств, более 300 нештатных консульских учреждений, в том числе в Китае, Японии, Турции, Персии, Марокко, Аргентине и Перу. Генеральные консульства России приступили к работе в Шанхае (1898 г.), Багдаде (1901 г.) и Алжире (1916 г.).</vt:lpstr>
      <vt:lpstr>   В нем указывалось на подчиненность консульств российским посольствам. К уставу прилагался Тариф консульских пошлин, где указывалось, что сумма всех консульских пошлин поступала в государственный доход. В уставе содержалось положение о том, что каждый российский подданный должен был лично встать на учет в российской миссии (посольстве) или консульстве, представив паспорт и объяснив цели своего путешествия и дела.  </vt:lpstr>
      <vt:lpstr> Бывшее здание консульства Японии во Владивостоке. Историческое здание по адресу Океанский проспект, 7 сегодня является объектом  культурного наследия Российской Федерации.</vt:lpstr>
      <vt:lpstr>Положения консульских уставов 1820, 1853, 1893 1903 гг. позволяют выявить основные тенденции развития российской консульской службы:   расширение прав консулов в торгово-экономической области, увеличение её централизации, что, в частности, обусловило принятие Временным правительством в 1917 г. постановления об изменениях в Положении о МИД и структуре его центрального аппарата, на основе которой был организован департамент «консульский и распорядительный».   .</vt:lpstr>
      <vt:lpstr>Практически сразу же после образования РСФСР учреждаются консульства в Кобдо, Урге (Монголия), Чугучаке, Кульдже (Китай). Особое значение имело открытие в апреле 1918 г. генерального консульства РСФСР в Берлине, которое провело большую работу по учету и защите интересов русских военнопленных и гражданских интернированных лиц.   К началу 1922 г. Советское государство имело за границей 24 консульских учреждения.</vt:lpstr>
      <vt:lpstr>До второй мировой войны СССР заключил ряд консульских конвенций – с Польшей (18 июля 1924 г.), Германией (12 октября 1925 г.), Чехословакией (16 ноября 1935 г.). Кроме того, путем обмена нотами от 2 февраля 1927 г. между СССР и Швецией была достигнута договоренность о правовом положении консулов обеих стран. Отдельные положения, посвященные консульским вопросам, содержались также в договорах и соглашениях, заключенных в этот период по другим вопросам двусторонних отношений, в частности, с Финляндией (14 октября 1920 г.), Персией (26 февраля 1921 г.), Монголией, Италией (7 февраля 1924 г.). </vt:lpstr>
      <vt:lpstr>В соответствии со сложившейся практикой и нормами двусторонних и многосторонних конвенций по консульским вопросам в уставе зафиксированы положения, касающиеся общих вопросов консульской службы, введены термины «консул», «консульское должностное лицо» и «сотрудник консульского учреждения». В уставе имеются нововведения в отношении функций консула по вопросам гражданства. По сравнению с уставом 1926 г. значительно расширена глава, посвященная консульской легализации.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Институт права ВГУЭС Кафедра международных отношений и права Презентация лекции по курсу «Дипломатическая и консульская служба»  </dc:title>
  <dc:creator>Elena Abasheva</dc:creator>
  <cp:lastModifiedBy>Elena Abasheva</cp:lastModifiedBy>
  <cp:revision>106</cp:revision>
  <dcterms:created xsi:type="dcterms:W3CDTF">2020-04-06T10:26:52Z</dcterms:created>
  <dcterms:modified xsi:type="dcterms:W3CDTF">2020-04-08T05:05:34Z</dcterms:modified>
</cp:coreProperties>
</file>