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8" r:id="rId2"/>
    <p:sldId id="295" r:id="rId3"/>
    <p:sldId id="296" r:id="rId4"/>
    <p:sldId id="343" r:id="rId5"/>
    <p:sldId id="342" r:id="rId6"/>
    <p:sldId id="335" r:id="rId7"/>
    <p:sldId id="341" r:id="rId8"/>
    <p:sldId id="340" r:id="rId9"/>
    <p:sldId id="339" r:id="rId10"/>
    <p:sldId id="355" r:id="rId11"/>
    <p:sldId id="352" r:id="rId12"/>
    <p:sldId id="356" r:id="rId13"/>
    <p:sldId id="338" r:id="rId14"/>
    <p:sldId id="337" r:id="rId15"/>
    <p:sldId id="345" r:id="rId16"/>
    <p:sldId id="336" r:id="rId17"/>
    <p:sldId id="346" r:id="rId18"/>
    <p:sldId id="344" r:id="rId19"/>
    <p:sldId id="357" r:id="rId20"/>
    <p:sldId id="351" r:id="rId21"/>
    <p:sldId id="350" r:id="rId22"/>
    <p:sldId id="349" r:id="rId23"/>
    <p:sldId id="358" r:id="rId24"/>
    <p:sldId id="360" r:id="rId25"/>
    <p:sldId id="359" r:id="rId26"/>
    <p:sldId id="361" r:id="rId27"/>
    <p:sldId id="362" r:id="rId28"/>
    <p:sldId id="364" r:id="rId29"/>
    <p:sldId id="363" r:id="rId30"/>
    <p:sldId id="298" r:id="rId31"/>
    <p:sldId id="271" r:id="rId32"/>
  </p:sldIdLst>
  <p:sldSz cx="9144000" cy="6858000" type="screen4x3"/>
  <p:notesSz cx="6858000" cy="9144000"/>
  <p:custDataLst>
    <p:tags r:id="rId35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00CC"/>
    <a:srgbClr val="B2B2B2"/>
    <a:srgbClr val="33CC33"/>
    <a:srgbClr val="FFCC00"/>
    <a:srgbClr val="00DCDC"/>
    <a:srgbClr val="0064EB"/>
    <a:srgbClr val="3333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4502" autoAdjust="0"/>
  </p:normalViewPr>
  <p:slideViewPr>
    <p:cSldViewPr snapToGrid="0">
      <p:cViewPr varScale="1">
        <p:scale>
          <a:sx n="116" d="100"/>
          <a:sy n="116" d="100"/>
        </p:scale>
        <p:origin x="1446" y="96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5FDE15-6177-4CE3-9356-F1A8AA943A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6831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77B536-6C4C-43EB-9A4A-1F2BB5DC0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58647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444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938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82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29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5291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484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43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034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89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53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09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3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838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1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2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2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225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1%82%D0%BE%D1%80%D0%B8%D1%87%D0%BD%D1%8B%D0%B9_%D1%80%D1%8B%D0%BD%D0%BE%D0%BA_%D1%86%D0%B5%D0%BD%D0%BD%D1%8B%D1%85_%D0%B1%D1%83%D0%BC%D0%B0%D0%B3" TargetMode="External"/><Relationship Id="rId2" Type="http://schemas.openxmlformats.org/officeDocument/2006/relationships/hyperlink" Target="https://ru.wikipedia.org/wiki/%D0%9F%D0%B5%D1%80%D0%B2%D0%B8%D1%87%D0%BD%D1%8B%D0%B9_%D1%80%D1%8B%D0%BD%D0%BE%D0%BA_%D1%86%D0%B5%D0%BD%D0%BD%D1%8B%D1%85_%D0%B1%D1%83%D0%BC%D0%B0%D0%B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1%D1%80%D0%BE%D1%87%D0%BD%D1%8B%D0%B9_%D1%80%D1%8B%D0%BD%D0%BE%D0%BA" TargetMode="External"/><Relationship Id="rId5" Type="http://schemas.openxmlformats.org/officeDocument/2006/relationships/hyperlink" Target="https://ru.wikipedia.org/w/index.php?title=%D0%A0%D1%8B%D0%BD%D0%BE%D0%BA_%D0%B0%D0%BA%D1%86%D0%B8%D0%B9&amp;action=edit&amp;redlink=1" TargetMode="External"/><Relationship Id="rId4" Type="http://schemas.openxmlformats.org/officeDocument/2006/relationships/hyperlink" Target="https://ru.wikipedia.org/wiki/%D0%A0%D1%8B%D0%BD%D0%BE%D0%BA_%D0%BE%D0%B1%D0%BB%D0%B8%D0%B3%D0%B0%D1%86%D0%B8%D0%B9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95%D0%9F%D0%9E" TargetMode="External"/><Relationship Id="rId2" Type="http://schemas.openxmlformats.org/officeDocument/2006/relationships/hyperlink" Target="https://ru.wikipedia.org/wiki/%D0%9A%D1%80%D0%B5%D0%B4%D0%B8%D1%82%D0%BE%D0%B2%D0%B0%D0%BD%D0%B8%D0%B5_%D1%86%D0%B5%D0%BD%D0%BD%D1%8B%D0%BC%D0%B8_%D0%B1%D1%83%D0%BC%D0%B0%D0%B3%D0%B0%D0%BC%D0%B8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0%D0%B8%D1%81%D0%BA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ChangeArrowheads="1"/>
          </p:cNvSpPr>
          <p:nvPr/>
        </p:nvSpPr>
        <p:spPr bwMode="auto">
          <a:xfrm>
            <a:off x="0" y="0"/>
            <a:ext cx="9144000" cy="200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34963" y="2797175"/>
            <a:ext cx="8496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FF00"/>
                </a:solidFill>
              </a:rPr>
              <a:t>ТЕМА </a:t>
            </a:r>
            <a:r>
              <a:rPr lang="en-US" altLang="ru-RU" sz="4000" b="1" dirty="0" smtClean="0">
                <a:solidFill>
                  <a:srgbClr val="FFFF00"/>
                </a:solidFill>
              </a:rPr>
              <a:t>6</a:t>
            </a:r>
            <a:endParaRPr lang="ru-RU" altLang="ru-RU" sz="4000" b="1" dirty="0">
              <a:solidFill>
                <a:srgbClr val="FFFF00"/>
              </a:solidFill>
            </a:endParaRP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23850" y="0"/>
            <a:ext cx="8532813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Рынок ценных бумаг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380301 Экономика: Финансы и кредит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Кафедра Экономики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Канд. экон. наук, доцент Корень Андрей Владимирович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137941" y="3719212"/>
            <a:ext cx="8496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</a:rPr>
              <a:t>Рынок ценных бумаг и его участники</a:t>
            </a:r>
            <a:endParaRPr lang="ru-RU" altLang="ru-RU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МАТЕРИАЛ ДЛЯ ВОССТАНОВЛЕНИЯ ЗНАНИЙ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5A32DB-FEB2-40BC-9197-4B0829BC66D6}" type="slidenum">
              <a:rPr lang="ru-RU" altLang="ru-RU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0850" y="133032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1. Долевые ценные бумаги: акции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2. Долговые ценные бумаги: облигации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3. Производные ценные бумаги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4. Внебиржевые ценные бумаги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5. Организация работы рынка ценных бумаг 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u="sng" dirty="0">
                <a:solidFill>
                  <a:srgbClr val="FFFF00"/>
                </a:solidFill>
              </a:rPr>
              <a:t>Тема 6. Рынок ценных бумаг и его участники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7. Эмитенты и инвесторы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КЛЮЧЕВЫЕ ПОНЯТИЯ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770BE7E-9136-4286-84E0-69D04F589B7A}" type="slidenum">
              <a:rPr lang="ru-RU" altLang="ru-RU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Перечень основных терминов и понятий дисциплины приведен в среде Moodle в электронном </a:t>
            </a:r>
            <a:r>
              <a:rPr lang="ru-RU" altLang="ru-RU" sz="2400" dirty="0" smtClean="0">
                <a:solidFill>
                  <a:schemeClr val="bg1"/>
                </a:solidFill>
              </a:rPr>
              <a:t>курсе: </a:t>
            </a: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 </a:t>
            </a:r>
            <a:r>
              <a:rPr lang="ru-RU" altLang="ru-RU" sz="2400" dirty="0" smtClean="0">
                <a:solidFill>
                  <a:schemeClr val="bg1"/>
                </a:solidFill>
              </a:rPr>
              <a:t>  «Рынок ценных бумаг, </a:t>
            </a:r>
            <a:r>
              <a:rPr lang="en-US" altLang="ru-RU" sz="2400" dirty="0" smtClean="0">
                <a:solidFill>
                  <a:schemeClr val="bg1"/>
                </a:solidFill>
              </a:rPr>
              <a:t>5856</a:t>
            </a:r>
            <a:r>
              <a:rPr lang="ru-RU" altLang="ru-RU" sz="2400" dirty="0" smtClean="0">
                <a:solidFill>
                  <a:schemeClr val="bg1"/>
                </a:solidFill>
              </a:rPr>
              <a:t>»</a:t>
            </a: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r>
              <a:rPr lang="en-US" altLang="ru-RU" sz="2400" dirty="0">
                <a:solidFill>
                  <a:srgbClr val="FFFF00"/>
                </a:solidFill>
              </a:rPr>
              <a:t>http://edu.vvsu.ru/mod/glossary/view.php?id=48315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2800" dirty="0"/>
              <a:t>Рынок ценных бумаг </a:t>
            </a: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>
                <a:solidFill>
                  <a:schemeClr val="bg1"/>
                </a:solidFill>
              </a:rPr>
              <a:t>Рынок ценных бумаг – это совокупность экономических отношений его участников по поводу выпуска и обращения ценных бумаг</a:t>
            </a:r>
          </a:p>
          <a:p>
            <a:endParaRPr lang="ru-RU" alt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4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4" y="241687"/>
            <a:ext cx="8649729" cy="664476"/>
          </a:xfrm>
        </p:spPr>
        <p:txBody>
          <a:bodyPr/>
          <a:lstStyle/>
          <a:p>
            <a:r>
              <a:rPr lang="ru-RU" altLang="ru-RU" sz="3200" dirty="0" smtClean="0"/>
              <a:t>История</a:t>
            </a:r>
            <a:endParaRPr lang="ru-RU" altLang="ru-RU" sz="32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501346"/>
            <a:ext cx="8229600" cy="4525963"/>
          </a:xfrm>
        </p:spPr>
        <p:txBody>
          <a:bodyPr/>
          <a:lstStyle/>
          <a:p>
            <a:pPr indent="-576000"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История рынка ценных бумаг насчитывает несколько веков. Его возникновение часто связывают с созданием в XV—XVI веках рынка государственных ценных бумаг.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 indent="-576000"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В </a:t>
            </a:r>
            <a:r>
              <a:rPr lang="ru-RU" altLang="ru-RU" sz="2400" dirty="0">
                <a:solidFill>
                  <a:schemeClr val="bg1"/>
                </a:solidFill>
              </a:rPr>
              <a:t>этот период государства для привлечения дополнительных денежных средств, необходимых для покрытия дефицита денежных средств на государственные нужды, стали выпускать и размещать ценные бумаги как внутри страны, так и за рубежом.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 indent="-576000"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Например</a:t>
            </a:r>
            <a:r>
              <a:rPr lang="ru-RU" altLang="ru-RU" sz="2400" dirty="0">
                <a:solidFill>
                  <a:schemeClr val="bg1"/>
                </a:solidFill>
              </a:rPr>
              <a:t>, в 1556 году возникла биржа в Антверпене, на которой осуществлялись операции по размещению государственных ценных бумаг. В начале XVI в. эволюция торговых операций привела к возникновению фондовых бирж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18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sz="2800" dirty="0"/>
              <a:t>Фондовый рынок в России</a:t>
            </a:r>
            <a:br>
              <a:rPr lang="ru-RU" sz="2800" dirty="0"/>
            </a:b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Фондовый рынок </a:t>
            </a:r>
            <a:r>
              <a:rPr lang="ru-RU" altLang="ru-RU" sz="2400" dirty="0">
                <a:solidFill>
                  <a:schemeClr val="bg1"/>
                </a:solidFill>
              </a:rPr>
              <a:t>возродился в России после либерализации экономики в 1991 году. История фондового рынка Российской империи до 1917 г. не была прямо связана с историей современного российского </a:t>
            </a:r>
            <a:r>
              <a:rPr lang="ru-RU" altLang="ru-RU" sz="2400" dirty="0" smtClean="0">
                <a:solidFill>
                  <a:schemeClr val="bg1"/>
                </a:solidFill>
              </a:rPr>
              <a:t>рынка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Динамичное развитие легитимного фондового рынка началось лишь после возобновления роста российской экономики с начала 2000-х годов. ценных бумаг.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83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sz="2800" dirty="0"/>
              <a:t>Современное положение</a:t>
            </a:r>
            <a:br>
              <a:rPr lang="ru-RU" sz="2800" dirty="0"/>
            </a:b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66336"/>
            <a:ext cx="8229600" cy="4659828"/>
          </a:xfrm>
        </p:spPr>
        <p:txBody>
          <a:bodyPr/>
          <a:lstStyle/>
          <a:p>
            <a:pPr indent="-504000"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Фондовый рынок в России является сравнительно молодым, поэтому многие западные рейтинговые агентства продолжают относить его к категории развивающихся рынков, для которых характерна более высокая степень доходности, объясняющаяся, в свою очередь, и более высокой степенью риска.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 indent="-504000">
              <a:lnSpc>
                <a:spcPct val="80000"/>
              </a:lnSpc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 indent="-504000"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С </a:t>
            </a:r>
            <a:r>
              <a:rPr lang="ru-RU" altLang="ru-RU" sz="2400" dirty="0">
                <a:solidFill>
                  <a:schemeClr val="bg1"/>
                </a:solidFill>
              </a:rPr>
              <a:t>середины 2000-х годов на российском фондовом рынке был отмечен целый ряд положительных изменений: повысился общий объём продаж, поднялась ликвидность рынка, увеличилась степень информационной прозрачности его участников, значительно укрепилась законодательная база, появились новые или значительно окрепли уже опробованные механизмы защиты прав инвесторов.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21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sz="2800" dirty="0"/>
              <a:t>Инфраструктура рынка ценных бумаг</a:t>
            </a:r>
            <a:br>
              <a:rPr lang="ru-RU" sz="2800" dirty="0"/>
            </a:b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Функциональная. </a:t>
            </a:r>
            <a:r>
              <a:rPr lang="ru-RU" altLang="ru-RU" sz="2400" dirty="0">
                <a:solidFill>
                  <a:schemeClr val="bg1"/>
                </a:solidFill>
              </a:rPr>
              <a:t>К ней относятся: фондовые биржи, внебиржевые торговые системы, альтернативные торговые системы.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Инвестиционная: </a:t>
            </a:r>
            <a:r>
              <a:rPr lang="ru-RU" altLang="ru-RU" sz="2400" dirty="0">
                <a:solidFill>
                  <a:schemeClr val="bg1"/>
                </a:solidFill>
              </a:rPr>
              <a:t>банки, брокерские и дилерские компании, небанковские кредитно-финансовые организации (НКФО).</a:t>
            </a: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rgbClr val="FFFF00"/>
                </a:solidFill>
              </a:rPr>
              <a:t>Техническая:</a:t>
            </a:r>
            <a:r>
              <a:rPr lang="ru-RU" altLang="ru-RU" sz="2400" dirty="0" smtClean="0">
                <a:solidFill>
                  <a:schemeClr val="bg1"/>
                </a:solidFill>
              </a:rPr>
              <a:t> клиринговые </a:t>
            </a:r>
            <a:r>
              <a:rPr lang="ru-RU" altLang="ru-RU" sz="2400" dirty="0">
                <a:solidFill>
                  <a:schemeClr val="bg1"/>
                </a:solidFill>
              </a:rPr>
              <a:t>и расчётные организации, депозитарии, регистраторы (то есть это те организации, которые способствуют организации сделок).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Информационная: </a:t>
            </a:r>
            <a:r>
              <a:rPr lang="ru-RU" altLang="ru-RU" sz="2400" dirty="0">
                <a:solidFill>
                  <a:schemeClr val="bg1"/>
                </a:solidFill>
              </a:rPr>
              <a:t>информационные и аналитические агентства (например, РБК), аналитические издания, деловая пресса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71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sz="2800" b="1" dirty="0">
                <a:solidFill>
                  <a:schemeClr val="accent2"/>
                </a:solidFill>
              </a:rPr>
              <a:t>Способы </a:t>
            </a:r>
            <a:r>
              <a:rPr lang="ru-RU" sz="2800" b="1" dirty="0" smtClean="0">
                <a:solidFill>
                  <a:schemeClr val="accent2"/>
                </a:solidFill>
              </a:rPr>
              <a:t>классификации</a:t>
            </a:r>
            <a:r>
              <a:rPr lang="ru-RU" sz="2800" dirty="0" smtClean="0">
                <a:solidFill>
                  <a:schemeClr val="accent2"/>
                </a:solidFill>
              </a:rPr>
              <a:t>  </a:t>
            </a:r>
            <a:endParaRPr lang="ru-RU" altLang="ru-RU" sz="2800" dirty="0">
              <a:solidFill>
                <a:schemeClr val="accent2"/>
              </a:solidFill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394254"/>
            <a:ext cx="8229600" cy="4525963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По </a:t>
            </a:r>
            <a:r>
              <a:rPr lang="ru-RU" sz="2000" dirty="0">
                <a:solidFill>
                  <a:srgbClr val="FFFF00"/>
                </a:solidFill>
              </a:rPr>
              <a:t>характеру движения ценных бумаг </a:t>
            </a:r>
            <a:r>
              <a:rPr lang="ru-RU" sz="2000" dirty="0">
                <a:solidFill>
                  <a:schemeClr val="bg1"/>
                </a:solidFill>
              </a:rPr>
              <a:t>(</a:t>
            </a:r>
            <a:r>
              <a:rPr lang="ru-RU" sz="2000" dirty="0">
                <a:solidFill>
                  <a:schemeClr val="bg1"/>
                </a:solidFill>
                <a:hlinkClick r:id="rId2" tooltip="Первичный рынок ценных бумаг"/>
              </a:rPr>
              <a:t>первичный</a:t>
            </a:r>
            <a:r>
              <a:rPr lang="ru-RU" sz="2000" dirty="0">
                <a:solidFill>
                  <a:schemeClr val="bg1"/>
                </a:solidFill>
              </a:rPr>
              <a:t>, </a:t>
            </a:r>
            <a:r>
              <a:rPr lang="ru-RU" sz="2000" dirty="0">
                <a:solidFill>
                  <a:schemeClr val="bg1"/>
                </a:solidFill>
                <a:hlinkClick r:id="rId3" tooltip="Вторичный рынок ценных бумаг"/>
              </a:rPr>
              <a:t>вторичный</a:t>
            </a:r>
            <a:r>
              <a:rPr lang="ru-RU" sz="2000" dirty="0">
                <a:solidFill>
                  <a:schemeClr val="bg1"/>
                </a:solidFill>
              </a:rPr>
              <a:t>).</a:t>
            </a:r>
          </a:p>
          <a:p>
            <a:r>
              <a:rPr lang="ru-RU" sz="2000" dirty="0">
                <a:solidFill>
                  <a:srgbClr val="FFFF00"/>
                </a:solidFill>
              </a:rPr>
              <a:t>По виду ценных бумаг </a:t>
            </a:r>
            <a:r>
              <a:rPr lang="ru-RU" sz="2000" dirty="0">
                <a:solidFill>
                  <a:schemeClr val="bg1"/>
                </a:solidFill>
              </a:rPr>
              <a:t>(</a:t>
            </a:r>
            <a:r>
              <a:rPr lang="ru-RU" sz="2000" dirty="0">
                <a:solidFill>
                  <a:schemeClr val="bg1"/>
                </a:solidFill>
                <a:hlinkClick r:id="rId4" tooltip="Рынок облигаций"/>
              </a:rPr>
              <a:t>рынок облигаций</a:t>
            </a:r>
            <a:r>
              <a:rPr lang="ru-RU" sz="2000" dirty="0">
                <a:solidFill>
                  <a:schemeClr val="bg1"/>
                </a:solidFill>
              </a:rPr>
              <a:t>, </a:t>
            </a:r>
            <a:r>
              <a:rPr lang="ru-RU" sz="2000" dirty="0">
                <a:solidFill>
                  <a:schemeClr val="bg1"/>
                </a:solidFill>
                <a:hlinkClick r:id="rId5" tooltip="Рынок акций (страница отсутствует)"/>
              </a:rPr>
              <a:t>рынок акций</a:t>
            </a:r>
            <a:r>
              <a:rPr lang="ru-RU" sz="2000" dirty="0">
                <a:solidFill>
                  <a:schemeClr val="bg1"/>
                </a:solidFill>
              </a:rPr>
              <a:t>, </a:t>
            </a:r>
            <a:r>
              <a:rPr lang="ru-RU" sz="2000" dirty="0">
                <a:solidFill>
                  <a:schemeClr val="bg1"/>
                </a:solidFill>
                <a:hlinkClick r:id="rId6" tooltip="Срочный рынок"/>
              </a:rPr>
              <a:t>рынок производных финансовых инструментов</a:t>
            </a:r>
            <a:r>
              <a:rPr lang="ru-RU" sz="2000" dirty="0">
                <a:solidFill>
                  <a:schemeClr val="bg1"/>
                </a:solidFill>
              </a:rPr>
              <a:t>).</a:t>
            </a:r>
          </a:p>
          <a:p>
            <a:r>
              <a:rPr lang="ru-RU" sz="2000" dirty="0">
                <a:solidFill>
                  <a:srgbClr val="FFFF00"/>
                </a:solidFill>
              </a:rPr>
              <a:t>По форме организации </a:t>
            </a:r>
            <a:r>
              <a:rPr lang="ru-RU" sz="2000" dirty="0">
                <a:solidFill>
                  <a:schemeClr val="bg1"/>
                </a:solidFill>
              </a:rPr>
              <a:t>(организованный и неорганизованный, биржевой и внебиржевой).</a:t>
            </a:r>
          </a:p>
          <a:p>
            <a:r>
              <a:rPr lang="ru-RU" sz="2000" dirty="0">
                <a:solidFill>
                  <a:srgbClr val="FFFF00"/>
                </a:solidFill>
              </a:rPr>
              <a:t>По территориальному принципу </a:t>
            </a:r>
            <a:r>
              <a:rPr lang="ru-RU" sz="2000" dirty="0">
                <a:solidFill>
                  <a:schemeClr val="bg1"/>
                </a:solidFill>
              </a:rPr>
              <a:t>(международные, национальные и региональные рынки).</a:t>
            </a:r>
          </a:p>
          <a:p>
            <a:r>
              <a:rPr lang="ru-RU" sz="2000" dirty="0">
                <a:solidFill>
                  <a:srgbClr val="FFFF00"/>
                </a:solidFill>
              </a:rPr>
              <a:t>По эмитентам </a:t>
            </a:r>
            <a:r>
              <a:rPr lang="ru-RU" sz="2000" dirty="0">
                <a:solidFill>
                  <a:schemeClr val="bg1"/>
                </a:solidFill>
              </a:rPr>
              <a:t>(рынок ценных бумаг предприятий, рынок государственных ценных бумаг и т. п.).</a:t>
            </a:r>
          </a:p>
          <a:p>
            <a:r>
              <a:rPr lang="ru-RU" sz="2000" dirty="0">
                <a:solidFill>
                  <a:srgbClr val="FFFF00"/>
                </a:solidFill>
              </a:rPr>
              <a:t>По срокам </a:t>
            </a:r>
            <a:r>
              <a:rPr lang="ru-RU" sz="2000" dirty="0">
                <a:solidFill>
                  <a:schemeClr val="bg1"/>
                </a:solidFill>
              </a:rPr>
              <a:t>(рынок кратко-, средне-, долгосрочных и бессрочных ценных бумаг).</a:t>
            </a:r>
          </a:p>
          <a:p>
            <a:r>
              <a:rPr lang="ru-RU" sz="2000" dirty="0">
                <a:solidFill>
                  <a:srgbClr val="FFFF00"/>
                </a:solidFill>
              </a:rPr>
              <a:t>По видам сделок </a:t>
            </a:r>
            <a:r>
              <a:rPr lang="ru-RU" sz="2000" dirty="0">
                <a:solidFill>
                  <a:schemeClr val="bg1"/>
                </a:solidFill>
              </a:rPr>
              <a:t>(кассовый рынок — подразумевает мгновенное исполнение сделок, </a:t>
            </a:r>
            <a:r>
              <a:rPr lang="ru-RU" sz="2000" dirty="0" smtClean="0">
                <a:solidFill>
                  <a:schemeClr val="bg1"/>
                </a:solidFill>
              </a:rPr>
              <a:t>срочный, форвардный </a:t>
            </a:r>
            <a:r>
              <a:rPr lang="ru-RU" sz="2000" dirty="0">
                <a:solidFill>
                  <a:schemeClr val="bg1"/>
                </a:solidFill>
              </a:rPr>
              <a:t>рынок и т. д.).</a:t>
            </a:r>
          </a:p>
          <a:p>
            <a:r>
              <a:rPr lang="ru-RU" sz="2000" dirty="0">
                <a:solidFill>
                  <a:srgbClr val="FFFF00"/>
                </a:solidFill>
              </a:rPr>
              <a:t>По отраслевому принципу.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94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2800" b="1" dirty="0"/>
              <a:t>Биржевой и внебиржевой рынки</a:t>
            </a: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Биржевой рынок означает, что торговля ценными бумагами ведется на фондовых </a:t>
            </a:r>
            <a:r>
              <a:rPr lang="ru-RU" altLang="ru-RU" sz="2400" dirty="0" smtClean="0">
                <a:solidFill>
                  <a:schemeClr val="bg1"/>
                </a:solidFill>
              </a:rPr>
              <a:t>биржах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Внебиржевой рынок может быть организованным и неорганизованным. 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6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2800" b="1" dirty="0"/>
              <a:t>Организованный и неорганизованный рынки</a:t>
            </a: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На организованном рынке обращение ценных бумаг происходит по твердо установленным правилам, регулирующим практически все стороны деятельности рынка</a:t>
            </a:r>
            <a:r>
              <a:rPr lang="ru-RU" altLang="ru-RU" sz="2400" dirty="0" smtClean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На неорганизованном рынке участники сделки самостоятельно договариваются по всем вопросам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91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5211"/>
            <a:ext cx="8229600" cy="1143000"/>
          </a:xfrm>
        </p:spPr>
        <p:txBody>
          <a:bodyPr/>
          <a:lstStyle/>
          <a:p>
            <a:r>
              <a:rPr lang="ru-RU" altLang="ru-RU" dirty="0"/>
              <a:t>Кассовый и срочный рынки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dirty="0">
                <a:solidFill>
                  <a:schemeClr val="bg1"/>
                </a:solidFill>
              </a:rPr>
              <a:t>Кассовый рынок – рынок «спот», рынок немедленного заключения сделок, при этом чисто технически их исполнение может быть 1-3 дня, если требуется поставка ценной бумаги в физическом виде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chemeClr val="bg1"/>
                </a:solidFill>
              </a:rPr>
              <a:t>Срочный рынок – это рынок с отсроченным, обычно на несколько месяцев, исполнением сделки</a:t>
            </a:r>
          </a:p>
        </p:txBody>
      </p:sp>
    </p:spTree>
    <p:extLst>
      <p:ext uri="{BB962C8B-B14F-4D97-AF65-F5344CB8AC3E}">
        <p14:creationId xmlns:p14="http://schemas.microsoft.com/office/powerpoint/2010/main" val="269603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2800" dirty="0"/>
              <a:t>Регулирование рынка ценных бумаг[править </a:t>
            </a: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Задача </a:t>
            </a:r>
            <a:r>
              <a:rPr lang="ru-RU" altLang="ru-RU" sz="2400" dirty="0">
                <a:solidFill>
                  <a:schemeClr val="bg1"/>
                </a:solidFill>
              </a:rPr>
              <a:t>регулирования рынка ценных бумаг — обеспечить финансовую безопасность участников и стандартизировать процедуры.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А </a:t>
            </a:r>
            <a:r>
              <a:rPr lang="ru-RU" altLang="ru-RU" sz="2400" dirty="0">
                <a:solidFill>
                  <a:schemeClr val="bg1"/>
                </a:solidFill>
              </a:rPr>
              <a:t>именно: защитить инвесторов, обеспечить бесперебойную и эффективную работу рынков, минимизировать воздействие неблагоприятной рыночной конъюнктуры на экономику, поддержать конкуренцию, предотвратить недобросовестную практику.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Наиболее </a:t>
            </a:r>
            <a:r>
              <a:rPr lang="ru-RU" altLang="ru-RU" sz="2400" dirty="0">
                <a:solidFill>
                  <a:schemeClr val="bg1"/>
                </a:solidFill>
              </a:rPr>
              <a:t>часто регулирующие органы обращают внимание на такие области, как раскрытие финансовой информации и инсайдерскую торговлю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63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2800" dirty="0" smtClean="0"/>
              <a:t>Правовая база</a:t>
            </a: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Конституция РФ, ст. 8, 34, 35, 71, 74.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Гражданский кодекс РФ, Глава 7.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ФЗ «О рынке ценных бумаг» от 22 апреля 1996 года № 39-ФЗ.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ФЗ «Об акционерных обществах» от 26 декабря 1995 года № 208-ФЗ.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ФЗ «Об особенностях эмиссии и обращения государственных и муниципальных ценных бумаг» от 29 июля 1998 года № 136-ФЗ.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ФЗ «О защите прав и законных интересов инвесторов на рынке ценных бумаг» от 5 марта 1999 года № 46-ФЗ.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19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sz="2800" dirty="0"/>
              <a:t>Показатели состояния рынка ценных бумаг</a:t>
            </a:r>
            <a:br>
              <a:rPr lang="ru-RU" sz="2800" dirty="0"/>
            </a:b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Состояние рынка ценных бумаг можно оценить по нескольким основным показателям, рассчитываемым отдельно для рынка акций и для рынка долговых инструментов (преимущественно облигаций).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Основным из них </a:t>
            </a:r>
            <a:r>
              <a:rPr lang="ru-RU" altLang="ru-RU" sz="2400" dirty="0" smtClean="0">
                <a:solidFill>
                  <a:schemeClr val="bg1"/>
                </a:solidFill>
              </a:rPr>
              <a:t>является отношение </a:t>
            </a:r>
            <a:r>
              <a:rPr lang="ru-RU" altLang="ru-RU" sz="2400" dirty="0">
                <a:solidFill>
                  <a:schemeClr val="bg1"/>
                </a:solidFill>
              </a:rPr>
              <a:t>капитализации рынка акций (облигаций) к ВВП (определяется как отношение объёма находящихся в обращении соответствующих ценных бумаг к ВВП).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49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2800" dirty="0"/>
              <a:t>Место рынка ценных бумаг</a:t>
            </a: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Сфера, где можно накапливать капитал или откуда его получить, есть финансовая сфера деятельности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Следует различать рынки, куда можно только вкладывать капитал (первичные рынки), и собственно финансовые рынки, где капиталы накапливаются, концентрируются, централизуются и вкладываются в бумаги.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Финансовые рынки (рынки капиталов) – это рынки посредников между первичными владельцами денежных средств и их конечными пользователями.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78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2400" dirty="0"/>
              <a:t>Место рынка ценных бумаг можно оценить с двух позиций:</a:t>
            </a:r>
            <a:endParaRPr lang="ru-RU" altLang="ru-RU" sz="24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С точки зрения объемов привлечения денежных средств из разных источников (внутренние источники: амортизационные отчисления и прибыль; внешние источники: ссуды и средства от выпуска ценных бумаг)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С точки зрения вложения свободных денежных средств в какой-либо рынок (уровень доходности рынка; уровень налогообложения на рынке; уровень риска потери капитала или </a:t>
            </a:r>
            <a:r>
              <a:rPr lang="ru-RU" altLang="ru-RU" sz="2400" dirty="0" err="1">
                <a:solidFill>
                  <a:schemeClr val="bg1"/>
                </a:solidFill>
              </a:rPr>
              <a:t>недополучения</a:t>
            </a:r>
            <a:r>
              <a:rPr lang="ru-RU" altLang="ru-RU" sz="2400" dirty="0">
                <a:solidFill>
                  <a:schemeClr val="bg1"/>
                </a:solidFill>
              </a:rPr>
              <a:t> ожидания дохода; организация рынка и удобства для инвесторов, возможность быстрого входа на рынок и ухода с него, уровень информированности рынка)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18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2800" dirty="0"/>
              <a:t>Функции рынка ценных бумаг</a:t>
            </a: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ru-RU" altLang="ru-RU" sz="1800" dirty="0" err="1">
                <a:solidFill>
                  <a:srgbClr val="FFFF00"/>
                </a:solidFill>
              </a:rPr>
              <a:t>Общерыночные</a:t>
            </a:r>
            <a:r>
              <a:rPr lang="ru-RU" altLang="ru-RU" sz="1800" dirty="0">
                <a:solidFill>
                  <a:srgbClr val="FFFF00"/>
                </a:solidFill>
              </a:rPr>
              <a:t> функции:</a:t>
            </a:r>
          </a:p>
          <a:p>
            <a:pPr>
              <a:lnSpc>
                <a:spcPct val="80000"/>
              </a:lnSpc>
            </a:pPr>
            <a:r>
              <a:rPr lang="ru-RU" altLang="ru-RU" sz="1800" dirty="0">
                <a:solidFill>
                  <a:schemeClr val="bg1"/>
                </a:solidFill>
              </a:rPr>
              <a:t>Коммерческая функция (получение прибыли от операций с ценными бумагами)</a:t>
            </a:r>
          </a:p>
          <a:p>
            <a:pPr>
              <a:lnSpc>
                <a:spcPct val="80000"/>
              </a:lnSpc>
            </a:pPr>
            <a:r>
              <a:rPr lang="ru-RU" altLang="ru-RU" sz="1800" dirty="0" err="1">
                <a:solidFill>
                  <a:schemeClr val="bg1"/>
                </a:solidFill>
              </a:rPr>
              <a:t>Ценообразующая</a:t>
            </a:r>
            <a:r>
              <a:rPr lang="ru-RU" altLang="ru-RU" sz="1800" dirty="0">
                <a:solidFill>
                  <a:schemeClr val="bg1"/>
                </a:solidFill>
              </a:rPr>
              <a:t> функция (движение рыночных цен)</a:t>
            </a:r>
          </a:p>
          <a:p>
            <a:pPr>
              <a:lnSpc>
                <a:spcPct val="80000"/>
              </a:lnSpc>
            </a:pPr>
            <a:r>
              <a:rPr lang="ru-RU" altLang="ru-RU" sz="1800" dirty="0">
                <a:solidFill>
                  <a:schemeClr val="bg1"/>
                </a:solidFill>
              </a:rPr>
              <a:t>Информационная функция (доводит информацию до своих участников)</a:t>
            </a:r>
          </a:p>
          <a:p>
            <a:pPr>
              <a:lnSpc>
                <a:spcPct val="80000"/>
              </a:lnSpc>
            </a:pPr>
            <a:r>
              <a:rPr lang="ru-RU" altLang="ru-RU" sz="1800" dirty="0">
                <a:solidFill>
                  <a:schemeClr val="bg1"/>
                </a:solidFill>
              </a:rPr>
              <a:t>Регулирующая функция (рынок создает правила торговли и участия в </a:t>
            </a:r>
            <a:r>
              <a:rPr lang="ru-RU" altLang="ru-RU" sz="1800" dirty="0" smtClean="0">
                <a:solidFill>
                  <a:schemeClr val="bg1"/>
                </a:solidFill>
              </a:rPr>
              <a:t>ней</a:t>
            </a:r>
          </a:p>
          <a:p>
            <a:pPr>
              <a:lnSpc>
                <a:spcPct val="80000"/>
              </a:lnSpc>
            </a:pPr>
            <a:endParaRPr lang="ru-RU" altLang="ru-RU" sz="1800" dirty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1800" dirty="0">
                <a:solidFill>
                  <a:srgbClr val="FFFF00"/>
                </a:solidFill>
              </a:rPr>
              <a:t>Специфические </a:t>
            </a:r>
            <a:r>
              <a:rPr lang="ru-RU" altLang="ru-RU" sz="1800" dirty="0" smtClean="0">
                <a:solidFill>
                  <a:srgbClr val="FFFF00"/>
                </a:solidFill>
              </a:rPr>
              <a:t>функции:</a:t>
            </a:r>
            <a:endParaRPr lang="ru-RU" altLang="ru-RU" sz="1800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1800" dirty="0" err="1">
                <a:solidFill>
                  <a:schemeClr val="bg1"/>
                </a:solidFill>
              </a:rPr>
              <a:t>Перераспределительная</a:t>
            </a:r>
            <a:r>
              <a:rPr lang="ru-RU" altLang="ru-RU" sz="1800" dirty="0">
                <a:solidFill>
                  <a:schemeClr val="bg1"/>
                </a:solidFill>
              </a:rPr>
              <a:t> функция</a:t>
            </a:r>
          </a:p>
          <a:p>
            <a:pPr marL="468000" indent="-576000"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1800" dirty="0">
                <a:solidFill>
                  <a:schemeClr val="bg1"/>
                </a:solidFill>
              </a:rPr>
              <a:t>Перераспределение денежных средств между отраслями и сферами рыночной деятельности</a:t>
            </a:r>
          </a:p>
          <a:p>
            <a:pPr marL="468000" indent="-576000"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1800" dirty="0">
                <a:solidFill>
                  <a:schemeClr val="bg1"/>
                </a:solidFill>
              </a:rPr>
              <a:t>Перевод сбережений населения из непроизводительной формы в производительную</a:t>
            </a:r>
          </a:p>
          <a:p>
            <a:pPr marL="468000" indent="-576000"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1800" dirty="0">
                <a:solidFill>
                  <a:schemeClr val="bg1"/>
                </a:solidFill>
              </a:rPr>
              <a:t>Финансирование дефицита гос. бюджета на </a:t>
            </a:r>
            <a:r>
              <a:rPr lang="ru-RU" altLang="ru-RU" sz="1800" dirty="0" err="1">
                <a:solidFill>
                  <a:schemeClr val="bg1"/>
                </a:solidFill>
              </a:rPr>
              <a:t>неинфляционной</a:t>
            </a:r>
            <a:r>
              <a:rPr lang="ru-RU" altLang="ru-RU" sz="1800" dirty="0">
                <a:solidFill>
                  <a:schemeClr val="bg1"/>
                </a:solidFill>
              </a:rPr>
              <a:t> основе</a:t>
            </a:r>
          </a:p>
          <a:p>
            <a:pPr>
              <a:lnSpc>
                <a:spcPct val="80000"/>
              </a:lnSpc>
            </a:pPr>
            <a:r>
              <a:rPr lang="ru-RU" altLang="ru-RU" sz="1800" dirty="0">
                <a:solidFill>
                  <a:schemeClr val="bg1"/>
                </a:solidFill>
              </a:rPr>
              <a:t>Функция страхования рисков или их перераспределения</a:t>
            </a:r>
          </a:p>
          <a:p>
            <a:pPr>
              <a:lnSpc>
                <a:spcPct val="80000"/>
              </a:lnSpc>
            </a:pPr>
            <a:endParaRPr lang="ru-RU" altLang="ru-R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7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74638"/>
            <a:ext cx="8147050" cy="706437"/>
          </a:xfrm>
        </p:spPr>
        <p:txBody>
          <a:bodyPr/>
          <a:lstStyle/>
          <a:p>
            <a:r>
              <a:rPr lang="ru-RU" altLang="ru-RU" sz="3600" dirty="0" smtClean="0"/>
              <a:t>Участники </a:t>
            </a:r>
            <a:r>
              <a:rPr lang="ru-RU" altLang="ru-RU" sz="3600" dirty="0"/>
              <a:t>рынка ценных бумаг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08670"/>
            <a:ext cx="8291512" cy="518898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000" b="1" dirty="0">
                <a:solidFill>
                  <a:srgbClr val="FFFF00"/>
                </a:solidFill>
              </a:rPr>
              <a:t>Продавцы</a:t>
            </a:r>
            <a:r>
              <a:rPr lang="ru-RU" altLang="ru-RU" sz="2000" b="1" dirty="0">
                <a:solidFill>
                  <a:schemeClr val="bg1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– эмитенты и владельцы ценных бумаг</a:t>
            </a:r>
          </a:p>
          <a:p>
            <a:pPr>
              <a:lnSpc>
                <a:spcPct val="80000"/>
              </a:lnSpc>
            </a:pPr>
            <a:endParaRPr lang="en-US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b="1" dirty="0">
                <a:solidFill>
                  <a:srgbClr val="FFFF00"/>
                </a:solidFill>
              </a:rPr>
              <a:t>Инвесторы</a:t>
            </a:r>
            <a:r>
              <a:rPr lang="ru-RU" altLang="ru-RU" sz="2000" dirty="0">
                <a:solidFill>
                  <a:srgbClr val="FFFF00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– это те, кто вкладывают («инвестируют») свой реальный капитал в ценные бумаги</a:t>
            </a:r>
            <a:endParaRPr lang="en-US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b="1" dirty="0">
                <a:solidFill>
                  <a:srgbClr val="FFFF00"/>
                </a:solidFill>
              </a:rPr>
              <a:t>Инвесторы</a:t>
            </a:r>
            <a:r>
              <a:rPr lang="ru-RU" altLang="ru-RU" sz="2000" dirty="0">
                <a:solidFill>
                  <a:schemeClr val="bg1"/>
                </a:solidFill>
              </a:rPr>
              <a:t> – это население, коммерческие организации, заинтересованные в увеличении (приросте) свободных денежных средств</a:t>
            </a:r>
            <a:endParaRPr lang="en-US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en-US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b="1" dirty="0">
                <a:solidFill>
                  <a:srgbClr val="FFFF00"/>
                </a:solidFill>
              </a:rPr>
              <a:t>Фондовые посредники</a:t>
            </a:r>
            <a:r>
              <a:rPr lang="ru-RU" altLang="ru-RU" sz="2000" dirty="0">
                <a:solidFill>
                  <a:srgbClr val="FFFF00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– это торговцы, обеспечивающие связь между эмитентами и инвесторами на рынке ценных бумаг</a:t>
            </a:r>
            <a:endParaRPr lang="en-US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b="1" dirty="0">
                <a:solidFill>
                  <a:srgbClr val="FFFF00"/>
                </a:solidFill>
              </a:rPr>
              <a:t>Фондовые посредники</a:t>
            </a:r>
            <a:r>
              <a:rPr lang="ru-RU" altLang="ru-RU" sz="2000" dirty="0">
                <a:solidFill>
                  <a:srgbClr val="FFFF00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– это организации, которые осуществляют на рынке ценных бумаг брокерскую или дилерскую деятельность, или деятельность по управлению ценными бумагами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sz="2000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b="1" dirty="0">
                <a:solidFill>
                  <a:srgbClr val="FFFF00"/>
                </a:solidFill>
              </a:rPr>
              <a:t>Организации, обслуживающие рынок ценных бумаг</a:t>
            </a:r>
            <a:r>
              <a:rPr lang="ru-RU" altLang="ru-RU" sz="2000" dirty="0">
                <a:solidFill>
                  <a:srgbClr val="FFFF00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– это организации, выполняющие все функции кроме купли-продажи ценных бумаг</a:t>
            </a:r>
          </a:p>
        </p:txBody>
      </p:sp>
    </p:spTree>
    <p:extLst>
      <p:ext uri="{BB962C8B-B14F-4D97-AF65-F5344CB8AC3E}">
        <p14:creationId xmlns:p14="http://schemas.microsoft.com/office/powerpoint/2010/main" val="384361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7437" y="126358"/>
            <a:ext cx="7059827" cy="664476"/>
          </a:xfrm>
        </p:spPr>
        <p:txBody>
          <a:bodyPr/>
          <a:lstStyle/>
          <a:p>
            <a:r>
              <a:rPr lang="ru-RU" altLang="ru-RU" sz="2800" b="1" dirty="0"/>
              <a:t>Организации, обслуживающие рынок ценных бумаг:</a:t>
            </a:r>
            <a:br>
              <a:rPr lang="ru-RU" altLang="ru-RU" sz="2800" b="1" dirty="0"/>
            </a:b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Фондовые биржи или внебиржевые организаторы рынка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Расчетные центры (расчетные палаты, клиринговые центры)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Депозитарии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Регистраторы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Информационные агентства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Высшие органы управления (Президент, Правительство)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Министерства и ведомства (</a:t>
            </a:r>
            <a:r>
              <a:rPr lang="ru-RU" altLang="ru-RU" sz="2400" dirty="0" smtClean="0">
                <a:solidFill>
                  <a:schemeClr val="bg1"/>
                </a:solidFill>
              </a:rPr>
              <a:t>Минфин)</a:t>
            </a:r>
            <a:endParaRPr lang="ru-RU" altLang="ru-RU" sz="24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Центральный Банк РФ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21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2800" dirty="0" smtClean="0"/>
              <a:t>Депозитарий</a:t>
            </a: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Депозитарная деятельность — финансовые услуги, связанные с хранением сертификатов ценных бумаг и/или учётом и переходом прав на ценные бумаги.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Профессиональный </a:t>
            </a:r>
            <a:r>
              <a:rPr lang="ru-RU" altLang="ru-RU" sz="2400" dirty="0">
                <a:solidFill>
                  <a:schemeClr val="bg1"/>
                </a:solidFill>
              </a:rPr>
              <a:t>участник рынка ценных бумаг, осуществляющий депозитарную деятельность, называется </a:t>
            </a:r>
            <a:r>
              <a:rPr lang="ru-RU" altLang="ru-RU" sz="2400" dirty="0">
                <a:solidFill>
                  <a:srgbClr val="FFFF00"/>
                </a:solidFill>
              </a:rPr>
              <a:t>депозитарием.</a:t>
            </a:r>
            <a:r>
              <a:rPr lang="ru-RU" altLang="ru-RU" sz="2400" dirty="0">
                <a:solidFill>
                  <a:schemeClr val="bg1"/>
                </a:solidFill>
              </a:rPr>
              <a:t>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Лицо</a:t>
            </a:r>
            <a:r>
              <a:rPr lang="ru-RU" altLang="ru-RU" sz="2400" dirty="0">
                <a:solidFill>
                  <a:schemeClr val="bg1"/>
                </a:solidFill>
              </a:rPr>
              <a:t>, пользующееся услугами депозитария по хранению ценных бумаг и/или учёту прав на ценные бумаги, именуется депонентом.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Договор</a:t>
            </a:r>
            <a:r>
              <a:rPr lang="ru-RU" altLang="ru-RU" sz="2400" dirty="0">
                <a:solidFill>
                  <a:schemeClr val="bg1"/>
                </a:solidFill>
              </a:rPr>
              <a:t>, регулирующий их отношения, именуется депозитарным (или договором о счете депо).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6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2800" dirty="0" smtClean="0"/>
              <a:t>Услуги депозитария</a:t>
            </a: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517821"/>
            <a:ext cx="8229600" cy="4525963"/>
          </a:xfrm>
        </p:spPr>
        <p:txBody>
          <a:bodyPr/>
          <a:lstStyle/>
          <a:p>
            <a:r>
              <a:rPr lang="ru-RU" sz="2000" b="1" dirty="0">
                <a:solidFill>
                  <a:srgbClr val="FFFF00"/>
                </a:solidFill>
              </a:rPr>
              <a:t>Услуги по хранению сертификатов ценных бумаг</a:t>
            </a:r>
            <a:r>
              <a:rPr lang="ru-RU" sz="2000" dirty="0">
                <a:solidFill>
                  <a:schemeClr val="bg1"/>
                </a:solidFill>
              </a:rPr>
              <a:t> — ценные бумаги могут храниться в хранилище депозитария, возможно также ведение учёта ценных бумаг в нематериальном виде в виде записей в электронных реестрах.</a:t>
            </a:r>
          </a:p>
          <a:p>
            <a:r>
              <a:rPr lang="ru-RU" sz="2000" b="1" dirty="0">
                <a:solidFill>
                  <a:srgbClr val="FFFF00"/>
                </a:solidFill>
              </a:rPr>
              <a:t>Услуги по учёту прав на ценные бумаги</a:t>
            </a:r>
            <a:r>
              <a:rPr lang="ru-RU" sz="2000" dirty="0">
                <a:solidFill>
                  <a:srgbClr val="FFFF00"/>
                </a:solidFill>
              </a:rPr>
              <a:t>. </a:t>
            </a:r>
            <a:r>
              <a:rPr lang="ru-RU" sz="2000" dirty="0">
                <a:solidFill>
                  <a:schemeClr val="bg1"/>
                </a:solidFill>
              </a:rPr>
              <a:t>Передача ценных бумаг на хранение депозитарию не означает переход к депозитарию прав собственности на данные ценные бумаги.</a:t>
            </a:r>
          </a:p>
          <a:p>
            <a:r>
              <a:rPr lang="ru-RU" sz="2000" b="1" dirty="0">
                <a:solidFill>
                  <a:srgbClr val="FFFF00"/>
                </a:solidFill>
              </a:rPr>
              <a:t>Расчеты по сделкам с ценными бумагами</a:t>
            </a:r>
            <a:r>
              <a:rPr lang="ru-RU" sz="2000" dirty="0">
                <a:solidFill>
                  <a:srgbClr val="FFFF00"/>
                </a:solidFill>
              </a:rPr>
              <a:t> </a:t>
            </a:r>
            <a:r>
              <a:rPr lang="ru-RU" sz="2000" dirty="0">
                <a:solidFill>
                  <a:schemeClr val="bg1"/>
                </a:solidFill>
              </a:rPr>
              <a:t>— осуществление операций на биржевом и внебиржевом рынке.</a:t>
            </a:r>
          </a:p>
          <a:p>
            <a:r>
              <a:rPr lang="ru-RU" sz="2000" b="1" dirty="0">
                <a:solidFill>
                  <a:srgbClr val="FFFF00"/>
                </a:solidFill>
              </a:rPr>
              <a:t>Услуги по выплате дивидендов</a:t>
            </a:r>
            <a:r>
              <a:rPr lang="ru-RU" sz="2000" dirty="0">
                <a:solidFill>
                  <a:srgbClr val="FFFF00"/>
                </a:solidFill>
              </a:rPr>
              <a:t> </a:t>
            </a:r>
            <a:r>
              <a:rPr lang="ru-RU" sz="2000" dirty="0">
                <a:solidFill>
                  <a:schemeClr val="bg1"/>
                </a:solidFill>
              </a:rPr>
              <a:t>— начисления и выплаты дивидендов, уплата налога на доход.</a:t>
            </a:r>
          </a:p>
          <a:p>
            <a:r>
              <a:rPr lang="ru-RU" sz="2000" b="1" dirty="0">
                <a:solidFill>
                  <a:srgbClr val="FFFF00"/>
                </a:solidFill>
              </a:rPr>
              <a:t>Прочие услуги</a:t>
            </a:r>
            <a:r>
              <a:rPr lang="ru-RU" sz="2000" dirty="0">
                <a:solidFill>
                  <a:schemeClr val="bg1"/>
                </a:solidFill>
              </a:rPr>
              <a:t>, включая </a:t>
            </a:r>
            <a:r>
              <a:rPr lang="ru-RU" sz="2000" dirty="0">
                <a:solidFill>
                  <a:schemeClr val="bg1"/>
                </a:solidFill>
                <a:hlinkClick r:id="rId2" tooltip="Кредитование ценными бумагами"/>
              </a:rPr>
              <a:t>кредитование ценными бумагами</a:t>
            </a:r>
            <a:r>
              <a:rPr lang="ru-RU" sz="2000" dirty="0">
                <a:solidFill>
                  <a:schemeClr val="bg1"/>
                </a:solidFill>
              </a:rPr>
              <a:t>, осуществление сделок </a:t>
            </a:r>
            <a:r>
              <a:rPr lang="ru-RU" sz="2000" dirty="0">
                <a:solidFill>
                  <a:schemeClr val="bg1"/>
                </a:solidFill>
                <a:hlinkClick r:id="rId3" tooltip="РЕПО"/>
              </a:rPr>
              <a:t>РЕПО</a:t>
            </a:r>
            <a:r>
              <a:rPr lang="ru-RU" sz="2000" dirty="0">
                <a:solidFill>
                  <a:schemeClr val="bg1"/>
                </a:solidFill>
              </a:rPr>
              <a:t>, информационные услуги и другие.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32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3200" dirty="0" smtClean="0"/>
              <a:t>Цель депозитария</a:t>
            </a:r>
            <a:endParaRPr lang="ru-RU" altLang="ru-RU" sz="32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Депозитарий обязан обеспечить сохранность ценных бумаг или прав на ценные бумаги и действовать исключительно в интересах депонента.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Депозитарий </a:t>
            </a:r>
            <a:r>
              <a:rPr lang="ru-RU" altLang="ru-RU" sz="2400" dirty="0">
                <a:solidFill>
                  <a:schemeClr val="bg1"/>
                </a:solidFill>
              </a:rPr>
              <a:t>не имеет права распоряжаться ценными бумагами, управлять ими или совершать с ними какие-либо операции.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В </a:t>
            </a:r>
            <a:r>
              <a:rPr lang="ru-RU" altLang="ru-RU" sz="2400" dirty="0">
                <a:solidFill>
                  <a:schemeClr val="bg1"/>
                </a:solidFill>
              </a:rPr>
              <a:t>связи с тем, что находящиеся на хранении у депозитария ценные бумаги не являются его собственностью, на них не может быть обращено взыскание по его обязательствам.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Депозитарную </a:t>
            </a:r>
            <a:r>
              <a:rPr lang="ru-RU" altLang="ru-RU" sz="2400" dirty="0">
                <a:solidFill>
                  <a:schemeClr val="bg1"/>
                </a:solidFill>
              </a:rPr>
              <a:t>деятельность, возможно совмещать с другими видами деятельности: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6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3200" dirty="0" smtClean="0"/>
              <a:t>Брокер</a:t>
            </a:r>
            <a:endParaRPr lang="ru-RU" altLang="ru-RU" sz="32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400" dirty="0" smtClean="0">
                <a:solidFill>
                  <a:schemeClr val="bg1"/>
                </a:solidFill>
              </a:rPr>
              <a:t>Брокер </a:t>
            </a:r>
            <a:r>
              <a:rPr lang="ru-RU" altLang="ru-RU" sz="2400" dirty="0">
                <a:solidFill>
                  <a:schemeClr val="bg1"/>
                </a:solidFill>
              </a:rPr>
              <a:t>на рынке ценных бумаг — торговый представитель, юридическое лицо, профессиональный участник рынка ценных бумаг, имеющий право совершать операции с ценными бумагами по поручению клиента и за его счёт или от своего имени и за счёт клиента на основании возмездных договоров с клиентом.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25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sz="3200" dirty="0"/>
              <a:t>Брокерские услуги</a:t>
            </a:r>
            <a:br>
              <a:rPr lang="ru-RU" sz="3200" dirty="0"/>
            </a:br>
            <a:endParaRPr lang="ru-RU" altLang="ru-RU" sz="32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К брокерским услугам относится покупка или продажа ценных бумаг по поручениям клиентов. Для предоставления таких услуг участнику рынка необходима лицензия на осуществление брокерской деятельности.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Также </a:t>
            </a:r>
            <a:r>
              <a:rPr lang="ru-RU" altLang="ru-RU" sz="2400" dirty="0">
                <a:solidFill>
                  <a:schemeClr val="bg1"/>
                </a:solidFill>
              </a:rPr>
              <a:t>брокер может проконсультировать своего клиента касательно той или иной ценной бумаги и дать совет о приобретении какой-либо ценной бумаги.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Для </a:t>
            </a:r>
            <a:r>
              <a:rPr lang="ru-RU" altLang="ru-RU" sz="2400" dirty="0">
                <a:solidFill>
                  <a:schemeClr val="bg1"/>
                </a:solidFill>
              </a:rPr>
              <a:t>этого брокеры анализируют рынок (ценных бумаг, товарный рынок, валютный рынок) для выявления и прогнозирования тренда цен на тот или иной актив 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5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3200" dirty="0" smtClean="0"/>
              <a:t>Дилер</a:t>
            </a:r>
            <a:endParaRPr lang="ru-RU" altLang="ru-RU" sz="32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402492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Дилер - профессиональный </a:t>
            </a:r>
            <a:r>
              <a:rPr lang="ru-RU" altLang="ru-RU" sz="2400" dirty="0">
                <a:solidFill>
                  <a:schemeClr val="bg1"/>
                </a:solidFill>
              </a:rPr>
              <a:t>участник рынка ценных бумаг, совершающий операции с ценными бумагами </a:t>
            </a:r>
            <a:r>
              <a:rPr lang="ru-RU" altLang="ru-RU" sz="2400" dirty="0" smtClean="0">
                <a:solidFill>
                  <a:schemeClr val="bg1"/>
                </a:solidFill>
              </a:rPr>
              <a:t>от своего </a:t>
            </a:r>
            <a:r>
              <a:rPr lang="ru-RU" altLang="ru-RU" sz="2400" dirty="0">
                <a:solidFill>
                  <a:schemeClr val="bg1"/>
                </a:solidFill>
              </a:rPr>
              <a:t>имени и за свой счёт</a:t>
            </a:r>
            <a:r>
              <a:rPr lang="ru-RU" altLang="ru-RU" sz="2400" dirty="0" smtClean="0">
                <a:solidFill>
                  <a:schemeClr val="bg1"/>
                </a:solidFill>
              </a:rPr>
              <a:t>.  </a:t>
            </a:r>
          </a:p>
          <a:p>
            <a:pPr>
              <a:lnSpc>
                <a:spcPct val="80000"/>
              </a:lnSpc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Особенностью дилерской торговли являются дополнительные обязательства, которые берёт на себя дилер путём публичного объявления цен покупки и (или) продажи с обязательством исполнения сделок по этим ценам в оговоренный промежуток времени. Это позволяет крупным дилерам становиться </a:t>
            </a:r>
            <a:r>
              <a:rPr lang="ru-RU" altLang="ru-RU" sz="2400" dirty="0" err="1">
                <a:solidFill>
                  <a:srgbClr val="FFFF00"/>
                </a:solidFill>
              </a:rPr>
              <a:t>маркетмейкерами</a:t>
            </a:r>
            <a:r>
              <a:rPr lang="ru-RU" altLang="ru-RU" sz="2400" dirty="0">
                <a:solidFill>
                  <a:srgbClr val="FFFF00"/>
                </a:solidFill>
              </a:rPr>
              <a:t>.</a:t>
            </a:r>
            <a:r>
              <a:rPr lang="ru-RU" altLang="ru-RU" sz="2400" dirty="0">
                <a:solidFill>
                  <a:schemeClr val="bg1"/>
                </a:solidFill>
              </a:rPr>
              <a:t>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Дилерская </a:t>
            </a:r>
            <a:r>
              <a:rPr lang="ru-RU" altLang="ru-RU" sz="2400" dirty="0">
                <a:solidFill>
                  <a:schemeClr val="bg1"/>
                </a:solidFill>
              </a:rPr>
              <a:t>деятельность является лицензируемым видом деятельности. В Российской Федерации лицензия на осуществление дилерской деятельности выдаётся ЦБ РФ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44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altLang="ru-RU" sz="3600" dirty="0" smtClean="0"/>
              <a:t>Формирование ликвидности</a:t>
            </a:r>
            <a:endParaRPr lang="ru-RU" altLang="ru-RU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Принимая на себя обязательства по </a:t>
            </a:r>
            <a:r>
              <a:rPr lang="ru-RU" altLang="ru-RU" sz="2400" dirty="0" err="1">
                <a:solidFill>
                  <a:schemeClr val="bg1"/>
                </a:solidFill>
              </a:rPr>
              <a:t>котированию</a:t>
            </a:r>
            <a:r>
              <a:rPr lang="ru-RU" altLang="ru-RU" sz="2400" dirty="0">
                <a:solidFill>
                  <a:schemeClr val="bg1"/>
                </a:solidFill>
              </a:rPr>
              <a:t> ценных бумаг, дилеры </a:t>
            </a:r>
            <a:r>
              <a:rPr lang="ru-RU" altLang="ru-RU" sz="2400" dirty="0">
                <a:solidFill>
                  <a:srgbClr val="FFFF00"/>
                </a:solidFill>
              </a:rPr>
              <a:t>формируют дополнительную ликвидность фондового рынка</a:t>
            </a:r>
            <a:r>
              <a:rPr lang="ru-RU" altLang="ru-RU" sz="2400" dirty="0">
                <a:solidFill>
                  <a:schemeClr val="bg1"/>
                </a:solidFill>
              </a:rPr>
              <a:t>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Объявляя </a:t>
            </a:r>
            <a:r>
              <a:rPr lang="ru-RU" altLang="ru-RU" sz="2400" dirty="0">
                <a:solidFill>
                  <a:schemeClr val="bg1"/>
                </a:solidFill>
              </a:rPr>
              <a:t>публичные котировки, дилер может сообщить и другие существенные условия, необходимые для заключения договора купли-продажи: количество покупаемых (продаваемых) ценных бумаг, срок действия объявленных цен и др.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 smtClean="0">
                <a:solidFill>
                  <a:schemeClr val="bg1"/>
                </a:solidFill>
              </a:rPr>
              <a:t>Участник </a:t>
            </a:r>
            <a:r>
              <a:rPr lang="ru-RU" altLang="ru-RU" sz="2400" dirty="0">
                <a:solidFill>
                  <a:schemeClr val="bg1"/>
                </a:solidFill>
              </a:rPr>
              <a:t>рынка, зная условия совершения сделки, оценивает их и, если они его устраивают, заключает сделку с дилером на предложенных условиях. Дилер обязан эту сделку исполнить. 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06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274638"/>
            <a:ext cx="8649729" cy="664476"/>
          </a:xfrm>
        </p:spPr>
        <p:txBody>
          <a:bodyPr/>
          <a:lstStyle/>
          <a:p>
            <a:r>
              <a:rPr lang="ru-RU" sz="2800" dirty="0"/>
              <a:t>Законодательно дилер обязан:</a:t>
            </a: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действовать исключительно в интересах клиентов;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обеспечивать своим клиентам наилучшие условия исполнения сделок;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доводить до клиентов всю необходимую информацию о состоянии рынка, эмитентов, ценах спроса и предложения, </a:t>
            </a:r>
            <a:r>
              <a:rPr lang="ru-RU" sz="2000" dirty="0">
                <a:solidFill>
                  <a:schemeClr val="bg1"/>
                </a:solidFill>
                <a:hlinkClick r:id="rId2" tooltip="Риск"/>
              </a:rPr>
              <a:t>рисках</a:t>
            </a:r>
            <a:r>
              <a:rPr lang="ru-RU" sz="2000" dirty="0">
                <a:solidFill>
                  <a:schemeClr val="bg1"/>
                </a:solidFill>
              </a:rPr>
              <a:t> и др.;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не допускать манипулирования ценами и понуждения к совершению сделки путём предоставления умышленно искажённой информации об эмитентах, ценных бумагах, динамике изменения цен и др.;</a:t>
            </a:r>
          </a:p>
          <a:p>
            <a:r>
              <a:rPr lang="ru-RU" sz="2000" dirty="0">
                <a:solidFill>
                  <a:schemeClr val="bg1"/>
                </a:solidFill>
              </a:rPr>
              <a:t>совершать сделки по купле-продаже ценных бумаг в соответствии с поручением клиентов в первоочередном порядке по отношению к дилерским операциям, если дилер совмещает свою деятельность с брокерской деятельностью.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17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135" y="93407"/>
            <a:ext cx="8649729" cy="664476"/>
          </a:xfrm>
        </p:spPr>
        <p:txBody>
          <a:bodyPr/>
          <a:lstStyle/>
          <a:p>
            <a:r>
              <a:rPr lang="ru-RU" sz="2800" dirty="0"/>
              <a:t>От осуществления своей деятельности дилер может получать доход в виде:</a:t>
            </a:r>
            <a:endParaRPr lang="ru-RU" altLang="ru-RU" sz="28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 dirty="0">
                <a:solidFill>
                  <a:schemeClr val="bg1"/>
                </a:solidFill>
              </a:rPr>
              <a:t>спреда (разница между заявленными ценами покупки и продажи</a:t>
            </a:r>
            <a:r>
              <a:rPr lang="ru-RU" altLang="ru-RU" sz="2800" dirty="0" smtClean="0">
                <a:solidFill>
                  <a:schemeClr val="bg1"/>
                </a:solidFill>
              </a:rPr>
              <a:t>)</a:t>
            </a:r>
          </a:p>
          <a:p>
            <a:pPr>
              <a:lnSpc>
                <a:spcPct val="80000"/>
              </a:lnSpc>
            </a:pPr>
            <a:endParaRPr lang="ru-RU" altLang="ru-RU" sz="2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800" dirty="0" smtClean="0">
                <a:solidFill>
                  <a:schemeClr val="bg1"/>
                </a:solidFill>
              </a:rPr>
              <a:t>комиссий</a:t>
            </a:r>
          </a:p>
          <a:p>
            <a:pPr>
              <a:lnSpc>
                <a:spcPct val="80000"/>
              </a:lnSpc>
            </a:pPr>
            <a:endParaRPr lang="ru-RU" altLang="ru-RU" sz="2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800" dirty="0">
                <a:solidFill>
                  <a:schemeClr val="bg1"/>
                </a:solidFill>
              </a:rPr>
              <a:t>платы за консультации и предоставление </a:t>
            </a:r>
            <a:r>
              <a:rPr lang="ru-RU" altLang="ru-RU" sz="2800" dirty="0" smtClean="0">
                <a:solidFill>
                  <a:schemeClr val="bg1"/>
                </a:solidFill>
              </a:rPr>
              <a:t>информации</a:t>
            </a:r>
            <a:endParaRPr lang="ru-RU" alt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10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84163" y="277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2F505EA-C9F9-47E1-ADA6-8975620363E7}" type="slidenum">
              <a:rPr lang="ru-RU" altLang="ru-RU">
                <a:solidFill>
                  <a:schemeClr val="bg1"/>
                </a:solidFill>
              </a:rPr>
              <a:pPr eaLnBrk="1" hangingPunct="1"/>
              <a:t>30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49250" y="1074738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>
                <a:solidFill>
                  <a:schemeClr val="bg1"/>
                </a:solidFill>
              </a:rPr>
              <a:t>Для проверки степени усвоения знаний возможно прохождение интерактивного модуля  вопросов для самопроверки в среде Moodle по соответствующей теме учебного курса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E425FE-18A4-406A-8F22-BA5382F201EC}" type="slidenum">
              <a:rPr lang="ru-RU" altLang="ru-RU">
                <a:solidFill>
                  <a:schemeClr val="bg1"/>
                </a:solidFill>
              </a:rPr>
              <a:pPr eaLnBrk="1" hangingPunct="1"/>
              <a:t>31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>
                <a:solidFill>
                  <a:schemeClr val="bg1"/>
                </a:solidFill>
              </a:rPr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  <p:tag name="FLASHSPRING_BG_AUDIO_DURATION_TAG" val="0.0000000"/>
  <p:tag name="ISPRING_SCORM_RATE_SLIDES" val="1"/>
  <p:tag name="ISPRING_SCORM_RATE_QUIZZES" val="0"/>
  <p:tag name="ISPRING_SCORM_PASSING_SCORE" val="100.0000000000"/>
  <p:tag name="ISPRING_UUID" val="{69FE0B99-A217-43EB-87DE-A498FA55920D}"/>
  <p:tag name="ISPRING_RESOURCE_FOLDER" val="D:\Documents\Дисциплины\Moodle-2014\Moodle-2013\Лекции\Lect-1\"/>
  <p:tag name="ISPRING_PRESENTATION_PATH" val="D:\Documents\Дисциплины\Moodle-2014\Moodle-2013\Лекции\Lect-1.ppt"/>
  <p:tag name="ISPRING_PRESENTATION_INFO" val="&lt;?xml version=&quot;1.0&quot; encoding=&quot;UTF-8&quot; standalone=&quot;no&quot; ?&gt;&#10;&lt;presentation&gt;&#10;&#10;  &lt;slides&gt;&#10;    &lt;slide duration=&quot;22450&quot; id=&quot;{84E56C29-299E-4501-9EC0-81A4D7F7E17F}&quot; pptId=&quot;258&quot; transitionDuration=&quot;0&quot;/&gt;&#10;    &lt;slide duration=&quot;17400&quot; id=&quot;{1AA3389F-3F1E-4748-83B2-144567DBA6F3}&quot; pptId=&quot;295&quot; transitionDuration=&quot;0&quot;/&gt;&#10;    &lt;slide duration=&quot;10370&quot; id=&quot;{1192DB6F-104E-4A32-835D-41FA9BFCF2FF}&quot; pptId=&quot;296&quot; transitionDuration=&quot;0&quot;/&gt;&#10;    &lt;slide duration=&quot;35660&quot; id=&quot;{EE3523DE-8D50-422A-90D7-989E329C026C}&quot; pptId=&quot;274&quot; transitionDuration=&quot;0&quot;/&gt;&#10;    &lt;slide duration=&quot;43700&quot; id=&quot;{47383AD8-91AA-4A15-9AE1-53430DCC3018}&quot; pptId=&quot;302&quot; transitionDuration=&quot;0&quot;/&gt;&#10;    &lt;slide duration=&quot;19840&quot; id=&quot;{B4B1DDAA-AE5D-4334-A8E5-30C195AEC98B}&quot; pptId=&quot;273&quot; transitionDuration=&quot;0&quot;/&gt;&#10;    &lt;slide duration=&quot;19230&quot; id=&quot;{A5FF5ADF-F88B-461F-A107-514095062BB1}&quot; pptId=&quot;301&quot; transitionDuration=&quot;0&quot;/&gt;&#10;    &lt;slide duration=&quot;46990&quot; id=&quot;{AF48154C-6821-425F-BCD6-D3D06CF1A4D3}&quot; pptId=&quot;285&quot; transitionDuration=&quot;0&quot;/&gt;&#10;    &lt;slide duration=&quot;60240&quot; id=&quot;{338E0625-1B65-4DD8-A4F8-2D55431A6DEC}&quot; pptId=&quot;284&quot; transitionDuration=&quot;0&quot;/&gt;&#10;    &lt;slide duration=&quot;50600&quot; id=&quot;{D07AB3D1-97D5-4968-AFFB-70E3072ED7C6}&quot; pptId=&quot;286&quot; transitionDuration=&quot;0&quot;/&gt;&#10;    &lt;slide duration=&quot;63780&quot; id=&quot;{63E7F3E2-5A6B-4ACD-BB09-05E3075BD0FF}&quot; pptId=&quot;287&quot; transitionDuration=&quot;0&quot;/&gt;&#10;    &lt;slide duration=&quot;18020&quot; id=&quot;{33E9A703-6554-410B-B097-7E1D5B7F63E9}&quot; pptId=&quot;288&quot; transitionDuration=&quot;0&quot;/&gt;&#10;    &lt;slide duration=&quot;18480&quot; id=&quot;{36EBDD29-B7C6-4B5C-BE6B-88E7451159C8}&quot; pptId=&quot;303&quot; transitionDuration=&quot;0&quot;/&gt;&#10;    &lt;slide duration=&quot;49700&quot; id=&quot;{99CBD65B-4DC4-4827-A32A-8ECC1E5CFDBD}&quot; pptId=&quot;289&quot; transitionDuration=&quot;0&quot;/&gt;&#10;    &lt;slide duration=&quot;32000&quot; id=&quot;{3C88915E-0BCF-46B6-97BC-5D23C7E0481C}&quot; pptId=&quot;299&quot; transitionDuration=&quot;0&quot;/&gt;&#10;    &lt;slide duration=&quot;42670&quot; id=&quot;{BE8F9F46-7B0E-4DC9-88EE-B04EB81E95C6}&quot; pptId=&quot;290&quot; transitionDuration=&quot;0&quot;/&gt;&#10;    &lt;slide duration=&quot;24830&quot; id=&quot;{FBF5C8A9-072F-452F-A284-C9DC686BF85D}&quot; pptId=&quot;293&quot; transitionDuration=&quot;0&quot;/&gt;&#10;    &lt;slide duration=&quot;9150&quot; id=&quot;{4195A1E5-9B74-4F52-9F2A-8C921E8B896F}&quot; pptId=&quot;298&quot; transitionDuration=&quot;0&quot;/&gt;&#10;    &lt;slide duration=&quot;8450&quot; id=&quot;{3864E923-F8D7-4305-9B14-BCCCB81AA296}&quot; pptId=&quot;271&quot; transitionDuration=&quot;0&quot;/&gt;&#10;  &lt;/slides&gt;&#10;&#10;  &lt;narration&gt;&#10;    &lt;audioTracks&gt;&#10;      &lt;audioTrack duration=&quot;22450&quot; muted=&quot;false&quot; slideId=&quot;{84E56C29-299E-4501-9EC0-81A4D7F7E17F}&quot; startTime=&quot;0&quot; stepIndex=&quot;0&quot; volume=&quot;1&quot;&gt;&#10;        &lt;file modifyTime=&quot;2014-06-01T06:02:19&quot; size=&quot;3960224&quot;&gt;&#10;          &lt;path full=&quot;D:\Documents\Дисциплины\Moodle-2014\Moodle-2013\Лекции\Lect-1\audio\Sun Jun 01 17-01-56 2014.wav&quot; relative=&quot;Lect-1\audio\Sun Jun 01 17-01-56 2014.wav&quot; resource=&quot;Sun Jun 01 17-01-56 2014.wav&quot;/&gt;&#10;        &lt;/file&gt;&#10;        &lt;audio channels=&quot;2&quot; sampleRate=&quot;44100&quot;/&gt;&#10;      &lt;/audioTrack&gt;&#10;      &lt;audioTrack duration=&quot;17400&quot; muted=&quot;false&quot; slideId=&quot;{1AA3389F-3F1E-4748-83B2-144567DBA6F3}&quot; startTime=&quot;0&quot; stepIndex=&quot;0&quot; volume=&quot;1&quot;&gt;&#10;        &lt;file modifyTime=&quot;2014-06-01T06:03:07&quot; size=&quot;3069404&quot;&gt;&#10;          &lt;path full=&quot;D:\Documents\Дисциплины\Moodle-2014\Moodle-2013\Лекции\Lect-1\audio\Sun Jun 01 17-02-49 2014.wav&quot; relative=&quot;Lect-1\audio\Sun Jun 01 17-02-49 2014.wav&quot; resource=&quot;Sun Jun 01 17-02-49 2014.wav&quot;/&gt;&#10;        &lt;/file&gt;&#10;        &lt;audio channels=&quot;2&quot; sampleRate=&quot;44100&quot;/&gt;&#10;      &lt;/audioTrack&gt;&#10;      &lt;audioTrack duration=&quot;10370&quot; muted=&quot;false&quot; slideId=&quot;{1192DB6F-104E-4A32-835D-41FA9BFCF2FF}&quot; startTime=&quot;0&quot; stepIndex=&quot;0&quot; volume=&quot;1&quot;&gt;&#10;        &lt;file modifyTime=&quot;2014-06-01T06:03:28&quot; size=&quot;1829312&quot;&gt;&#10;          &lt;path full=&quot;D:\Documents\Дисциплины\Moodle-2014\Moodle-2013\Лекции\Lect-1\audio\Sun Jun 01 17-03-17 2014.wav&quot; relative=&quot;Lect-1\audio\Sun Jun 01 17-03-17 2014.wav&quot; resource=&quot;Sun Jun 01 17-03-17 2014.wav&quot;/&gt;&#10;        &lt;/file&gt;&#10;        &lt;audio channels=&quot;2&quot; sampleRate=&quot;44100&quot;/&gt;&#10;      &lt;/audioTrack&gt;&#10;      &lt;audioTrack duration=&quot;35660&quot; muted=&quot;false&quot; slideId=&quot;{EE3523DE-8D50-422A-90D7-989E329C026C}&quot; startTime=&quot;0&quot; stepIndex=&quot;0&quot; volume=&quot;1&quot;&gt;&#10;        &lt;file modifyTime=&quot;2014-06-01T06:04:23&quot; size=&quot;6290468&quot;&gt;&#10;          &lt;path full=&quot;D:\Documents\Дисциплины\Moodle-2014\Moodle-2013\Лекции\Lect-1\audio\Sun Jun 01 17-03-47 2014.wav&quot; relative=&quot;Lect-1\audio\Sun Jun 01 17-03-47 2014.wav&quot; resource=&quot;Sun Jun 01 17-03-47 2014.wav&quot;/&gt;&#10;        &lt;/file&gt;&#10;        &lt;audio channels=&quot;2&quot; sampleRate=&quot;44100&quot;/&gt;&#10;      &lt;/audioTrack&gt;&#10;      &lt;audioTrack duration=&quot;43700&quot; muted=&quot;false&quot; slideId=&quot;{47383AD8-91AA-4A15-9AE1-53430DCC3018}&quot; startTime=&quot;0&quot; stepIndex=&quot;0&quot; volume=&quot;1&quot;&gt;&#10;        &lt;file modifyTime=&quot;2014-06-01T06:06:59&quot; size=&quot;7708724&quot;&gt;&#10;          &lt;path full=&quot;D:\Documents\Дисциплины\Moodle-2014\Moodle-2013\Лекции\Lect-1\audio\Sun Jun 01 17-06-15 2014.wav&quot; relative=&quot;Lect-1\audio\Sun Jun 01 17-06-15 2014.wav&quot; resource=&quot;Sun Jun 01 17-06-15 2014.wav&quot;/&gt;&#10;        &lt;/file&gt;&#10;        &lt;audio channels=&quot;2&quot; sampleRate=&quot;44100&quot;/&gt;&#10;      &lt;/audioTrack&gt;&#10;      &lt;audioTrack duration=&quot;19840&quot; muted=&quot;false&quot; slideId=&quot;{B4B1DDAA-AE5D-4334-A8E5-30C195AEC98B}&quot; startTime=&quot;0&quot; stepIndex=&quot;0&quot; volume=&quot;1&quot;&gt;&#10;        &lt;file modifyTime=&quot;2014-06-01T06:08:14&quot; size=&quot;3499820&quot;&gt;&#10;          &lt;path full=&quot;D:\Documents\Дисциплины\Moodle-2014\Moodle-2013\Лекции\Lect-1\audio\Sun Jun 01 17-07-54 2014.wav&quot; relative=&quot;Lect-1\audio\Sun Jun 01 17-07-54 2014.wav&quot; resource=&quot;Sun Jun 01 17-07-54 2014.wav&quot;/&gt;&#10;        &lt;/file&gt;&#10;        &lt;audio channels=&quot;2&quot; sampleRate=&quot;44100&quot;/&gt;&#10;      &lt;/audioTrack&gt;&#10;      &lt;audioTrack duration=&quot;19230&quot; muted=&quot;false&quot; slideId=&quot;{A5FF5ADF-F88B-461F-A107-514095062BB1}&quot; startTime=&quot;0&quot; stepIndex=&quot;0&quot; volume=&quot;1&quot;&gt;&#10;        &lt;file modifyTime=&quot;2014-06-01T06:08:46&quot; size=&quot;3392216&quot;&gt;&#10;          &lt;path full=&quot;D:\Documents\Дисциплины\Moodle-2014\Moodle-2013\Лекции\Lect-1\audio\Sun Jun 01 17-08-26 2014.wav&quot; relative=&quot;Lect-1\audio\Sun Jun 01 17-08-26 2014.wav&quot; resource=&quot;Sun Jun 01 17-08-26 2014.wav&quot;/&gt;&#10;        &lt;/file&gt;&#10;        &lt;audio channels=&quot;2&quot; sampleRate=&quot;44100&quot;/&gt;&#10;      &lt;/audioTrack&gt;&#10;      &lt;audioTrack duration=&quot;46990&quot; muted=&quot;false&quot; slideId=&quot;{AF48154C-6821-425F-BCD6-D3D06CF1A4D3}&quot; startTime=&quot;0&quot; stepIndex=&quot;0&quot; volume=&quot;1&quot;&gt;&#10;        &lt;file modifyTime=&quot;2014-06-01T06:09:56&quot; size=&quot;8289080&quot;&gt;&#10;          &lt;path full=&quot;D:\Documents\Дисциплины\Moodle-2014\Moodle-2013\Лекции\Lect-1\audio\Sun Jun 01 17-09-09 2014.wav&quot; relative=&quot;Lect-1\audio\Sun Jun 01 17-09-09 2014.wav&quot; resource=&quot;Sun Jun 01 17-09-09 2014.wav&quot;/&gt;&#10;        &lt;/file&gt;&#10;        &lt;audio channels=&quot;2&quot; sampleRate=&quot;44100&quot;/&gt;&#10;      &lt;/audioTrack&gt;&#10;      &lt;audioTrack duration=&quot;60240&quot; muted=&quot;false&quot; slideId=&quot;{338E0625-1B65-4DD8-A4F8-2D55431A6DEC}&quot; startTime=&quot;0&quot; stepIndex=&quot;0&quot; volume=&quot;1&quot;&gt;&#10;        &lt;file modifyTime=&quot;2014-06-01T06:11:55&quot; size=&quot;10626380&quot;&gt;&#10;          &lt;path full=&quot;D:\Documents\Дисциплины\Moodle-2014\Moodle-2013\Лекции\Lect-1\audio\Sun Jun 01 17-10-54 2014.wav&quot; relative=&quot;Lect-1\audio\Sun Jun 01 17-10-54 2014.wav&quot; resource=&quot;Sun Jun 01 17-10-54 2014.wav&quot;/&gt;&#10;        &lt;/file&gt;&#10;        &lt;audio channels=&quot;2&quot; sampleRate=&quot;44100&quot;/&gt;&#10;      &lt;/audioTrack&gt;&#10;      &lt;audioTrack duration=&quot;50600&quot; muted=&quot;false&quot; slideId=&quot;{D07AB3D1-97D5-4968-AFFB-70E3072ED7C6}&quot; startTime=&quot;0&quot; stepIndex=&quot;0&quot; volume=&quot;1&quot;&gt;&#10;        &lt;file modifyTime=&quot;2014-06-01T06:13:00&quot; size=&quot;8925884&quot;&gt;&#10;          &lt;path full=&quot;D:\Documents\Дисциплины\Moodle-2014\Moodle-2013\Лекции\Lect-1\audio\Sun Jun 01 17-12-09 2014.wav&quot; relative=&quot;Lect-1\audio\Sun Jun 01 17-12-09 2014.wav&quot; resource=&quot;Sun Jun 01 17-12-09 2014.wav&quot;/&gt;&#10;        &lt;/file&gt;&#10;        &lt;audio channels=&quot;2&quot; sampleRate=&quot;44100&quot;/&gt;&#10;      &lt;/audioTrack&gt;&#10;      &lt;audioTrack duration=&quot;63780&quot; muted=&quot;false&quot; slideId=&quot;{63E7F3E2-5A6B-4ACD-BB09-05E3075BD0FF}&quot; startTime=&quot;0&quot; stepIndex=&quot;0&quot; volume=&quot;1&quot;&gt;&#10;        &lt;file modifyTime=&quot;2014-06-01T06:14:56&quot; size=&quot;11250836&quot;&gt;&#10;          &lt;path full=&quot;D:\Documents\Дисциплины\Moodle-2014\Moodle-2013\Лекции\Lect-1\audio\Sun Jun 01 17-13-52 2014.wav&quot; relative=&quot;Lect-1\audio\Sun Jun 01 17-13-52 2014.wav&quot; resource=&quot;Sun Jun 01 17-13-52 2014.wav&quot;/&gt;&#10;        &lt;/file&gt;&#10;        &lt;audio channels=&quot;2&quot; sampleRate=&quot;44100&quot;/&gt;&#10;      &lt;/audioTrack&gt;&#10;      &lt;audioTrack duration=&quot;18020&quot; muted=&quot;false&quot; slideId=&quot;{33E9A703-6554-410B-B097-7E1D5B7F63E9}&quot; startTime=&quot;0&quot; stepIndex=&quot;0&quot; volume=&quot;1&quot;&gt;&#10;        &lt;file modifyTime=&quot;2014-06-01T06:15:58&quot; size=&quot;3178772&quot;&gt;&#10;          &lt;path full=&quot;D:\Documents\Дисциплины\Moodle-2014\Moodle-2013\Лекции\Lect-1\audio\Sun Jun 01 17-15-39 2014.wav&quot; relative=&quot;Lect-1\audio\Sun Jun 01 17-15-39 2014.wav&quot; resource=&quot;Sun Jun 01 17-15-39 2014.wav&quot;/&gt;&#10;        &lt;/file&gt;&#10;        &lt;audio channels=&quot;2&quot; sampleRate=&quot;44100&quot;/&gt;&#10;      &lt;/audioTrack&gt;&#10;      &lt;audioTrack duration=&quot;18480&quot; muted=&quot;false&quot; slideId=&quot;{36EBDD29-B7C6-4B5C-BE6B-88E7451159C8}&quot; startTime=&quot;0&quot; stepIndex=&quot;0&quot; volume=&quot;1&quot;&gt;&#10;        &lt;file modifyTime=&quot;2014-06-01T06:16:34&quot; size=&quot;3259916&quot;&gt;&#10;          &lt;path full=&quot;D:\Documents\Дисциплины\Moodle-2014\Moodle-2013\Лекции\Lect-1\audio\Sun Jun 01 17-16-15 2014.wav&quot; relative=&quot;Lect-1\audio\Sun Jun 01 17-16-15 2014.wav&quot; resource=&quot;Sun Jun 01 17-16-15 2014.wav&quot;/&gt;&#10;        &lt;/file&gt;&#10;        &lt;audio channels=&quot;2&quot; sampleRate=&quot;44100&quot;/&gt;&#10;      &lt;/audioTrack&gt;&#10;      &lt;audioTrack duration=&quot;49700&quot; muted=&quot;false&quot; slideId=&quot;{99CBD65B-4DC4-4827-A32A-8ECC1E5CFDBD}&quot; startTime=&quot;0&quot; stepIndex=&quot;0&quot; volume=&quot;1&quot;&gt;&#10;        &lt;file modifyTime=&quot;2014-06-01T06:17:36&quot; size=&quot;8767124&quot;&gt;&#10;          &lt;path full=&quot;D:\Documents\Дисциплины\Moodle-2014\Moodle-2013\Лекции\Lect-1\audio\Sun Jun 01 17-16-46 2014.wav&quot; relative=&quot;Lect-1\audio\Sun Jun 01 17-16-46 2014.wav&quot; resource=&quot;Sun Jun 01 17-16-46 2014.wav&quot;/&gt;&#10;        &lt;/file&gt;&#10;        &lt;audio channels=&quot;2&quot; sampleRate=&quot;44100&quot;/&gt;&#10;      &lt;/audioTrack&gt;&#10;      &lt;audioTrack duration=&quot;32000&quot; muted=&quot;false&quot; slideId=&quot;{3C88915E-0BCF-46B6-97BC-5D23C7E0481C}&quot; startTime=&quot;0&quot; stepIndex=&quot;0&quot; volume=&quot;1&quot;&gt;&#10;        &lt;file modifyTime=&quot;2014-06-01T06:22:00&quot; size=&quot;5644844&quot;&gt;&#10;          &lt;path full=&quot;D:\Documents\Дисциплины\Moodle-2014\Moodle-2013\Лекции\Lect-1\audio\Sun Jun 01 17-21-27 2014.wav&quot; relative=&quot;Lect-1\audio\Sun Jun 01 17-21-27 2014.wav&quot; resource=&quot;Sun Jun 01 17-21-27 2014.wav&quot;/&gt;&#10;        &lt;/file&gt;&#10;        &lt;audio channels=&quot;2&quot; sampleRate=&quot;44100&quot;/&gt;&#10;      &lt;/audioTrack&gt;&#10;      &lt;audioTrack duration=&quot;42670&quot; muted=&quot;false&quot; slideId=&quot;{BE8F9F46-7B0E-4DC9-88EE-B04EB81E95C6}&quot; startTime=&quot;0&quot; stepIndex=&quot;0&quot; volume=&quot;1&quot;&gt;&#10;        &lt;file modifyTime=&quot;2014-06-01T06:22:58&quot; size=&quot;7527032&quot;&gt;&#10;          &lt;path full=&quot;D:\Documents\Дисциплины\Moodle-2014\Moodle-2013\Лекции\Lect-1\audio\Sun Jun 01 17-22-15 2014.wav&quot; relative=&quot;Lect-1\audio\Sun Jun 01 17-22-15 2014.wav&quot; resource=&quot;Sun Jun 01 17-22-15 2014.wav&quot;/&gt;&#10;        &lt;/file&gt;&#10;        &lt;audio channels=&quot;2&quot; sampleRate=&quot;44100&quot;/&gt;&#10;      &lt;/audioTrack&gt;&#10;      &lt;audioTrack duration=&quot;24830&quot; muted=&quot;false&quot; slideId=&quot;{FBF5C8A9-072F-452F-A284-C9DC686BF85D}&quot; startTime=&quot;0&quot; stepIndex=&quot;0&quot; volume=&quot;1&quot;&gt;&#10;        &lt;file modifyTime=&quot;2014-06-01T06:23:38&quot; size=&quot;4380056&quot;&gt;&#10;          &lt;path full=&quot;D:\Documents\Дисциплины\Moodle-2014\Moodle-2013\Лекции\Lect-1\audio\Sun Jun 01 17-23-13 2014.wav&quot; relative=&quot;Lect-1\audio\Sun Jun 01 17-23-13 2014.wav&quot; resource=&quot;Sun Jun 01 17-23-13 2014.wav&quot;/&gt;&#10;        &lt;/file&gt;&#10;        &lt;audio channels=&quot;2&quot; sampleRate=&quot;44100&quot;/&gt;&#10;      &lt;/audioTrack&gt;&#10;      &lt;audioTrack duration=&quot;9150&quot; muted=&quot;false&quot; slideId=&quot;{4195A1E5-9B74-4F52-9F2A-8C921E8B896F}&quot; startTime=&quot;0&quot; stepIndex=&quot;0&quot; volume=&quot;1&quot;&gt;&#10;        &lt;file modifyTime=&quot;2014-06-01T06:24:18&quot; size=&quot;1614104&quot;&gt;&#10;          &lt;path full=&quot;D:\Documents\Дисциплины\Moodle-2014\Moodle-2013\Лекции\Lect-1\audio\Sun Jun 01 17-24-09 2014.wav&quot; relative=&quot;Lect-1\audio\Sun Jun 01 17-24-09 2014.wav&quot; resource=&quot;Sun Jun 01 17-24-09 2014.wav&quot;/&gt;&#10;        &lt;/file&gt;&#10;        &lt;audio channels=&quot;2&quot; sampleRate=&quot;44100&quot;/&gt;&#10;      &lt;/audioTrack&gt;&#10;      &lt;audioTrack duration=&quot;8450&quot; muted=&quot;false&quot; slideId=&quot;{3864E923-F8D7-4305-9B14-BCCCB81AA296}&quot; startTime=&quot;0&quot; stepIndex=&quot;0&quot; volume=&quot;1&quot;&gt;&#10;        &lt;file modifyTime=&quot;2014-06-01T06:25:55&quot; size=&quot;1490624&quot;&gt;&#10;          &lt;path full=&quot;D:\Documents\Дисциплины\Moodle-2014\Moodle-2013\Лекции\Lect-1\audio\Sun Jun 01 17-25-46 2014.wav&quot; relative=&quot;Lect-1\audio\Sun Jun 01 17-25-46 2014.wav&quot; resource=&quot;Sun Jun 01 17-25-46 2014.wav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63bfb924d5dc5c1737db4eb19968e542c61ed7"/>
  <p:tag name="ISPRING_PRESENTER_PHOTO_0" val="jpe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_PHOTO_1" val="png|iVBORw0KGgoAAAANSUhEUgAAAI8AAAEsCAYAAAGNm9DxAAAACXBIWXMAAAsTAAALEwEAmpwYAAAK&#10;T2lDQ1BQaG90b3Nob3AgSUNDIHByb2ZpbGUAAHjanVNnVFPpFj333vRCS4iAlEtvUhUIIFJCi4AU&#10;kSYqIQkQSoghodkVUcERRUUEG8igiAOOjoCMFVEsDIoK2AfkIaKOg6OIisr74Xuja9a89+bN/rXX&#10;Pues852zzwfACAyWSDNRNYAMqUIeEeCDx8TG4eQuQIEKJHAAEAizZCFz/SMBAPh+PDwrIsAHvgAB&#10;eNMLCADATZvAMByH/w/qQplcAYCEAcB0kThLCIAUAEB6jkKmAEBGAYCdmCZTAKAEAGDLY2LjAFAt&#10;AGAnf+bTAICd+Jl7AQBblCEVAaCRACATZYhEAGg7AKzPVopFAFgwABRmS8Q5ANgtADBJV2ZIALC3&#10;AMDOEAuyAAgMADBRiIUpAAR7AGDIIyN4AISZABRG8lc88SuuEOcqAAB4mbI8uSQ5RYFbCC1xB1dX&#10;Lh4ozkkXKxQ2YQJhmkAuwnmZGTKBNA/g88wAAKCRFRHgg/P9eM4Ors7ONo62Dl8t6r8G/yJiYuP+&#10;5c+rcEAAAOF0ftH+LC+zGoA7BoBt/qIl7gRoXgugdfeLZrIPQLUAoOnaV/Nw+H48PEWhkLnZ2eXk&#10;5NhKxEJbYcpXff5nwl/AV/1s+X48/Pf14L7iJIEyXYFHBPjgwsz0TKUcz5IJhGLc5o9H/LcL//wd&#10;0yLESWK5WCoU41EScY5EmozzMqUiiUKSKcUl0v9k4t8s+wM+3zUAsGo+AXuRLahdYwP2SycQWHTA&#10;4vcAAPK7b8HUKAgDgGiD4c93/+8//UegJQCAZkmScQAAXkQkLlTKsz/HCAAARKCBKrBBG/TBGCzA&#10;BhzBBdzBC/xgNoRCJMTCQhBCCmSAHHJgKayCQiiGzbAdKmAv1EAdNMBRaIaTcA4uwlW4Dj1wD/ph&#10;CJ7BKLyBCQRByAgTYSHaiAFiilgjjggXmYX4IcFIBBKLJCDJiBRRIkuRNUgxUopUIFVIHfI9cgI5&#10;h1xGupE7yAAygvyGvEcxlIGyUT3UDLVDuag3GoRGogvQZHQxmo8WoJvQcrQaPYw2oefQq2gP2o8+&#10;Q8cwwOgYBzPEbDAuxsNCsTgsCZNjy7EirAyrxhqwVqwDu4n1Y8+xdwQSgUXACTYEd0IgYR5BSFhM&#10;WE7YSKggHCQ0EdoJNwkDhFHCJyKTqEu0JroR+cQYYjIxh1hILCPWEo8TLxB7iEPENyQSiUMyJ7mQ&#10;AkmxpFTSEtJG0m5SI+ksqZs0SBojk8naZGuyBzmULCAryIXkneTD5DPkG+Qh8lsKnWJAcaT4U+Io&#10;UspqShnlEOU05QZlmDJBVaOaUt2ooVQRNY9aQq2htlKvUYeoEzR1mjnNgxZJS6WtopXTGmgXaPdp&#10;r+h0uhHdlR5Ol9BX0svpR+iX6AP0dwwNhhWDx4hnKBmbGAcYZxl3GK+YTKYZ04sZx1QwNzHrmOeZ&#10;D5lvVVgqtip8FZHKCpVKlSaVGyovVKmqpqreqgtV81XLVI+pXlN9rkZVM1PjqQnUlqtVqp1Q61Mb&#10;U2epO6iHqmeob1Q/pH5Z/YkGWcNMw09DpFGgsV/jvMYgC2MZs3gsIWsNq4Z1gTXEJrHN2Xx2KruY&#10;/R27iz2qqaE5QzNKM1ezUvOUZj8H45hx+Jx0TgnnKKeX836K3hTvKeIpG6Y0TLkxZVxrqpaXllir&#10;SKtRq0frvTau7aedpr1Fu1n7gQ5Bx0onXCdHZ4/OBZ3nU9lT3acKpxZNPTr1ri6qa6UbobtEd79u&#10;p+6Ynr5egJ5Mb6feeb3n+hx9L/1U/W36p/VHDFgGswwkBtsMzhg8xTVxbzwdL8fb8VFDXcNAQ6Vh&#10;lWGX4YSRudE8o9VGjUYPjGnGXOMk423GbcajJgYmISZLTepN7ppSTbmmKaY7TDtMx83MzaLN1pk1&#10;mz0x1zLnm+eb15vft2BaeFostqi2uGVJsuRaplnutrxuhVo5WaVYVVpds0atna0l1rutu6cRp7lO&#10;k06rntZnw7Dxtsm2qbcZsOXYBtuutm22fWFnYhdnt8Wuw+6TvZN9un2N/T0HDYfZDqsdWh1+c7Ry&#10;FDpWOt6azpzuP33F9JbpL2dYzxDP2DPjthPLKcRpnVOb00dnF2e5c4PziIuJS4LLLpc+Lpsbxt3I&#10;veRKdPVxXeF60vWdm7Obwu2o26/uNu5p7ofcn8w0nymeWTNz0MPIQ+BR5dE/C5+VMGvfrH5PQ0+B&#10;Z7XnIy9jL5FXrdewt6V3qvdh7xc+9j5yn+M+4zw33jLeWV/MN8C3yLfLT8Nvnl+F30N/I/9k/3r/&#10;0QCngCUBZwOJgUGBWwL7+Hp8Ib+OPzrbZfay2e1BjKC5QRVBj4KtguXBrSFoyOyQrSH355jOkc5p&#10;DoVQfujW0Adh5mGLw34MJ4WHhVeGP45wiFga0TGXNXfR3ENz30T6RJZE3ptnMU85ry1KNSo+qi5q&#10;PNo3ujS6P8YuZlnM1VidWElsSxw5LiquNm5svt/87fOH4p3iC+N7F5gvyF1weaHOwvSFpxapLhIs&#10;OpZATIhOOJTwQRAqqBaMJfITdyWOCnnCHcJnIi/RNtGI2ENcKh5O8kgqTXqS7JG8NXkkxTOlLOW5&#10;hCepkLxMDUzdmzqeFpp2IG0yPTq9MYOSkZBxQqohTZO2Z+pn5mZ2y6xlhbL+xW6Lty8elQfJa7OQ&#10;rAVZLQq2QqboVFoo1yoHsmdlV2a/zYnKOZarnivN7cyzytuQN5zvn//tEsIS4ZK2pYZLVy0dWOa9&#10;rGo5sjxxedsK4xUFK4ZWBqw8uIq2Km3VT6vtV5eufr0mek1rgV7ByoLBtQFr6wtVCuWFfevc1+1d&#10;T1gvWd+1YfqGnRs+FYmKrhTbF5cVf9go3HjlG4dvyr+Z3JS0qavEuWTPZtJm6ebeLZ5bDpaql+aX&#10;Dm4N2dq0Dd9WtO319kXbL5fNKNu7g7ZDuaO/PLi8ZafJzs07P1SkVPRU+lQ27tLdtWHX+G7R7ht7&#10;vPY07NXbW7z3/T7JvttVAVVN1WbVZftJ+7P3P66Jqun4lvttXa1ObXHtxwPSA/0HIw6217nU1R3S&#10;PVRSj9Yr60cOxx++/p3vdy0NNg1VjZzG4iNwRHnk6fcJ3/ceDTradox7rOEH0x92HWcdL2pCmvKa&#10;RptTmvtbYlu6T8w+0dbq3nr8R9sfD5w0PFl5SvNUyWna6YLTk2fyz4ydlZ19fi753GDborZ752PO&#10;32oPb++6EHTh0kX/i+c7vDvOXPK4dPKy2+UTV7hXmq86X23qdOo8/pPTT8e7nLuarrlca7nuer21&#10;e2b36RueN87d9L158Rb/1tWeOT3dvfN6b/fF9/XfFt1+cif9zsu72Xcn7q28T7xf9EDtQdlD3YfV&#10;P1v+3Njv3H9qwHeg89HcR/cGhYPP/pH1jw9DBY+Zj8uGDYbrnjg+OTniP3L96fynQ89kzyaeF/6i&#10;/suuFxYvfvjV69fO0ZjRoZfyl5O/bXyl/erA6xmv28bCxh6+yXgzMV70VvvtwXfcdx3vo98PT+R8&#10;IH8o/2j5sfVT0Kf7kxmTk/8EA5jz/GMzLdsAAAAgY0hSTQAAeiUAAICDAAD5/wAAgOkAAHUwAADq&#10;YAAAOpgAABdvkl/FRgAAN1hJREFUeNqsVtFtwjAQfY4YADYoG4QNQPIAMAIToLoDFBZw2wnoBjCA&#10;UdmAFdgg3eD6Ycdxwjm2VSwhhTv75d753V0EEeEpiwVShqAMMfYf1s4CxTZyL4sC5YJw+z1QaFTm&#10;VBpZ5f9oKQLHujTCKmJfALh68LGlpYAyJIgIQohhuC8ATgBqvzlBLxbRew9EmWOSZrEgeX0xET3e&#10;3tE9T53vG8rUecnuwNYAvtxzA2ALLbcA7mmgTgZ7AAcAt8C7c3t+c6/fJlzLvadoVz2gTjlAfYqh&#10;BFp7YKuybsXab/6gEyGUafIisgcP7nnhXnL2Pi1n7dZJFrU2giG9UWp97hvuEEc/paNdsmtm5QhY&#10;jvhWeUB8xc8C/zUPSJnpwHLmFJ2T7LoXlZab0g45d0kdy8+mbK61t2QLuLBDdppZBbT2ASgrgUlm&#10;R5ylpkqs+TcA5q6ZpeUx0vyn7sdp6rNM2Vre2drS8pUTa4UnLZujt8v/P5KI6FE3ls4x2ja6Hu7P&#10;Trg57ub+ymuqs3flY2uxSY2j5WgP1/JRGgG1j17V92k2kUnsU/K0ZP8BAAD//7RY7Y2CQBB9XCxg&#10;7cASLGFJLEA7gArOswE7MHagHWABJnAd0AF2cJRwP3Zgh/2AgSgJiQEzzM6+N/PeJm9TtVF+RVSH&#10;TMWZP+4XSZu3KNog+BZq7Q5HmfdSEowB9Qun59Fjs9VIWrz93jj2s8lx2d2X6mw+EGsKvh+pVbkK&#10;OqBhhjXRpgAQ09s6lNGGAmasZq1jMURTZMMy0QAULrsHEVcBqOQ1Ml9V5ACqfiCY3pSGMlsFRzbQ&#10;kNqoiDahIZBM6eyXQ9CrxNhIVO3RsV+QLs1uu7mzQM+eyOj05HZhy4JohzrZ1PZvRyVySOEK5bHb&#10;9LS82LYeKYCcvakAlHKdbbe8BHBju6UBXD0RNrG0HwAtMzE1e44+s2igITFVZJJoAHepg8yd+vCr&#10;JDs6wf7hqcQNwJoyq+WADNer7f3a7Fbr+jSLo+jhy5gXKQNLUfMAaa7fvuHzZ7OMn0Vy4RyHnSno&#10;WhooZaDTXrYBu5XMFg+iGnXCkwPTfWZ+d/Q5xBqb6klqDqO+Hc3YUMAOpIUfyHzhj5G0oUZ3oKBG&#10;zYpwxAFol/Kg8ZQ4UGg/Uux/AAAA//+8Wu1NwzAQPVUMUDbICO0GRMp/2gmACYAu0HSBwAYtGzBA&#10;pbAB2aBs0DIB/LDjnO27y9ktWEIqSepcz/fx3rNpviajtCcAeFE+/T5GqtMNMoTgycElgfqrcOuY&#10;EsnifjU0vxAVEMXsvzBEaZi/ZOaBpY1kmQFoVGX9crpQmBA33vP5TMbAdQKwSM8Uz0jEGDyzueAC&#10;usI0sGKFDi9IzD+2iB0BoHSwJX3pykm2m/0fMLdGXQPAF1Lji8SZ20GA0HpmtT8g4aEgn8X3zOep&#10;OutUBnGTctJCLukXFDo8eoHtKBrAYUb/+v2YobqgpieZQ1N1ATR8CagYBY+eXS8klPpJQq0Ir3Xo&#10;RSWs9lMkS57IgDVjRyRFgszLL8uNfUmJeBL2BsVSvsaa89UZFbnlqBEAFNBUO2egvzSfFkN2+R7i&#10;lJumOiGDHwDgzsLnLaz2W2ap5/kekjPiiJYIEEuFqEH7c70i4pnhIUolCrHuGAKISdrz+TE09Kpp&#10;Vr8z92uK16fyV5+uD7+yI2uTPNbM99QGlQIengm1iWJnvQ56OsegIoqbfj/CCBhlsGQFG0fm+vY8&#10;UbZXdY0xBZr4xgohLSkNxrFVs/0tK4aMMQdyy9kgyY2If5qq1mJwTZb1LeKVyb4+hWsCIYDWMymV&#10;unUvDtN2RMl2omKCUZpuPw/SFhAabL2NttiDa/T/9jIGNVUXKMQfNltOgvoHnjhlxkLP7dNYBw0t&#10;uGMRwpkLav60bj/ETJtFHBVxdJVkzNAyZtlIU71kMsh/s59vkTE9c30Ec5hpja6t0fc3UVKYEvJN&#10;PEvsecd737XA0fzjWriFaNlJ8Md5KFa+4kN6/KZGXAIOdpt8NNa4LYYlIeP15zkWjj3ojJl6kENg&#10;HNoY+tfxy8zVHScOA+GFoQBTwYUO4goOJhQAFWA6ABogKSBAKgipAO6dmfgqCB3YHYQOfA+yrJW9&#10;kla2uImekgBmtdqfb3c/5c6j/BYCdWpgcisT5iqKgimQhB9qrWE3PVje/wg6HfFIDZLaCaQ0csOc&#10;PQ+NPlexxhEo7QLhXYZocKqK5WoqFouiMA673kthjsG6rUK7Q6iTQJ1GrVQct+oV+jhGbbMmDW1t&#10;zYBA2uqZQNuAkPzW4JAoXA3BbEq1cZb0kUmj0wFVBDSDL634FwGPrn5kETTHlyY64ThIJ18dXaQn&#10;V8k7azN6CrMajLvICdgdWbqzlhrwgyZDHYiIPbxTKNgLgWz1EiZ7CkydaXalM3IfOoq0km6feAB8&#10;U9mTVaPmdsdadXL7RvTnB0MeKhTQxvsQ/1sK9MFoOADK+lTpnFghiddObXRBTEV1Z3NZ7yfGgtIi&#10;hznb6ysyli3NbA5lBH+vajLJh2Cuvoed4FiUMuu0PQA8hLjPpOyFFmwCkr7V7F/Pymp1Brtp7BtQ&#10;+wx3pHZfVPlMXndS64Ru5kSwuYy1qrZTs0HMw0xxKas8sA7gdRJqio74s4Sw6y4dtKZHClT5QfaJ&#10;JBqgNzgBgD+2qM5px8wBMYVAzsh20xQ2l60xROh2dy3t6lRqawyby9D3lpbc1Zkw9LyGZzJEpjXZ&#10;4jvS0tCEtdqMOCMAyGreNULeNDfgnQi9/wZe1OF20b5AGr06N2aAwF1GnPjazTfKeQsQ87AFC0l0&#10;itQO+AmSDLqbprVQMARJx3A8dwChVx0TqZ+vIMhzM1vkbk9GUQ1NaZyx1vIzE6HOXVKHSwt5FQQx&#10;y6FDQTnodDS2LzU1RB1tnYHlCz+9BOMIY5pmMzX0F+WkFOyXB83CNLtvLd1eQgjxBW8NjMQ9JimM&#10;gilpNxviEAhsCFNsQKaNxP9qhnr4rNa0xMMXDkNPauLNI8ha3f6E4ssSeVVcNrVyy2ePpRAr1xH5&#10;CHQjjuKFKA4pW5JpY1+/BNxFIPlPC740Q+fX8OM24c3mZXPDuWdGr7L/PgpRdYDlgWdj54SuhBNw&#10;MGP8BNpN81JjcaVBM96hBNpy7Mkl0LHCxLJeF+3iK2MLt7A2hL1FzeqPZU6Kq7uyzfWi1fp3sKF1&#10;6VkvNRS4ql7nHnkQgUTPJ6tyG/16Mwfi3mHA2l73GGFHKdtmRJm99rEhPjtGLBM3sVfbwAF5WxrO&#10;qM1aeyYEkUzgBSqRc9+eY1ti5W/LexLYXG6l0U/Cur25uy+OQr+3eWx4oAyEwTpoqru/Ngj1gY4u&#10;gQCL22w4GAz5F/BGDVdu0cBnetJrhQzYhiIfuXCkz/Sqb2PHVSHJ5xDTIq7bR9YUoQt7QH+PtFYy&#10;w7h9KtdrixCxAsVvXHMGyz6BcdHiSLbIFjmQha2hUQldl2xRWtoT1+1zEDecsntfhuv9l9t2zFW8&#10;PvU4R0ax7G5AM/PqLL0D0Gw8is3n1NCSYDjQ/y1L4iRRCOxB8K1j62cJzyxen3p9Zx6TUIOep8YI&#10;J+UoesdES2bSxcswxW/k3T1rvp45qc5WgeRu9S/MnS4ux1AdUoitHXNC+eoLESMzTRP6jmcNLYi2&#10;zrDxWbaGFHFgXsvWeteD1gJFljuhZ45caJTbQTuz3ufwIgY0/nmBsQ8/bP1j7+quU8eB8LDnFgAV&#10;LOmAVBBz9haQVHChggS2AJIC9oZUEDpY5509MRVAB/FWAFsB+yAJjUajH9uy8cPVS85xjC1/mn/N&#10;jKrX2zcZIhXxsab9fQCAt5iWRslW7HyGdgASgnkPvsov/dEHAPiXOLgT+du7SFP8xRl66A1A7lK4&#10;eSurLtLoPoEvV1ikyNNpDhAvwEZXS/UTEdhZKrDqAYRzo5XlWCfHun2wnoD2JqlogVQDyF6deZcC&#10;syFYtbaB4wCyU/1vW82y7g6oIOWHATIfGFUDQYToMDZSfkWgnAvuB6hKax4R9Jy0FXhoCSQ8ZzZz&#10;ngeI7vdXb3IRGos0qbJJQMpAb1BYLGdnwJrgnFpa8dfe+DcinK88xCGXfkx9H0w5banuEVqMPoBU&#10;onDMkO5m/1ZL5oTljOjgquPSIyseEHZDuqYkJahntrP65z9YldeTEWZKyKMEQKXJng2/yQ4nHkJN&#10;UjrXbj+/D7AMwikm6waUs5EOpuJr7kCTFQroHCR5v1l9n5bb+6jmUmnHhg936NLf5isZJ4A3TFq6&#10;aOfEdw7oTvMhTjj/9cczFdIfLb76JNnrRYY3KAUuPLLwNbbpRMLxA8COcRYNkJ+Bbm7xJtnnFEwR&#10;MsMkOYiagTOpGttL4Tm3Vrs943PMAVQ/DqRlUIjtTKuVMyeW2xMst0f0vzcQXbAoINOWQWpYESDI&#10;fhgRHsEjQ+VWM4fAz6XgVkmzG+CrobLLNd/zGgwqpKeVsjBtgRz3e8Eyig334OoVq2JPemdJsyNN&#10;CxIs8TuIBnDTBot++aYUuwiUpT7ZNo3L7R6t8t9SU76DPirp3pGk/kwm/UYCYnChMJHVMU9Srp2M&#10;gkJqnc/Ct7szmhudZiDOfD7t1OcbBYiE/bxS/IpQUIoSlzlENDIj6nxh1RLGFS0eAaBatbjIytvX&#10;DfQ1p6B6YY9CypKJ03gUHzUF39lFQoYVoLMkAMJbRX6gWqAgiClcscDXrfeyi5MoyqpxkWeo+nli&#10;gEwL2YXAxt0WjgCwh+U22iFPQ0G80cet9sRTquSSWcdGnr+9Qf8EomZiEENBaQGq9kFce90ziESS&#10;qTQ+D+TZX+ArGolRElcQ0tTViGXHPSy3C2ZiYxS4G1w8e/HszmNIKVyNJudLvV7UurubdCkTZ3Lm&#10;/xhMU9apAi/dVGMo7a7NNS3ptsaBTaPT48ZxNp5pgsSwXGssFq/eX4DvCoBbqI5lVPL+oq1Uzako&#10;R6dbyqVH9myaTLjrhKWFpFDsd5WSAgaXjxX3fCDtp8YQdEbHQ2sthpLKoGpjL5tg5FYrLHeD+Ekj&#10;7UQOs+gGIFHwkDUA6p7pafEhKeskn81ZxHEfqs2BE4h85CPU6ZvYEgUVNcCbgH/rOhaYs8G6ntOH&#10;ugKoNHJXtT2UscCJE0a5JCdw3l9Pm1ZLtEgOkDpKNdzH6CQt5hJV6owiAcqs8Idg7bm0Z9ae+c0Z&#10;dd8rLXZrJLZrF2IT4YDS8Y5SxDNpGL5acW5qQOpQ70OTRK+61ZB7h5xQavfT6Osjrt9Cs/K7FwsQ&#10;Xcu6I/d+gVlc0rkdhAVqzrReGTqihU3GI1HvBTIY123ZJSli0i/y44+R9sooUs7R3w6JlswuCyU0&#10;XO54TtE9QHryMzDzF8ERvMLUczSor2q4Qmk28b8Duv7QONSRmIJ8K5NH/H4UeSxg4QHwNhBSKa4J&#10;UOZU7erDzfM5S+MD4ncncMzoPuJ+3INkdz2A3N2fRoitMnTvkAjt54CmVL89eP0yLjSijdjn6wpp&#10;E6Tcc66SigZiq3sVeHbhYTNuP3+GVDxYFv4VDcW1IST59JWZZL0yWuWbHW52BDzOtvmRWkCnAQg3&#10;ONYf/kD20/1JobhVa331nIGIiCaND6VzNUzKyRn7BYdKOHb5cFrrQpZsguzedEemNYBoDYQZl6Ek&#10;n7Hs8vP7Grkqc7DriGfMe58rtUe+SjzIlidYOI49cgXAVS6uzi80cxQHHq//M3VWRxoK4npS2QJ0&#10;6qAeewdFtf8RwOA9tleD5fR7CwTSVx8p6MkDHhfWWKGAVlHRiZ0Y+/nL7X+yK56mVnzUUC8oyCb7&#10;k1M4U3litwHAB6TmERb8HfO/cWqZlELNDwwr2lWDYVrOC7Jls0FRQJF5Vm9MJXXN+sJitr8kLNkB&#10;Y8/coWtrg70SxY9Bb0i+Q8MNw7RqXqjo9SU3kfezdoiahk5fTOQZDiDcZHBHfC8co4IqHe27MRTN&#10;WM+KYa2C3LcyTAW78LZEbHhyCnx15oBgrw2i5vtI778TFuNkwSeygqvaVAdpLO6D/ppiYfFXacZC&#10;CvOyrwApiimdRmNIpYfA0RqtYNg0mdGYGqATqAQD2wRooxhlBebZtD2zpPlg2cgyAFP7S0o2dVBF&#10;3bujIvs0etnQqG+jiQzyVydymRb8PQ9G/Eg1iven3LmzPexj93z3ntsAKJx1oasD3SDqBM3cmrAL&#10;nDiZc4y6N/KIrm81qIY7u6lEfemGoGPQt4w/hpt04rZvT5cV58EOd3FRIRH7uvne1liMfrAri11r&#10;NDr5CbpyY7kr9nHzCuwYipjI598E3tsaQCMyceXrPCAezyVAN47Jg+HU0kO7bBCOFwo1TYUdY6Hv&#10;QXXg1O8dNwGnCkAbIujUxNfk+pdkw5KZPB60x/LaEqQ6QvhCQHx2yhNbNs6Ydz1ChYz9ODsoTN5D&#10;p3CktRtxydz2obAhbVnluRXsoG8RcsfXHodmu1K5MyMTWnueNSPuyNxzLxW6mwrP/WVJ/7KkOxz/&#10;s3dFx23zSHjlybvpCn65gsgVhJrz+0kVRK4gkhuQVcBZTAVSKpDy7hkpFYhXgflXYF4FugcAwgJY&#10;EAAJUsxdMONxIkuk+GGx++0Cuzs4n/8IjxWcTu/GONLXmmZ3C6yOa97J0jqfWwaH8Y9dUw5iGa3W&#10;b2wPHHsyiunLsYB7CWrAPQVWOSEFd/SxAHYWu+w3ONVpBXtgVXrzBtd3+VD3seo0xgPH/qWPmtsR&#10;cyJsXCZKHdnm4JgxFukytFDHuUKvUTWqs9DuT/HAoaWlO1BokN6DXaHo4Jg+S39KIlNlkGvU5agH&#10;jhmC7GdJ5IbfMxwc84bXqyru9311J9k7gS4MnAj9iK8EkG7VvAAyi9f6AVP+NsCwSdxqoZCZ73mg&#10;QQ1g7uB3HKYEVSppt+ToGYK/KzBSgjDvcR5yqGoZlIKtAJHfTKU9BCgDfKLDsb/lWy3cjyfY3Yh+&#10;mXu9ujBBXO3WSi1CtK9MWlNLlleNqZZe0B+AiFVB6xxZNUV8cOrgEb5HUnY9W2Qr1/KidM67EgKo&#10;9mXSBuJ8bf2Dl1JC1ZumivRjs10VG9nUFuf+KOt7i1CQkuMnNf8rQ518Q3psprxs2Wf6Z48gurdx&#10;nxtNuUrT7R6jGjM1ABbznfdUeoY2yUktH7CN3AqAPAB57/25/liuiQqOqoh9yRqVL55d3A7Wi7lQ&#10;TrEzRTzpoe55oQyNkJw1euNTjQuKMeecYaQp91K7T9ZjNZ3o4ExqIi6Wz0JhwvgmbA9riPRUyUE8&#10;o5+kB6BkaGkllLUqa4KUgUhKYzkMBVLyPsr3o1d6h39nHZzvDdbtlND6qUVsxSQsgCWhlNop+ROh&#10;C9vWO1gwvgEAfNKiYk0dQ7/CIWZc6E773BRVwLy7lt65ATUbr6mZbZbpIrgWoxI5WPpudTVuICxN&#10;yCURuScItgfGXOsB0fqz9vm2FPhRByeeE8iO2lYpPPEztX4xNU3y3mVuIw+Fu8XO07LFZUN2HGXu&#10;Fat7WBjSzV5fN9kL911WsaTmjCRgBaL6CfvJLZ950eoSsjoZ2ErJtIKdMcsttIeJKzmyMWz47idj&#10;2TrTFtXA9dDlRPvsngObt3UUrmmdjIQDs61I73nR2HAacG39Neqzh74uK6Fj/iYeZMMlYGk8DF0x&#10;Ew89s3hVAUSi9NPpEThDzCg1sX/iBK4kY0FV/IVt4wxJJ5fuBtdKf9RYCjmxUvLXxzvunK44scu5&#10;ZKwcD7TSABQcZIbiLguLUeittbIrX1aBgLWlYs6q3d1g0pIgyzVF95rD6+OeX+Me8adjjEoG7fCc&#10;57eTd/dK1h/njhd5tFVm2oMoQsIKPmIulCFX46XfPEfqkpNhYczYzRZkxK0AUbrK5umb1aM6if+0&#10;kRwyUpTm6+NRK6v3AQA/Lj6WrJ6SVvhMcx52HRhhDWkZD7GtVux2eHBRmvraZ8vmTjPJCZKKhSPo&#10;9XFxReQkCHY94wx7zV/74IC9XE/nvD4+VVD40hJQ0nt6zUF2tM08PX+fRNkJACzh+W1Z9yRamzlX&#10;3yr+tvBgvjTb9g2dMOs44L7aR/eSIxUqFROacL2wMGI1tAvgM7tLeH7Lgnw40ZsixJJGBGcM1Mlx&#10;oRdoyn/08KsOlof5QCb9qMVgbvk9UysrDzi6F6N6XOH5zgyFMcZg9jveabpp5AieCWlcop+fnAzu&#10;EU/aov8nIYUcY+mcsQeIC1SQcQiy2TRehjPP4JntHkd+D7GUf3CqMAW5DT30DbPGqhp3dPx9YEgb&#10;e+274ciKLrj1WXqKljnePHhAAM270jli3Fl5iszcUw9OsrKcJbBt4hUZ/AoBynxvqk3KQ8j14ply&#10;picKK8Nl4ys8v601k7wGUaedMulV7cx92Dql+zzTnmLzHJepTDlQS6R7WHCLuRyHi1tBx4ZCxt7S&#10;u2LRveQIpVo9So3QvSsuh1waiSFF4SfNGu9MxNE5gpe4T3vlfOnNuPQIAnlwXHsN4U2FhtCwCONN&#10;BGA2XBGPPN6dEMvwwboE2fISXvyY/0y9vleEuu+fIgATMqMjDcQP3ouCdhWEFTSXlK0LU4magQwB&#10;YIYa3c+4HirbB0fcvLnknT2WR0587mC4JCKaiMtUyTqnS048B11Izgy6GSfLA6UXPYZ9MAbaCPle&#10;O76cg5teNwHnC3Q1nt/OWhRwojFfPaiGP3sC2Qi2M52T1vjMEwd1RjJsFkQXgSq13hZbfhn3wncK&#10;UFXZOIFhiljgHIMAwvXbmXIUu5ifORgiFCGU6gviQ0vEtOdaLKloS2CbgPMrCBw1llKgB6aZrDz2&#10;lng5sy2MLktTJaiM3T1qPTdRtm5UtyKBK46u63YlfGdgdNEHDKQpyOO5Z7BHFoF79gNPaX1pcqaw&#10;bvNn3+JBNpZ8QsRPpEnuNQ51ADM2vffOFQ2sERhT58wjStOEM+2/NSWfGH6ZT4NEeZhKxphwIfzO&#10;Hc/mY6a5DPVMsppYX6D99RRqdIZsQ+ccI1+v8Cy1uQGcWsm2ZGbIOl5dId9BkxQBc2Re3YzYzsWM&#10;mKCvTcBpuqyo/le7yvf6xnD9LdIEzMOU4xjhi5vaok7d1G42xyD7XsUeJfnd6rs4jcGRTdxVAqdb&#10;mC3K61zz3ytvZ1Nk/AmJFCcy8HkdUyqiHdyuC07iBI+BMiRIXUit9BE3xWe+dOb83/OK5bhHlkvo&#10;wU7B+VYp5qwh4QjMusnDiGGMkZUVs7HhYJVdg5NWKN07jYjJcERcumBT/MtYLV8+RfuyMkSpA7Pn&#10;ZCxteA/ZVoop4aFFOScQKRPopoY4p8QyGiNFqVdrEpT/0CjcoCrep5q6sGMSKKP9VLJrTgLqZ9Kp&#10;ZbhtqkfaBUedwRV/2HdSlKU/tHQ8NDUoJ/OnArY8PbrvXzyHbf5/WNb/EwFI7uleHMnlLGPFB2UZ&#10;2b314lrg5FzHJBbgthbe4sNzUuLBUgI8m1uwcuimVsFZ8AedO2de7iZQ475CKgttaX25OKMyq69U&#10;nFRd113FfRANT6vBc4n2okL/HBW2K6UOQOR2vT5utQy9EbKe+xjhk3ZiyPhL05al4ADbSlv9qjDT&#10;uYOYfr8o7IaHCeqBE0LoZAgjVwJRbNiW222DZ9pDpNTGugw5dy4ptbJ1jsR+pTmGIe6Jjx75dl1T&#10;bidhBepF/E7wHZySuHF441BDbywQrXi4Djh26REmdG0hc3XI2i8nB1INxdDQe52DY+4GHBG3mSnx&#10;FdkLTySXuXygleEyqAw9t+i3c8ywSFNrhZXsmFDWe2KZgIfCvNX4DnhLT6QlFQOcJ8JfOigeuQQr&#10;s+gUaswdUrvwphJX9K1yZabUSklPiuIVDxQxe9cxYT0IWaiiLyzUHdI/Qw9TuyC4SgjvGjl8uquB&#10;MzakxjT1ZWVowu2OuMYGWiicHyPYddSkBs/o/ELpbUDRR9b0pefaQVi0UR8+zrJSdQ1+2CWhjCc1&#10;JqD0nKAegqNKzXfDWRQPZ/pkmWaeCwgpikYX/Yg2YhQXSh2zWDXr/zF4Erumfg8baZzFtE5tSM7B&#10;AVpe4TRmlmUyICTzyXKfQz8lp7oCZEpIztJblziq6wd46VeTHH3WMMf4rPhTlAm3SZyewevyxVqS&#10;nliVl8T44W2VdBMuqqXQByU/tPeuu5CemwZLakTGc0Ip/vPbHIECzmXG3I858ff3PumcpUWS3AAJ&#10;is+U9jpgQs4V1m/YH8lxt1jRX3sh9MjBCIG4XYCk4r7vfZEcALbv9E5wHEoHfNYUaOow3zF04FVD&#10;FkXAuyeaAqWjfWGsdw8tjhgkMCO+6K0D1AEPtBf8/08a660fu4m4tGKAo+5Lq2mEhSN2M2wouWWb&#10;SytGyKK8/NYLitEHrLdaOCOLuBIevEhjx165GH/x3yOr1ZJDmPCf0RSzDNvu+gSOMOtzrmzFzFEN&#10;d04WkHSAwmM0kpim/QHHnoA6J3WCapFGpIWiqjO5xylmrKfrTD2bRaIbjzIm/WCRkgmyfKJryQIt&#10;y1l/wGm+5bKxAJRb3r/T3pcZgfqGx3tjJqOtvcMS1QBtgAXU5xCWCqCP8jrnc9zUPXPoIvph1BBF&#10;E2CKGLsRbZ3sqpO5kkS8f5R+gDHB2bfgSLr0XNrm5WMWNJt68I/YI2kTnNjZwSWI3jCq5GyiSqhP&#10;CnXv3AemBI9cWoYK0Ys3RtDRiK+Q5ebc+6UhRtxRdAXOoFf9fHs0zv/6x+DmDwz9861+ixHDWu0B&#10;4N/E60vHe2+5i4BjyeI1/Zp/EY7kEeg0gC9EyCIHPW5k/45RwHmo6Fs10m5sr1yg9pHZkZxJjQuv&#10;KguvqjrUbvbNXdNI4LjZr08+5wTMEOnE4beFZBm7urHN4+scP7cguTwMPWtDwweTcd+FJRQydgIj&#10;49KLGMdtQyVnq32ZGZ/VIyohPkEiXXrFYrC0mYcnxVFdn/DD2nINHcRNfHDw/hJz+jaG3hAPTq11&#10;VR8sPJlvQnyWhUVo7z9z3LcTUx4W4de/IJ5dXDTalEy/sIhQsObrnRQ0WxB+lA2ALFAiC6Drj24u&#10;pthdlmoe23O/CXiAzBtA26zW94/GtSawYdeiuqXwDoSjKRWie1aHhB5QuZD6YDvlhKlZnHVjmcB1&#10;F+Do+0epRanaXvORzGPFg6UaM9bH7HruA062wEpSVaq0GTXN5hbU1pZlxZLNAJ9VxpTB5Ee6Mk+B&#10;rvK0jAlOSQC1DVCIMysdcC1bv0D9yZhAKYlHqzqIpJB9Hubk+d7S41ojvoxyj/cKEhpy3YjguPae&#10;cL1zffbMsnhTx7VSkPvdUw9gNl6TYhY8irKsCseDHBxSMXEoXaw3TqB2fS0q3vuu8BfbBFLXDRh/&#10;wqSW8SdM2qJv9Qec/+fxX/au7ThxpAsfu+Z95QhWjmBxBBa1fh8cgSGCAf4AbAewBkcAEwHyO1vI&#10;EaCJwJoIrI2A/+G0UHerr1LrAlZXUbU7Bl26vz7nO5c+5+JwOMDFxcXXeFtUIj75/EkJ6sDyShGl&#10;sH5D1mDI0Xn2zsvjw+HMwINuoQAwTzOAlov/cywnBAyWhE1V8uvBo+bID1DjQcaGRgjYVDPswVOf&#10;RHmE8s6blKiV99rUCxpxPjE2byuCeg0YwUx68DQDlkw1vHVyF6MxPCIqdWT56yUBU9qDR05kV4ae&#10;hgwond6dFhLrh8VGiQHL3cdfGzzmgEkBa60sz4FsGkioKfBN9DoGpHbAY95bNyITk8BXHiiZFgYc&#10;KiTzlZ4feNgIQicm4ERdESsNkFLAwnHR6YNH35O5Ezr8RCXSRqPyJy7LKTYHHj1oZg7KKvbDbK7X&#10;RtkLrYNH/SIpYAZTL2XaoQbOJJFb8KgfvAdNt0A0rMqJ3IBHlDXCjpseNJ0EUQwmpypqAw/bq77n&#10;NKfJiUqtU3nwqPPOKiFas4tUgdAQAF7rNlFPGEAqDREbtf+uDJ5iUqVbQoYgqZpSUZuJegYgUmkL&#10;Y4phDx75jVMAuC4tbfAkwdTxNFV7pvMGkE80h1d249mBR643o8KhoHZBU7uP44xAlJ9XYIf6QLsV&#10;eOTA0d6kJImrB0TnEIV3D6ANiFNElGubgeey5CKXBw4Ov+FpGgPWAgp6xFADj8aL1NRjoWq6YFxq&#10;1EodwGlzDHrEFAA0UQBobA8e/JGIjyxPDDjPwB7J+9GjRQqgUPCXlUpaX0rY+EpCjmctSIAY8NDo&#10;FfkMAQ/AhwaT8kTqea6P6rJXXSoVJuKEGxvJs5GYvi6rQ0aG30vg5e4GXu7oIysxqaF8TxWcHoLo&#10;yHZ+sL8HjNkQWc6erG7RpUBdDST2v0ufybMVyObbASmpgx++QMvLXUS8pGGBKOdn/DPgRT1GpNIn&#10;AXFZk7Go6DprquMCedx36qtJmzP6P4jJaGOF5R5RdXrrM+TOzQTYWgge+U0K6BNKewRBVsjQL9AH&#10;EsYo+nmwOtBCuUjNPPiY41x4/2JoJLf6xC8LFGB+glmtmd6piPM5ktCXe3i5C0XgEXkcy3uQqz28&#10;D3mjsgnVuq6pWh5LQS2zEXyh8+gqPLDg+d+//K5mkNbSw9PPFBMV45e+nkk1UvaeRX8WSudHwq3G&#10;cNo+LxNKIZLWV4d//k5pwhxIJjxs7eGR2K4p096vOBm+4T0zQv1YIImY+/IKufP0EebbzxqbQrQ5&#10;1pJ/H/HW1m0Fc7pOAE0cPseHzmNKxk/GbcEDAyXNDeQ1vjwA2MN8e6i7OXsLlpdIRd/y4BFJnveO&#10;vIbv8For7QIXUxL2Ban1chczDUZYk3ajkH6LE4NQolqPb5Y/bFrvrizBk4KbZPslsOGZHWC3YR5o&#10;Q0FqyZsCmDOYb0cnVFLlFxSj7kG3wYOqYgf6bMKU7P43YgkkJe/nkUmSpbr6MN/uhJYnAuIX5V5Y&#10;wXybSJ2RL3chqcT689QzHjNrS2QCDxv1xuICrsgipoDOvLjWHBy85wJoDzQuaizxe8j9QMV+5upm&#10;GLnbobtpsxKL6/DP3xc6ydPUA46pXZuAXQcSWlLtIS/klBCRGyrBh/fROwVRWqwJp/ktMc9jDjwb&#10;UNepzzzfK5hvb0/ROXnZIeAA2fWp0e/YevkLyvIJiCm9IBbWgXyq+WNwcROQ57k8A1tlOdCQ84gj&#10;2kEPHnPgBFBM/bg1XMg1AMQw334Q8W8y8Y8ERFX8MpmJXuysjKC/EVhfppXmd9TzjXrwqIfIbA0M&#10;fTFZJP2aeI6voJj4JVMVEeWXmVpKn5RYXRmApgLfyFDwTgeBZJGZ7R7xLx2M5+LLEWZ1nMqt2z8P&#10;OyTHZs9s7CYGm8OK7CE6URhjDOKEOuRzKPnSIx9TnyRJAIPDaePo0BDmroLHpc+Gt4ZoAI3IIntH&#10;tWR6PzZ4Gwn6Eu0E6rSxlstNgKdNtaUDpkfUy57KCBRbWjkppj8fnFp5pnw2H0crCj3Fmbrbw3y7&#10;MyKvKDUmlGr64L4h8tCPzikO1iZ43gy/NwDMHhSDCEMFWTrqkvqLDwALAqQd4UgXgAE/n+EhKImG&#10;BNAB4TOeIXEHCpQ0t4lBnGe9Mbr2CYx2nYTizEXdWBol4iPvWIBZVVGW7+SH4fRqRqx+WTUm5jQp&#10;AddvUBf+To5Ev+lDix13Ek7Ati0pwBTm2/+0hJpuJCfPjMsk2wewHYUnlJqZlihDEjAxLAxhiNSV&#10;D7l3W7VRH4g0lP29lQzI9sMT5c6s2z+bPl62LHW0SE38r2q1kopz5zZluMOEORs/S/xmZ+0DydMo&#10;YoVE2zh+t49a+c3L3Yzie6GRgeFwtB/bwuT2ZQnps6oh+WrkOGXCI2Q/IWoJm6eUlQ4IigGjHlkO&#10;RRsYbl0dnQQPywmCmu7A5mKr6/VtYL69VnTvzEi+jZrzAeNtY3KNJmY1c3XUBqJugAcBNJQ41mxH&#10;AiqPbF6SX6duZKkSr4QHTKt2adcMMV9iPeN8c3UPiufXMhA5J9XdAU8OoCq1e0ylwTUJE6jASqvF&#10;SKIq6pyL1IDwB8yzZcFZMYjGMN/+cllotFvgwQmYwHz7Gywawh91Pqo/D7JmH1kYgudYrEk+Buw3&#10;Oub4w7VgAQNC8H3im6FNbdeW1CdkDk15j65bBfBuBIDzzlfy5C//RHS1TcK4VzCbs9TRPEvxjVFF&#10;yGueuLSJVKr2RO4B9CEtagCRZ2BEBFpjBOCKOlHr1PXS3dbPKF6r6uiAcIQPyDvt8Yu/oRZhSMz5&#10;lJi8B+bEg+jsF8bHrimT+QrkZ55cjgQAJoZm+YxIUqfg6U4Os1x8fzje1Xnd4WJNvqxUy6dy0UTq&#10;sPjcLsi/irMlDcz9E3Q6h1n+4FNLtSUaEdl1e+rfBkS9XQm4hMlRHywQJdtYNOeqb/jQgaNR3zoE&#10;ljGYBTJt1V8M8+2zYAftAQtWbbhFsXlmH6p1Xi4vPTswunB6os56zIEi9uQDwANTAMG8CscO5tuI&#10;ki5mSV5orS0IKR9YbJSIWHkJsSJTBsAtlQj+1iJoVi3sWH6MCGCWpYBpA5zcWrvhyPpIIV2GAnfB&#10;D/LM6RF8822W3sr7d1LAVI778wEPmrdtA4ce04oA/ATTdgXqHKYUsAHLk0ClrwSmPM3jfOo7S8iT&#10;7ZJzkzznVtLWAwxGqkMAuMAi4OjqIMXEEsxVHfrCBoS78cd7fjVhKbcFnqDjYIhL8BKAvIDmGrCX&#10;VcpZYTuJOgu1pD/nPrwxcEX+O216ktoCT1QzgNgmZLhwnxa/fyPgSQgnGUrOr2ftnfwCiBBIpmr8&#10;w8h3JAZW2tYOaws8db5wAnziOZLJjGA+H3ewONwQQN7v6zegl9uD+dZjFgqlRajgJKqxBFFBhRMb&#10;bYHnl8LKqDp8wJSKlJEYL3dXVCkVdAaykiHmQJ2QBY6cuhZMaiP24OkEid3DfJubvCg51kDHnlDS&#10;PEisvzEBYeyAq62JJHNtue6Jhbb+KuC5bfBeA2IJ0RImJguZ+UEmwAdhkdMMoHrqhfuKqShBp5B7&#10;zVfEWfh0nuBxE6tyBaYB92wA/MkDmtMU38Uk6JlLPHeAWXHqfk3+3wOsArJu0tvcpOT53nE1t3eU&#10;W5yC2zP2YxDH/DBNlk2c86HBgOk5c56mR0IWNHIIGpkFR+dX0w7XABosgdwkeOIShBNFP47PjoIm&#10;JovpStLoYn55nhXGxmiJFDX54k2Cx9fs2kRqIpc7jBdBXupt7/hdIkBHZNyAlKEHfyLU49wAZwue&#10;N47s6Zui5LEb80XNrokEfQOu84PqybBMrIGDcbLA8honCh4kd0DtsKyEHP/SD2AfcZ8Anp4IBScG&#10;EgPJZydB59uBY++wbuGXgvttBOoTzlXyiCapzHHhkPhOYrL7UhJ+CAT5zs8k+rxzCJ4VZd4DZzb/&#10;BoC/OAl7TzbECGT5zy93icbSexWY7QNmTlqoONY0eIIKv2UP9NF+o+LEZyB9hPn2saF3k0nLDSe1&#10;dhJ1HYG8+1DCAWfPqepWStU1DZ4fJSRVVgk+pXiQrFRKDJljTt4vqk1TPlPXC8HJ1lTB/Q7HDQTw&#10;X0G6tjSa9DCvDMmr2PTV19fhj6M8tDSnEQHKWAIeH/Cc+yv3vCbB4jHUm5FgNZo89Dc2AM0VaYUd&#10;M2Yspm7uFcAZcqJdxnHWIO7e63KkBY6Sj5+K+TCx4Dyo63hzZ8Gjry46I6BJGUmF4lonsZacT0gW&#10;d0oJyaw7vuYR8F8LLc5cciRw4qMpyRMrdunVMetvvvWOx3zNzPVrjkSvFKSct1DKDp30CiiSO1Fw&#10;nxVTp/AE+703Ax55ZPn6WBEdVdOn4QInBHRJwQfDfw+Tr1yRypSkb8QaSetL/EP8+40K82E/t9G5&#10;Sx6RNZGdF99r+AwIACE75vIuWLCDQ6vLlKwGlJqaUMBOoZityJvk9xoyHjEq+4sQZt63sbCQNPS4&#10;l+z2zxIgCS2/75Nc5gjUlTAeOJ4TUeC7kYIHvx8qyPM79/6/vgZ4skrt+cQEJa4ijl4jIfcsr3VT&#10;wrkWHSXey93EIh85k4gDeLlLjuVY5Conltz7iXtP76tIHlpylPFVpNI8XTu9vyYLF5doSfSuIMBF&#10;tWVnhqvcGkvKK73iyPsXAQ9aF58ld8yzsXSQt2ccHk90ssdzq4zEgjSbm/vs+E3xw4CSwmmb4Gk6&#10;POGVXiBRIcZiy6Ns1wcContNhTg8yNsd2QxR4v4byDoiu4noJwAQCip4tO4nalbyoHqxJak3TCQ6&#10;cx7iZNL5OhHHqcTAwVG20nsgeKelwXf9CpvmWiAhY+hAjZ42OI9NncF1IVQhdh7GisQy3nMdQJXo&#10;vthbruMeZdXLULIJb9pWWe2Ax7QdtZjnLCQ85oYCV8D9jRfvVSp0JBIg6PpnRBbgpF0XWfmWoAL5&#10;PivJk/k+VN7UrLpoQk2qOKKeJ4OPOPE+ExwVnkK1Y87i8+U6aw9/8wzmwU96s/Dv/NoV8LR39Aaz&#10;52YCaXJfkBbymBUt1ldKgm3WNqAMYaZV11jxvk+leVWuwifQodFuHWZc4IRRU3ytGvFRlBgwtpVJ&#10;HX6HigKXOwdPHCjqHrs6h/7nKQCnXcnDiuEFYB7ukwI4EWTFljKOk0uUKfWrUADAJ3Dlja2fqI4F&#10;FlfngNO+5MmlT1wgx0WJ8w4vd1eCkACvimaW6iaz1rIK7qkFgXc7EOSsZVq26NMXkTzASBK5qgol&#10;lknASZ2khC/lhruPjLt8BwAZdwnJ3wclgTMADOyugS9J14PHeBLFHEd8TupRa4noezM8W3CXAcy3&#10;T0Lyi893U6ltwIkVfrrsGHB2kl3/JtmpI06CRALgfCoWMxIEW3Xm9KPD9/U48J3U+NYx4AQKM5gf&#10;Pwz8HzoV8i7x2VwIns+0nFxg+L5TAFgoW1L2kqcycGTN6Mfcd5Yl7hwZfxNzpYegcm6yKR66a2dS&#10;58PggEAveSQTvtHs1lfNIqkI6E4JHNv839yv5BPJN6CAMIAsV8h+7GC+HZ5aEvy3loHzBOpwQSwp&#10;cO1T/51KTOhAc91hSY6yh2KUfFmwGL8AgNpsXBIYkE9ZwJH229xLJtxTSJyh4TOOwayNU9bpOAbz&#10;OoSR4P13iq7KPXioYZLFFwsWdGRISv+0kjh43R9QrRjDAEQ9KFDNfQCm0l5p52W+hVMA0GVLUmcK&#10;5ROkflgsJDDqTaRa5tsFlVjmiriOScLamDPvPaoXe6IB0LgHj3iEUCZBCjlHYPC9QACeYo0bzJXR&#10;md8xlD/fvhKcfvUI+U4MfjvuwVO0WhIivnXkMClwC7MRSCUWnk7dgzoRfwZ4yiMrvLAEd3GtW0vw&#10;dRZA7Vpb2PNcVv0zquA8exASaLM2kNeCfCIP2ivZ8lcveeQAmkj0f7lqV7hTRXwqBYxSX1ARdP7v&#10;IuD4REr5Nby9SarFyLB3+hcET64m2EnNj8lsKJJpIvK/S6ysK8aCYXOF8RnEku6jxo2jsqgyq9An&#10;FtxTDx7xJIaQp1yEx0lF4jsCeesBkVPNMwAnAHv8Ju6gabwz2BQ9eDhr6FlDfGnQRQbXFUXbeS/x&#10;s+IeF+D2WO+7xaa6YFwP6IvqwSMBQsilJtxyPptAwG9EpjU9fErtZb/hVdZAy8twISfQfE3AiJGW&#10;HQqidiufh65agTo+0FhKovDGf4J/WxCrDiTE95H6u5qj5KmwsxrAwZN/EVHfVTwHf6bg0QMDlFIl&#10;U1PiMdYUesq8wgtDoC8JiG4spdEf3P+r/Ece+YQFEt8BC+wcWyYlFX+fBTnNApSoZq8s6j5PYb4N&#10;jqESWfJZUQrxOU8bEkRNevCwE7WRmK47AVDCmp5iRVRZCHhSNOSe0SdgGZfgQQMCoKjC8/ltZyB2&#10;VfKMFFLFp3b9dUPPMtL0hmhChSSUQTDswumKU1NbE0r61DV5EWSHC+sdAdilwRab6PaEWThi4WSj&#10;mL8ifheZ1PnuYFGbkCTf4cRHV8HzKp1s7I+uKqk2PZG5Hxi5B3rwWA60cpbWk10027tmBUbkswZM&#10;n52cMni6y3le7mYw3/4EjEFlJHlMUjQnAuAMoBt920VjKWiRdPLjstNPh7Wbr4kzbkkBaCeQOPsO&#10;v8kIznCckrX1TvGZwDCxq0sq6+zGxeFwgIv//XuAfvTDcBz++fui+2qrHz3n6cd5jjY5zxowZhRZ&#10;/arY/pofEQC8So4pZ9cYQ37oUF7vj/0egCjHmf2+qpJGAui/WluHFjDWJyPdKXXdxPB6AxcGxrfG&#10;AVPFt4F+Hl8CRLNqWpjKsDouqBw4HhRL8yaaBZkKFnZYqfYOAngkuO6sQurs5pQkT3U/B6Zgjh2A&#10;kTbzVSc0aODEBiVcdtzi3lSOeoubq1QrhiDfgJ0Ej6viRdUnEf1BAwrQseJ7I+Ze+gXxnEhXuYSI&#10;K1fiEG/AzoJHDhzxYb8bSTM2ukEJSgwT4ODOHUOeCx1Q6mqm+A3tqVa3JmIXJAXMbtTVfI61kpgF&#10;emIEnOL78mNwKoR5ZgmcpQQ4vM5fKskw/uYJ1Fl9Q8PdHip5RZEXeWBWLGFmAIKFoXrNS9SdibUl&#10;5wg44T+Br70jkiRFaycx3LGPpUCNz2GjGkQ933WdDBMDNb7jnjfWEOpWYnp1gWeoWJwU1CcGBoBF&#10;CXzJwuhM0EUpULuxgiZaqai/7oIitOrnddetsDPgqda+EHdZ1sqR9kU8G5i8OhM0S+t4rWg+ixYt&#10;rHzqtGju31d835MCj3wCiypIbUGwhDHWdo1hd6xqjCFL7ZCrlesSizbSBGtNTmPsuO8nhoS6leEy&#10;PJGCLMe2SCzVO6uofnTqKoDqGYQpmPR6sF+0CLDOz9rC3NcRdZ16PjnJo1JXq4JlhWooNdjZMwOC&#10;uVGCQl8H0FStBNSixQ4qoNJSeczMpV61Xxg+767r4FkriSJ9jFjPJfbcDlxa7FgxqN0s8NRKGtoR&#10;ZJbnuDhWg/6nTdclT1rZo5qrtZHVwus9pmsH1s+A7F7PUhqWuW5dz9tZ8Awr7g6Z5NB5dj3Nzkoq&#10;BmGfJP6isLS5L98k1Teh+XFnZ6NqJmEI5g1TA8DayIGBVRSBvoDkI6i9uTMw6z3uEQL8F5jlGuuc&#10;gNnwyecWzLzONg1ss+cNoJkzZszIMgn7NNR+lAZPn0nYj9KjB08/qnGefvSjzPj/ANVjA+o5kvTw&#10;AAAAAElFTkSuQmCC"/>
  <p:tag name="ISPRING_PRESENTERDATA_0" val="0JDQvdC00YDQtdC5INCS0LvQsNC00LjQvNC40YDQvtCy0LjRhyDQmtC+0YDQtdC90Yw=|0Jou0Y0u0L0uLCDQtNC+0YbQtdC90YIg0JLQk9Cj0K3QoQ==|YW5kcmV5LmtvcmVuM0BtYWlsLnJ1||e0UxOTg0QTg4LTIzMEMtNEQ2Ri05MkEyLTYxRkU3ODZCQThBMn0=||SVNQUklOR19QUkVTRU5URVJfUEhPVE9fMA==|MA==|aHR0cDovL3d3dy52dnN1LnJ1|SVNQUklOR19QUkVTRU5URVJfUEhPVE9fMQ==|KzcoNDIzKTI0MC00MS02MA=="/>
  <p:tag name="GENSWF_OUTPUT_FILE_NAME" val="Lecture-1"/>
  <p:tag name="ISPRING_RESOURCE_PATHS_HASH_PRESENTER" val="d0428e1155f0bc654a1d9c56cce05cfb31aa289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ема"/>
  <p:tag name="ISPRING_SLIDE_INDENT_LEVEL" val="0"/>
  <p:tag name="ISPRING_SLIDE_ID" val="{84E56C29-299E-4501-9EC0-81A4D7F7E17F}"/>
  <p:tag name="GENSWF_ADVANCE_TIME" val="22.45"/>
  <p:tag name="TIMING" val=""/>
  <p:tag name="ISPRING_CUSTOM_TIMING_USED" val="1"/>
  <p:tag name="ISPRING_PRESENTER_ID" val="{E1984A88-230C-4D6F-92A2-61FE786BA8A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Материал"/>
  <p:tag name="ISPRING_SLIDE_ID" val="{1AA3389F-3F1E-4748-83B2-144567DBA6F3}"/>
  <p:tag name="TIMING" val=""/>
  <p:tag name="ISPRING_CUSTOM_TIMING_USED" val="1"/>
  <p:tag name="GENSWF_ADVANCE_TIME" val="17.40"/>
  <p:tag name="ISPRING_PRESENTER_ID" val="{E1984A88-230C-4D6F-92A2-61FE786BA8A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Понятия"/>
  <p:tag name="ISPRING_SLIDE_ID" val="{1192DB6F-104E-4A32-835D-41FA9BFCF2FF}"/>
  <p:tag name="GENSWF_ADVANCE_TIME" val="10.37"/>
  <p:tag name="TIMING" val=""/>
  <p:tag name="ISPRING_CUSTOM_TIMING_USED" val="1"/>
  <p:tag name="ISPRING_PRESENTER_ID" val="{E1984A88-230C-4D6F-92A2-61FE786BA8A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Вопросы"/>
  <p:tag name="ISPRING_SLIDE_ID" val="{4195A1E5-9B74-4F52-9F2A-8C921E8B896F}"/>
  <p:tag name="GENSWF_ADVANCE_TIME" val="9.15"/>
  <p:tag name="TIMING" val=""/>
  <p:tag name="ISPRING_CUSTOM_TIMING_USED" val="1"/>
  <p:tag name="ISPRING_PRESENTER_ID" val="{E1984A88-230C-4D6F-92A2-61FE786BA8A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нец"/>
  <p:tag name="ISPRING_SLIDE_INDENT_LEVEL" val="0"/>
  <p:tag name="ISPRING_SLIDE_ID" val="{3864E923-F8D7-4305-9B14-BCCCB81AA296}"/>
  <p:tag name="GENSWF_ADVANCE_TIME" val="8.45"/>
  <p:tag name="TIMING" val=""/>
  <p:tag name="ISPRING_CUSTOM_TIMING_USED" val="1"/>
  <p:tag name="ISPRING_PRESENTER_ID" val="{E1984A88-230C-4D6F-92A2-61FE786BA8A2}"/>
</p:tagLst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FFFFFF"/>
      </a:hlink>
      <a:folHlink>
        <a:srgbClr val="FFFF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2288</TotalTime>
  <Words>1797</Words>
  <Application>Microsoft Office PowerPoint</Application>
  <PresentationFormat>Экран (4:3)</PresentationFormat>
  <Paragraphs>172</Paragraphs>
  <Slides>31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Symbol</vt:lpstr>
      <vt:lpstr>Wingdings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Рынок ценных бумаг </vt:lpstr>
      <vt:lpstr>История</vt:lpstr>
      <vt:lpstr>Фондовый рынок в России </vt:lpstr>
      <vt:lpstr>Современное положение </vt:lpstr>
      <vt:lpstr>Инфраструктура рынка ценных бумаг </vt:lpstr>
      <vt:lpstr>Способы классификации  </vt:lpstr>
      <vt:lpstr>Биржевой и внебиржевой рынки</vt:lpstr>
      <vt:lpstr>Организованный и неорганизованный рынки</vt:lpstr>
      <vt:lpstr>Кассовый и срочный рынки</vt:lpstr>
      <vt:lpstr>Регулирование рынка ценных бумаг[править </vt:lpstr>
      <vt:lpstr>Правовая база</vt:lpstr>
      <vt:lpstr>Показатели состояния рынка ценных бумаг </vt:lpstr>
      <vt:lpstr>Место рынка ценных бумаг</vt:lpstr>
      <vt:lpstr>Место рынка ценных бумаг можно оценить с двух позиций:</vt:lpstr>
      <vt:lpstr>Функции рынка ценных бумаг</vt:lpstr>
      <vt:lpstr>Участники рынка ценных бумаг</vt:lpstr>
      <vt:lpstr>Организации, обслуживающие рынок ценных бумаг: </vt:lpstr>
      <vt:lpstr>Депозитарий</vt:lpstr>
      <vt:lpstr>Услуги депозитария</vt:lpstr>
      <vt:lpstr>Цель депозитария</vt:lpstr>
      <vt:lpstr>Брокер</vt:lpstr>
      <vt:lpstr>Брокерские услуги </vt:lpstr>
      <vt:lpstr>Дилер</vt:lpstr>
      <vt:lpstr>Формирование ликвидности</vt:lpstr>
      <vt:lpstr>Законодательно дилер обязан:</vt:lpstr>
      <vt:lpstr>От осуществления своей деятельности дилер может получать доход в виде: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Тема1. Понятие, структура и принципы функционирования финансовых рынков</dc:title>
  <dc:creator>S.V.Ryzhkov</dc:creator>
  <cp:lastModifiedBy>Корень Андрей</cp:lastModifiedBy>
  <cp:revision>227</cp:revision>
  <dcterms:created xsi:type="dcterms:W3CDTF">2007-04-22T06:20:01Z</dcterms:created>
  <dcterms:modified xsi:type="dcterms:W3CDTF">2017-02-21T06:46:04Z</dcterms:modified>
</cp:coreProperties>
</file>