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9"/>
  </p:notesMasterIdLst>
  <p:sldIdLst>
    <p:sldId id="256" r:id="rId2"/>
    <p:sldId id="276" r:id="rId3"/>
    <p:sldId id="278" r:id="rId4"/>
    <p:sldId id="277" r:id="rId5"/>
    <p:sldId id="316" r:id="rId6"/>
    <p:sldId id="317" r:id="rId7"/>
    <p:sldId id="258" r:id="rId8"/>
    <p:sldId id="257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9" r:id="rId19"/>
    <p:sldId id="270" r:id="rId20"/>
    <p:sldId id="271" r:id="rId21"/>
    <p:sldId id="272" r:id="rId22"/>
    <p:sldId id="273" r:id="rId23"/>
    <p:sldId id="274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275" r:id="rId58"/>
  </p:sldIdLst>
  <p:sldSz cx="9144000" cy="6858000" type="screen4x3"/>
  <p:notesSz cx="6858000" cy="9144000"/>
  <p:custDataLst>
    <p:tags r:id="rId60"/>
  </p:custDataLst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982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061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5/24/2018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5/24/2018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5/24/2018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5/24/2018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5/24/2018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5/24/2018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5/24/2018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5/24/2018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743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Организация исполнения бюджета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39624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+mn-lt"/>
              </a:rPr>
              <a:t>Цели изучения курса:</a:t>
            </a:r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3200" dirty="0" smtClean="0">
                <a:solidFill>
                  <a:schemeClr val="tx1"/>
                </a:solidFill>
              </a:rPr>
              <a:t>формирование у студентов компетенции в области основных процедур исполнения бюджета по доходам и расходам, а так же роли Федерального казначейства и других органов государственной власти в процессе исполнения бюджета</a:t>
            </a:r>
            <a:endParaRPr lang="ru-RU" sz="3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>
            <a:normAutofit fontScale="850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4200" b="1" i="1" dirty="0" smtClean="0">
                <a:latin typeface="Times New Roman" pitchFamily="18" charset="0"/>
                <a:cs typeface="Times New Roman" pitchFamily="18" charset="0"/>
              </a:rPr>
              <a:t>Задачи курса: 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формирование комплексных знаний в области теоретических основ организации исполнения бюджета, привитие практических навыков по работе с показателями бюджетной статистики, а также умения применять полученные навыки в решении практических задач;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привитие студентам умений квалифицированно использовать нормативно-правовые источники информации и возможности сети Интернет для решения практических и ситуационных задач в области исполнения бюджета</a:t>
            </a:r>
          </a:p>
          <a:p>
            <a:pPr>
              <a:spcAft>
                <a:spcPts val="600"/>
              </a:spcAft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6751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Список рекомендуемой литературы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410200"/>
          </a:xfrm>
        </p:spPr>
        <p:txBody>
          <a:bodyPr>
            <a:normAutofit fontScale="32500" lnSpcReduction="20000"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7400" b="1" dirty="0" smtClean="0">
                <a:latin typeface="Times New Roman" pitchFamily="18" charset="0"/>
                <a:cs typeface="Times New Roman" pitchFamily="18" charset="0"/>
              </a:rPr>
              <a:t>Основная литература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1. Бюджетная система Российской Федерации: учеб. пособие для студентов вузов / И. Г. </a:t>
            </a:r>
            <a:r>
              <a:rPr lang="ru-RU" sz="7400" dirty="0" err="1" smtClean="0">
                <a:latin typeface="Times New Roman" pitchFamily="18" charset="0"/>
                <a:cs typeface="Times New Roman" pitchFamily="18" charset="0"/>
              </a:rPr>
              <a:t>Изабакаров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, Ф. И. </a:t>
            </a:r>
            <a:r>
              <a:rPr lang="ru-RU" sz="7400" dirty="0" err="1" smtClean="0">
                <a:latin typeface="Times New Roman" pitchFamily="18" charset="0"/>
                <a:cs typeface="Times New Roman" pitchFamily="18" charset="0"/>
              </a:rPr>
              <a:t>Ниналалова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. - М. : Вузовский учебник : ИНФРА-М, 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201</a:t>
            </a:r>
            <a:r>
              <a:rPr lang="en-US" sz="74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- 272 с.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2. Бюджетный учет и отчетность: учеб. пособие для студентов вузов / М. А. Вахрушина, А. С. </a:t>
            </a:r>
            <a:r>
              <a:rPr lang="ru-RU" sz="7400" dirty="0" err="1" smtClean="0">
                <a:latin typeface="Times New Roman" pitchFamily="18" charset="0"/>
                <a:cs typeface="Times New Roman" pitchFamily="18" charset="0"/>
              </a:rPr>
              <a:t>Бизина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, Н. Н. </a:t>
            </a:r>
            <a:r>
              <a:rPr lang="ru-RU" sz="7400" dirty="0" err="1" smtClean="0">
                <a:latin typeface="Times New Roman" pitchFamily="18" charset="0"/>
                <a:cs typeface="Times New Roman" pitchFamily="18" charset="0"/>
              </a:rPr>
              <a:t>Сибилева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, А. А. Соколов ; под ред. М. А. Вахрушиной. - М. : Вузовский учебник : ИНФРА-М, 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201</a:t>
            </a:r>
            <a:r>
              <a:rPr lang="en-US" sz="74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- 282 с.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3. Организация исполнения бюджета: учеб. пособие для студентов, [аспирантов], </a:t>
            </a:r>
            <a:r>
              <a:rPr lang="ru-RU" sz="7400" dirty="0" err="1" smtClean="0">
                <a:latin typeface="Times New Roman" pitchFamily="18" charset="0"/>
                <a:cs typeface="Times New Roman" pitchFamily="18" charset="0"/>
              </a:rPr>
              <a:t>обуч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. по спец. 080105 "Финансы и кредит" / [авт.: Л. Д. Андросова и др.] ; под общ. ред. В. В. </a:t>
            </a:r>
            <a:r>
              <a:rPr lang="ru-RU" sz="7400" dirty="0" err="1" smtClean="0">
                <a:latin typeface="Times New Roman" pitchFamily="18" charset="0"/>
                <a:cs typeface="Times New Roman" pitchFamily="18" charset="0"/>
              </a:rPr>
              <a:t>Карчевского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. - 2-е изд., </a:t>
            </a:r>
            <a:r>
              <a:rPr lang="ru-RU" sz="7400" dirty="0" err="1" smtClean="0"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. и доп. - М. : Вузовский учебник : ИНФРА-М, 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201</a:t>
            </a:r>
            <a:r>
              <a:rPr lang="en-US" sz="74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– 208 с.</a:t>
            </a:r>
            <a:endParaRPr lang="ru-RU" sz="7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7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686800" cy="6248400"/>
          </a:xfrm>
        </p:spPr>
        <p:txBody>
          <a:bodyPr>
            <a:normAutofit fontScale="40000" lnSpcReduction="20000"/>
          </a:bodyPr>
          <a:lstStyle/>
          <a:p>
            <a:pPr marL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Дополнительная литература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1. Финансовое право: учебник для студентов вузов / [авт.: Е. Г. Писарева, Е. В.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Покачалова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, В. В. Попов и др.] ; отв. ред. Н. И. Химичева. - 5-е изд.,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перераб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. и доп. - М. : Норма : ИНФРА-М,2013. - 752 с.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2. Бюджетное право: учеб. пособие для студентов вузов / Н. Н.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Литягин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. - М. : Вузовский учебник : ИНФРА-М, 2013. - 106 с.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3. Государственные и муниципальные финансы: учеб. пособие для студентов вузов / О. В. Малиновская, И. П. Скобелева, А. В. Бровкина. - 2-е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изд.,доп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. и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перераб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. - М. : КНОРУС, 2012. - 480 с. - (Для бакалавров).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4. Финансовое право: учебник для бакалавров / [авт.: Н. М.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Артемов,О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. В.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Болтинова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, О. Ю.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Бубнова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и др.] ; под ред. Е. Ю. Грачевой. - М. : Проспект, 2013. - 576 с.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5. Финансы, денежное обращение и кредит: учебник для бакалавров / [авт.: Л. А.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Чалдаева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, О. А. Карпенко, Е. А. Морозова и др.] ; под ред. Л. А.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Чалдаевой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. - М. :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, 2012. - 540 с. - (Бакалавр). -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Библиогр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.: с. 532-540. - Глоссарий: с. 500-531.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6. СПС «Консультант Плюс 3000».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Интернет-ресурсы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www.government.ru – официальный сайт Правительства РФ.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www.minfin.ru – официальный сайт Министерства финансов РФ.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www.roskazna.ru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– официальный сайт Федерального казначейства.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www.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cbr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ru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– официальный сайт Банка России.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www.znanium.com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– электронно-библиотечная система «ИНФРА-М».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www.ojkum.rг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– Научно-теоретический журнал ОЙКУМЕНА регионоведческие исследования.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 www. uisrussia.msu.ru – Университетская информационная система Россия.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590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и бюджетная система России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Сущность и функции бюджета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Понятия бюджетного устройства и бюджетной системы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Структура бюджетной системы РФ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Принципы бюджетной системы РФ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pPr marL="514350" indent="-514350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mar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</a:t>
            </a:r>
            <a:r>
              <a:rPr lang="ru-RU" sz="3200" b="1" i="1" dirty="0" smtClean="0"/>
              <a:t>Роль бюджета в социально-экономических процессах </a:t>
            </a:r>
          </a:p>
          <a:p>
            <a:pPr marL="0">
              <a:buNone/>
            </a:pPr>
            <a:r>
              <a:rPr lang="ru-RU" sz="3200" dirty="0" smtClean="0"/>
              <a:t>     Возникновение бюджета связано с зарождением и формированием государства, использующего его в качестве основного инструмента обеспечения как непосредственно своей деятельности, так и важнейшего элемента проведения социально- экономической политики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4953000"/>
          </a:xfrm>
        </p:spPr>
        <p:txBody>
          <a:bodyPr/>
          <a:lstStyle/>
          <a:p>
            <a:pPr marL="0">
              <a:buNone/>
            </a:pPr>
            <a:r>
              <a:rPr lang="ru-RU" sz="3200" b="1" i="1" dirty="0" smtClean="0"/>
              <a:t>     </a:t>
            </a:r>
            <a:r>
              <a:rPr lang="ru-RU" sz="3600" dirty="0" smtClean="0"/>
              <a:t>В Бюджетном Кодексе РФ </a:t>
            </a:r>
            <a:r>
              <a:rPr lang="ru-RU" sz="3600" b="1" i="1" dirty="0" smtClean="0"/>
              <a:t>бюджет</a:t>
            </a:r>
            <a:r>
              <a:rPr lang="ru-RU" sz="3600" dirty="0" smtClean="0"/>
              <a:t> определен как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Aft>
                <a:spcPts val="600"/>
              </a:spcAft>
              <a:buNone/>
            </a:pPr>
            <a:r>
              <a:rPr lang="ru-RU" sz="2800" dirty="0" smtClean="0"/>
              <a:t>     </a:t>
            </a:r>
            <a:r>
              <a:rPr lang="ru-RU" sz="2800" i="1" dirty="0" smtClean="0"/>
              <a:t>По экономической сущности </a:t>
            </a:r>
            <a:r>
              <a:rPr lang="ru-RU" sz="2800" u="sng" dirty="0" smtClean="0"/>
              <a:t>государственный бюджет</a:t>
            </a:r>
            <a:r>
              <a:rPr lang="ru-RU" sz="2800" dirty="0" smtClean="0"/>
              <a:t> - это денежные отношения, возникающие у государства с юридическими и физическими лицами по поводу распределения национального дохода в связи с образованием и использованием бюджетного фонда, предназначенного для финансирования экономики, социально-культурных мероприятий, нужд обороны и государственного управления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0386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Сущность бюджета, как и любой другой экономической категории, проявляется в двух функциях - </a:t>
            </a:r>
            <a:r>
              <a:rPr lang="ru-RU" sz="3200" b="1" i="1" dirty="0" smtClean="0"/>
              <a:t>распределительной и контрольной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 fontScale="85000" lnSpcReduction="2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b="1" i="1" dirty="0" smtClean="0"/>
              <a:t>     </a:t>
            </a:r>
            <a:r>
              <a:rPr lang="ru-RU" sz="3300" dirty="0" smtClean="0"/>
              <a:t>Благодаря </a:t>
            </a:r>
            <a:r>
              <a:rPr lang="ru-RU" sz="3300" b="1" dirty="0" smtClean="0"/>
              <a:t>распределительной функции </a:t>
            </a:r>
            <a:r>
              <a:rPr lang="ru-RU" sz="3300" dirty="0" smtClean="0"/>
              <a:t>происходит концентрация денежных средств в руках государства и их использование с целью удовлетворения общегосударственных потребностей. Это происходит путем перераспределения финансовых ресурсов между разными подразделениями общественного производства (отраслями, территориями и т.д.), уровнями государственного управления, слоями общества. Границы действия распределительной функции очень широки, т.к. в бюджетные отношения вступают почти все участники воспроизводственного процесса</a:t>
            </a:r>
            <a:endParaRPr lang="ru-RU" sz="3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 fontScale="92500" lnSpcReduction="10000"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2400" dirty="0" smtClean="0"/>
              <a:t>    </a:t>
            </a:r>
            <a:r>
              <a:rPr lang="ru-RU" sz="3200" dirty="0" smtClean="0"/>
              <a:t>Вторая функция - </a:t>
            </a:r>
            <a:r>
              <a:rPr lang="ru-RU" sz="3200" b="1" dirty="0" smtClean="0"/>
              <a:t>контрольная</a:t>
            </a:r>
            <a:r>
              <a:rPr lang="ru-RU" sz="3200" dirty="0" smtClean="0"/>
              <a:t> - позволяет узнать, как фактически складываются пропорции в распределении бюджетных средств, эффективно ли они используются. Она сигнализирует об отклонениях в движении бюджетных средств, отображает экономические процессы, происходящие в структурных звеньях экономики и благодаря ей можно прогнозировать социально- экономические последствия бюджетной политики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71600"/>
            <a:ext cx="8382000" cy="5486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/>
              <a:t>     Для осуществления функций бюджета государство вырабатывает </a:t>
            </a:r>
            <a:r>
              <a:rPr lang="ru-RU" sz="3200" b="1" i="1" dirty="0" smtClean="0"/>
              <a:t>бюджетный механизм</a:t>
            </a:r>
            <a:r>
              <a:rPr lang="ru-RU" sz="3200" dirty="0" smtClean="0"/>
              <a:t>, представляющий собой совокупность форм организации бюджетных отношений, методов мобилизации и использования средств общегосударственного фонда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53340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b="1" i="1" dirty="0" smtClean="0"/>
              <a:t>Бюджетный механизм включает в себя: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/>
              <a:t>• бюджетную систему страны;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/>
              <a:t>• административные органы;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/>
              <a:t>• правовые основания в виде законов и постановлений высших органов управления страны;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/>
              <a:t>• систему документации и отчетности и прочие реквизиты, необходимые для конкретной деятельности по исполнению доходной и расходной частей бюджета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marL="0">
              <a:spcAft>
                <a:spcPts val="1200"/>
              </a:spcAft>
              <a:buNone/>
            </a:pPr>
            <a:r>
              <a:rPr lang="ru-RU" sz="3200" dirty="0" smtClean="0"/>
              <a:t>     </a:t>
            </a:r>
            <a:r>
              <a:rPr lang="ru-RU" sz="3200" b="1" i="1" dirty="0" smtClean="0"/>
              <a:t>Использование бюджетного механизма </a:t>
            </a:r>
            <a:r>
              <a:rPr lang="ru-RU" sz="3200" dirty="0" smtClean="0"/>
              <a:t>для регулирования экономики осуществляется посредством маневрирования поступающими в распоряжение государства денежными средствами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     </a:t>
            </a:r>
            <a:r>
              <a:rPr lang="ru-RU" sz="3200" dirty="0" smtClean="0"/>
              <a:t>В зависимости от экономического содержания разных групп бюджетных отношений в структуре бюджетного механизма выделяют </a:t>
            </a:r>
            <a:r>
              <a:rPr lang="ru-RU" sz="3200" b="1" i="1" dirty="0" smtClean="0"/>
              <a:t>три звена</a:t>
            </a:r>
            <a:r>
              <a:rPr lang="ru-RU" sz="3200" dirty="0" smtClean="0"/>
              <a:t>: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/>
              <a:t>• механизм мобилизации денежных средств в бюджетную систему страны;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/>
              <a:t>• механизм расходования бюджетных средств;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/>
              <a:t>• механизм межбюджетного распределения и перераспределения финансовых ресурсов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dirty="0" smtClean="0"/>
              <a:t>     </a:t>
            </a:r>
            <a:r>
              <a:rPr lang="ru-RU" sz="3200" dirty="0" smtClean="0"/>
              <a:t>В зависимости от особенностей управления бюджетными отношениями в бюджетном механизме выделяют следующие блоки: </a:t>
            </a:r>
          </a:p>
          <a:p>
            <a:pPr marL="0">
              <a:buNone/>
            </a:pPr>
            <a:r>
              <a:rPr lang="ru-RU" sz="3200" dirty="0" smtClean="0"/>
              <a:t>• бюджетное планирование; </a:t>
            </a:r>
          </a:p>
          <a:p>
            <a:pPr marL="0">
              <a:buNone/>
            </a:pPr>
            <a:r>
              <a:rPr lang="ru-RU" sz="3200" dirty="0" smtClean="0"/>
              <a:t>• бюджетное прогнозирование; </a:t>
            </a:r>
          </a:p>
          <a:p>
            <a:pPr marL="0">
              <a:buNone/>
            </a:pPr>
            <a:r>
              <a:rPr lang="ru-RU" sz="3200" dirty="0" smtClean="0"/>
              <a:t>• бюджетный контроль и т.д.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dirty="0" smtClean="0"/>
              <a:t>     </a:t>
            </a:r>
            <a:r>
              <a:rPr lang="ru-RU" sz="3200" b="1" i="1" dirty="0" smtClean="0"/>
              <a:t>Бюджетное планирование </a:t>
            </a:r>
            <a:r>
              <a:rPr lang="ru-RU" sz="3200" dirty="0" smtClean="0"/>
              <a:t>- составляющая финансового планирования, позволяющая определить объем, источники и целевое использование бюджетных ресурсов на каждом из уровней управления: федеральном, региональном, муниципальном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2400" dirty="0" smtClean="0"/>
              <a:t>     </a:t>
            </a:r>
            <a:r>
              <a:rPr lang="ru-RU" sz="3200" b="1" i="1" dirty="0" smtClean="0"/>
              <a:t>Бюджетное прогнозирование </a:t>
            </a:r>
            <a:r>
              <a:rPr lang="ru-RU" sz="3200" dirty="0" smtClean="0"/>
              <a:t>- это обоснованное, опирающееся на реальные расчеты предположение о направлениях развития бюджета, его возможных доходах и расходах, база бюджетного планирования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3200" dirty="0" smtClean="0"/>
              <a:t>     </a:t>
            </a:r>
            <a:r>
              <a:rPr lang="ru-RU" sz="3200" b="1" i="1" dirty="0" smtClean="0"/>
              <a:t>Бюджетный контроль </a:t>
            </a:r>
            <a:r>
              <a:rPr lang="ru-RU" sz="3200" dirty="0" smtClean="0"/>
              <a:t>- составная часть государственного финансового контроля, посредством которого обеспечивается проверка правильности формирования и использования бюджетных средств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5029200"/>
          </a:xfrm>
        </p:spPr>
        <p:txBody>
          <a:bodyPr>
            <a:normAutofit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2800" dirty="0" smtClean="0"/>
              <a:t>     На бюджетный механизм оказывает влияние бюджетное устройство страны.    </a:t>
            </a:r>
          </a:p>
          <a:p>
            <a:pPr marL="0">
              <a:spcAft>
                <a:spcPts val="1200"/>
              </a:spcAft>
              <a:buNone/>
            </a:pPr>
            <a:r>
              <a:rPr lang="ru-RU" sz="2800" dirty="0" smtClean="0"/>
              <a:t>     Функционирование государственного бюджета происходит посредством особых экономических форм, отражающих отдельные этапы перераспределения стоимости, - доходов и расходов бюджета. Эти экономические категории различны по своим функциональным характеристикам и будут рассмотрены далее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610600" cy="5867400"/>
          </a:xfrm>
        </p:spPr>
        <p:txBody>
          <a:bodyPr>
            <a:normAutofit lnSpcReduction="10000"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b="1" i="1" dirty="0" smtClean="0"/>
              <a:t>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Бюджет играет важную экономическую, социальную и политическую роль в воспроизводственном процессе, является инструментом воздействия на развитие экономики и социальной сферы, выступая ускорителем, а иногда тормозом социально-экономического развития общества. Он представляет собой основной финансовый план страны, утверждаемым Федеральным Собранием РФ как закон. Через него мобилизуются средства предприятий различных форм собственности и часть доходов населения. Они направляются на финансирование экономики, социально-культурных мероприятий, укрепление обороноспособности страны, содержание органов государственного управления, создание государственных материальных и финансовых резервов, финансовую поддержку бюджетов субъектов федерации, погашение и обслуживание государственного долга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5867400"/>
          </a:xfrm>
        </p:spPr>
        <p:txBody>
          <a:bodyPr>
            <a:normAutofit fontScale="92500" lnSpcReduction="10000"/>
          </a:bodyPr>
          <a:lstStyle/>
          <a:p>
            <a:pPr marL="0">
              <a:buNone/>
            </a:pPr>
            <a:r>
              <a:rPr lang="ru-RU" dirty="0" smtClean="0"/>
              <a:t>     В современных условиях наибольшим приоритетом пользуются агропромышленный, топливно-энергетический, военно-промышленный комплекс и транспорт. В расходах на национальную экономику более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60% </a:t>
            </a:r>
            <a:r>
              <a:rPr lang="ru-RU" dirty="0" smtClean="0"/>
              <a:t>составляют дотации приоритетным отраслям экономики. </a:t>
            </a:r>
          </a:p>
          <a:p>
            <a:pPr marL="0">
              <a:buNone/>
            </a:pPr>
            <a:r>
              <a:rPr lang="ru-RU" dirty="0" smtClean="0"/>
              <a:t>     Большое значение имеет социальная направленность бюджетных расходов. Приоритетом социальной политики РФ является государственная поддержка наименее защищенных слоев населения (пенсионеров, инвалидов, малообеспеченных семей), а также стабилизация финансирования учреждений здравоохранения, образования и культуры. </a:t>
            </a:r>
          </a:p>
          <a:p>
            <a:pPr marL="0">
              <a:buNone/>
            </a:pPr>
            <a:r>
              <a:rPr lang="ru-RU" dirty="0" smtClean="0"/>
              <a:t>     Государственный бюджет влияет на размеры частных накоплений, определение структуры доходов предприятий и реальные доходы населения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Понятия бюджетного устройства и бюджетной системы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334000"/>
          </a:xfrm>
        </p:spPr>
        <p:txBody>
          <a:bodyPr>
            <a:normAutofit fontScale="925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dirty="0" smtClean="0"/>
              <a:t>      </a:t>
            </a:r>
            <a:r>
              <a:rPr lang="ru-RU" sz="3200" b="1" i="1" dirty="0" smtClean="0"/>
              <a:t>Бюджетное устройство </a:t>
            </a:r>
            <a:r>
              <a:rPr lang="ru-RU" sz="3200" dirty="0" smtClean="0"/>
              <a:t>определяет организацию государственного бюджета и бюджетной системы страны, взаимоотношения между её отдельными звеньями, правовые основы функционирования бюджетов, входящих в бюджетную систему, состав и структуру бюджетов, процедурные стороны формирования и использования бюджетных средств и др. Бюджетное устройство базируется на государственном устройстве страны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Понятия бюджетного устройства и бюджетной системы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fontScale="92500"/>
          </a:bodyPr>
          <a:lstStyle/>
          <a:p>
            <a:pPr marL="0">
              <a:buNone/>
            </a:pPr>
            <a:r>
              <a:rPr lang="ru-RU" b="1" i="1" dirty="0" smtClean="0"/>
              <a:t>     </a:t>
            </a:r>
            <a:r>
              <a:rPr lang="ru-RU" sz="3200" dirty="0" smtClean="0"/>
              <a:t>К сожалению, БК РФ не дает определения бюджетного устройства, что свидетельствует о недопонимании взаимосвязи бюджетных категорий и их недооценке. </a:t>
            </a:r>
          </a:p>
          <a:p>
            <a:pPr marL="0">
              <a:buNone/>
            </a:pPr>
            <a:r>
              <a:rPr lang="ru-RU" sz="3200" dirty="0" smtClean="0"/>
              <a:t>     В ранее действовавшем федеральном законе «Об основах бюджетного устройства и бюджетного процесса в РФ» понятие бюджетного устройства трактовалось как: </a:t>
            </a:r>
            <a:r>
              <a:rPr lang="ru-RU" sz="3200" b="1" i="1" dirty="0" smtClean="0"/>
              <a:t>«организация бюджетной системы и принципы ее построения»</a:t>
            </a:r>
            <a:endParaRPr lang="ru-RU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Понятия бюджетного устройства и бюджетной системы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5029200"/>
          </a:xfrm>
        </p:spPr>
        <p:txBody>
          <a:bodyPr>
            <a:normAutofit fontScale="92500" lnSpcReduction="10000"/>
          </a:bodyPr>
          <a:lstStyle/>
          <a:p>
            <a:pPr marL="0">
              <a:buNone/>
            </a:pPr>
            <a:r>
              <a:rPr lang="ru-RU" i="1" dirty="0" smtClean="0"/>
              <a:t>     </a:t>
            </a:r>
            <a:r>
              <a:rPr lang="ru-RU" sz="3200" dirty="0" smtClean="0"/>
              <a:t>Основы бюджетного устройства определяются формой государственного и административного устройства страны, действующими в ней основными законодательными актами, ролью бюджета в общественном воспроизводстве и социальных процессах. По степени распределения власти между центром и административно-территориальными образованиями все государства подразделяются на унитарные, федеративные и конфедеративные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Понятия бюджетного устройства и бюджетной системы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638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700" dirty="0" smtClean="0"/>
              <a:t>     </a:t>
            </a:r>
            <a:r>
              <a:rPr lang="ru-RU" sz="2700" b="1" i="1" dirty="0" smtClean="0"/>
              <a:t>Унитарное (единое) государство </a:t>
            </a:r>
            <a:r>
              <a:rPr lang="ru-RU" sz="2700" dirty="0" smtClean="0"/>
              <a:t>- это форма государственного устройства, при которой административно-территориальные образования не имеют собственной государственности или автономии. В стране действуют единая конституция, общие для всех систем права и единые органы власти, централизованное управление экономическими, социальными и политическими процессами в государстве. Бюджетная система унитарного государства состоит из двух звеньев - государственного и местных бюджетов (например: Азербайджан, Великобритания, Венгрия, Греция, Израиль, Казахстан, Нидерланды, Северная и Южная Корея, Сингапур, Финляндия, Швеция и др.)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Понятия бюджетного устройства и бюджетной системы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>
            <a:normAutofit fontScale="92500" lnSpcReduction="10000"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2800" b="1" i="1" dirty="0" smtClean="0"/>
              <a:t>     Федеративное (объединенное) государство</a:t>
            </a:r>
            <a:r>
              <a:rPr lang="ru-RU" sz="2800" dirty="0" smtClean="0"/>
              <a:t> - это форма государственного устройства, при которой государственные образования или административно - территориальные образования, входящие в государство, имеют собственную государственность и обладают определенной политической самостоятельностью в пределах, распределенных между ними и центром компетенций. Бюджетная система федеративных государств трехзвенная и состоит из федеративного (федерального) бюджета, бюджетов членов (субъектов) федерации и местных бюджетов (например: США, Австралия, Австрия, ФРГ, Аргентина, Бразилия, Канада, Индия, Швейцария, ОАЭ, РФ, Бельгия и др.)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Понятия бюджетного устройства и бюджетной системы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638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b="1" i="1" dirty="0" smtClean="0"/>
              <a:t>     </a:t>
            </a:r>
            <a:r>
              <a:rPr lang="ru-RU" sz="3000" b="1" i="1" dirty="0" smtClean="0"/>
              <a:t>Конфедеративное (союзное) государство</a:t>
            </a:r>
            <a:r>
              <a:rPr lang="ru-RU" sz="3000" dirty="0" smtClean="0"/>
              <a:t> - это постоянный союз суверенных государств, созданный для достижения политических или военных целей. Бюджет такого государства формируется из взносов входящих в конфедерацию государств. У государств - членов конфедерации - действуют свои бюджетные и налоговые системы (например: Федерация Боснии и Герцеговины, Европейский Союз (хотя законодательно не закреплено), Союз России и Белоруссии)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Понятия бюджетного устройства и бюджетной системы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dirty="0" smtClean="0"/>
              <a:t>За более чем тысячелетнюю историю России ее бюджетное устройство и бюджетная система прошли путь от княжеской казны и системы унитарного государства до системы, основанной на федеративном государственном устройстве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Понятия бюджетного устройства и бюджетной системы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>
              <a:buNone/>
            </a:pPr>
            <a:r>
              <a:rPr lang="ru-RU" dirty="0" smtClean="0"/>
              <a:t>     </a:t>
            </a:r>
            <a:r>
              <a:rPr lang="ru-RU" sz="3600" dirty="0" smtClean="0"/>
              <a:t>Составляющей частью бюджетного устройства России является </a:t>
            </a:r>
            <a:r>
              <a:rPr lang="ru-RU" sz="3600" b="1" i="1" dirty="0" smtClean="0"/>
              <a:t>бюджетная система</a:t>
            </a:r>
            <a:endParaRPr lang="ru-RU" sz="3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Понятия бюджетного устройства и бюджетной системы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5181600"/>
          </a:xfrm>
        </p:spPr>
        <p:txBody>
          <a:bodyPr>
            <a:noAutofit/>
          </a:bodyPr>
          <a:lstStyle/>
          <a:p>
            <a:pPr marL="0" lvl="0"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dirty="0" smtClean="0"/>
              <a:t>Бюджетный кодекс РФ (далее БК РФ) даёт следующее определение </a:t>
            </a:r>
            <a:r>
              <a:rPr lang="ru-RU" sz="3200" b="1" i="1" dirty="0" smtClean="0"/>
              <a:t>бюджетной системы</a:t>
            </a:r>
            <a:r>
              <a:rPr lang="ru-RU" sz="3200" dirty="0" smtClean="0"/>
              <a:t>: «Основанная на экономических отношениях и государственном устройстве РФ, регулируемая законодательством РФ совокупность федерального бюджета, бюджетов субъектов РФ, местных бюджетов и бюджетов государственных внебюджетных фондов»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Понятия бюджетного устройства и бюджетной системы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0" lvl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i="1" dirty="0" smtClean="0"/>
              <a:t>Бюджетная сист</a:t>
            </a:r>
            <a:r>
              <a:rPr lang="ru-RU" sz="2800" dirty="0" smtClean="0"/>
              <a:t>ема - главное звено финансовой системы государства. Бюджетная система РФ нуждается в дальнейшем совершенствовании. Например, в ней не урегулированы проблемы межбюджетных отношений. Для построения бюджетной системы РФ по типу бюджетных систем демократических государств огромное значение имеет соблюдение принципов организации бюджетной системы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3. Структура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 fontScale="92500"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dirty="0" smtClean="0"/>
              <a:t>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Бюджетная система РФ состоит из бюджетов трех уровней: </a:t>
            </a:r>
          </a:p>
          <a:p>
            <a:pPr marL="0">
              <a:spcAft>
                <a:spcPts val="1200"/>
              </a:spcAft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первый уровень - федеральный бюджет РФ и бюджеты государственных внебюджетных фондов; </a:t>
            </a:r>
          </a:p>
          <a:p>
            <a:pPr marL="0">
              <a:spcAft>
                <a:spcPts val="1200"/>
              </a:spcAft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второй уровень - бюджеты субъектов РФ (по Конституции РФ в бюджетную систему входят - 85 бюджетов, из них: 22 республиканских бюджета, 9 краевых и 46 областных бюджетов, 4 окружных бюджета автономных округов, бюджет автономной Еврейской области, городские бюджеты Москвы, Санкт-Петербурга и Севастополя) и бюджеты территориальных государственных внебюджетных фондов; </a:t>
            </a:r>
          </a:p>
          <a:p>
            <a:pPr marL="0">
              <a:spcAft>
                <a:spcPts val="1200"/>
              </a:spcAft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третий уровень - местные бюджеты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3. Структура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3000" dirty="0" smtClean="0"/>
              <a:t>     Свод бюджетов всех уровней составляет </a:t>
            </a:r>
            <a:r>
              <a:rPr lang="ru-RU" sz="3000" b="1" dirty="0" smtClean="0"/>
              <a:t>консолидированный бюджет РФ</a:t>
            </a:r>
            <a:r>
              <a:rPr lang="ru-RU" sz="3000" dirty="0" smtClean="0"/>
              <a:t>.  </a:t>
            </a:r>
          </a:p>
          <a:p>
            <a:pPr marL="0">
              <a:spcAft>
                <a:spcPts val="1200"/>
              </a:spcAft>
              <a:buNone/>
            </a:pPr>
            <a:r>
              <a:rPr lang="ru-RU" sz="3000" dirty="0" smtClean="0"/>
              <a:t>     </a:t>
            </a:r>
            <a:r>
              <a:rPr lang="ru-RU" sz="3000" b="1" i="1" dirty="0" smtClean="0"/>
              <a:t>Консолидированный бюджет субъекта РФ </a:t>
            </a:r>
            <a:r>
              <a:rPr lang="ru-RU" sz="3000" dirty="0" smtClean="0"/>
              <a:t>составляют бюджет самого субъекта РФ и свод бюджетов, находящихся на его территории муниципальных образований. </a:t>
            </a:r>
          </a:p>
          <a:p>
            <a:pPr marL="0">
              <a:spcAft>
                <a:spcPts val="1200"/>
              </a:spcAft>
              <a:buNone/>
            </a:pPr>
            <a:r>
              <a:rPr lang="ru-RU" sz="3000" dirty="0" smtClean="0"/>
              <a:t>     </a:t>
            </a:r>
            <a:r>
              <a:rPr lang="ru-RU" sz="3000" b="1" i="1" dirty="0" smtClean="0"/>
              <a:t>Консолидированный бюджет РФ </a:t>
            </a:r>
            <a:r>
              <a:rPr lang="ru-RU" sz="3000" dirty="0" smtClean="0"/>
              <a:t>- включает федеральный бюджет и консолидированные бюджеты субъектов РФ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3. Структура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5562600"/>
          </a:xfrm>
        </p:spPr>
        <p:txBody>
          <a:bodyPr>
            <a:normAutofit lnSpcReduction="10000"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dirty="0" smtClean="0"/>
              <a:t>     </a:t>
            </a:r>
            <a:r>
              <a:rPr lang="ru-RU" sz="2800" dirty="0" smtClean="0"/>
              <a:t>Консолидированный бюджет позволяет получить полное представление обо всех доходах и расходах региона или Федерации в целом, он не утверждается, т.е. не имеет правовой нагрузки и служит для аналитических и статистических целей.</a:t>
            </a:r>
          </a:p>
          <a:p>
            <a:pPr marL="0">
              <a:spcAft>
                <a:spcPts val="1200"/>
              </a:spcAft>
              <a:buNone/>
            </a:pPr>
            <a:r>
              <a:rPr lang="ru-RU" sz="2800" dirty="0" smtClean="0"/>
              <a:t>     Он используется в бюджетном планировании и прогнозировании и разрабатывается одновременно с проектом бюджета соответствующего уровня. Его количественные характеристики служат для подтверждения реальности и обоснованности показателей бюджетов всех уровней бюджетной системы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3. Структура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txBody>
          <a:bodyPr>
            <a:normAutofit fontScale="92500" lnSpcReduction="20000"/>
          </a:bodyPr>
          <a:lstStyle/>
          <a:p>
            <a:pPr marL="0">
              <a:lnSpc>
                <a:spcPct val="110000"/>
              </a:lnSpc>
              <a:spcAft>
                <a:spcPts val="600"/>
              </a:spcAft>
              <a:buNone/>
            </a:pPr>
            <a:r>
              <a:rPr lang="ru-RU" dirty="0" smtClean="0"/>
              <a:t>     </a:t>
            </a:r>
            <a:r>
              <a:rPr lang="ru-RU" sz="2800" dirty="0" smtClean="0"/>
              <a:t>Свод бюджетов - расчетный документ, отражающий соединение всех показателей, характеризующих объединяемые бюджеты. </a:t>
            </a:r>
          </a:p>
          <a:p>
            <a:pPr marL="0">
              <a:lnSpc>
                <a:spcPct val="110000"/>
              </a:lnSpc>
              <a:spcAft>
                <a:spcPts val="600"/>
              </a:spcAft>
              <a:buNone/>
            </a:pPr>
            <a:r>
              <a:rPr lang="ru-RU" sz="2800" dirty="0" smtClean="0"/>
              <a:t>     Чтобы не допустить ошибок в процессе консолидации, соблюдают определенные правила суммирования основных показателей бюджета - доходов, расходов, дефицита. При определении итоговых показателей запрещается: </a:t>
            </a:r>
          </a:p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800" dirty="0" smtClean="0"/>
              <a:t> сальдировать дефициты одних бюджетов с </a:t>
            </a:r>
            <a:r>
              <a:rPr lang="ru-RU" sz="2800" dirty="0" err="1" smtClean="0"/>
              <a:t>профицитами</a:t>
            </a:r>
            <a:r>
              <a:rPr lang="ru-RU" sz="2800" dirty="0" smtClean="0"/>
              <a:t> других; </a:t>
            </a:r>
          </a:p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800" dirty="0" smtClean="0"/>
              <a:t> недопустим двойной счет трансфертов, поскольку они проходят в составе доходов одних бюджетов и одновременно как расход в составе вышестоящего бюджета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3. Структура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638800"/>
          </a:xfrm>
        </p:spPr>
        <p:txBody>
          <a:bodyPr>
            <a:no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3200" dirty="0" smtClean="0"/>
              <a:t>В международной практике используются понятия </a:t>
            </a:r>
            <a:r>
              <a:rPr lang="ru-RU" sz="3200" i="1" dirty="0" smtClean="0"/>
              <a:t>«консолидированный расширенный бюджет»</a:t>
            </a:r>
            <a:r>
              <a:rPr lang="ru-RU" sz="3200" dirty="0" smtClean="0"/>
              <a:t>, включающий свод бюджетов всех уровней и бюджеты внебюджетных фондов, и </a:t>
            </a:r>
            <a:r>
              <a:rPr lang="ru-RU" sz="3200" i="1" dirty="0" smtClean="0"/>
              <a:t>«расширенный бюджет правительства»</a:t>
            </a:r>
            <a:r>
              <a:rPr lang="ru-RU" sz="3200" dirty="0" smtClean="0"/>
              <a:t>, включающий федеральный бюджет и бюджеты внебюджетных фондов. Он используется для анализа влияния проводимой правительством федеральной политики, для оценки деятельности федеральных органов власти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6096000"/>
          </a:xfrm>
        </p:spPr>
        <p:txBody>
          <a:bodyPr>
            <a:normAutofit fontScale="62500" lnSpcReduction="20000"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Бюджетная система функционирует на основе принципов, изложенных в БК РФ (гл. 5). </a:t>
            </a:r>
          </a:p>
          <a:p>
            <a:pPr marL="0">
              <a:spcAft>
                <a:spcPts val="600"/>
              </a:spcAft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Бюджетная система РФ основана на принципах: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единства бюджетной системы РФ;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разграничения доходов, расходов и источников финансирования дефицитов бюджетов между бюджетами бюджетной системы РФ;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самостоятельности бюджетов;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равенства бюджетных прав субъектов РФ, муниципальных образований;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полноты отражения доходов, расходов и источников финансирования дефицитов бюджетов;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сбалансированности бюджета;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результативности и эффективности использования бюджетных средств;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общего (совокупного) покрытия расходов бюджетов;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прозрачности (открытости);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достоверности бюджета;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адресности и целевого характера бюджетных средств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подведомственности расходов бюджетов;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единства кассы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 fontScale="92500"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/>
              <a:t>     Принцип </a:t>
            </a:r>
            <a:r>
              <a:rPr lang="ru-RU" b="1" i="1" dirty="0" smtClean="0"/>
              <a:t>единства бюджетной системы </a:t>
            </a:r>
            <a:r>
              <a:rPr lang="ru-RU" dirty="0" smtClean="0"/>
              <a:t>означает единство бюджетного законодательства РФ, принципов организации и функционирования бюджетной системы, форм бюджет ной документации и бюджетной отчетности, бюджетной классификации бюджетной системы, санкций за нарушение бюджетного законодательства, единый порядок установления и исполнения расходных обязательств, формирования доходов и осуществления расходов бюджетов бюджетной системы, ведения бюджетного учета и составления бюджетной отчетности бюджетов бюджетной системы РФ и бюджетных учреждений, единство порядка исполнения судебных актов по обращению взыскания на средства бюджетов бюджетной системы РФ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9436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dirty="0" smtClean="0"/>
              <a:t>     </a:t>
            </a:r>
            <a:r>
              <a:rPr lang="ru-RU" b="1" i="1" dirty="0" smtClean="0"/>
              <a:t>Принцип разграничения доходов, расходов и источников финансирования дефицитов бюджетов между бюджетами бюджетной системы РФ</a:t>
            </a:r>
            <a:r>
              <a:rPr lang="ru-RU" dirty="0" smtClean="0"/>
              <a:t> означает закрепление в соответствии с законодательством доходов, расходов и источников финансирования дефицитов бюджетов за бюджетами бюджетной системы РФ, а также определение полномочий органов государственной власти (органов местного самоуправления) и органов управления государственными внебюджетными фондами по формированию доходов бюджетов, источников финансирования дефицитов бюджетов и установлению и исполнению расходных обязательств публично-правовых образований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562600"/>
          </a:xfrm>
        </p:spPr>
        <p:txBody>
          <a:bodyPr>
            <a:normAutofit fontScale="92500" lnSpcReduction="10000"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b="1" i="1" dirty="0" smtClean="0"/>
              <a:t>Принцип самостоятельности бюджетов означает: </a:t>
            </a:r>
          </a:p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dirty="0" smtClean="0"/>
              <a:t> право и обязанность органов государственной власти и органов местного самоуправления самостоятельно обеспечивать сбалансированность соответствующих бюджетов и эффективность использования бюджетных средств, осуществлять бюджетный процесс, предоставлять средства из бюджета на исполнение расходных обязательств в форме межбюджетных трансфертов; </a:t>
            </a:r>
          </a:p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dirty="0" smtClean="0"/>
              <a:t> право органов государственной власти и органов местного самоуправления устанавливать в соответствии с законодательством РФ о налогах и сборах налоги и сборы, доходы от которых подлежат зачислению в соответствующие бюджеты бюджетной системы РФ; определять формы и направления расходования средств бюджетов;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>
            <a:normAutofit fontScale="77500" lnSpcReduction="20000"/>
          </a:bodyPr>
          <a:lstStyle/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dirty="0" smtClean="0"/>
              <a:t> </a:t>
            </a:r>
            <a:r>
              <a:rPr lang="ru-RU" sz="3100" dirty="0" smtClean="0"/>
              <a:t>недопустимость установления расходных обязательств, подлежащих исполнению за счет доходов и источников финансирования дефицитов других бюджетов бюджетной системы РФ, а также расходных обязательств, подлежащих исполнению одновременно за счет средств двух и более бюджетов бюджетной системы РФ; </a:t>
            </a:r>
          </a:p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100" dirty="0" smtClean="0"/>
              <a:t> недопустимость введения в действие в течение текущего финансового года органами государственной власти и органами местного самоуправления изменений бюджетного законодательства РФ, приводящих к увеличению расходов и (или) снижению доходов других бюджетов бюджетной системы РФ без внесения изменений в законы (решения) о соответствующих бюджетах; изъятия дополнительных доходов, экономии по расходам бюджетов, полученных в результате эффективного исполнения бюджетов</a:t>
            </a:r>
            <a:endParaRPr lang="ru-RU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4953000"/>
          </a:xfrm>
        </p:spPr>
        <p:txBody>
          <a:bodyPr/>
          <a:lstStyle/>
          <a:p>
            <a:pPr marL="0">
              <a:spcAft>
                <a:spcPts val="600"/>
              </a:spcAft>
              <a:buNone/>
            </a:pPr>
            <a:r>
              <a:rPr lang="ru-RU" dirty="0" smtClean="0"/>
              <a:t>     </a:t>
            </a:r>
            <a:r>
              <a:rPr lang="ru-RU" b="1" i="1" dirty="0" smtClean="0"/>
              <a:t>Принцип равенства бюджетных прав субъектов РФ, муниципальных образований</a:t>
            </a:r>
            <a:r>
              <a:rPr lang="ru-RU" dirty="0" smtClean="0"/>
              <a:t> означает определение бюджетных полномочий органов государственной власти субъектов РФ и органов местного самоуправления, установление и исполнение расходных обязательств, формирование налоговых и неналоговых доходов бюджетов субъектов РФ и местных бюджетов, определение объема, форм и порядка предоставления межбюджетных трансфертов в соответствии с едиными принципами и требованиями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dirty="0" smtClean="0"/>
              <a:t>     </a:t>
            </a:r>
            <a:r>
              <a:rPr lang="ru-RU" sz="3200" b="1" i="1" dirty="0" smtClean="0"/>
              <a:t>Принцип полноты отражения доходов, расходов и источников финансирования дефицитов бюджетов </a:t>
            </a:r>
            <a:r>
              <a:rPr lang="ru-RU" sz="3200" dirty="0" smtClean="0"/>
              <a:t>означает, что все доходы, расходы и источники финансирования дефицитов бюджетов в обязательном порядке и в полном объеме отражаются в соответствующих бюджетах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 lnSpcReduction="10000"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dirty="0" smtClean="0"/>
              <a:t>     </a:t>
            </a:r>
            <a:r>
              <a:rPr lang="ru-RU" sz="3200" b="1" i="1" dirty="0" smtClean="0"/>
              <a:t>Принцип сбалансированности бюджета </a:t>
            </a:r>
            <a:r>
              <a:rPr lang="ru-RU" sz="3200" dirty="0" smtClean="0"/>
              <a:t>означает, что объем предусмотренных бюджетом расходов должен соответствовать суммарному объему доходов бюджета и поступлений из источников финансирования его дефицита, уменьшенных на суммы выплат из бюджета, связанных с источниками финансирования дефицита бюджета и изменением остатков на счетах по учету средств бюджетов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458200" cy="5715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b="1" i="1" dirty="0" smtClean="0"/>
              <a:t>     Принцип результативности и эффективности использования бюджетных средств</a:t>
            </a:r>
            <a:r>
              <a:rPr lang="ru-RU" sz="2800" dirty="0" smtClean="0"/>
              <a:t> означает, что при составлении и исполнении бюджетов участники бюджетного процесса в рамках установленных им бюджетных полномочий должны исходить из необходимости достижения заданных результатов с использованием наименьшего объема средств или достижения наилучшего результата с использованием определенного бюджетом объема средств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915400" cy="5867400"/>
          </a:xfrm>
        </p:spPr>
        <p:txBody>
          <a:bodyPr>
            <a:normAutofit fontScale="77500" lnSpcReduction="2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2800" b="1" i="1" dirty="0" smtClean="0"/>
              <a:t>     Принцип общего (совокупного) покрытия расходов бюджетов </a:t>
            </a:r>
            <a:r>
              <a:rPr lang="ru-RU" sz="2800" dirty="0" smtClean="0"/>
              <a:t>означает, что расходы бюджета не могут быть увязаны с определенными доходами бюджета и источниками финансирования дефицита бюджета, кроме: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субвенций и субсидий, полученных из других бюджетов бюджетной системы РФ; 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средств целевых иностранных кредитов (заимствований); 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добровольных взносов, пожертвований, средств самообложения граждан; 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расходов бюджета, осуществляемых в соответствии с международными договорами (соглашениями) с участием РФ; 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расходов бюджета, осуществляемых за пределами территории РФ;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отдельных видов неналоговых доходов, предлагаемых к введению (отражению в бюджете) начиная с очередного финансового года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91200"/>
          </a:xfrm>
        </p:spPr>
        <p:txBody>
          <a:bodyPr>
            <a:normAutofit fontScale="85000" lnSpcReduction="2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dirty="0" smtClean="0"/>
              <a:t>     </a:t>
            </a:r>
            <a:r>
              <a:rPr lang="ru-RU" b="1" i="1" dirty="0" smtClean="0"/>
              <a:t>Принцип прозрачности (открытости) </a:t>
            </a:r>
            <a:r>
              <a:rPr lang="ru-RU" dirty="0" smtClean="0"/>
              <a:t>означает:  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dirty="0" smtClean="0"/>
              <a:t>обязательное опубликование в средствах массовой информации утвержденных бюджетов и отчетов об их исполнении, полноту представления информации о ходе исполнения бюджетов, а также доступность иных сведений о бюджетах;  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dirty="0" smtClean="0"/>
              <a:t>обязательную открытость для общества и средств массовой информации проектов бюджетов, внесенных в законодательные (представительные) органы государственной власти (представительные органы муниципальных образований), процедур рассмотрения и принятия решений по проектам бюджетов;  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dirty="0" smtClean="0"/>
              <a:t>стабильность и (или) преемственность бюджетной классификации РФ, а также обеспечение сопоставимости показателей бюджета отчетного, текущего и очередного финансового года (очередного финансового года и планового периода). </a:t>
            </a:r>
          </a:p>
          <a:p>
            <a:pPr marL="0">
              <a:lnSpc>
                <a:spcPct val="110000"/>
              </a:lnSpc>
              <a:buNone/>
            </a:pPr>
            <a:r>
              <a:rPr lang="ru-RU" dirty="0" smtClean="0"/>
              <a:t>     Секретные статьи могут утверждаться только в составе федерального бюджета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b="1" i="1" dirty="0" smtClean="0"/>
              <a:t>Принцип достоверности бюджета </a:t>
            </a:r>
            <a:r>
              <a:rPr lang="ru-RU" sz="3200" dirty="0" smtClean="0"/>
              <a:t>означает надежность показателей прогноза социально-экономического развития соответствующей территории и реалистичность расчета доходов и расходов бюджета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 marL="0">
              <a:spcAft>
                <a:spcPts val="1200"/>
              </a:spcAft>
              <a:buNone/>
            </a:pPr>
            <a:r>
              <a:rPr lang="ru-RU" dirty="0" smtClean="0"/>
              <a:t>     </a:t>
            </a:r>
            <a:r>
              <a:rPr lang="ru-RU" sz="3200" b="1" i="1" dirty="0" smtClean="0"/>
              <a:t>Принцип адресности и целевого характера бюджетных средств</a:t>
            </a:r>
            <a:r>
              <a:rPr lang="ru-RU" sz="3200" dirty="0" smtClean="0"/>
              <a:t> означает, что бюджетные ассигнования и лимиты бюджетных обязательств доводятся до конкретных получателей бюджетных средств с указанием цели их использования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Aft>
                <a:spcPts val="1200"/>
              </a:spcAft>
              <a:buNone/>
            </a:pPr>
            <a:r>
              <a:rPr lang="ru-RU" dirty="0" smtClean="0"/>
              <a:t>     </a:t>
            </a:r>
            <a:r>
              <a:rPr lang="ru-RU" sz="3200" b="1" i="1" dirty="0" smtClean="0"/>
              <a:t>Принцип подведомственности расходов бюджетов </a:t>
            </a:r>
            <a:r>
              <a:rPr lang="ru-RU" sz="3200" dirty="0" smtClean="0"/>
              <a:t>означает, что получатели бюджетных средств вправе получать бюджетные ассигнования и лимиты бюджетных обязательств только от главного распорядителя (распорядителя) бюджетных средств, в ведении которого они находятся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dirty="0" smtClean="0"/>
              <a:t>     </a:t>
            </a:r>
            <a:r>
              <a:rPr lang="ru-RU" sz="3200" b="1" i="1" dirty="0" smtClean="0"/>
              <a:t>Принцип единства кассы </a:t>
            </a:r>
            <a:r>
              <a:rPr lang="ru-RU" sz="3200" dirty="0" smtClean="0"/>
              <a:t>означает зачисление всех кассовых поступлений и осуществление всех кассовых выплат с единого счета бюджета, за исключением операций по исполнению бюджетов, осуществляемых за пределами территории соответственно РФ, субъекта РФ, муниципального образования, а также операций, осуществляемых в соответствии с валютным законодательством РФ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2000" dirty="0" smtClean="0"/>
              <a:t>     </a:t>
            </a:r>
            <a:r>
              <a:rPr lang="ru-RU" sz="3200" dirty="0" smtClean="0"/>
              <a:t>Следует обратить внимание, что из всех перечисленных принципов только принципы единства, самостоятельности и разграничения доходов и расходов между уровнями бюджетной системы можно отнести к принципам построения системы. Именно они определяют бюджетную систему как единое целое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0e197dd9758ee8ec8c3fb28b7539a9ad08edba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590</TotalTime>
  <Words>3139</Words>
  <Application>Microsoft Office PowerPoint</Application>
  <PresentationFormat>Экран (4:3)</PresentationFormat>
  <Paragraphs>180</Paragraphs>
  <Slides>57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63" baseType="lpstr">
      <vt:lpstr>Calibri</vt:lpstr>
      <vt:lpstr>Constantia</vt:lpstr>
      <vt:lpstr>Times New Roman</vt:lpstr>
      <vt:lpstr>Wingdings</vt:lpstr>
      <vt:lpstr>Wingdings 2</vt:lpstr>
      <vt:lpstr>Поток</vt:lpstr>
      <vt:lpstr>Организация исполнения бюджета</vt:lpstr>
      <vt:lpstr>Цели изучения курса:  формирование у студентов компетенции в области основных процедур исполнения бюджета по доходам и расходам, а так же роли Федерального казначейства и других органов государственной власти в процессе исполнения бюджета</vt:lpstr>
      <vt:lpstr>Презентация PowerPoint</vt:lpstr>
      <vt:lpstr>Список рекомендуемой литературы</vt:lpstr>
      <vt:lpstr>Презентация PowerPoint</vt:lpstr>
      <vt:lpstr>Презентация PowerPoint</vt:lpstr>
      <vt:lpstr>Тема: Бюджет и бюджетная система России</vt:lpstr>
      <vt:lpstr>ВОПРОСЫ: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2. Понятия бюджетного устройства и бюджетной системы</vt:lpstr>
      <vt:lpstr>2. Понятия бюджетного устройства и бюджетной системы</vt:lpstr>
      <vt:lpstr>2. Понятия бюджетного устройства и бюджетной системы</vt:lpstr>
      <vt:lpstr>2. Понятия бюджетного устройства и бюджетной системы</vt:lpstr>
      <vt:lpstr>2. Понятия бюджетного устройства и бюджетной системы</vt:lpstr>
      <vt:lpstr>2. Понятия бюджетного устройства и бюджетной системы</vt:lpstr>
      <vt:lpstr>2. Понятия бюджетного устройства и бюджетной системы</vt:lpstr>
      <vt:lpstr>2. Понятия бюджетного устройства и бюджетной системы</vt:lpstr>
      <vt:lpstr>2. Понятия бюджетного устройства и бюджетной системы</vt:lpstr>
      <vt:lpstr>2. Понятия бюджетного устройства и бюджетной системы</vt:lpstr>
      <vt:lpstr>3. Структура бюджетной системы РФ</vt:lpstr>
      <vt:lpstr>3. Структура бюджетной системы РФ</vt:lpstr>
      <vt:lpstr>3. Структура бюджетной системы РФ</vt:lpstr>
      <vt:lpstr>3. Структура бюджетной системы РФ</vt:lpstr>
      <vt:lpstr>3. Структура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Уксуменко Алёна</cp:lastModifiedBy>
  <cp:revision>63</cp:revision>
  <dcterms:created xsi:type="dcterms:W3CDTF">2014-09-02T04:46:32Z</dcterms:created>
  <dcterms:modified xsi:type="dcterms:W3CDTF">2018-05-24T06:32:51Z</dcterms:modified>
</cp:coreProperties>
</file>