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tags/tag15.xml" ContentType="application/vnd.openxmlformats-officedocument.presentationml.tags+xml"/>
  <Override PartName="/ppt/notesSlides/notesSlide19.xml" ContentType="application/vnd.openxmlformats-officedocument.presentationml.notesSlide+xml"/>
  <Override PartName="/ppt/tags/tag16.xml" ContentType="application/vnd.openxmlformats-officedocument.presentationml.tags+xml"/>
  <Override PartName="/ppt/notesSlides/notesSlide20.xml" ContentType="application/vnd.openxmlformats-officedocument.presentationml.notesSlide+xml"/>
  <Override PartName="/ppt/tags/tag17.xml" ContentType="application/vnd.openxmlformats-officedocument.presentationml.tags+xml"/>
  <Override PartName="/ppt/notesSlides/notesSlide21.xml" ContentType="application/vnd.openxmlformats-officedocument.presentationml.notesSlide+xml"/>
  <Override PartName="/ppt/tags/tag18.xml" ContentType="application/vnd.openxmlformats-officedocument.presentationml.tags+xml"/>
  <Override PartName="/ppt/notesSlides/notesSlide22.xml" ContentType="application/vnd.openxmlformats-officedocument.presentationml.notesSlide+xml"/>
  <Override PartName="/ppt/tags/tag19.xml" ContentType="application/vnd.openxmlformats-officedocument.presentationml.tags+xml"/>
  <Override PartName="/ppt/notesSlides/notesSlide23.xml" ContentType="application/vnd.openxmlformats-officedocument.presentationml.notesSlide+xml"/>
  <Override PartName="/ppt/tags/tag20.xml" ContentType="application/vnd.openxmlformats-officedocument.presentationml.tags+xml"/>
  <Override PartName="/ppt/notesSlides/notesSlide24.xml" ContentType="application/vnd.openxmlformats-officedocument.presentationml.notesSlide+xml"/>
  <Override PartName="/ppt/tags/tag21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22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23.xml" ContentType="application/vnd.openxmlformats-officedocument.presentationml.tags+xml"/>
  <Override PartName="/ppt/notesSlides/notesSlide31.xml" ContentType="application/vnd.openxmlformats-officedocument.presentationml.notesSlide+xml"/>
  <Override PartName="/ppt/tags/tag24.xml" ContentType="application/vnd.openxmlformats-officedocument.presentationml.tags+xml"/>
  <Override PartName="/ppt/notesSlides/notesSlide32.xml" ContentType="application/vnd.openxmlformats-officedocument.presentationml.notesSlide+xml"/>
  <Override PartName="/ppt/tags/tag25.xml" ContentType="application/vnd.openxmlformats-officedocument.presentationml.tags+xml"/>
  <Override PartName="/ppt/notesSlides/notesSlide33.xml" ContentType="application/vnd.openxmlformats-officedocument.presentationml.notesSlide+xml"/>
  <Override PartName="/ppt/tags/tag26.xml" ContentType="application/vnd.openxmlformats-officedocument.presentationml.tags+xml"/>
  <Override PartName="/ppt/notesSlides/notesSlide34.xml" ContentType="application/vnd.openxmlformats-officedocument.presentationml.notesSlide+xml"/>
  <Override PartName="/ppt/tags/tag27.xml" ContentType="application/vnd.openxmlformats-officedocument.presentationml.tags+xml"/>
  <Override PartName="/ppt/notesSlides/notesSlide35.xml" ContentType="application/vnd.openxmlformats-officedocument.presentationml.notesSlide+xml"/>
  <Override PartName="/ppt/tags/tag28.xml" ContentType="application/vnd.openxmlformats-officedocument.presentationml.tags+xml"/>
  <Override PartName="/ppt/notesSlides/notesSlide36.xml" ContentType="application/vnd.openxmlformats-officedocument.presentationml.notesSlide+xml"/>
  <Override PartName="/ppt/tags/tag29.xml" ContentType="application/vnd.openxmlformats-officedocument.presentationml.tags+xml"/>
  <Override PartName="/ppt/notesSlides/notesSlide37.xml" ContentType="application/vnd.openxmlformats-officedocument.presentationml.notesSlide+xml"/>
  <Override PartName="/ppt/tags/tag30.xml" ContentType="application/vnd.openxmlformats-officedocument.presentationml.tags+xml"/>
  <Override PartName="/ppt/notesSlides/notesSlide38.xml" ContentType="application/vnd.openxmlformats-officedocument.presentationml.notesSlide+xml"/>
  <Override PartName="/ppt/tags/tag31.xml" ContentType="application/vnd.openxmlformats-officedocument.presentationml.tags+xml"/>
  <Override PartName="/ppt/notesSlides/notesSlide39.xml" ContentType="application/vnd.openxmlformats-officedocument.presentationml.notesSlide+xml"/>
  <Override PartName="/ppt/tags/tag32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323" r:id="rId2"/>
    <p:sldId id="324" r:id="rId3"/>
    <p:sldId id="257" r:id="rId4"/>
    <p:sldId id="258" r:id="rId5"/>
    <p:sldId id="265" r:id="rId6"/>
    <p:sldId id="266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308" r:id="rId29"/>
    <p:sldId id="309" r:id="rId30"/>
    <p:sldId id="310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25" r:id="rId42"/>
    <p:sldId id="326" r:id="rId43"/>
  </p:sldIdLst>
  <p:sldSz cx="9144000" cy="6858000" type="screen4x3"/>
  <p:notesSz cx="6858000" cy="9144000"/>
  <p:custDataLst>
    <p:tags r:id="rId4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456" y="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92FCEC-4F48-4216-8DDB-C9B3643F734D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B1C37-62BE-4078-80D8-7D718A5319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398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063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414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4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979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812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5576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8511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8493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25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83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919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528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3049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114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7435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321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7310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1439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0660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0031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3440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1727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8091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6966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6152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6298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8233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2004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569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2512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7998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2389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7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5219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0743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5533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8119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684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667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2467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B1C37-62BE-4078-80D8-7D718A5319C5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166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25EA-53D4-404B-B619-4EE5401BCA74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E925EA-53D4-404B-B619-4EE5401BCA74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68931CF-43A0-41C0-BAF8-CCEE2896FA6F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file:///C:\Users\836D~1\AppData\Local\Temp\FineReader11.00\media\image4.pn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file:///C:\Users\836D~1\AppData\Local\Temp\FineReader11.00\media\image6.pn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file:///C:\Users\836D~1\AppData\Local\Temp\FineReader11.00\media\image7.pn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file:///C:\Users\836D~1\AppData\Local\Temp\FineReader11.00\media\image12.png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2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2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2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2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2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2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2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4" Type="http://schemas.openxmlformats.org/officeDocument/2006/relationships/image" Target="../media/image2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8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800" dirty="0" smtClean="0">
                <a:solidFill>
                  <a:schemeClr val="bg1"/>
                </a:solidFill>
              </a:rPr>
              <a:t>федерации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chemeClr val="bg1"/>
                </a:solidFill>
              </a:rPr>
              <a:t> 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8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Кафедра </a:t>
            </a:r>
            <a:r>
              <a:rPr lang="ru-RU" sz="1800" dirty="0" smtClean="0">
                <a:solidFill>
                  <a:schemeClr val="bg1"/>
                </a:solidFill>
              </a:rPr>
              <a:t>ИТС</a:t>
            </a: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>
                <a:solidFill>
                  <a:schemeClr val="bg1"/>
                </a:solidFill>
              </a:rPr>
              <a:t>«Метрология, стандартизация, подтверждение соответствия»</a:t>
            </a: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100" b="1" dirty="0" smtClean="0">
                <a:solidFill>
                  <a:schemeClr val="bg1"/>
                </a:solidFill>
              </a:rPr>
              <a:t>Тема «ИЗМЕРИТЕЛЬНАЯ ТЕХНИКА»</a:t>
            </a:r>
            <a:endParaRPr lang="ru-RU" sz="4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Преподаватели: </a:t>
            </a: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Левашов Ю.А.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</a:t>
            </a:r>
            <a:r>
              <a:rPr lang="ru-RU" sz="1700" smtClean="0">
                <a:solidFill>
                  <a:schemeClr val="bg1"/>
                </a:solidFill>
              </a:rPr>
              <a:t>, </a:t>
            </a:r>
            <a:r>
              <a:rPr lang="ru-RU" sz="1700" smtClean="0">
                <a:solidFill>
                  <a:schemeClr val="bg1"/>
                </a:solidFill>
              </a:rPr>
              <a:t>2019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095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СОДЕРЖАНИЕ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4.1 Масштабные измерительные преобразователи</a:t>
            </a:r>
          </a:p>
          <a:p>
            <a:pPr marL="0" indent="0">
              <a:buNone/>
            </a:pPr>
            <a:r>
              <a:rPr lang="ru-RU" dirty="0" smtClean="0"/>
              <a:t>4.2</a:t>
            </a:r>
            <a:r>
              <a:rPr lang="en-US" dirty="0" smtClean="0"/>
              <a:t> </a:t>
            </a:r>
            <a:r>
              <a:rPr lang="ru-RU" sz="2800" dirty="0"/>
              <a:t>Электромеханические измерительные преобразователи и приборы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4.3</a:t>
            </a:r>
            <a:r>
              <a:rPr lang="en-US" dirty="0" smtClean="0"/>
              <a:t> </a:t>
            </a:r>
            <a:r>
              <a:rPr lang="ru-RU" sz="2800" dirty="0"/>
              <a:t>Электронные аналоговые приборы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4.4</a:t>
            </a:r>
            <a:r>
              <a:rPr lang="en-US" dirty="0" smtClean="0"/>
              <a:t> </a:t>
            </a:r>
            <a:r>
              <a:rPr lang="ru-RU" sz="2800" dirty="0"/>
              <a:t>Электронно-лучевые осциллографы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4.5</a:t>
            </a:r>
            <a:r>
              <a:rPr lang="en-US" dirty="0" smtClean="0"/>
              <a:t> </a:t>
            </a:r>
            <a:r>
              <a:rPr lang="ru-RU" sz="2800" dirty="0"/>
              <a:t>Цифровые измерительные преобразователи и приборы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4.6</a:t>
            </a:r>
            <a:r>
              <a:rPr lang="en-US" dirty="0" smtClean="0"/>
              <a:t> </a:t>
            </a:r>
            <a:r>
              <a:rPr lang="ru-RU" sz="2800" dirty="0"/>
              <a:t>Измерительные информационные системы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Контрольные вопросы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547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4.Измерительная техника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4.1 Масштабные измерительные преобразователи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479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Масштабным</a:t>
            </a:r>
            <a:r>
              <a:rPr lang="ru-RU" dirty="0"/>
              <a:t> называется измерительный преобразователь, входная и выходная величины которого однородны и который изменяет значение электрической величины в заданное число раз.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Применение этих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преобразователей </a:t>
            </a:r>
            <a:r>
              <a:rPr lang="ru-RU" dirty="0"/>
              <a:t>позволяет изготавливать приборы для разных пределов измерений, расширять пределы измерений уже существующих приборов.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2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Для усиления слабых сигналов </a:t>
            </a:r>
            <a:r>
              <a:rPr lang="ru-RU" dirty="0"/>
              <a:t>постоянных, переменных и импульсных токов и напряжений, то есть для расширения пределов измерения в сторону малых значений, применяют </a:t>
            </a:r>
            <a:r>
              <a:rPr lang="ru-RU" i="1" u="sng" dirty="0">
                <a:solidFill>
                  <a:srgbClr val="C00000"/>
                </a:solidFill>
              </a:rPr>
              <a:t>измерительные усилители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058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Измерительные трансформаторы </a:t>
            </a:r>
            <a:r>
              <a:rPr lang="ru-RU" sz="2400" dirty="0"/>
              <a:t>переменного тока и напряжения </a:t>
            </a:r>
            <a:r>
              <a:rPr lang="ru-RU" sz="2400" dirty="0">
                <a:solidFill>
                  <a:srgbClr val="C00000"/>
                </a:solidFill>
              </a:rPr>
              <a:t>используются для преобразования переменных токов и напряжений в токи и напряжения</a:t>
            </a:r>
            <a:r>
              <a:rPr lang="ru-RU" sz="2400" dirty="0"/>
              <a:t>, допустимые для измерений приборами с небольшими стандартными пределами измерений (например, 5 А, 100 В).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331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5800" y="1524000"/>
            <a:ext cx="7851648" cy="18288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 smtClean="0"/>
              <a:t>4.Измерительная техника</a:t>
            </a:r>
            <a:endParaRPr lang="ru-RU" sz="44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85800" y="3380936"/>
            <a:ext cx="7854696" cy="1752600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/>
              <a:t>4.3 Электронные аналоговые приборы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280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 электронных вольтметрах </a:t>
            </a:r>
            <a:r>
              <a:rPr lang="ru-RU" dirty="0"/>
              <a:t>измеряемое напряжение с помощью электронного измерительного преобразователя преобразуется в постоянный ток, который подается на магнитоэлектрический измерительный механизм со шкалой, градуированной в единицах напряжения — </a:t>
            </a:r>
            <a:r>
              <a:rPr lang="ru-RU" i="1" u="sng" dirty="0">
                <a:solidFill>
                  <a:srgbClr val="CC3300"/>
                </a:solidFill>
              </a:rPr>
              <a:t>вольтах</a:t>
            </a:r>
            <a:r>
              <a:rPr lang="ru-RU" dirty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439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По назначению и принципу действия электронные вольтметры</a:t>
            </a:r>
            <a:r>
              <a:rPr lang="ru-RU" dirty="0"/>
              <a:t> подразделяют на вольтметры для </a:t>
            </a:r>
            <a:r>
              <a:rPr lang="ru-RU" u="sng" dirty="0">
                <a:solidFill>
                  <a:srgbClr val="C00000"/>
                </a:solidFill>
              </a:rPr>
              <a:t>измерения постоянного напряжения</a:t>
            </a:r>
            <a:r>
              <a:rPr lang="ru-RU" dirty="0"/>
              <a:t>, </a:t>
            </a:r>
            <a:r>
              <a:rPr lang="ru-RU" u="sng" dirty="0">
                <a:solidFill>
                  <a:srgbClr val="C00000"/>
                </a:solidFill>
              </a:rPr>
              <a:t>переменного напряжения</a:t>
            </a:r>
            <a:r>
              <a:rPr lang="ru-RU" dirty="0"/>
              <a:t>, </a:t>
            </a:r>
            <a:r>
              <a:rPr lang="ru-RU" u="sng" dirty="0">
                <a:solidFill>
                  <a:srgbClr val="C00000"/>
                </a:solidFill>
              </a:rPr>
              <a:t>универсальные</a:t>
            </a:r>
            <a:r>
              <a:rPr lang="ru-RU" dirty="0"/>
              <a:t>, </a:t>
            </a:r>
            <a:r>
              <a:rPr lang="ru-RU" u="sng" dirty="0">
                <a:solidFill>
                  <a:srgbClr val="C00000"/>
                </a:solidFill>
              </a:rPr>
              <a:t>импульсные</a:t>
            </a:r>
            <a:r>
              <a:rPr lang="ru-RU" dirty="0"/>
              <a:t> и </a:t>
            </a:r>
            <a:r>
              <a:rPr lang="ru-RU" u="sng" dirty="0">
                <a:solidFill>
                  <a:srgbClr val="C00000"/>
                </a:solidFill>
              </a:rPr>
              <a:t>селективные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874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Упрощенная структурная схема вольтметра </a:t>
            </a:r>
            <a:r>
              <a:rPr lang="ru-RU" dirty="0" smtClean="0"/>
              <a:t>для измерения постоянного напряжения показана на рис. 9.1. Здесь ВД — входной многопредельный делитель напряжения, УПТ — усилитель постоянного тока, ИП — магнитоэлектрический прибор,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123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Упрощенная структурная схема вольтметра для измерения постоянного напряжения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7643192" cy="28616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ru-RU" sz="2400" dirty="0" smtClean="0"/>
              <a:t>Рис</a:t>
            </a:r>
            <a:r>
              <a:rPr lang="ru-RU" sz="2400" dirty="0"/>
              <a:t>. </a:t>
            </a:r>
            <a:r>
              <a:rPr lang="en-US" sz="2400" dirty="0"/>
              <a:t>4</a:t>
            </a:r>
            <a:r>
              <a:rPr lang="ru-RU" sz="2400" dirty="0"/>
              <a:t>.</a:t>
            </a:r>
            <a:r>
              <a:rPr lang="en-US" sz="2400" dirty="0"/>
              <a:t>4</a:t>
            </a:r>
            <a:r>
              <a:rPr lang="ru-RU" sz="2400" dirty="0"/>
              <a:t>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52392" y="3667956"/>
            <a:ext cx="1512168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УПТ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40000" y="3665860"/>
            <a:ext cx="1512168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ВД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804248" y="3557848"/>
            <a:ext cx="936104" cy="86409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ИП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075904" y="3989896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3452168" y="3974976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864560" y="3960056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75904" y="3481194"/>
            <a:ext cx="615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U</a:t>
            </a:r>
            <a:r>
              <a:rPr lang="en-US" i="1" baseline="-25000" dirty="0" smtClean="0"/>
              <a:t>X</a:t>
            </a:r>
            <a:endParaRPr lang="ru-RU" i="1" baseline="-250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827584" y="4496207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Упрощенная структурная схема вольтметра </a:t>
            </a:r>
            <a:r>
              <a:rPr lang="ru-RU" dirty="0"/>
              <a:t>для измерения постоянного напряжения показана на рис. 9.1. Здесь ВД — входной многопредельный делитель напряжения, УПТ — усилитель постоянного тока, ИП — магнитоэлектрический прибор, </a:t>
            </a:r>
          </a:p>
        </p:txBody>
      </p:sp>
    </p:spTree>
    <p:extLst>
      <p:ext uri="{BB962C8B-B14F-4D97-AF65-F5344CB8AC3E}">
        <p14:creationId xmlns:p14="http://schemas.microsoft.com/office/powerpoint/2010/main" val="259343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61568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Вольтметры для измерения переменного напряжения</a:t>
            </a:r>
            <a:r>
              <a:rPr lang="ru-RU" dirty="0"/>
              <a:t> выполняют по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двум обобщенным структурным схемам</a:t>
            </a:r>
            <a:r>
              <a:rPr lang="ru-RU" dirty="0"/>
              <a:t>, которые различаются своими характеристиками.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103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1143000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/>
              <a:t>Обобщенные структурные схемы вольтметров для измерения 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ru-RU" sz="2800" b="1" dirty="0"/>
              <a:t>переменного </a:t>
            </a:r>
            <a:r>
              <a:rPr lang="ru-RU" sz="2800" b="1" dirty="0" smtClean="0"/>
              <a:t>напряжения</a:t>
            </a:r>
            <a:endParaRPr lang="ru-RU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4406964"/>
              </p:ext>
            </p:extLst>
          </p:nvPr>
        </p:nvGraphicFramePr>
        <p:xfrm>
          <a:off x="457200" y="2060848"/>
          <a:ext cx="8229600" cy="4248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42484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/>
                    </a:p>
                    <a:p>
                      <a:pPr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Рис. </a:t>
                      </a:r>
                      <a:r>
                        <a:rPr lang="en-US" sz="2000" dirty="0" smtClean="0"/>
                        <a:t>4</a:t>
                      </a:r>
                      <a:r>
                        <a:rPr lang="ru-RU" sz="2000" dirty="0" smtClean="0"/>
                        <a:t>.</a:t>
                      </a:r>
                      <a:r>
                        <a:rPr lang="en-US" sz="2000" dirty="0" smtClean="0"/>
                        <a:t>5</a:t>
                      </a:r>
                      <a:endParaRPr lang="ru-RU" sz="2000" dirty="0"/>
                    </a:p>
                  </a:txBody>
                  <a:tcPr marL="0" marR="0" marT="0" marB="0">
                    <a:noFill/>
                  </a:tcPr>
                </a:tc>
              </a:tr>
            </a:tbl>
          </a:graphicData>
        </a:graphic>
      </p:graphicFrame>
      <p:pic>
        <p:nvPicPr>
          <p:cNvPr id="3073" name="Picture 1" descr="C:\Users\836D~1\AppData\Local\Temp\FineReader11.00\media\image4.pn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196506"/>
            <a:ext cx="6733873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3221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081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1143000"/>
          </a:xfrm>
        </p:spPr>
        <p:txBody>
          <a:bodyPr>
            <a:norm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ru-RU" sz="3200" b="1" dirty="0"/>
              <a:t>Обобщенная структурная схема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/>
              <a:t/>
            </a:r>
            <a:br>
              <a:rPr lang="en-US" sz="3200" b="1" dirty="0"/>
            </a:br>
            <a:r>
              <a:rPr lang="ru-RU" sz="3200" b="1" dirty="0"/>
              <a:t> универсального вольтметра</a:t>
            </a:r>
            <a:br>
              <a:rPr lang="ru-RU" sz="3200" b="1" dirty="0"/>
            </a:b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6574688"/>
              </p:ext>
            </p:extLst>
          </p:nvPr>
        </p:nvGraphicFramePr>
        <p:xfrm>
          <a:off x="467544" y="1988840"/>
          <a:ext cx="8352928" cy="45365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52928"/>
              </a:tblGrid>
              <a:tr h="4536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dirty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dirty="0" smtClean="0"/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/>
                        <a:t>Рис</a:t>
                      </a:r>
                      <a:r>
                        <a:rPr lang="ru-RU" sz="2000" dirty="0"/>
                        <a:t>. </a:t>
                      </a:r>
                      <a:r>
                        <a:rPr lang="en-US" sz="2000" dirty="0" smtClean="0"/>
                        <a:t>4</a:t>
                      </a:r>
                      <a:r>
                        <a:rPr lang="ru-RU" sz="2000" dirty="0" smtClean="0"/>
                        <a:t>.6</a:t>
                      </a:r>
                      <a:r>
                        <a:rPr lang="ru-RU" sz="2000" dirty="0"/>
                        <a:t>. </a:t>
                      </a:r>
                    </a:p>
                  </a:txBody>
                  <a:tcPr marL="0" marR="0" marT="0" marB="0">
                    <a:noFill/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199" y="1842414"/>
            <a:ext cx="8291265" cy="14773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dirty="0"/>
              <a:t>Универсальные вольтметры предназначены для измерения как постоянных, так и переменных напряжений. </a:t>
            </a:r>
          </a:p>
          <a:p>
            <a:pPr marL="0" marR="0" lvl="0" indent="25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dirty="0"/>
          </a:p>
        </p:txBody>
      </p:sp>
      <p:pic>
        <p:nvPicPr>
          <p:cNvPr id="4097" name="Picture 1" descr="C:\Users\836D~1\AppData\Local\Temp\FineReader11.00\media\image6.pn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129640"/>
            <a:ext cx="4248472" cy="169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57200" y="3976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504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Селективные вольтметры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измеряют действующее значение напряжения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отдельных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гармоник измеряемого сигнала</a:t>
            </a:r>
            <a:r>
              <a:rPr lang="ru-RU" dirty="0"/>
              <a:t> посредством выделения </a:t>
            </a:r>
            <a:r>
              <a:rPr lang="ru-RU" dirty="0" smtClean="0"/>
              <a:t>или </a:t>
            </a:r>
            <a:r>
              <a:rPr lang="ru-RU" dirty="0"/>
              <a:t>отдельных гармонических составляющих с помощью перестраиваемого полосового фильтра.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71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78069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Блок-схема селективного вольтметра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3087695"/>
              </p:ext>
            </p:extLst>
          </p:nvPr>
        </p:nvGraphicFramePr>
        <p:xfrm>
          <a:off x="457200" y="1988840"/>
          <a:ext cx="8229600" cy="37444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37444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dirty="0"/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Рис. </a:t>
                      </a:r>
                      <a:r>
                        <a:rPr lang="en-US" sz="2400" dirty="0" smtClean="0"/>
                        <a:t>4</a:t>
                      </a:r>
                      <a:r>
                        <a:rPr lang="ru-RU" sz="2400" dirty="0" smtClean="0"/>
                        <a:t>.</a:t>
                      </a:r>
                      <a:r>
                        <a:rPr lang="en-US" sz="2400" dirty="0" smtClean="0"/>
                        <a:t>7</a:t>
                      </a:r>
                      <a:r>
                        <a:rPr lang="ru-RU" sz="2400" dirty="0" smtClean="0"/>
                        <a:t>. </a:t>
                      </a:r>
                      <a:endParaRPr lang="ru-RU" sz="2400" dirty="0"/>
                    </a:p>
                  </a:txBody>
                  <a:tcPr marL="0" marR="0" marT="0" marB="0">
                    <a:noFill/>
                  </a:tcPr>
                </a:tc>
              </a:tr>
            </a:tbl>
          </a:graphicData>
        </a:graphic>
      </p:graphicFrame>
      <p:pic>
        <p:nvPicPr>
          <p:cNvPr id="5121" name="Picture 1" descr="C:\Users\836D~1\AppData\Local\Temp\FineReader11.00\media\image7.pn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996952"/>
            <a:ext cx="6336704" cy="1816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3497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108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5800" y="1524000"/>
            <a:ext cx="7851648" cy="18288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 smtClean="0"/>
              <a:t>4.Измерительная техника</a:t>
            </a:r>
            <a:endParaRPr lang="ru-RU" sz="44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85800" y="3380936"/>
            <a:ext cx="7854696" cy="1752600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/>
              <a:t>4.4 Электронно-лучевые осциллографы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393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В основе работы любого электронного осциллографа лежит </a:t>
            </a:r>
            <a:r>
              <a:rPr lang="ru-RU" sz="2400" dirty="0">
                <a:solidFill>
                  <a:srgbClr val="C00000"/>
                </a:solidFill>
              </a:rPr>
              <a:t>преобразование исследуемых сигналов в видимое изображение</a:t>
            </a:r>
            <a:r>
              <a:rPr lang="ru-RU" sz="2400" dirty="0"/>
              <a:t>, получаемое на </a:t>
            </a:r>
            <a:r>
              <a:rPr lang="ru-RU" sz="2400" dirty="0" smtClean="0"/>
              <a:t>экране.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3364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5800" y="1524000"/>
            <a:ext cx="7851648" cy="18288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 smtClean="0"/>
              <a:t>4.Измерительная техника</a:t>
            </a:r>
            <a:endParaRPr lang="ru-RU" sz="44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85800" y="3380936"/>
            <a:ext cx="7854696" cy="1752600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/>
              <a:t>4.5 Цифровые измерительные преобразователи и приборы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909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Цифровые измерительные приборы (ЦИП) </a:t>
            </a:r>
            <a:r>
              <a:rPr lang="ru-RU" dirty="0"/>
              <a:t>— это приборы, автоматически вырабатывающие дискретные сигналы измерительной информации, показания которых представляются в цифровой форме.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900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Цифровой прибор </a:t>
            </a:r>
            <a:r>
              <a:rPr lang="ru-RU" dirty="0"/>
              <a:t>включает в себя два обязательных функциональных узла: </a:t>
            </a:r>
            <a:r>
              <a:rPr lang="ru-RU" i="1" dirty="0" smtClean="0">
                <a:solidFill>
                  <a:srgbClr val="C00000"/>
                </a:solidFill>
              </a:rPr>
              <a:t>аналого-цифровой </a:t>
            </a:r>
            <a:r>
              <a:rPr lang="ru-RU" i="1" dirty="0">
                <a:solidFill>
                  <a:srgbClr val="C00000"/>
                </a:solidFill>
              </a:rPr>
              <a:t>преобразователь (АЦП) и цифровое </a:t>
            </a:r>
            <a:r>
              <a:rPr lang="ru-RU" i="1" dirty="0" smtClean="0">
                <a:solidFill>
                  <a:srgbClr val="C00000"/>
                </a:solidFill>
              </a:rPr>
              <a:t>отсчетное устройство  </a:t>
            </a:r>
            <a:r>
              <a:rPr lang="ru-RU" i="1" dirty="0">
                <a:solidFill>
                  <a:srgbClr val="C00000"/>
                </a:solidFill>
              </a:rPr>
              <a:t>АЦП</a:t>
            </a:r>
            <a:r>
              <a:rPr lang="ru-RU" dirty="0"/>
              <a:t> выдает код в соответствии со значением измеряемой величины, а </a:t>
            </a:r>
            <a:r>
              <a:rPr lang="ru-RU" dirty="0" smtClean="0"/>
              <a:t>отсчетное </a:t>
            </a:r>
            <a:r>
              <a:rPr lang="ru-RU" dirty="0"/>
              <a:t>устройство отражает это значение в цифровой форме.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8546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Кроме АЦП к цифровым преобразователям относятся </a:t>
            </a:r>
            <a:r>
              <a:rPr lang="ru-RU" i="1" dirty="0">
                <a:solidFill>
                  <a:srgbClr val="C00000"/>
                </a:solidFill>
              </a:rPr>
              <a:t>цифроаналоговые преобразователи (ЦАП)</a:t>
            </a:r>
            <a:r>
              <a:rPr lang="ru-RU" dirty="0"/>
              <a:t>, предназначенные для преобразования кода в дискретную аналоговую величину. </a:t>
            </a:r>
            <a:endParaRPr lang="ru-RU" dirty="0" smtClean="0"/>
          </a:p>
          <a:p>
            <a:r>
              <a:rPr lang="ru-RU" sz="2800" dirty="0"/>
              <a:t>Для образования кода непрерывная измеряемая величина в ЦИП </a:t>
            </a:r>
            <a:r>
              <a:rPr lang="ru-RU" sz="2800" dirty="0" err="1"/>
              <a:t>дискретизируется</a:t>
            </a:r>
            <a:r>
              <a:rPr lang="ru-RU" sz="2800" dirty="0"/>
              <a:t> во времени и квантуется по уровню.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341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Дискретизацией непрерывной во времени величины </a:t>
            </a:r>
            <a:r>
              <a:rPr lang="en-US" b="1" dirty="0">
                <a:solidFill>
                  <a:srgbClr val="C00000"/>
                </a:solidFill>
              </a:rPr>
              <a:t>x(t) </a:t>
            </a:r>
            <a:r>
              <a:rPr lang="ru-RU" dirty="0"/>
              <a:t>называется операция ее преобразования в прерывную во времени величину, то есть в величину, значения которой отличны от нуля и совпадают с соответствующими значениями </a:t>
            </a:r>
            <a:r>
              <a:rPr lang="en-US" dirty="0"/>
              <a:t>x(t</a:t>
            </a:r>
            <a:r>
              <a:rPr lang="ru-RU" dirty="0"/>
              <a:t>) только в определенные моменты времени.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222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Квантованием по уровню </a:t>
            </a:r>
            <a:r>
              <a:rPr lang="ru-RU" dirty="0"/>
              <a:t>непрерывной по уровню величины </a:t>
            </a:r>
            <a:r>
              <a:rPr lang="en-US" dirty="0"/>
              <a:t>x(t</a:t>
            </a:r>
            <a:r>
              <a:rPr lang="ru-RU" dirty="0"/>
              <a:t>) </a:t>
            </a:r>
            <a:r>
              <a:rPr lang="ru-RU" dirty="0" smtClean="0"/>
              <a:t>называется </a:t>
            </a:r>
            <a:r>
              <a:rPr lang="ru-RU" dirty="0"/>
              <a:t>операция ее преобразования в квантованную величину </a:t>
            </a:r>
            <a:r>
              <a:rPr lang="en-US" dirty="0" smtClean="0"/>
              <a:t>x</a:t>
            </a:r>
            <a:r>
              <a:rPr lang="ru-RU" baseline="-25000" dirty="0"/>
              <a:t>к</a:t>
            </a:r>
            <a:r>
              <a:rPr lang="en-US" dirty="0" smtClean="0"/>
              <a:t>(t</a:t>
            </a:r>
            <a:r>
              <a:rPr lang="ru-RU" dirty="0"/>
              <a:t>)</a:t>
            </a:r>
            <a:r>
              <a:rPr lang="ru-RU" dirty="0" smtClean="0"/>
              <a:t> </a:t>
            </a:r>
            <a:r>
              <a:rPr lang="ru-RU" dirty="0"/>
              <a:t>которая может принимать в заданном диапазоне определенное конечное число фиксированных значений —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уровней квантования</a:t>
            </a:r>
            <a:r>
              <a:rPr lang="ru-RU" dirty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1719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8768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 результате квантования измеряемой величины </a:t>
            </a:r>
            <a:r>
              <a:rPr lang="ru-RU" dirty="0"/>
              <a:t>по уровню возникает погрешность дискретности, обусловленная тем, что бесконечное множество значений измеряемой величины отражается конечным числом кодовых комбинации.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208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76672"/>
            <a:ext cx="7488832" cy="1370416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/>
              <a:t>Временная диаграмма измеряемой величины </a:t>
            </a:r>
            <a:r>
              <a:rPr lang="en-US" sz="2800" b="1" dirty="0"/>
              <a:t>x</a:t>
            </a:r>
            <a:r>
              <a:rPr lang="ru-RU" sz="2800" b="1" dirty="0"/>
              <a:t>(</a:t>
            </a:r>
            <a:r>
              <a:rPr lang="en-US" sz="2800" b="1" dirty="0"/>
              <a:t>f</a:t>
            </a:r>
            <a:r>
              <a:rPr lang="ru-RU" sz="2800" b="1" dirty="0"/>
              <a:t>), </a:t>
            </a:r>
            <a:br>
              <a:rPr lang="ru-RU" sz="2800" b="1" dirty="0"/>
            </a:br>
            <a:r>
              <a:rPr lang="ru-RU" sz="2800" b="1" dirty="0" smtClean="0"/>
              <a:t>иллюстрирующая </a:t>
            </a:r>
            <a:r>
              <a:rPr lang="ru-RU" sz="2800" b="1" dirty="0"/>
              <a:t>возникновение погрешности </a:t>
            </a:r>
            <a:r>
              <a:rPr lang="ru-RU" sz="2800" b="1" dirty="0" smtClean="0"/>
              <a:t>дискретности</a:t>
            </a:r>
            <a:endParaRPr lang="ru-RU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2036967"/>
              </p:ext>
            </p:extLst>
          </p:nvPr>
        </p:nvGraphicFramePr>
        <p:xfrm>
          <a:off x="457200" y="1988840"/>
          <a:ext cx="8229600" cy="45365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45365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2000" spc="0" dirty="0">
                          <a:effectLst/>
                        </a:rPr>
                        <a:t>Рис. </a:t>
                      </a:r>
                      <a:r>
                        <a:rPr lang="ru-RU" sz="2000" spc="0" dirty="0" smtClean="0">
                          <a:effectLst/>
                        </a:rPr>
                        <a:t>4.11. </a:t>
                      </a:r>
                      <a:endParaRPr lang="ru-RU" sz="2000" dirty="0">
                        <a:effectLst/>
                        <a:latin typeface="Arial"/>
                        <a:ea typeface="Arial"/>
                      </a:endParaRPr>
                    </a:p>
                  </a:txBody>
                  <a:tcPr marL="0" marR="0" marT="0" marB="0">
                    <a:noFill/>
                  </a:tcPr>
                </a:tc>
              </a:tr>
            </a:tbl>
          </a:graphicData>
        </a:graphic>
      </p:graphicFrame>
      <p:pic>
        <p:nvPicPr>
          <p:cNvPr id="9217" name="Picture 1" descr="C:\Users\836D~1\AppData\Local\Temp\FineReader11.00\media\image12.pn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73363"/>
            <a:ext cx="593244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2773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708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/>
              <a:t>   Основные </a:t>
            </a:r>
            <a:r>
              <a:rPr lang="ru-RU" sz="2800" dirty="0"/>
              <a:t>методы преобразования значений непрерывных измеряемых величин в </a:t>
            </a:r>
            <a:r>
              <a:rPr lang="ru-RU" sz="2800" dirty="0" smtClean="0"/>
              <a:t>коды:</a:t>
            </a:r>
            <a:endParaRPr lang="ru-RU" i="1" dirty="0" smtClean="0">
              <a:solidFill>
                <a:srgbClr val="CC3300"/>
              </a:solidFill>
            </a:endParaRPr>
          </a:p>
          <a:p>
            <a:r>
              <a:rPr lang="ru-RU" i="1" dirty="0" smtClean="0">
                <a:solidFill>
                  <a:srgbClr val="CC3300"/>
                </a:solidFill>
              </a:rPr>
              <a:t>Метод </a:t>
            </a:r>
            <a:r>
              <a:rPr lang="ru-RU" i="1" dirty="0">
                <a:solidFill>
                  <a:srgbClr val="CC3300"/>
                </a:solidFill>
              </a:rPr>
              <a:t>последовательного счета</a:t>
            </a:r>
            <a:r>
              <a:rPr lang="ru-RU" dirty="0"/>
              <a:t>. При этом методе (рис. </a:t>
            </a:r>
            <a:r>
              <a:rPr lang="ru-RU" dirty="0" smtClean="0"/>
              <a:t>4.12) </a:t>
            </a:r>
            <a:r>
              <a:rPr lang="ru-RU" dirty="0"/>
              <a:t>происходит последовательное во времени сравнение измеряемой величины х с известной величиной </a:t>
            </a:r>
            <a:r>
              <a:rPr lang="ru-RU" dirty="0" err="1"/>
              <a:t>х</a:t>
            </a:r>
            <a:r>
              <a:rPr lang="ru-RU" baseline="-25000" dirty="0" err="1"/>
              <a:t>к</a:t>
            </a:r>
            <a:r>
              <a:rPr lang="ru-RU" dirty="0"/>
              <a:t>, ступенчато возрастающей (или убывающей) с шагом (ступенью) квантования по уровню.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009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7086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Метод последовательного счета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348880"/>
            <a:ext cx="3035597" cy="2154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51920" y="450912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 4.12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013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63668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Метод последовательного приближения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48" y="1556792"/>
            <a:ext cx="2664296" cy="2171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59632" y="393305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 4.13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131840" y="1772816"/>
            <a:ext cx="56166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CC3300"/>
                </a:solidFill>
              </a:rPr>
              <a:t>Метод последовательного приближения </a:t>
            </a:r>
            <a:r>
              <a:rPr lang="ru-RU" sz="2400" dirty="0" smtClean="0"/>
              <a:t>(поразрядного уравновешивания). При этом методе (рис. 4.13) происходит последовательное во времени сравнение измеряемой величины х с известной величиной </a:t>
            </a:r>
            <a:r>
              <a:rPr lang="ru-RU" sz="2400" dirty="0" err="1" smtClean="0"/>
              <a:t>х</a:t>
            </a:r>
            <a:r>
              <a:rPr lang="ru-RU" sz="2400" baseline="-25000" dirty="0" err="1" smtClean="0"/>
              <a:t>к</a:t>
            </a:r>
            <a:r>
              <a:rPr lang="ru-RU" sz="2400" dirty="0" smtClean="0"/>
              <a:t>, изменяющейся скачками по определенному правилу.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322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63668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Метод считывания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2796887" cy="2110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5616" y="436510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 4.14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184960" y="1916832"/>
            <a:ext cx="554461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CC3300"/>
                </a:solidFill>
              </a:rPr>
              <a:t>Метод считывания</a:t>
            </a:r>
            <a:r>
              <a:rPr lang="ru-RU" sz="2400" dirty="0" smtClean="0"/>
              <a:t>. При этом методе (рис. 14.4) происходит одновременное сравнение измеряемой величины </a:t>
            </a:r>
            <a:r>
              <a:rPr lang="ru-RU" sz="2400" i="1" dirty="0" smtClean="0"/>
              <a:t>х</a:t>
            </a:r>
            <a:r>
              <a:rPr lang="ru-RU" sz="2400" dirty="0" smtClean="0"/>
              <a:t> со всеми известными величинами </a:t>
            </a:r>
            <a:r>
              <a:rPr lang="ru-RU" sz="2400" i="1" dirty="0" smtClean="0"/>
              <a:t>х</a:t>
            </a:r>
            <a:r>
              <a:rPr lang="ru-RU" sz="2400" i="1" baseline="-25000" dirty="0" smtClean="0"/>
              <a:t>к1</a:t>
            </a:r>
            <a:r>
              <a:rPr lang="ru-RU" sz="2400" i="1" dirty="0" smtClean="0"/>
              <a:t> ,х</a:t>
            </a:r>
            <a:r>
              <a:rPr lang="ru-RU" sz="2400" i="1" baseline="-25000" dirty="0" smtClean="0"/>
              <a:t>к2</a:t>
            </a:r>
            <a:r>
              <a:rPr lang="ru-RU" sz="2400" dirty="0" smtClean="0"/>
              <a:t>, ..., </a:t>
            </a:r>
            <a:r>
              <a:rPr lang="en-US" sz="2400" i="1" dirty="0" err="1" smtClean="0"/>
              <a:t>x</a:t>
            </a:r>
            <a:r>
              <a:rPr lang="en-US" sz="2400" i="1" baseline="-25000" dirty="0" err="1" smtClean="0"/>
              <a:t>ki</a:t>
            </a:r>
            <a:r>
              <a:rPr lang="ru-RU" sz="2400" dirty="0" smtClean="0"/>
              <a:t>, значения которых равны уровням квантования. Известная величина, равная измеряемой 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k</a:t>
            </a:r>
            <a:r>
              <a:rPr lang="en-US" sz="2400" dirty="0" smtClean="0"/>
              <a:t>(</a:t>
            </a:r>
            <a:r>
              <a:rPr lang="en-US" sz="2400" dirty="0" err="1" smtClean="0"/>
              <a:t>t</a:t>
            </a:r>
            <a:r>
              <a:rPr lang="en-US" sz="2400" baseline="-25000" dirty="0" err="1" smtClean="0"/>
              <a:t>u</a:t>
            </a:r>
            <a:r>
              <a:rPr lang="en-US" sz="2400" dirty="0" smtClean="0"/>
              <a:t>) </a:t>
            </a:r>
            <a:r>
              <a:rPr lang="ru-RU" sz="2400" dirty="0" smtClean="0"/>
              <a:t>= х, дает номер отождествляемого уровня квантования.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879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5800" y="1524000"/>
            <a:ext cx="7851648" cy="18288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 smtClean="0"/>
              <a:t>4.Измерительная техника</a:t>
            </a:r>
            <a:endParaRPr lang="ru-RU" sz="44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85800" y="3380936"/>
            <a:ext cx="7854696" cy="1752600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/>
              <a:t>4.6 Измерительные информационные системы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513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Измерительная информационная система </a:t>
            </a:r>
            <a:r>
              <a:rPr lang="ru-RU" b="1" dirty="0" smtClean="0">
                <a:solidFill>
                  <a:srgbClr val="C00000"/>
                </a:solidFill>
              </a:rPr>
              <a:t>-</a:t>
            </a:r>
            <a:r>
              <a:rPr lang="ru-RU" dirty="0" smtClean="0"/>
              <a:t>(</a:t>
            </a:r>
            <a:r>
              <a:rPr lang="ru-RU" dirty="0"/>
              <a:t>ИИС) представляет собой совокупность функционально объединенных измерительных, вычислительных и других вспомогательных технических средств для автоматического получения измерительной </a:t>
            </a:r>
            <a:r>
              <a:rPr lang="ru-RU" dirty="0" smtClean="0"/>
              <a:t>информации.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837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По функциональному назначению ИИС можно разделить на</a:t>
            </a:r>
            <a:r>
              <a:rPr lang="ru-RU" dirty="0"/>
              <a:t>:</a:t>
            </a:r>
          </a:p>
          <a:p>
            <a:r>
              <a:rPr lang="ru-RU" dirty="0"/>
              <a:t> </a:t>
            </a:r>
            <a:r>
              <a:rPr lang="ru-RU" u="sng" dirty="0">
                <a:solidFill>
                  <a:srgbClr val="C00000"/>
                </a:solidFill>
              </a:rPr>
              <a:t>измерительные системы</a:t>
            </a:r>
            <a:r>
              <a:rPr lang="ru-RU" dirty="0"/>
              <a:t>;</a:t>
            </a:r>
          </a:p>
          <a:p>
            <a:r>
              <a:rPr lang="ru-RU" dirty="0"/>
              <a:t> </a:t>
            </a:r>
            <a:r>
              <a:rPr lang="ru-RU" u="sng" dirty="0">
                <a:solidFill>
                  <a:srgbClr val="C00000"/>
                </a:solidFill>
              </a:rPr>
              <a:t>системы автоматического контроля</a:t>
            </a:r>
            <a:r>
              <a:rPr lang="ru-RU" dirty="0"/>
              <a:t>;</a:t>
            </a:r>
          </a:p>
          <a:p>
            <a:r>
              <a:rPr lang="ru-RU" dirty="0"/>
              <a:t> </a:t>
            </a:r>
            <a:r>
              <a:rPr lang="ru-RU" u="sng" dirty="0">
                <a:solidFill>
                  <a:srgbClr val="C00000"/>
                </a:solidFill>
              </a:rPr>
              <a:t>системы технической диагностики</a:t>
            </a:r>
            <a:r>
              <a:rPr lang="ru-RU" dirty="0"/>
              <a:t>;</a:t>
            </a:r>
          </a:p>
          <a:p>
            <a:r>
              <a:rPr lang="ru-RU" dirty="0"/>
              <a:t> </a:t>
            </a:r>
            <a:r>
              <a:rPr lang="ru-RU" u="sng" dirty="0">
                <a:solidFill>
                  <a:srgbClr val="C00000"/>
                </a:solidFill>
              </a:rPr>
              <a:t>измерительно-вычислительные комплексы </a:t>
            </a:r>
            <a:r>
              <a:rPr lang="ru-RU" dirty="0"/>
              <a:t>(ИВК).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914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Измерительные </a:t>
            </a:r>
            <a:r>
              <a:rPr lang="ru-RU" b="1" dirty="0" smtClean="0"/>
              <a:t>системы.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К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измерительным системам </a:t>
            </a:r>
            <a:r>
              <a:rPr lang="ru-RU" dirty="0"/>
              <a:t>(ИС) относят ИИС, в которых преобладает функция измерения. </a:t>
            </a:r>
            <a:endParaRPr lang="ru-RU" dirty="0" smtClean="0"/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ИС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делят </a:t>
            </a:r>
            <a:r>
              <a:rPr lang="ru-RU" dirty="0"/>
              <a:t>на системы </a:t>
            </a:r>
            <a:r>
              <a:rPr lang="ru-RU" u="sng" dirty="0">
                <a:solidFill>
                  <a:srgbClr val="C00000"/>
                </a:solidFill>
              </a:rPr>
              <a:t>ближнего</a:t>
            </a:r>
            <a:r>
              <a:rPr lang="ru-RU" dirty="0"/>
              <a:t> и </a:t>
            </a:r>
            <a:r>
              <a:rPr lang="ru-RU" u="sng" dirty="0">
                <a:solidFill>
                  <a:srgbClr val="C00000"/>
                </a:solidFill>
              </a:rPr>
              <a:t>дальнего действия</a:t>
            </a:r>
            <a:r>
              <a:rPr lang="ru-RU" dirty="0"/>
              <a:t> (телеизмерительные системы).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090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ИС ближнего </a:t>
            </a:r>
            <a:r>
              <a:rPr lang="ru-RU" b="1" i="1" dirty="0" smtClean="0"/>
              <a:t>действия.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зависимости от вида и числа узлов в структуре </a:t>
            </a:r>
            <a:r>
              <a:rPr lang="ru-RU" dirty="0" smtClean="0"/>
              <a:t>ИС </a:t>
            </a:r>
            <a:r>
              <a:rPr lang="ru-RU" dirty="0"/>
              <a:t>различают </a:t>
            </a:r>
            <a:r>
              <a:rPr lang="ru-RU" dirty="0">
                <a:solidFill>
                  <a:srgbClr val="C00000"/>
                </a:solidFill>
              </a:rPr>
              <a:t>многоканальные</a:t>
            </a:r>
            <a:r>
              <a:rPr lang="ru-RU" dirty="0"/>
              <a:t> (с параллельной структурой), </a:t>
            </a:r>
            <a:r>
              <a:rPr lang="ru-RU" dirty="0">
                <a:solidFill>
                  <a:srgbClr val="C00000"/>
                </a:solidFill>
              </a:rPr>
              <a:t>сканирующие</a:t>
            </a:r>
            <a:r>
              <a:rPr lang="ru-RU" dirty="0"/>
              <a:t> (с последовательной структурой), </a:t>
            </a:r>
            <a:r>
              <a:rPr lang="ru-RU" dirty="0">
                <a:solidFill>
                  <a:srgbClr val="C00000"/>
                </a:solidFill>
              </a:rPr>
              <a:t>мультиплицированные</a:t>
            </a:r>
            <a:r>
              <a:rPr lang="ru-RU" dirty="0"/>
              <a:t> (с общей мерой) и </a:t>
            </a:r>
            <a:r>
              <a:rPr lang="ru-RU" dirty="0">
                <a:solidFill>
                  <a:srgbClr val="C00000"/>
                </a:solidFill>
              </a:rPr>
              <a:t>многоточечные</a:t>
            </a:r>
            <a:r>
              <a:rPr lang="ru-RU" dirty="0"/>
              <a:t> (с параллельно-последовательной структурой) ИС.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20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r>
              <a:rPr lang="ru-RU" b="1" i="1" dirty="0"/>
              <a:t>ИС дальнего действия </a:t>
            </a:r>
            <a:r>
              <a:rPr lang="ru-RU" i="1" dirty="0"/>
              <a:t>(телеизмерительные системы). </a:t>
            </a:r>
            <a:endParaRPr lang="ru-RU" i="1" dirty="0" smtClean="0"/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</a:rPr>
              <a:t>Телеизмерительные </a:t>
            </a:r>
            <a:r>
              <a:rPr lang="ru-RU" dirty="0">
                <a:solidFill>
                  <a:srgbClr val="C00000"/>
                </a:solidFill>
              </a:rPr>
              <a:t>системы </a:t>
            </a:r>
            <a:r>
              <a:rPr lang="ru-RU" dirty="0"/>
              <a:t>(ТИС) применяются в тех случаях, когда необходимо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проводить измерения на объектах, находящихся на значительном расстоянии от средств представления или обработки информации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417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Основным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отличием ТИС </a:t>
            </a:r>
            <a:r>
              <a:rPr lang="ru-RU" dirty="0"/>
              <a:t>от других измерительных систем </a:t>
            </a:r>
            <a:r>
              <a:rPr lang="ru-RU" dirty="0">
                <a:solidFill>
                  <a:srgbClr val="C00000"/>
                </a:solidFill>
              </a:rPr>
              <a:t>является наличие специального канала связи </a:t>
            </a:r>
            <a:r>
              <a:rPr lang="ru-RU" dirty="0"/>
              <a:t>— совокупности технических средств, необходимых для передачи информации от различных источников на расстояние.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436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/>
          <a:lstStyle/>
          <a:p>
            <a:r>
              <a:rPr lang="ru-RU" dirty="0"/>
              <a:t>Основной элемент такого канала — </a:t>
            </a:r>
            <a:r>
              <a:rPr lang="ru-RU" b="1" dirty="0">
                <a:solidFill>
                  <a:srgbClr val="C00000"/>
                </a:solidFill>
              </a:rPr>
              <a:t>линия связи </a:t>
            </a:r>
            <a:r>
              <a:rPr lang="ru-RU" dirty="0"/>
              <a:t>— представляет собой физическую среду, по которой передается информация. Линии связи бывают проводные, оптические и радиолинии.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Основная характеристика канала связи </a:t>
            </a:r>
            <a:r>
              <a:rPr lang="ru-RU" dirty="0"/>
              <a:t>— </a:t>
            </a:r>
            <a:r>
              <a:rPr lang="ru-RU" dirty="0">
                <a:solidFill>
                  <a:srgbClr val="C00000"/>
                </a:solidFill>
              </a:rPr>
              <a:t>полоса пропускания частот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988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615680"/>
          </a:xfrm>
        </p:spPr>
        <p:txBody>
          <a:bodyPr/>
          <a:lstStyle/>
          <a:p>
            <a:r>
              <a:rPr lang="ru-RU" sz="2400" b="1" i="1" dirty="0"/>
              <a:t>Измерительно-вычислительные комплексы </a:t>
            </a:r>
            <a:r>
              <a:rPr lang="ru-RU" sz="2400" i="1" dirty="0"/>
              <a:t>(ИВК).</a:t>
            </a:r>
            <a:r>
              <a:rPr lang="ru-RU" sz="2400" i="1" dirty="0">
                <a:solidFill>
                  <a:srgbClr val="CC3300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ИВК представляют собой совокупность </a:t>
            </a:r>
            <a:r>
              <a:rPr lang="ru-RU" sz="2400" dirty="0"/>
              <a:t>программно-управляемых измерительных, вычислительных и вспомогательных средств, </a:t>
            </a:r>
            <a:r>
              <a:rPr lang="ru-RU" sz="2400" dirty="0">
                <a:solidFill>
                  <a:srgbClr val="C00000"/>
                </a:solidFill>
              </a:rPr>
              <a:t>реализующих алгоритм получения, обработки и использования измерительной информации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800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В зависимости от назначения различают: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универсальные </a:t>
            </a:r>
            <a:r>
              <a:rPr lang="ru-RU" sz="2400" dirty="0">
                <a:solidFill>
                  <a:srgbClr val="C00000"/>
                </a:solidFill>
              </a:rPr>
              <a:t>ИВК</a:t>
            </a:r>
            <a:r>
              <a:rPr lang="ru-RU" sz="2400" dirty="0"/>
              <a:t>, предназначенные для создания автоматизированных систем научных исследований, испытаний различных изделий и материалов;</a:t>
            </a:r>
          </a:p>
          <a:p>
            <a:r>
              <a:rPr lang="ru-RU" sz="2400" dirty="0">
                <a:solidFill>
                  <a:srgbClr val="C00000"/>
                </a:solidFill>
              </a:rPr>
              <a:t>проблемно-ориентированные ИВК</a:t>
            </a:r>
            <a:r>
              <a:rPr lang="ru-RU" sz="2400" dirty="0"/>
              <a:t>, соответствующие набору однотипных задач для автоматизированных систем научных исследований или систем управления технологическими процессами;</a:t>
            </a:r>
          </a:p>
          <a:p>
            <a:r>
              <a:rPr lang="ru-RU" sz="2400" dirty="0">
                <a:solidFill>
                  <a:srgbClr val="C00000"/>
                </a:solidFill>
              </a:rPr>
              <a:t>уникальные ИВК </a:t>
            </a:r>
            <a:r>
              <a:rPr lang="ru-RU" sz="2400" dirty="0"/>
              <a:t>для единичных специфических исследований и испытаний.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73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704088"/>
            <a:ext cx="6923112" cy="78069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Контрольные вопросы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24536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Перечислите виды основных измерительных масштабных преобразователей.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 можно увеличить чувствительность магнитоэлектрического преобразователя к току?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 увеличить измеряемый ток в магнитоэлектрическом амперметре?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 увеличить измеряемое напряжение в магнитоэлектрическом вольтметре?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 из магнитоэлектрического вольтметра постоянного напряжения сделать вольтметр переменного напряжения?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Приведите измерительную схему магнитоэлектрического омметра.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 можно существенно увеличить чувствительность и входное сопротивление вольтметра с магнитоэлектрическим преобразователем?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 отличаются характеристики электронных вольтметров переменного тока с детектором до усилителя и после усилителя?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Чем отличаются структурные схемы широкополосных и селективных вольтметров?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Можно ли использовать селективный вольтметр в качестве частотомера?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984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7086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Контрольные вопросы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Для каких измерений используют мостовые схемы?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Как определяется чувствительность электронно-лучевой трубки?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Для чего нужна синхронизация периодов сигнала и развертки?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В каких случаях используют ждущий режим работы осциллографа?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Какие параметры сигналов можно измерить с помощью фигур </a:t>
            </a:r>
            <a:r>
              <a:rPr lang="ru-RU" sz="2900" dirty="0" err="1"/>
              <a:t>Лиссажу</a:t>
            </a:r>
            <a:r>
              <a:rPr lang="ru-RU" sz="2900" dirty="0"/>
              <a:t>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Какие два обязательных функциональных узла необходимы в цифровых приборах?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Перечислите методы преобразования значений непрерывных измеряемых величин в коды?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Какие виды погрешностей определяют основную погрешность цифровых измерительных приборов?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Приведите структурную схему и объясните работу цифрового </a:t>
            </a:r>
            <a:r>
              <a:rPr lang="ru-RU" sz="2900" dirty="0" err="1"/>
              <a:t>мультиметра</a:t>
            </a:r>
            <a:r>
              <a:rPr lang="ru-RU" sz="2900" dirty="0"/>
              <a:t>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Приведите структурную схему и объясните работу цифрового частотомера?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В чем преимущества и недостатки многоканальных измерительных систем по сравнению со сканирующими?</a:t>
            </a:r>
          </a:p>
          <a:p>
            <a:pPr marL="514350" indent="-514350">
              <a:buClrTx/>
              <a:buSzPct val="115000"/>
              <a:buFont typeface="+mj-lt"/>
              <a:buAutoNum type="arabicPeriod" startAt="11"/>
            </a:pPr>
            <a:r>
              <a:rPr lang="ru-RU" sz="2900" dirty="0"/>
              <a:t>Что представляет собой измерительно-вычислительные комплексы?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942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6bb6dd36240c55012a4736eebad4ca764870a"/>
  <p:tag name="FLASHSPRING_BG_AUDIO_DURATION_TAG" val="0.0000000"/>
  <p:tag name="ISPRING_SCORM_RATE_SLIDES" val="1"/>
  <p:tag name="ISPRING_SCORM_RATE_QUIZZES" val="0"/>
  <p:tag name="ISPRING_SCORM_PASSING_SCORE" val="100.0000000000"/>
  <p:tag name="GENSWF_OUTPUT_FILE_NAME" val="0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Измерительная техника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1 Масштабные измерительные преобразователи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1 Масштабные измерительные преобразователи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1 Масштабные измерительные преобразователи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1 Масштабные измерительные преобразователи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3 Электронные аналоговые приборы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3 Электронные аналоговые приборы"/>
  <p:tag name="GENSWF_ADVANCE_TIME" val="0.00"/>
  <p:tag name="ISPRING_SLIDE_INDENT_LEVEL" val="0"/>
  <p:tag name="ISPRING_PRESENTER_ID" val="None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3 Электронные аналоговые приборы"/>
  <p:tag name="GENSWF_ADVANCE_TIME" val="0.00"/>
  <p:tag name="ISPRING_SLIDE_INDENT_LEVEL" val="0"/>
  <p:tag name="ISPRING_PRESENTER_ID" val="None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3 Электронные аналоговые приборы"/>
  <p:tag name="GENSWF_ADVANCE_TIME" val="0.00"/>
  <p:tag name="ISPRING_SLIDE_INDENT_LEVEL" val="0"/>
  <p:tag name="ISPRING_PRESENTER_ID" val="None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3 Электронные аналоговые приборы"/>
  <p:tag name="GENSWF_ADVANCE_TIME" val="0.00"/>
  <p:tag name="ISPRING_SLIDE_INDENT_LEVEL" val="0"/>
  <p:tag name="ISPRING_PRESENTER_ID" val="None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3 Электронные аналоговые приборы"/>
  <p:tag name="GENSWF_ADVANCE_TIME" val="0.00"/>
  <p:tag name="ISPRING_SLIDE_INDENT_LEVEL" val="0"/>
  <p:tag name="ISPRING_PRESENTER_ID" val="None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4 Электронно-лучевые осциллографы"/>
  <p:tag name="GENSWF_ADVANCE_TIME" val="0.00"/>
  <p:tag name="ISPRING_SLIDE_INDENT_LEVEL" val="0"/>
  <p:tag name="ISPRING_PRESENTER_ID" val="None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4 Электронно-лучевые осциллографы"/>
  <p:tag name="GENSWF_ADVANCE_TIME" val="0.00"/>
  <p:tag name="ISPRING_SLIDE_INDENT_LEVEL" val="0"/>
  <p:tag name="ISPRING_PRESENTER_ID" val="None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5 Цифровы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5 Цифровы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5 Цифровы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5 Цифровы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5 Цифровы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5 Цифровы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5 Цифровы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5 Цифровые измерительные преобразователи и приборы"/>
  <p:tag name="GENSWF_ADVANCE_TIME" val="0.00"/>
  <p:tag name="ISPRING_SLIDE_INDENT_LEVEL" val="0"/>
  <p:tag name="ISPRING_PRESENTER_ID" val="None"/>
  <p:tag name="ISPRING_CUSTOM_TIMING_USED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4.6 Измерительные информационные системы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334</TotalTime>
  <Words>1318</Words>
  <Application>Microsoft Office PowerPoint</Application>
  <PresentationFormat>Экран (4:3)</PresentationFormat>
  <Paragraphs>203</Paragraphs>
  <Slides>42</Slides>
  <Notes>42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7" baseType="lpstr">
      <vt:lpstr>Arial</vt:lpstr>
      <vt:lpstr>Calibri</vt:lpstr>
      <vt:lpstr>Constantia</vt:lpstr>
      <vt:lpstr>Wingdings 2</vt:lpstr>
      <vt:lpstr>Поток</vt:lpstr>
      <vt:lpstr>Презентация PowerPoint</vt:lpstr>
      <vt:lpstr>СОДЕРЖАНИЕ</vt:lpstr>
      <vt:lpstr>4.Измерительная техника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Упрощенная структурная схема вольтметра для измерения постоянного напряжения</vt:lpstr>
      <vt:lpstr>Презентация PowerPoint</vt:lpstr>
      <vt:lpstr>Обобщенные структурные схемы вольтметров для измерения  переменного напряжения</vt:lpstr>
      <vt:lpstr>Обобщенная структурная схема   универсального вольтметра </vt:lpstr>
      <vt:lpstr>Презентация PowerPoint</vt:lpstr>
      <vt:lpstr>Блок-схема селективного вольтметра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Временная диаграмма измеряемой величины x(f),  иллюстрирующая возникновение погрешности дискретности</vt:lpstr>
      <vt:lpstr>Презентация PowerPoint</vt:lpstr>
      <vt:lpstr>Метод последовательного счета</vt:lpstr>
      <vt:lpstr>Метод последовательного приближения</vt:lpstr>
      <vt:lpstr>Метод считывания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вопросы</vt:lpstr>
      <vt:lpstr>Контрольные вопросы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AMFIT</dc:creator>
  <cp:lastModifiedBy>Белоус Игорь</cp:lastModifiedBy>
  <cp:revision>26</cp:revision>
  <dcterms:created xsi:type="dcterms:W3CDTF">2013-11-30T10:36:34Z</dcterms:created>
  <dcterms:modified xsi:type="dcterms:W3CDTF">2019-09-20T04:17:20Z</dcterms:modified>
</cp:coreProperties>
</file>