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268760"/>
            <a:ext cx="7602048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Лекция 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>ПРОГНОЗИРОВАНИЕ И ПЛАНИРОВАНИЕ СТРУКТУРЫ НАРОДНОГО ХОЗЯЙСТВА</a:t>
            </a:r>
            <a:b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988840"/>
            <a:ext cx="7498080" cy="4259560"/>
          </a:xfrm>
        </p:spPr>
        <p:txBody>
          <a:bodyPr>
            <a:normAutofit/>
          </a:bodyPr>
          <a:lstStyle/>
          <a:p>
            <a:r>
              <a:rPr lang="ru-RU" dirty="0"/>
              <a:t>6.1. Структура национальной экономики: подходы к определению и классификация.</a:t>
            </a:r>
          </a:p>
          <a:p>
            <a:r>
              <a:rPr lang="ru-RU" dirty="0"/>
              <a:t>6.2. Прогнозирование и планирование развития производственных отраслей и сферы обслуживания населения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958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Структура национальной экономики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196752"/>
            <a:ext cx="7746064" cy="554461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представляет </a:t>
            </a:r>
            <a:r>
              <a:rPr lang="ru-RU" dirty="0"/>
              <a:t>собой «сложную систему, элементы которой отличаются своим количеством, масштабами и направлениями применения, разнообразием и разнонаправленностью устойчивых связей между собой и другими уровнями в иерархической цепочке протекающих процессов».</a:t>
            </a:r>
          </a:p>
          <a:p>
            <a:r>
              <a:rPr lang="ru-RU" dirty="0"/>
              <a:t>Сложность и многоаспектность экономики предопределяет выделение различных видов структур, из которых наиболее значимые: </a:t>
            </a:r>
            <a:r>
              <a:rPr lang="ru-RU" b="1" dirty="0"/>
              <a:t>воспроизводственная, социальная, отраслевая, технологическая, территориальная/региональная структуры национальной экономики и ее инфраструктуру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0218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8028384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effectLst/>
              </a:rPr>
              <a:t>Территориальная (региональная) структура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447800"/>
            <a:ext cx="7746064" cy="514955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определяется </a:t>
            </a:r>
            <a:r>
              <a:rPr lang="ru-RU" dirty="0"/>
              <a:t>размещением производительных сил на территории страны и означает деление национальной экономики на части (экономические районы) по территориальному принципу.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России, например, это Центральный, Северо-Западный, Центрально-Черноземный и другие районы, имеющие свои территориально-производственные комплексы, характеризующиеся определенным уровнем занятости населения, квалификацией рабочей силы, запасами природных ресурсов и другими признаками.</a:t>
            </a:r>
          </a:p>
        </p:txBody>
      </p:sp>
    </p:spTree>
    <p:extLst>
      <p:ext uri="{BB962C8B-B14F-4D97-AF65-F5344CB8AC3E}">
        <p14:creationId xmlns:p14="http://schemas.microsoft.com/office/powerpoint/2010/main" val="3757830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Экономический район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12776"/>
            <a:ext cx="7890080" cy="511256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– </a:t>
            </a:r>
            <a:r>
              <a:rPr lang="ru-RU" dirty="0"/>
              <a:t>это территория, выделяющаяся внутри страны структурой и специализацией производства, природными и людскими ресурсами, а также экономико-географическим положением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 </a:t>
            </a:r>
            <a:r>
              <a:rPr lang="ru-RU" dirty="0"/>
              <a:t>основе выделения экономических районов лежит территориальное разделение труда – составная часть общественного разделения труда, представляющая собой специализацию районов страны на производстве определенной промышленной и сельскохозяйственной продукции.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выделения экономических районов большое значение имеет </a:t>
            </a:r>
            <a:r>
              <a:rPr lang="ru-RU" dirty="0" err="1"/>
              <a:t>дифференцированность</a:t>
            </a:r>
            <a:r>
              <a:rPr lang="ru-RU" dirty="0"/>
              <a:t> природных условий, экономико-географическое положение страны, численность населения, его социальный и профессионально-квалификационный </a:t>
            </a:r>
            <a:r>
              <a:rPr lang="ru-RU" dirty="0" smtClean="0"/>
              <a:t>состав.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9445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>
                <a:effectLst/>
              </a:rPr>
              <a:t>Макроэкономические пропорции образуют систему, в которой можно выделить следующие виды пропорций:</a:t>
            </a:r>
            <a:br>
              <a:rPr lang="ru-RU" sz="2400" dirty="0">
                <a:effectLst/>
              </a:rPr>
            </a:br>
            <a:endParaRPr lang="ru-RU" sz="2400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052736"/>
            <a:ext cx="8028384" cy="554461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− </a:t>
            </a:r>
            <a:r>
              <a:rPr lang="ru-RU" b="1" dirty="0"/>
              <a:t>общеэкономические</a:t>
            </a:r>
            <a:r>
              <a:rPr lang="ru-RU" dirty="0"/>
              <a:t> – между наиболее крупными сферами национальной экономики (например, производством и потреблением, потреблением и накоплением, производством товаров и сферой услуг);</a:t>
            </a:r>
          </a:p>
          <a:p>
            <a:r>
              <a:rPr lang="ru-RU" dirty="0"/>
              <a:t>− </a:t>
            </a:r>
            <a:r>
              <a:rPr lang="ru-RU" b="1" dirty="0"/>
              <a:t>межотраслевые</a:t>
            </a:r>
            <a:r>
              <a:rPr lang="ru-RU" dirty="0"/>
              <a:t> – между взаимосвязанными отраслями национальной экономики (промышленностью и сельским хозяйством, добывающей и обрабатывающей промышленностью, животноводством и растениеводством);</a:t>
            </a:r>
          </a:p>
          <a:p>
            <a:r>
              <a:rPr lang="ru-RU" dirty="0"/>
              <a:t>− </a:t>
            </a:r>
            <a:r>
              <a:rPr lang="ru-RU" b="1" dirty="0"/>
              <a:t>внутриотраслевые</a:t>
            </a:r>
            <a:r>
              <a:rPr lang="ru-RU" dirty="0"/>
              <a:t> – между взаимосвязанными производствами внутри одной отрасли (например, между выпуском чугуна, стали и проката в металлургии; тракторов и комбайнов в сельскохозяйственном машиностроении и т. п.);</a:t>
            </a:r>
          </a:p>
          <a:p>
            <a:r>
              <a:rPr lang="ru-RU" dirty="0"/>
              <a:t>− </a:t>
            </a:r>
            <a:r>
              <a:rPr lang="ru-RU" b="1" dirty="0"/>
              <a:t>территориальные</a:t>
            </a:r>
            <a:r>
              <a:rPr lang="ru-RU" dirty="0"/>
              <a:t> – общеэкономические, межотраслевые и внутриотраслевые, рассматриваемые в границах определенной территории;</a:t>
            </a:r>
          </a:p>
          <a:p>
            <a:r>
              <a:rPr lang="ru-RU" dirty="0"/>
              <a:t>− </a:t>
            </a:r>
            <a:r>
              <a:rPr lang="ru-RU" b="1" dirty="0"/>
              <a:t>межгосударственные</a:t>
            </a:r>
            <a:r>
              <a:rPr lang="ru-RU" dirty="0"/>
              <a:t> – между отдельными государствами на основе международного разделения труда.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9808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effectLst/>
              </a:rPr>
              <a:t>Устойчивые тенденции изменения пропорций: </a:t>
            </a:r>
            <a:br>
              <a:rPr lang="ru-RU" sz="2800" b="1" dirty="0">
                <a:effectLst/>
              </a:rPr>
            </a:br>
            <a:endParaRPr lang="ru-RU" sz="2800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052736"/>
            <a:ext cx="7746064" cy="554461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1</a:t>
            </a:r>
            <a:r>
              <a:rPr lang="ru-RU" dirty="0"/>
              <a:t>. Повышение технического уровня производства, проявляющееся в росте </a:t>
            </a:r>
            <a:r>
              <a:rPr lang="ru-RU" dirty="0" err="1"/>
              <a:t>фондовооруженности</a:t>
            </a:r>
            <a:r>
              <a:rPr lang="ru-RU" dirty="0"/>
              <a:t> труда, что ведет к росту производительности труда.</a:t>
            </a:r>
          </a:p>
          <a:p>
            <a:r>
              <a:rPr lang="ru-RU" dirty="0"/>
              <a:t>2. Опережающее развитие электроэнергетики, машиностроения, химической промышленности, приборостроения и др. наукоемких отраслей.</a:t>
            </a:r>
          </a:p>
          <a:p>
            <a:r>
              <a:rPr lang="ru-RU" dirty="0"/>
              <a:t>3. Опережающий рост промышленности по сравнению с сельским хозяйством, что проявляется в снижении доли последнего в национальном продукте.</a:t>
            </a:r>
          </a:p>
          <a:p>
            <a:r>
              <a:rPr lang="ru-RU" dirty="0"/>
              <a:t>4. Снижение удельного веса промышленности, что обусловлено опережающим ростом сферы услуг и повышением эффективности промышленного производства.</a:t>
            </a:r>
          </a:p>
          <a:p>
            <a:r>
              <a:rPr lang="ru-RU" dirty="0"/>
              <a:t>5. Увеличение доли сферы услуг по сравнению с отраслями материального производства.</a:t>
            </a:r>
          </a:p>
          <a:p>
            <a:r>
              <a:rPr lang="ru-RU" dirty="0"/>
              <a:t>6. Ускоренное развитие обрабатывающей промышленности по сравнению с добывающей.</a:t>
            </a:r>
          </a:p>
          <a:p>
            <a:r>
              <a:rPr lang="ru-RU" dirty="0"/>
              <a:t>7. Расширение участия страны в международном разделении труда, что выражается в более быстром увеличении внешнеторгового оборота по сравнению с ростом производства в стране.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95770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37</TotalTime>
  <Words>491</Words>
  <Application>Microsoft Office PowerPoint</Application>
  <PresentationFormat>Экран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Солнцестояние</vt:lpstr>
      <vt:lpstr>Лекция №6 ПРОГНОЗИРОВАНИЕ И ПЛАНИРОВАНИЕ СТРУКТУРЫ НАРОДНОГО ХОЗЯЙСТВА    </vt:lpstr>
      <vt:lpstr>Структура национальной экономики </vt:lpstr>
      <vt:lpstr>Территориальная (региональная) структура </vt:lpstr>
      <vt:lpstr>Экономический район </vt:lpstr>
      <vt:lpstr>Макроэкономические пропорции образуют систему, в которой можно выделить следующие виды пропорций: </vt:lpstr>
      <vt:lpstr>Устойчивые тенденции изменения пропорций: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Дисциплина  «Прогнозирование и планирование»</dc:title>
  <dc:creator>DORR</dc:creator>
  <cp:lastModifiedBy>DORR</cp:lastModifiedBy>
  <cp:revision>37</cp:revision>
  <dcterms:created xsi:type="dcterms:W3CDTF">2018-06-26T09:54:49Z</dcterms:created>
  <dcterms:modified xsi:type="dcterms:W3CDTF">2018-06-26T11:20:40Z</dcterms:modified>
</cp:coreProperties>
</file>