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custDataLst>
    <p:tags r:id="rId4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40538B-3EF0-4184-8D55-54F59218B609}" type="datetimeFigureOut">
              <a:rPr lang="ru-RU" smtClean="0"/>
              <a:t>15.10.2015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C6B13C-0D79-40DB-B5E7-F1C3358D5C1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 2. Структура и технические средства ИИС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ru-RU" dirty="0" smtClean="0"/>
              <a:t>.2 Первичные </a:t>
            </a:r>
            <a:r>
              <a:rPr lang="ru-RU" smtClean="0"/>
              <a:t>измерительные </a:t>
            </a:r>
            <a:r>
              <a:rPr lang="ru-RU" smtClean="0"/>
              <a:t>преобразователи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9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127749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Первичные </a:t>
            </a:r>
            <a:r>
              <a:rPr lang="ru-RU" dirty="0"/>
              <a:t>измерительные преобразователи (датчики) в ИИС обеспечивают преобразование некоторой физической ве­личины в электрическую величину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4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ru-RU" dirty="0"/>
              <a:t>Различают датчики генераторного типа, когда выходной величиной является ток, напряжение или электрический заряд, и параметрические, когда выходной величиной являет­ся параметр электрической цепи: активное сопротивление, емкость, индуктивность, комплексное сопротивление. </a:t>
            </a:r>
            <a:endParaRPr lang="ru-RU" dirty="0" smtClean="0"/>
          </a:p>
          <a:p>
            <a:r>
              <a:rPr lang="ru-RU" dirty="0" smtClean="0"/>
              <a:t>Пара­метрические </a:t>
            </a:r>
            <a:r>
              <a:rPr lang="ru-RU" dirty="0"/>
              <a:t>датчики иногда называют активными, посколь­ку для выполнения своих функций они требуют внешних ис­точников энергии, а генераторные — пассивными, поскольку для выдачи сигнала они во внешних источниках не нуждают­ся. </a:t>
            </a:r>
          </a:p>
        </p:txBody>
      </p:sp>
    </p:spTree>
    <p:extLst>
      <p:ext uri="{BB962C8B-B14F-4D97-AF65-F5344CB8AC3E}">
        <p14:creationId xmlns:p14="http://schemas.microsoft.com/office/powerpoint/2010/main" val="267059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Характеристиками датчиков являются следующие пока­затели.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</a:t>
            </a:r>
            <a:r>
              <a:rPr lang="ru-RU" u="sng" dirty="0"/>
              <a:t>Функция преобразования. </a:t>
            </a:r>
            <a:r>
              <a:rPr lang="ru-RU" dirty="0"/>
              <a:t>Ее вид определяется принци­пом работы датчика. Она может быть линейной, квадратичной, экспоненциальной и др. </a:t>
            </a:r>
            <a:endParaRPr lang="ru-RU" dirty="0" smtClean="0"/>
          </a:p>
          <a:p>
            <a:pPr marL="0" lvl="0" indent="0">
              <a:buNone/>
            </a:pPr>
            <a:r>
              <a:rPr lang="ru-RU" i="1" dirty="0" smtClean="0"/>
              <a:t>При </a:t>
            </a:r>
            <a:r>
              <a:rPr lang="ru-RU" i="1" dirty="0"/>
              <a:t>аналоговой обработке </a:t>
            </a:r>
            <a:r>
              <a:rPr lang="ru-RU" dirty="0"/>
              <a:t>информа­ции, выдаваемой датчиком, нелинейность характеристики бы­ла основным источником систематической погрешности. </a:t>
            </a:r>
            <a:endParaRPr lang="ru-RU" dirty="0" smtClean="0"/>
          </a:p>
          <a:p>
            <a:pPr marL="0" lvl="0" indent="0">
              <a:buNone/>
            </a:pPr>
            <a:r>
              <a:rPr lang="ru-RU" i="1" dirty="0" smtClean="0"/>
              <a:t>При </a:t>
            </a:r>
            <a:r>
              <a:rPr lang="ru-RU" i="1" dirty="0"/>
              <a:t>цифровой обработке</a:t>
            </a:r>
            <a:r>
              <a:rPr lang="ru-RU" dirty="0"/>
              <a:t> нелинейность ИК легко устраняется, если эта нелинейность стабильна и не изменяется во времени. Одна­ко и в этом случае важным требованием к функции преобразо­вания является ее плавность — медленное изменение ее первой производной, так как иначе линеаризация оказывается неэф­фективной даже при современных вычислительных средствах.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8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88632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Диапазон значений преобразуемой величины.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Диапазон значений выходной величины.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Характеристики погрешности: нелинейность, погреш­ность задания чувствительности, нестабильность, насыще­ние, зона нечувствительности, гистерезис, разрешающая способность, </a:t>
            </a:r>
            <a:r>
              <a:rPr lang="ru-RU" dirty="0" err="1"/>
              <a:t>воспроизводимость</a:t>
            </a:r>
            <a:r>
              <a:rPr lang="ru-RU" dirty="0" smtClean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Показатели, характеризующие возможность сопряже­ния датчиков с другими устройствами: выходной импеданс, питающее напряжение и др.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Динамические характеристики, описываемые, как и у других СИ, частотными или переходными характеристиками.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Условия эксплуатации, надежность, масса, габариты и другие общетехнические показатели.</a:t>
            </a:r>
          </a:p>
          <a:p>
            <a:r>
              <a:rPr lang="ru-RU" dirty="0"/>
              <a:t>Основным классификационным признаком датчиков яв­ляется преобразуемая (измеряемая) величина.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9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Датчики электрических </a:t>
            </a:r>
            <a:r>
              <a:rPr lang="ru-RU" sz="3200" b="1" dirty="0" smtClean="0"/>
              <a:t>величин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 </a:t>
            </a:r>
            <a:r>
              <a:rPr lang="ru-RU" dirty="0"/>
              <a:t>простейшим первичным преобразователям для измерения электрических величин можно отнести шунты, используемые при измерении силы тока, делители, используемые для измерения напряжения, измерительные трансформаторы.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этой же группе можно отнести и болометры, основное применение которых — изме­рение мощности светового излучения. Однако они применя­ются и в других областях, например при измерении мощнос­ти сигналов сверхвысоких частот (СВЧ) непосредственно в волноводных трактах или при измерении действующего зна­чения электрического тока произвольной формы. Принцип действия болометра основан на изменении его сопротивле­ния при нагревании за счет падающего оптического или СВЧ излучения.</a:t>
            </a:r>
          </a:p>
        </p:txBody>
      </p:sp>
    </p:spTree>
    <p:extLst>
      <p:ext uri="{BB962C8B-B14F-4D97-AF65-F5344CB8AC3E}">
        <p14:creationId xmlns:p14="http://schemas.microsoft.com/office/powerpoint/2010/main" val="335644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Датчики магнитных </a:t>
            </a:r>
            <a:r>
              <a:rPr lang="ru-RU" sz="3200" b="1" dirty="0" smtClean="0"/>
              <a:t>величин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935480"/>
            <a:ext cx="4834880" cy="17095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Датчики для измерения напряженности магнитного по­ля строятся на основе эффекта Холла и эффекта Гаусса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imag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060848"/>
            <a:ext cx="380774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3717032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Суть эффекта Холла состоит в следующем. Если по тонкой электропроводящей пластине (металлической или </a:t>
            </a:r>
            <a:r>
              <a:rPr lang="ru-RU" sz="2400" dirty="0" smtClean="0"/>
              <a:t>полупроводниковой) течёт электрический ток, обусловленный внешним напряжением, то при воздействии магнитного поля, перпендикулярного пластине, направление движения зарядов отклоняется от первоначального.­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84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fontScale="92500"/>
          </a:bodyPr>
          <a:lstStyle/>
          <a:p>
            <a:r>
              <a:rPr lang="ru-RU" dirty="0"/>
              <a:t>Это приводит к появлению на боковых гранях пластины</a:t>
            </a:r>
            <a:r>
              <a:rPr lang="ru-RU" dirty="0" smtClean="0"/>
              <a:t>, </a:t>
            </a:r>
            <a:r>
              <a:rPr lang="ru-RU" dirty="0"/>
              <a:t>параллельных первоначальному направлению тока, элек­тродвижущей силы </a:t>
            </a:r>
            <a:r>
              <a:rPr lang="en-US" b="1" i="1" dirty="0" err="1"/>
              <a:t>Е</a:t>
            </a:r>
            <a:r>
              <a:rPr lang="en-US" b="1" i="1" baseline="-25000" dirty="0" err="1"/>
              <a:t>н</a:t>
            </a:r>
            <a:r>
              <a:rPr lang="en-US" b="1" i="1" dirty="0"/>
              <a:t>,</a:t>
            </a:r>
            <a:r>
              <a:rPr lang="ru-RU" dirty="0"/>
              <a:t> пропорциональной напряженности магнитного поля. Таким образом, датчик на основе эффекта Холла представляет собой генераторный преобразователь</a:t>
            </a:r>
            <a:r>
              <a:rPr lang="ru-RU" dirty="0" smtClean="0"/>
              <a:t>.</a:t>
            </a:r>
          </a:p>
          <a:p>
            <a:r>
              <a:rPr lang="ru-RU" b="1" dirty="0"/>
              <a:t>Датчики на основе эффекта Гаусса</a:t>
            </a:r>
            <a:r>
              <a:rPr lang="ru-RU" dirty="0"/>
              <a:t>, или магниторезис­тивные датчики, представляют собой параметрические пре­образователи поля, изготовленные из материалов, сопротив­ление которых меняется с изменением напряженности маг­нитного поля.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41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Датчики линейных и угловых перемещений, кон­тактирующие с измеряемой </a:t>
            </a:r>
            <a:r>
              <a:rPr lang="ru-RU" sz="2800" b="1" dirty="0" smtClean="0"/>
              <a:t>деталью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1772816"/>
            <a:ext cx="5976664" cy="214159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Самым распространенным и относительно дешевым дат­чиком угловых перемещений является сельсин (вращаю­щийся трансформатор). Он представляет собой электриче­скую машину, на статоре которой размещены обмотки, создающие вращающееся магнитное поле. </a:t>
            </a:r>
          </a:p>
        </p:txBody>
      </p:sp>
      <p:pic>
        <p:nvPicPr>
          <p:cNvPr id="2050" name="Picture 2" descr="image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267690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3903345"/>
            <a:ext cx="878497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Обмоток может быть две пары (в паре они расположены друг против дру­га), сдвинутых в пространстве на 90°. На рис. условно по­казано по одной обмотке </a:t>
            </a:r>
            <a:r>
              <a:rPr lang="en-US" sz="2200" b="1" i="1" dirty="0" smtClean="0"/>
              <a:t>L</a:t>
            </a:r>
            <a:r>
              <a:rPr lang="en-US" sz="2200" b="1" i="1" baseline="-25000" dirty="0" smtClean="0"/>
              <a:t>x</a:t>
            </a:r>
            <a:r>
              <a:rPr lang="en-US" sz="2200" dirty="0" smtClean="0"/>
              <a:t> </a:t>
            </a:r>
            <a:r>
              <a:rPr lang="ru-RU" sz="2200" dirty="0" smtClean="0"/>
              <a:t>и </a:t>
            </a:r>
            <a:r>
              <a:rPr lang="en-US" sz="2200" b="1" i="1" dirty="0" smtClean="0"/>
              <a:t>L</a:t>
            </a:r>
            <a:r>
              <a:rPr lang="en-US" sz="2200" b="1" i="1" baseline="-25000" dirty="0" smtClean="0"/>
              <a:t>y</a:t>
            </a:r>
            <a:r>
              <a:rPr lang="en-US" sz="2200" dirty="0" smtClean="0"/>
              <a:t> </a:t>
            </a:r>
            <a:r>
              <a:rPr lang="ru-RU" sz="2200" dirty="0" smtClean="0"/>
              <a:t>из каждой пары. В про­извольно ориентированной обмотке ротора </a:t>
            </a:r>
            <a:r>
              <a:rPr lang="en-US" sz="2200" dirty="0" err="1" smtClean="0"/>
              <a:t>L</a:t>
            </a:r>
            <a:r>
              <a:rPr lang="en-US" sz="2200" baseline="-25000" dirty="0" err="1" smtClean="0"/>
              <a:t>p</a:t>
            </a:r>
            <a:r>
              <a:rPr lang="en-US" sz="2200" dirty="0" smtClean="0"/>
              <a:t> </a:t>
            </a:r>
            <a:r>
              <a:rPr lang="ru-RU" sz="2200" dirty="0" smtClean="0"/>
              <a:t>наводится си­нусоидальное напряжение, фаза которого сдвинута относи­тельно напряжения, питающего обмотку </a:t>
            </a:r>
            <a:r>
              <a:rPr lang="en-US" sz="2200" b="1" i="1" dirty="0" smtClean="0"/>
              <a:t>L</a:t>
            </a:r>
            <a:r>
              <a:rPr lang="en-US" sz="2200" b="1" i="1" baseline="-25000" dirty="0" smtClean="0"/>
              <a:t>x</a:t>
            </a:r>
            <a:r>
              <a:rPr lang="en-US" sz="2200" b="1" i="1" dirty="0" smtClean="0"/>
              <a:t>,</a:t>
            </a:r>
            <a:r>
              <a:rPr lang="en-US" sz="2200" dirty="0" smtClean="0"/>
              <a:t> </a:t>
            </a:r>
            <a:r>
              <a:rPr lang="ru-RU" sz="2200" dirty="0" smtClean="0"/>
              <a:t>на угол поворо­та ротора ф.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4872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18363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Емкостной датчик угловых перемещений состоит из не­подвижных металлических пластин </a:t>
            </a:r>
            <a:r>
              <a:rPr lang="en-US" b="1" i="1" dirty="0"/>
              <a:t>1</a:t>
            </a:r>
            <a:r>
              <a:rPr lang="ru-RU" dirty="0"/>
              <a:t> и подвижной пласти­ны </a:t>
            </a:r>
            <a:r>
              <a:rPr lang="en-US" b="1" i="1" dirty="0"/>
              <a:t>2,</a:t>
            </a:r>
            <a:r>
              <a:rPr lang="ru-RU" dirty="0"/>
              <a:t> размещенных на оси </a:t>
            </a:r>
            <a:r>
              <a:rPr lang="en-US" b="1" i="1" dirty="0" smtClean="0"/>
              <a:t>3</a:t>
            </a:r>
            <a:r>
              <a:rPr lang="ru-RU" dirty="0" smtClean="0"/>
              <a:t>. </a:t>
            </a:r>
            <a:r>
              <a:rPr lang="ru-RU" dirty="0"/>
              <a:t>Площадь перекрытия этих пластин и, следовательно, емкость образованного плас­тинами конденсатора пропорциональны углу поворота под­вижной пластины. Диапазон измерений такого датчика — от 0 до 180°. Однако из-за рассеяния электрического поля у краев пластин возле границ диапазона измерения наблюда­ется значительная нелинейность функции преобразования.</a:t>
            </a:r>
          </a:p>
          <a:p>
            <a:endParaRPr lang="ru-RU" dirty="0"/>
          </a:p>
        </p:txBody>
      </p:sp>
      <p:pic>
        <p:nvPicPr>
          <p:cNvPr id="3074" name="Picture 2" descr="imag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2696"/>
            <a:ext cx="3384376" cy="221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2160" y="924208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Емкостные датчики угла поворо­та могут быть недифференциальны­ми (рис.  а) и дифференциальны­ми (рис.  б).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6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2069584"/>
          </a:xfrm>
        </p:spPr>
        <p:txBody>
          <a:bodyPr>
            <a:normAutofit fontScale="92500"/>
          </a:bodyPr>
          <a:lstStyle/>
          <a:p>
            <a:r>
              <a:rPr lang="ru-RU" dirty="0"/>
              <a:t>Аналогичную конструкцию имеют недифференциальные и дифференциальные емкостные датчики линейных </a:t>
            </a:r>
            <a:r>
              <a:rPr lang="ru-RU" dirty="0" smtClean="0"/>
              <a:t>перемеще­ний. </a:t>
            </a:r>
            <a:r>
              <a:rPr lang="ru-RU" dirty="0"/>
              <a:t>Они содержат один или два неподвижных ци­линдра, внутри которых перемещается подвижный цилиндр.</a:t>
            </a:r>
          </a:p>
        </p:txBody>
      </p:sp>
    </p:spTree>
    <p:extLst>
      <p:ext uri="{BB962C8B-B14F-4D97-AF65-F5344CB8AC3E}">
        <p14:creationId xmlns:p14="http://schemas.microsoft.com/office/powerpoint/2010/main" val="182817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82359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Наибольшее применение нашли индуктивные датчики линейных перемещений, которые, как и емкостные, могут быть не дифференциальными и дифференциальными; конст­рукция последнего изображена на рис. 2.7. Принцип их дей­ствия основан на изменении индуктивностей катушек 3, раз­мещенных на каркасе </a:t>
            </a:r>
            <a:r>
              <a:rPr lang="en-US" b="1" i="1" dirty="0"/>
              <a:t>1</a:t>
            </a:r>
            <a:r>
              <a:rPr lang="ru-RU" dirty="0"/>
              <a:t> при перемещении внутри них сер­дечника </a:t>
            </a:r>
            <a:r>
              <a:rPr lang="en-US" b="1" i="1" dirty="0"/>
              <a:t>2</a:t>
            </a:r>
            <a:r>
              <a:rPr lang="ru-RU" dirty="0"/>
              <a:t> из </a:t>
            </a:r>
            <a:r>
              <a:rPr lang="ru-RU" dirty="0" err="1"/>
              <a:t>магнитомягкого</a:t>
            </a:r>
            <a:r>
              <a:rPr lang="ru-RU" dirty="0"/>
              <a:t> (не сохраняющего остаточную намагниченность) материала.</a:t>
            </a:r>
          </a:p>
          <a:p>
            <a:endParaRPr lang="ru-RU" dirty="0"/>
          </a:p>
        </p:txBody>
      </p:sp>
      <p:pic>
        <p:nvPicPr>
          <p:cNvPr id="4098" name="Picture 2" descr="image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373323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21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697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Существенно больше диапазоны измерения у резистивных датчиков и датчиков с периодической структурой — </a:t>
            </a:r>
            <a:r>
              <a:rPr lang="ru-RU" dirty="0" err="1" smtClean="0"/>
              <a:t>индуктосинов</a:t>
            </a:r>
            <a:r>
              <a:rPr lang="ru-RU" dirty="0" smtClean="0"/>
              <a:t> </a:t>
            </a:r>
            <a:r>
              <a:rPr lang="ru-RU" dirty="0"/>
              <a:t>и растровых фотоэлектрических преобразователей.</a:t>
            </a:r>
          </a:p>
          <a:p>
            <a:r>
              <a:rPr lang="ru-RU" b="1" dirty="0"/>
              <a:t>Резистивные датчики </a:t>
            </a:r>
            <a:r>
              <a:rPr lang="ru-RU" dirty="0" smtClean="0"/>
              <a:t>представляют </a:t>
            </a:r>
            <a:r>
              <a:rPr lang="ru-RU" dirty="0"/>
              <a:t>собой проводник, по которому, как в обычном реостате, перемещается контактирующий элемент. Величи­на сопротивления пропорциональна расстоянию контакта от «нулевого» положения. Точность этих датчиков невелика, поэтому они используются для самых грубых измерений.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9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221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Принцип работы </a:t>
            </a:r>
            <a:r>
              <a:rPr lang="ru-RU" dirty="0" err="1"/>
              <a:t>индуктосина</a:t>
            </a:r>
            <a:r>
              <a:rPr lang="ru-RU" dirty="0"/>
              <a:t> физически аналогичен принципу работы сельсина в режиме </a:t>
            </a:r>
            <a:r>
              <a:rPr lang="ru-RU" dirty="0" err="1"/>
              <a:t>запитки</a:t>
            </a:r>
            <a:r>
              <a:rPr lang="ru-RU" dirty="0"/>
              <a:t> ротора. Ин- </a:t>
            </a:r>
            <a:r>
              <a:rPr lang="ru-RU" dirty="0" err="1"/>
              <a:t>дуктосин</a:t>
            </a:r>
            <a:r>
              <a:rPr lang="ru-RU" dirty="0"/>
              <a:t> иногда и называют развернутым трансформато­ром, условно считая, что окружности ротора и статора </a:t>
            </a:r>
            <a:r>
              <a:rPr lang="ru-RU" dirty="0" smtClean="0"/>
              <a:t>раз</a:t>
            </a:r>
            <a:r>
              <a:rPr lang="ru-RU" dirty="0"/>
              <a:t>вернуты в прямую линию и обмотка ротора периодически повторена. Правда, после этих преобразований периодиче­ски повторенная развертка ротора становится неподвижной, а относительно нее перемещается развертка статора.</a:t>
            </a:r>
          </a:p>
          <a:p>
            <a:endParaRPr lang="ru-RU" dirty="0"/>
          </a:p>
        </p:txBody>
      </p:sp>
      <p:pic>
        <p:nvPicPr>
          <p:cNvPr id="5122" name="Picture 2" descr="image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23574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6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 учетом сказанного </a:t>
            </a:r>
            <a:r>
              <a:rPr lang="ru-RU" dirty="0" smtClean="0"/>
              <a:t>неподвижная </a:t>
            </a:r>
            <a:r>
              <a:rPr lang="ru-RU" dirty="0"/>
              <a:t>часть </a:t>
            </a:r>
            <a:r>
              <a:rPr lang="ru-RU" dirty="0" err="1"/>
              <a:t>индуктосина</a:t>
            </a:r>
            <a:r>
              <a:rPr lang="ru-RU" dirty="0"/>
              <a:t> со­держит печатную обмотку </a:t>
            </a:r>
            <a:r>
              <a:rPr lang="en-US" b="1" i="1" dirty="0" smtClean="0"/>
              <a:t>1</a:t>
            </a:r>
            <a:r>
              <a:rPr lang="ru-RU" dirty="0" smtClean="0"/>
              <a:t>) </a:t>
            </a:r>
            <a:r>
              <a:rPr lang="ru-RU" dirty="0"/>
              <a:t>с пространственным шагом Ах. Для </a:t>
            </a:r>
            <a:r>
              <a:rPr lang="ru-RU" dirty="0" err="1"/>
              <a:t>индуктосинов</a:t>
            </a:r>
            <a:r>
              <a:rPr lang="ru-RU" dirty="0"/>
              <a:t> этот шаг обычно равен 2 мм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Относительно </a:t>
            </a:r>
            <a:r>
              <a:rPr lang="ru-RU" dirty="0"/>
              <a:t>неподвижной обмотки перемещается каретка, на которой размещены две обмотки 2, имеющие тот же шаг и сдвинутые относительно друг друга на целое число шагов плюс четверть </a:t>
            </a:r>
            <a:r>
              <a:rPr lang="ru-RU" dirty="0" smtClean="0"/>
              <a:t>шага.</a:t>
            </a:r>
          </a:p>
          <a:p>
            <a:r>
              <a:rPr lang="ru-RU" dirty="0" smtClean="0"/>
              <a:t>На </a:t>
            </a:r>
            <a:r>
              <a:rPr lang="ru-RU" dirty="0"/>
              <a:t>неподвижную обмотку подается си­нусоидальное напряжение. Тогда амплитуды сигналов, сни­маемых с подвижных обмоток, в зависимости от перемещения будут изменяться линейно от некоторой величины </a:t>
            </a:r>
            <a:r>
              <a:rPr lang="ru-RU" b="1" i="1" dirty="0" smtClean="0"/>
              <a:t>+</a:t>
            </a:r>
            <a:r>
              <a:rPr lang="en-US" b="1" i="1" dirty="0" smtClean="0"/>
              <a:t>U</a:t>
            </a:r>
            <a:r>
              <a:rPr lang="en-US" b="1" i="1" baseline="-25000" dirty="0" smtClean="0"/>
              <a:t>M</a:t>
            </a:r>
            <a:r>
              <a:rPr lang="en-US" b="1" i="1" dirty="0" smtClean="0"/>
              <a:t> </a:t>
            </a:r>
            <a:r>
              <a:rPr lang="ru-RU" dirty="0" smtClean="0"/>
              <a:t>до </a:t>
            </a:r>
            <a:r>
              <a:rPr lang="en-US" b="1" i="1" dirty="0"/>
              <a:t>-U</a:t>
            </a:r>
            <a:r>
              <a:rPr lang="en-US" b="1" i="1" baseline="-25000" dirty="0"/>
              <a:t>M</a:t>
            </a:r>
            <a:r>
              <a:rPr lang="en-US" b="1" i="1" dirty="0"/>
              <a:t> </a:t>
            </a:r>
            <a:r>
              <a:rPr lang="ru-RU" dirty="0"/>
              <a:t>и обратно (под отрицательной амплитудой в данном случае мы понимаем изменение фазы на 180°). Период изменения будет равен шагу Ах, причем напряжения в обмотках будут сдвинуты по фазе на четверть шага (90°), то есть будут пред­ставлять собой две квадратурные составляющие.</a:t>
            </a:r>
          </a:p>
          <a:p>
            <a:endParaRPr lang="ru-RU" dirty="0"/>
          </a:p>
        </p:txBody>
      </p:sp>
      <p:pic>
        <p:nvPicPr>
          <p:cNvPr id="6146" name="Picture 2" descr="image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3200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44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7" y="573224"/>
            <a:ext cx="5256584" cy="5304048"/>
          </a:xfrm>
        </p:spPr>
        <p:txBody>
          <a:bodyPr>
            <a:noAutofit/>
          </a:bodyPr>
          <a:lstStyle/>
          <a:p>
            <a:r>
              <a:rPr lang="ru-RU" sz="2400" b="1" dirty="0"/>
              <a:t>Растровый фотоэлектрический преобразователь </a:t>
            </a:r>
            <a:r>
              <a:rPr lang="ru-RU" sz="2400" dirty="0"/>
              <a:t>также выдает два квадратурных сигнала, хотя принцип действия его иной, чем у </a:t>
            </a:r>
            <a:r>
              <a:rPr lang="ru-RU" sz="2400" dirty="0" err="1" smtClean="0"/>
              <a:t>индуктосина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Основу </a:t>
            </a:r>
            <a:r>
              <a:rPr lang="ru-RU" sz="2400" dirty="0"/>
              <a:t>такого пре­образователя составляет стеклянная (при работе на проходя­щем свете) или металлическая (при работе в отраженном све­те) неподвижная шкала </a:t>
            </a:r>
            <a:r>
              <a:rPr lang="en-US" sz="2400" b="1" i="1" dirty="0"/>
              <a:t>2</a:t>
            </a:r>
            <a:r>
              <a:rPr lang="ru-RU" sz="2400" dirty="0"/>
              <a:t> с нанесенными на нее прозрачны­ми (или отражающими) делениями шириной в половину шага.</a:t>
            </a:r>
          </a:p>
        </p:txBody>
      </p:sp>
      <p:pic>
        <p:nvPicPr>
          <p:cNvPr id="7170" name="Picture 2" descr="image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58" y="1993044"/>
            <a:ext cx="3722421" cy="243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5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30963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</a:t>
            </a:r>
            <a:r>
              <a:rPr lang="ru-RU" dirty="0"/>
              <a:t>подвижной каретке расположены параллель­но две стеклянные шкалы 5 (для обоих видов неподвижных шкал), сдвинутые относительно друг друга на целое число шагов плюс четверть шага.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перемещении подвижной шкалы относительно неподвижной сигналы фотодиодов 4</a:t>
            </a:r>
            <a:r>
              <a:rPr lang="ru-RU" dirty="0" smtClean="0"/>
              <a:t>, </a:t>
            </a:r>
            <a:r>
              <a:rPr lang="ru-RU" dirty="0"/>
              <a:t>воспринимающих световой поток от светодиода </a:t>
            </a:r>
            <a:r>
              <a:rPr lang="en-US" dirty="0" err="1"/>
              <a:t>i</a:t>
            </a:r>
            <a:r>
              <a:rPr lang="ru-RU" dirty="0"/>
              <a:t>, проходя­щий через обе шкалы и линзу 3, будут близки к синусоиде с постоянной составляющей, большей амплитуды самой си­нусоиды и со сдвигом фаз 90° (квадратурные сигналы).</a:t>
            </a:r>
          </a:p>
          <a:p>
            <a:endParaRPr lang="ru-RU" dirty="0"/>
          </a:p>
        </p:txBody>
      </p:sp>
      <p:pic>
        <p:nvPicPr>
          <p:cNvPr id="8194" name="Picture 2" descr="image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3168352" cy="207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3888" y="836712"/>
            <a:ext cx="51125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 растровых датчиков линейных перемещений шаг со­ставляет в большинстве случаев 20 мкм, то есть существенно меньше, чем у </a:t>
            </a:r>
            <a:r>
              <a:rPr lang="ru-RU" sz="2400" dirty="0" err="1" smtClean="0"/>
              <a:t>индуктосинов</a:t>
            </a:r>
            <a:r>
              <a:rPr lang="ru-RU" sz="2400" dirty="0" smtClean="0"/>
              <a:t>, хотя иногда применяются и другие шаги.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2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Бесконтактные датчики координат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0324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Бесконтактные датчики координат бывают двух основных видов: на приборах с зарядовой связью (ПЗС) и локационные.</a:t>
            </a:r>
          </a:p>
          <a:p>
            <a:r>
              <a:rPr lang="ru-RU" dirty="0"/>
              <a:t>Приборы с зарядовой связью представляют собой линей­ные или двумерные структуры, элементы которых под дейст­вием света приобретают электрический заряд. </a:t>
            </a:r>
            <a:endParaRPr lang="ru-RU" dirty="0" smtClean="0"/>
          </a:p>
          <a:p>
            <a:r>
              <a:rPr lang="ru-RU" dirty="0" smtClean="0"/>
              <a:t>Двумерные </a:t>
            </a:r>
            <a:r>
              <a:rPr lang="ru-RU" dirty="0"/>
              <a:t>структуры по существу являются воспринимающей частью видеокамеры. </a:t>
            </a:r>
            <a:endParaRPr lang="ru-RU" dirty="0" smtClean="0"/>
          </a:p>
          <a:p>
            <a:r>
              <a:rPr lang="ru-RU" dirty="0" smtClean="0"/>
              <a:t>Подаваемое </a:t>
            </a:r>
            <a:r>
              <a:rPr lang="ru-RU" dirty="0"/>
              <a:t>на эти датчики изображение может формироваться как в проходящем (теневое изображение), так и отраженном свете.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71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94179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Следует отметить, что при использова­нии таких датчиков между ИО и первичными преобразовате­лями размещается еще один преобразователь — оптическое устройство, изменяющее масштаб изображения, и коэффици­ент этого изменения необходимо учитывать при анализе ИК</a:t>
            </a:r>
            <a:r>
              <a:rPr lang="ru-RU" dirty="0" smtClean="0"/>
              <a:t>.</a:t>
            </a:r>
          </a:p>
          <a:p>
            <a:r>
              <a:rPr lang="ru-RU" dirty="0"/>
              <a:t>Локационные датчики используют отражение световых или акустических сигналов от объекта. Расстояние до него вычисляется путем измерения мощности, фазы или задерж­ки отраженного сигнала по отношению к излученному.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42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 бесконтактным датчикам координат точек поверхно­стей относятся и голографические датчики. Их основу составляют лазеры (когерентные источники света), когерент­ная оптика и оптоэлектронные преобразователи. Они отлича­ются высокой чувствительностью и повышенной точностью,</a:t>
            </a:r>
            <a:br>
              <a:rPr lang="ru-RU" dirty="0"/>
            </a:br>
            <a:r>
              <a:rPr lang="ru-RU" dirty="0"/>
              <a:t>что послужило основой их широкого приме­нения в голографической интерферометрии. </a:t>
            </a:r>
            <a:endParaRPr lang="ru-RU" dirty="0" smtClean="0"/>
          </a:p>
          <a:p>
            <a:r>
              <a:rPr lang="ru-RU" dirty="0" smtClean="0"/>
              <a:t>Голографическая </a:t>
            </a:r>
            <a:r>
              <a:rPr lang="ru-RU" dirty="0"/>
              <a:t>интерферометрия обеспечи­вает бесконтактное измерение расстояний од­новременно от множества точек наблюдаемой поверхности путем сравнения с мерой — дли­ной волны света, излучаемого лазером, кото­рая известна с высокой точностью.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3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Датчики </a:t>
            </a:r>
            <a:r>
              <a:rPr lang="ru-RU" sz="4000" b="1" dirty="0" smtClean="0"/>
              <a:t>силы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772816"/>
            <a:ext cx="6347048" cy="45517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Наибольшее распространение получили параметрические датчики силы с использо­ванием </a:t>
            </a:r>
            <a:r>
              <a:rPr lang="ru-RU" dirty="0" err="1"/>
              <a:t>тензорезисторов</a:t>
            </a:r>
            <a:r>
              <a:rPr lang="ru-RU" dirty="0"/>
              <a:t>.</a:t>
            </a:r>
          </a:p>
          <a:p>
            <a:r>
              <a:rPr lang="ru-RU" dirty="0" err="1"/>
              <a:t>Тензорезистор</a:t>
            </a:r>
            <a:r>
              <a:rPr lang="ru-RU" dirty="0"/>
              <a:t> </a:t>
            </a:r>
            <a:r>
              <a:rPr lang="ru-RU" dirty="0" smtClean="0"/>
              <a:t>представляет </a:t>
            </a:r>
            <a:r>
              <a:rPr lang="ru-RU" dirty="0"/>
              <a:t>собой решетку, изготовленную печатным спо­собом или просто из тонкого проводника.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деформации </a:t>
            </a:r>
            <a:r>
              <a:rPr lang="ru-RU" dirty="0" err="1"/>
              <a:t>тензорезистора</a:t>
            </a:r>
            <a:r>
              <a:rPr lang="ru-RU" dirty="0"/>
              <a:t> под действием силы </a:t>
            </a:r>
            <a:r>
              <a:rPr lang="en-US" b="1" i="1" dirty="0"/>
              <a:t>F</a:t>
            </a:r>
            <a:r>
              <a:rPr lang="en-US" dirty="0"/>
              <a:t> </a:t>
            </a:r>
            <a:r>
              <a:rPr lang="ru-RU" dirty="0"/>
              <a:t>в указанном направлении его длина увеличивается, площадь поперечного сечения уменьшается и, соответственно, растет его сопротивление.</a:t>
            </a:r>
          </a:p>
        </p:txBody>
      </p:sp>
      <p:pic>
        <p:nvPicPr>
          <p:cNvPr id="9218" name="Picture 2" descr="image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1548259" cy="364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1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124744"/>
            <a:ext cx="7344816" cy="51998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Строго говоря, </a:t>
            </a:r>
            <a:r>
              <a:rPr lang="ru-RU" dirty="0" err="1"/>
              <a:t>тензорезистор</a:t>
            </a:r>
            <a:r>
              <a:rPr lang="ru-RU" dirty="0"/>
              <a:t> служит преобразователем перемещений в диапазоне до не­скольких десятков микрометров. По прямому назначению он используется при исследовании деформаций элементов раз­личных механизмов и машин. Десятки и даже сотни </a:t>
            </a:r>
            <a:r>
              <a:rPr lang="ru-RU" dirty="0" err="1"/>
              <a:t>тензоре­зисторов</a:t>
            </a:r>
            <a:r>
              <a:rPr lang="ru-RU" dirty="0"/>
              <a:t> наклеиваются на эти элементы, в результате чего исследователь получает полную картину деформаций</a:t>
            </a:r>
            <a:r>
              <a:rPr lang="ru-RU" dirty="0" smtClean="0"/>
              <a:t>.</a:t>
            </a:r>
          </a:p>
          <a:p>
            <a:r>
              <a:rPr lang="ru-RU" dirty="0"/>
              <a:t>Датчик силы представляет собой упругий элемент, на ко­торый наклеены один или несколько </a:t>
            </a:r>
            <a:r>
              <a:rPr lang="ru-RU" dirty="0" err="1"/>
              <a:t>тензорезисторов</a:t>
            </a:r>
            <a:r>
              <a:rPr lang="ru-RU" dirty="0"/>
              <a:t>, элект­рическое сопротивление которых меняется пропорциональ­но деформации упругого элемента и, следовательно, пропор­ционально приложенной к нему силе. Диапазон измерения зависит от размеров упругого элемента.</a:t>
            </a:r>
          </a:p>
          <a:p>
            <a:endParaRPr lang="ru-RU" dirty="0"/>
          </a:p>
        </p:txBody>
      </p:sp>
      <p:pic>
        <p:nvPicPr>
          <p:cNvPr id="10242" name="Picture 2" descr="image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11509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3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424936" cy="5472608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измерения силы применяются также датчики, ис­пользующие пьезоэлектрический эффект. Этот эффект про­является в поляризации диэлектрика, то есть появлении на его поверхностях электрических зарядов, под действием механи­ческих напряжений (прямой пьезоэлектрический эффект). </a:t>
            </a:r>
            <a:endParaRPr lang="ru-RU" dirty="0" smtClean="0"/>
          </a:p>
          <a:p>
            <a:r>
              <a:rPr lang="ru-RU" dirty="0" smtClean="0"/>
              <a:t>Су­ществует </a:t>
            </a:r>
            <a:r>
              <a:rPr lang="ru-RU" dirty="0"/>
              <a:t>и обратный </a:t>
            </a:r>
            <a:r>
              <a:rPr lang="ru-RU" dirty="0" err="1"/>
              <a:t>пьезоэффект</a:t>
            </a:r>
            <a:r>
              <a:rPr lang="ru-RU" dirty="0"/>
              <a:t> — возникновение механи­ческих деформаций под действием электрического поля. </a:t>
            </a:r>
            <a:endParaRPr lang="ru-RU" dirty="0" smtClean="0"/>
          </a:p>
          <a:p>
            <a:r>
              <a:rPr lang="ru-RU" dirty="0" smtClean="0"/>
              <a:t>Пьезоэлектрические </a:t>
            </a:r>
            <a:r>
              <a:rPr lang="ru-RU" dirty="0"/>
              <a:t>датчики являются генераторными, од­нако выходным сигналом является не напряжение или ток, а электрический заряд. Обработка такого сигнала вторич­ным преобразователем обладает определенной спецификой.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48161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2789664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Пьезоэффект</a:t>
            </a:r>
            <a:r>
              <a:rPr lang="ru-RU" dirty="0"/>
              <a:t> присущ некоторым кристаллическим вещест­вам (прежде всего кварцу), а также специально </a:t>
            </a:r>
            <a:r>
              <a:rPr lang="ru-RU" dirty="0" smtClean="0"/>
              <a:t>разработан­ным </a:t>
            </a:r>
            <a:r>
              <a:rPr lang="ru-RU" dirty="0"/>
              <a:t>пленочным материалам. </a:t>
            </a:r>
            <a:endParaRPr lang="ru-RU" dirty="0" smtClean="0"/>
          </a:p>
          <a:p>
            <a:r>
              <a:rPr lang="ru-RU" dirty="0" smtClean="0"/>
              <a:t>Поскольку </a:t>
            </a:r>
            <a:r>
              <a:rPr lang="ru-RU" dirty="0"/>
              <a:t>непосредственной причиной </a:t>
            </a:r>
            <a:r>
              <a:rPr lang="ru-RU" dirty="0" err="1"/>
              <a:t>пьезоэффекта</a:t>
            </a:r>
            <a:r>
              <a:rPr lang="ru-RU" dirty="0"/>
              <a:t> является деформация материала, </a:t>
            </a:r>
            <a:r>
              <a:rPr lang="ru-RU" dirty="0" err="1"/>
              <a:t>пьезодатчик</a:t>
            </a:r>
            <a:r>
              <a:rPr lang="ru-RU" dirty="0"/>
              <a:t> силы, как и </a:t>
            </a:r>
            <a:r>
              <a:rPr lang="ru-RU" dirty="0" err="1"/>
              <a:t>тензодатчик</a:t>
            </a:r>
            <a:r>
              <a:rPr lang="ru-RU" dirty="0"/>
              <a:t>, представляет собой уп­ругий элемент, на котором размещен </a:t>
            </a:r>
            <a:r>
              <a:rPr lang="ru-RU" dirty="0" err="1"/>
              <a:t>пьезопреобразователь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61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Датчики </a:t>
            </a:r>
            <a:r>
              <a:rPr lang="ru-RU" sz="3200" b="1" dirty="0" smtClean="0"/>
              <a:t>давления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 принципу действия эти датчики сходны с датчиками силы. </a:t>
            </a:r>
            <a:endParaRPr lang="ru-RU" dirty="0" smtClean="0"/>
          </a:p>
          <a:p>
            <a:r>
              <a:rPr lang="ru-RU" dirty="0" smtClean="0"/>
              <a:t>Измеряемое </a:t>
            </a:r>
            <a:r>
              <a:rPr lang="ru-RU" dirty="0"/>
              <a:t>давление с помощью механических эле­ментов преобразуется в перемещения, величина которых не превышает десятков микрометров.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перемещения изме­ряются с помощью </a:t>
            </a:r>
            <a:r>
              <a:rPr lang="ru-RU" dirty="0" err="1"/>
              <a:t>тензорезисторных</a:t>
            </a:r>
            <a:r>
              <a:rPr lang="ru-RU" dirty="0"/>
              <a:t>, пьезоэлектрических, емкостных или индуктивных преобразователей. </a:t>
            </a:r>
            <a:endParaRPr lang="ru-RU" dirty="0" smtClean="0"/>
          </a:p>
          <a:p>
            <a:r>
              <a:rPr lang="ru-RU" dirty="0" smtClean="0"/>
              <a:t>Механиче­скими </a:t>
            </a:r>
            <a:r>
              <a:rPr lang="ru-RU" dirty="0"/>
              <a:t>преобразователями могут быть сильфоны, мембраны, тонкие пластины. </a:t>
            </a:r>
            <a:endParaRPr lang="ru-RU" dirty="0" smtClean="0"/>
          </a:p>
          <a:p>
            <a:r>
              <a:rPr lang="ru-RU" dirty="0" smtClean="0"/>
              <a:t>Благодаря </a:t>
            </a:r>
            <a:r>
              <a:rPr lang="ru-RU" dirty="0"/>
              <a:t>малости действующих сил и де­формаций пленочные </a:t>
            </a:r>
            <a:r>
              <a:rPr lang="ru-RU" dirty="0" err="1"/>
              <a:t>пьезопреобразователи</a:t>
            </a:r>
            <a:r>
              <a:rPr lang="ru-RU" dirty="0"/>
              <a:t> могут использо­ваться без промежуточных механических преобразователей.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8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Датчики температуры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74441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Основными датчиками температуры являются терморе­зисторы (параметрические датчики) и термопары (гене­раторные датчики). </a:t>
            </a:r>
            <a:endParaRPr lang="ru-RU" dirty="0" smtClean="0"/>
          </a:p>
          <a:p>
            <a:r>
              <a:rPr lang="ru-RU" dirty="0" smtClean="0"/>
              <a:t>Терморезисторы </a:t>
            </a:r>
            <a:r>
              <a:rPr lang="ru-RU" dirty="0"/>
              <a:t>изготавливают из ме­таллов или полупроводниковых материалов, удельное со­противление которых зависит от температуры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Термопара </a:t>
            </a:r>
            <a:r>
              <a:rPr lang="ru-RU" dirty="0"/>
              <a:t>представляет собой два последовательно соединенных спая двух разных металлов, например железо—константан, медь— константан, серебро—палладий и др.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1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695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 спае возникает кон­тактная разность потенциалов, которая увеличивается с уве­личением температуры.</a:t>
            </a:r>
          </a:p>
          <a:p>
            <a:r>
              <a:rPr lang="ru-RU" dirty="0"/>
              <a:t>Поскольку контактные разности по­тенциалов спаев направлены навстречу друг другу, напряже­ние на выходе термопары будет пропорционально разности температур спаев</a:t>
            </a:r>
            <a:r>
              <a:rPr lang="ru-RU" dirty="0" smtClean="0"/>
              <a:t>.</a:t>
            </a:r>
          </a:p>
          <a:p>
            <a:r>
              <a:rPr lang="ru-RU" dirty="0"/>
              <a:t>Для бесконтактного измерения температуры использу­ются оптические датчики, основанные на анализе отражен­ного или излучаемого объектом света, и акустические датчи­ки, использующие зависимость скорости звука от темпера­туры среды.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датчики используются при измерении температур в экстремальных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6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Датчики скорости и </a:t>
            </a:r>
            <a:r>
              <a:rPr lang="ru-RU" sz="3600" b="1" dirty="0" smtClean="0"/>
              <a:t>ускорения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перемещений в малых диапазонах скорость может измеряться с помощью электро­магнитных датчиков, основанных на возбуждении в катуш­ке ЭДС при перемещении внутри нее постоянного магнита.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больших перемещениях для измерения скорости ис­пользуется бесконтактный датчик, работающий на эффекте Доплера, суть которого состоит в том, что частота локацион­ного сигнала (электромагнитного или акустического), отра­женного от движущегося объекта, увеличивается пропорци­онально скорости, если объект приближается к излучателю, и уменьшается в противоположном случае.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21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Средняя угловая скорость измеряется или путем измере­ния угла поворота за известный интервал времени, что при­водит к сглаживанию мгновенной скорости. </a:t>
            </a:r>
            <a:endParaRPr lang="ru-RU" dirty="0" smtClean="0"/>
          </a:p>
          <a:p>
            <a:r>
              <a:rPr lang="ru-RU" dirty="0" smtClean="0"/>
              <a:t>Используется </a:t>
            </a:r>
            <a:r>
              <a:rPr lang="ru-RU" dirty="0"/>
              <a:t>также измерение центростремительной силы, обусловлен­ной центростремительным ускорением и пропорциональной угловой скорости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Второй </a:t>
            </a:r>
            <a:r>
              <a:rPr lang="ru-RU" dirty="0"/>
              <a:t>метод аналогичен измерению ус­корений.</a:t>
            </a:r>
          </a:p>
          <a:p>
            <a:r>
              <a:rPr lang="ru-RU" dirty="0"/>
              <a:t>Датчики ускорения, акселерометры, основаны на кос­венном методе измерения, так как преобразуют силу инер­ции, действующую на массу в соответствии со вторым зако­ном Ньютона.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зависимости от принципа действия преобра­зователей силы различают емкостные, </a:t>
            </a:r>
            <a:r>
              <a:rPr lang="ru-RU" dirty="0" err="1"/>
              <a:t>пьезорезистивные</a:t>
            </a:r>
            <a:r>
              <a:rPr lang="ru-RU" dirty="0"/>
              <a:t>, пьезоэлектрические акселерометры.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82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Одним из самых известных датчиков изменения направ­ления движения объекта является гироскоп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Принцип </a:t>
            </a:r>
            <a:r>
              <a:rPr lang="ru-RU" dirty="0"/>
              <a:t>его действия основан на том, что вращающееся тело стремится сохранить направление оси вращения. </a:t>
            </a:r>
            <a:endParaRPr lang="ru-RU" dirty="0" smtClean="0"/>
          </a:p>
          <a:p>
            <a:r>
              <a:rPr lang="ru-RU" dirty="0" smtClean="0"/>
              <a:t>Первыми </a:t>
            </a:r>
            <a:r>
              <a:rPr lang="ru-RU" dirty="0"/>
              <a:t>и до сих пор применяемыми являются механические гироскопы, назы­ваемые роторными. </a:t>
            </a:r>
            <a:endParaRPr lang="ru-RU" dirty="0" smtClean="0"/>
          </a:p>
          <a:p>
            <a:r>
              <a:rPr lang="ru-RU" dirty="0" smtClean="0"/>
              <a:t>Их </a:t>
            </a:r>
            <a:r>
              <a:rPr lang="ru-RU" dirty="0"/>
              <a:t>основу составляет массивный диск, вращающийся с большой скоростью (тысячи и десятки ты­сяч оборотов в минуту).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используются также кварцевые вибрационные гироскопы, основанные на измерении силы Кориолиса, и оптические гироскопы, ис­пользующие оптоволоконные оптические резонаторы.</a:t>
            </a:r>
          </a:p>
        </p:txBody>
      </p:sp>
    </p:spTree>
    <p:extLst>
      <p:ext uri="{BB962C8B-B14F-4D97-AF65-F5344CB8AC3E}">
        <p14:creationId xmlns:p14="http://schemas.microsoft.com/office/powerpoint/2010/main" val="269944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Датчики </a:t>
            </a:r>
            <a:r>
              <a:rPr lang="ru-RU" sz="3200" b="1" dirty="0" smtClean="0"/>
              <a:t>расхода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Все датчики расхода реализуют косвенные методы изме­рения, используя основные законы гидродинамики. Практи­чески все датчики измеряют скорость движения жидкости или газа, а величина расхода рассчитывается с учетом пло­щади поперечного сечения трубопровода. Существуют сле­дующие виды датчиков: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датчики скорости потока по перепаду давления;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ультразвуковые расходомеры, измеряющие скорость на основе эффекта Доплера;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электромагнитные расходомеры проводящей жидкос­ти, основанные на измерении напряжения, индуцированно­го в соответствии с законом Фарадея в жидкости, движущей­ся в магнитном поле;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тахометрические расходомеры с крыльчаткой и тур­бинные, в которых скорость движения потока преобразуется в скорость вращения и затем подсчитывается число оборотов вращающегося элемента.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4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Акустические </a:t>
            </a:r>
            <a:r>
              <a:rPr lang="ru-RU" sz="4000" b="1" dirty="0" smtClean="0"/>
              <a:t>датчики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r>
              <a:rPr lang="ru-RU" dirty="0"/>
              <a:t>В настоящее время наибольшее применение находят электростатические (конденсаторные) и пьезоэлектрические микрофоны; иногда используются электродинамические. </a:t>
            </a:r>
            <a:endParaRPr lang="ru-RU" dirty="0" smtClean="0"/>
          </a:p>
          <a:p>
            <a:r>
              <a:rPr lang="ru-RU" dirty="0" smtClean="0"/>
              <a:t>Принцип </a:t>
            </a:r>
            <a:r>
              <a:rPr lang="ru-RU" dirty="0"/>
              <a:t>действия этих микрофонов ясен из их названия, разновидностью электростатических микрофонов являются электретные. </a:t>
            </a:r>
            <a:endParaRPr lang="ru-RU" dirty="0" smtClean="0"/>
          </a:p>
          <a:p>
            <a:r>
              <a:rPr lang="ru-RU" b="1" dirty="0" smtClean="0"/>
              <a:t>Электрет</a:t>
            </a:r>
            <a:r>
              <a:rPr lang="ru-RU" dirty="0" smtClean="0"/>
              <a:t> </a:t>
            </a:r>
            <a:r>
              <a:rPr lang="ru-RU" dirty="0"/>
              <a:t>— это кристаллический диэлектрик с постоянной электрической поляризацией. Поэтому на плас­тинах конденсатора с диэлектриком из электрета присутст­вуют электрические заряды, которые создают электриче­ский потенциал.</a:t>
            </a:r>
          </a:p>
        </p:txBody>
      </p:sp>
    </p:spTree>
    <p:extLst>
      <p:ext uri="{BB962C8B-B14F-4D97-AF65-F5344CB8AC3E}">
        <p14:creationId xmlns:p14="http://schemas.microsoft.com/office/powerpoint/2010/main" val="428251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838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Величина напряжения на </a:t>
            </a:r>
            <a:r>
              <a:rPr lang="ru-RU" dirty="0" err="1"/>
              <a:t>высокоомной</a:t>
            </a:r>
            <a:r>
              <a:rPr lang="ru-RU" dirty="0"/>
              <a:t> нагрузке, подключенной к последовательно соединенным электретному и воздушному конденсаторам, будет зависеть от емкости воздушного конденсатора.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электретном микро­фоне одной из обкладок воздушного конденсатора является колеблющаяся мембрана, воспринимающая звук. </a:t>
            </a:r>
            <a:endParaRPr lang="ru-RU" dirty="0" smtClean="0"/>
          </a:p>
          <a:p>
            <a:r>
              <a:rPr lang="ru-RU" dirty="0" smtClean="0"/>
              <a:t>Поэтому </a:t>
            </a:r>
            <a:r>
              <a:rPr lang="ru-RU" dirty="0"/>
              <a:t>зазор воздушного конденсатора и, следовательно, его ем­кость будут изменяться в соответствии с изменением звука. </a:t>
            </a:r>
            <a:endParaRPr lang="ru-RU" dirty="0" smtClean="0"/>
          </a:p>
          <a:p>
            <a:r>
              <a:rPr lang="ru-RU" dirty="0" smtClean="0"/>
              <a:t>Следует </a:t>
            </a:r>
            <a:r>
              <a:rPr lang="ru-RU" dirty="0"/>
              <a:t>отметить, что обычный электростатический микро­фон является параметрическим датчиком, а электретный — генераторным.</a:t>
            </a:r>
          </a:p>
        </p:txBody>
      </p:sp>
    </p:spTree>
    <p:extLst>
      <p:ext uri="{BB962C8B-B14F-4D97-AF65-F5344CB8AC3E}">
        <p14:creationId xmlns:p14="http://schemas.microsoft.com/office/powerpoint/2010/main" val="17420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Датчики </a:t>
            </a:r>
            <a:r>
              <a:rPr lang="ru-RU" sz="3600" b="1" dirty="0" smtClean="0"/>
              <a:t>влажности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32403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Наибольшее применение находят емкостные и резистив­ные датчики. </a:t>
            </a:r>
            <a:endParaRPr lang="ru-RU" dirty="0" smtClean="0"/>
          </a:p>
          <a:p>
            <a:r>
              <a:rPr lang="ru-RU" dirty="0" smtClean="0"/>
              <a:t>Принцип </a:t>
            </a:r>
            <a:r>
              <a:rPr lang="ru-RU" dirty="0"/>
              <a:t>действия первых основан на том, что диэлектрическая проницаемость воздуха зависит от кон­центрации водяных паров.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построении резистивных датчиков используется тот факт, что удельное сопротивле­ние многих неметаллических материалов зависит от содер­жания в них воды.</a:t>
            </a:r>
          </a:p>
        </p:txBody>
      </p:sp>
    </p:spTree>
    <p:extLst>
      <p:ext uri="{BB962C8B-B14F-4D97-AF65-F5344CB8AC3E}">
        <p14:creationId xmlns:p14="http://schemas.microsoft.com/office/powerpoint/2010/main" val="15231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Датчики световых </a:t>
            </a:r>
            <a:r>
              <a:rPr lang="ru-RU" sz="3600" b="1" dirty="0" smtClean="0"/>
              <a:t>излучений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68552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/>
              <a:t>Наиболее распространенными оптическими датчиками являются фотодиоды, величина тока на выходе которых оп­ределяется величиной падающего светового потока. </a:t>
            </a:r>
            <a:endParaRPr lang="ru-RU" sz="2800" dirty="0" smtClean="0"/>
          </a:p>
          <a:p>
            <a:r>
              <a:rPr lang="ru-RU" sz="2800" dirty="0" smtClean="0"/>
              <a:t>Более </a:t>
            </a:r>
            <a:r>
              <a:rPr lang="ru-RU" sz="2800" dirty="0"/>
              <a:t>чувствительными являются фототранзисторы, которые объ­единяют в одном полупроводниковом приборе фотодиод и усилитель фототока, генерируемого фотодиодом. </a:t>
            </a:r>
            <a:endParaRPr lang="ru-RU" sz="2800" dirty="0" smtClean="0"/>
          </a:p>
          <a:p>
            <a:r>
              <a:rPr lang="ru-RU" sz="2800" dirty="0" smtClean="0"/>
              <a:t>Естествен­но</a:t>
            </a:r>
            <a:r>
              <a:rPr lang="ru-RU" sz="2800" dirty="0"/>
              <a:t>, что для выполнения функций усилителя фототранзистор должен иметь внешнее питание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Параметрическими датчиками светового излучения яв­ляются фоторезисторы, изготовленные из материала (напри­мер, сульфида кадмия или селенида кадмия), удельное со­противление которого зависит от освещенности.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83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9604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Датчики для измерения инфракрасного излучения име­ют свою специфику. </a:t>
            </a:r>
            <a:endParaRPr lang="ru-RU" dirty="0" smtClean="0"/>
          </a:p>
          <a:p>
            <a:r>
              <a:rPr lang="ru-RU" dirty="0" smtClean="0"/>
              <a:t>Большинство </a:t>
            </a:r>
            <a:r>
              <a:rPr lang="ru-RU" dirty="0"/>
              <a:t>из них использует эффект нагревания поверхности датчика под действием измеряемо­го излучения.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измерения температуры применяются миниатюрные терморезисторы, а также ячейки </a:t>
            </a:r>
            <a:r>
              <a:rPr lang="ru-RU" dirty="0" err="1"/>
              <a:t>Голея</a:t>
            </a:r>
            <a:r>
              <a:rPr lang="ru-RU" dirty="0"/>
              <a:t>, рабо­тающие на эффекте расширения газа при нагревании, что приводит к деформации мембраны, измеряемой датчиком положения; используются и другие методы.</a:t>
            </a:r>
          </a:p>
        </p:txBody>
      </p:sp>
    </p:spTree>
    <p:extLst>
      <p:ext uri="{BB962C8B-B14F-4D97-AF65-F5344CB8AC3E}">
        <p14:creationId xmlns:p14="http://schemas.microsoft.com/office/powerpoint/2010/main" val="176049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Датчики радиоактивного </a:t>
            </a:r>
            <a:r>
              <a:rPr lang="ru-RU" sz="3600" b="1" dirty="0" smtClean="0"/>
              <a:t>излучения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032448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измерения радиоактивного излучения используются сцинтилляционные детекторы, принцип работы которых ос­нован на свойстве некоторых материалов преобразовывать ионизирующее излучение в свет, интенсивность которого за­тем измеряется с помощью оптического детектора. </a:t>
            </a:r>
            <a:endParaRPr lang="ru-RU" dirty="0" smtClean="0"/>
          </a:p>
          <a:p>
            <a:r>
              <a:rPr lang="ru-RU" dirty="0" smtClean="0"/>
              <a:t>Существу­ют </a:t>
            </a:r>
            <a:r>
              <a:rPr lang="ru-RU" dirty="0"/>
              <a:t>ионизационные детекторы, где под действием ионизирую­щего излучения возникают пары ионов, концентрация кото­рых потом измеряется тем или иным способом.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316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93368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 этому  принципу, в частности, работают камеры Вильсона, а также самые простые и наиболее распространенные датчики радио­активного излучения — счетчики Гейгера—Мюллера, в кото­рых под действием внешнего электрического поля возникшие ионы ускоряются и ионизируют другие молекулы газа, что приводит к лавинообразному нарастанию числа ионов.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429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1010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силу этого датчики Гейгера—Мюллера имеют высокую чувстви­тельность. </a:t>
            </a:r>
            <a:endParaRPr lang="ru-RU" dirty="0" smtClean="0"/>
          </a:p>
          <a:p>
            <a:r>
              <a:rPr lang="ru-RU" dirty="0" smtClean="0"/>
              <a:t>Наилучшую </a:t>
            </a:r>
            <a:r>
              <a:rPr lang="ru-RU" dirty="0"/>
              <a:t>разрешающую способность среди сов­ременных датчиков радиоактивного излучения имеют полу­проводниковые детекторы, принцип действия которых анало­гичен принципу действия ионизационных детекторов. </a:t>
            </a:r>
            <a:endParaRPr lang="ru-RU" dirty="0" smtClean="0"/>
          </a:p>
          <a:p>
            <a:r>
              <a:rPr lang="ru-RU" dirty="0" smtClean="0"/>
              <a:t>Вдоль </a:t>
            </a:r>
            <a:r>
              <a:rPr lang="ru-RU" dirty="0"/>
              <a:t>траектории образовавшегося иона внутри полупроводникового материала образуются пары электрон—дырка, появление ко­торых фиксируется в виде импульсов тока </a:t>
            </a:r>
            <a:r>
              <a:rPr lang="ru-RU" dirty="0" smtClean="0"/>
              <a:t>на </a:t>
            </a:r>
            <a:r>
              <a:rPr lang="en-US" b="1" i="1" dirty="0" smtClean="0"/>
              <a:t>р</a:t>
            </a:r>
            <a:r>
              <a:rPr lang="ru-RU" dirty="0"/>
              <a:t>—я-переходе.</a:t>
            </a:r>
          </a:p>
        </p:txBody>
      </p:sp>
    </p:spTree>
    <p:extLst>
      <p:ext uri="{BB962C8B-B14F-4D97-AF65-F5344CB8AC3E}">
        <p14:creationId xmlns:p14="http://schemas.microsoft.com/office/powerpoint/2010/main" val="414547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Датчики химического состава и </a:t>
            </a:r>
            <a:r>
              <a:rPr lang="ru-RU" sz="3600" b="1" dirty="0" smtClean="0"/>
              <a:t>концентраций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Эти датчики весьма разнообразны и образуют специфиче­скую группу. </a:t>
            </a:r>
            <a:endParaRPr lang="ru-RU" dirty="0" smtClean="0"/>
          </a:p>
          <a:p>
            <a:r>
              <a:rPr lang="ru-RU" dirty="0" smtClean="0"/>
              <a:t>Строго </a:t>
            </a:r>
            <a:r>
              <a:rPr lang="ru-RU" dirty="0"/>
              <a:t>говоря, они не являются датчиками фи­зических величин, но тем не менее являются средствами изме­рений и могут входить в состав ИИС для контроля техноло­гических процессов наряду с другими преобразователями.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силу своей специфики химические датчики характеризуют­ся, кроме перечисленных в начале параграфа показателей, из­бирательностью и чувствительностью к определенным хими­ческим реагентам.</a:t>
            </a:r>
          </a:p>
        </p:txBody>
      </p:sp>
    </p:spTree>
    <p:extLst>
      <p:ext uri="{BB962C8B-B14F-4D97-AF65-F5344CB8AC3E}">
        <p14:creationId xmlns:p14="http://schemas.microsoft.com/office/powerpoint/2010/main" val="5894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808312"/>
          </a:xfrm>
        </p:spPr>
        <p:txBody>
          <a:bodyPr>
            <a:normAutofit fontScale="92500"/>
          </a:bodyPr>
          <a:lstStyle/>
          <a:p>
            <a:r>
              <a:rPr lang="ru-RU" dirty="0"/>
              <a:t>Избирательность — это способность датчи­ка реагировать только на определенное химическое вещество и не реагировать на все остальные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Чувствительность </a:t>
            </a:r>
            <a:r>
              <a:rPr lang="ru-RU" dirty="0"/>
              <a:t>характе­ризуется либо минимальной концентрацией детектируемого вещества, либо минимальными изменениями этой концентра­ции, которые могут быть зафиксированы.</a:t>
            </a:r>
          </a:p>
        </p:txBody>
      </p:sp>
    </p:spTree>
    <p:extLst>
      <p:ext uri="{BB962C8B-B14F-4D97-AF65-F5344CB8AC3E}">
        <p14:creationId xmlns:p14="http://schemas.microsoft.com/office/powerpoint/2010/main" val="17143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Существуют следующие основные группы химических датчиков.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Электрохимические датчики</a:t>
            </a:r>
            <a:r>
              <a:rPr lang="ru-RU" dirty="0" smtClean="0"/>
              <a:t>, основанные на изменении электрических характеристик растворов или твердых ве­ществ в зависимости от концентрации детектируемого веще­ства.</a:t>
            </a:r>
          </a:p>
          <a:p>
            <a:pPr marL="0" indent="0">
              <a:buNone/>
            </a:pPr>
            <a:r>
              <a:rPr lang="ru-RU" dirty="0"/>
              <a:t>Например, сопротивление некоторых оксидных пленок изменяется при адсорбции на их поверхности различных га­зов. Проводимость между стоком и истоком полевого тран­зистора изменяется при реакции специального покрытия, на­несенного на затвор, с исследуемой жидкостью.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15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19975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Напряжение на электродах, помещенных в электролит, зависит от матери­ала электродов и химического состава электролита.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этой группе относятся датчики, измеряющие ток в жидкости, оп­ределяемый количеством детектируемых веществ, например кислорода и др.</a:t>
            </a:r>
          </a:p>
        </p:txBody>
      </p:sp>
    </p:spTree>
    <p:extLst>
      <p:ext uri="{BB962C8B-B14F-4D97-AF65-F5344CB8AC3E}">
        <p14:creationId xmlns:p14="http://schemas.microsoft.com/office/powerpoint/2010/main" val="230004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Составные датчики основаны на измерении физических величин, зависящих от химического состава. К этой группе относятся: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датчики, измеряющие температуру в зоне контакта чувствительного элемента с исследуемым веществом;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датчики, измеряющие изменение интенсивности, по­ляризации и скорости света при прохождении его через ис­следуемое вещество</a:t>
            </a:r>
            <a:r>
              <a:rPr lang="ru-RU" dirty="0" smtClean="0"/>
              <a:t>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гравиметрические или </a:t>
            </a:r>
            <a:r>
              <a:rPr lang="ru-RU" dirty="0" err="1"/>
              <a:t>микровесовые</a:t>
            </a:r>
            <a:r>
              <a:rPr lang="ru-RU" dirty="0"/>
              <a:t> датчики, изме­ряющие изменение массы за счет адсорбции детектируемого вещества на чувствительных элементах.</a:t>
            </a:r>
          </a:p>
          <a:p>
            <a:r>
              <a:rPr lang="ru-RU" dirty="0"/>
              <a:t>Особую группу составляют химические детекторы на осно­ве спектрального анализа излучения исследуемого вещества.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5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8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01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8b5786834dcbf5ffea0a0b4f85817f0be6120b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115</TotalTime>
  <Words>2937</Words>
  <Application>Microsoft Office PowerPoint</Application>
  <PresentationFormat>Экран (4:3)</PresentationFormat>
  <Paragraphs>138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Поток</vt:lpstr>
      <vt:lpstr>Тема 2. Структура и технические средства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Датчики электрических величин</vt:lpstr>
      <vt:lpstr>Датчики магнитных величин</vt:lpstr>
      <vt:lpstr>Презентация PowerPoint</vt:lpstr>
      <vt:lpstr>Датчики линейных и угловых перемещений, кон­тактирующие с измеряемой деталью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Бесконтактные датчики координат</vt:lpstr>
      <vt:lpstr>Презентация PowerPoint</vt:lpstr>
      <vt:lpstr>Презентация PowerPoint</vt:lpstr>
      <vt:lpstr>Датчики силы</vt:lpstr>
      <vt:lpstr>Презентация PowerPoint</vt:lpstr>
      <vt:lpstr>Презентация PowerPoint</vt:lpstr>
      <vt:lpstr>Презентация PowerPoint</vt:lpstr>
      <vt:lpstr>Датчики давления</vt:lpstr>
      <vt:lpstr>Датчики температуры</vt:lpstr>
      <vt:lpstr>Презентация PowerPoint</vt:lpstr>
      <vt:lpstr>Датчики скорости и ускорения</vt:lpstr>
      <vt:lpstr>Презентация PowerPoint</vt:lpstr>
      <vt:lpstr>Презентация PowerPoint</vt:lpstr>
      <vt:lpstr>Датчики расхода</vt:lpstr>
      <vt:lpstr>Акустические датчики</vt:lpstr>
      <vt:lpstr>Презентация PowerPoint</vt:lpstr>
      <vt:lpstr>Датчики влажности</vt:lpstr>
      <vt:lpstr>Датчики световых излучений</vt:lpstr>
      <vt:lpstr>Презентация PowerPoint</vt:lpstr>
      <vt:lpstr>Датчики радиоактивного излучения</vt:lpstr>
      <vt:lpstr>Презентация PowerPoint</vt:lpstr>
      <vt:lpstr>Презентация PowerPoint</vt:lpstr>
      <vt:lpstr>Датчики химического состава и концентраций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Структура и технические средства ИИС</dc:title>
  <dc:creator>1</dc:creator>
  <cp:lastModifiedBy>1</cp:lastModifiedBy>
  <cp:revision>32</cp:revision>
  <dcterms:created xsi:type="dcterms:W3CDTF">2015-10-07T23:49:58Z</dcterms:created>
  <dcterms:modified xsi:type="dcterms:W3CDTF">2015-10-15T02:01:51Z</dcterms:modified>
</cp:coreProperties>
</file>