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75" r:id="rId3"/>
    <p:sldId id="276" r:id="rId4"/>
    <p:sldId id="277" r:id="rId5"/>
    <p:sldId id="278" r:id="rId6"/>
    <p:sldId id="272" r:id="rId7"/>
    <p:sldId id="281" r:id="rId8"/>
    <p:sldId id="273" r:id="rId9"/>
    <p:sldId id="279" r:id="rId10"/>
    <p:sldId id="274" r:id="rId11"/>
    <p:sldId id="282" r:id="rId12"/>
    <p:sldId id="283" r:id="rId13"/>
    <p:sldId id="284" r:id="rId14"/>
    <p:sldId id="285" r:id="rId15"/>
    <p:sldId id="286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280" r:id="rId30"/>
  </p:sldIdLst>
  <p:sldSz cx="9144000" cy="6858000" type="screen4x3"/>
  <p:notesSz cx="6858000" cy="9144000"/>
  <p:custDataLst>
    <p:tags r:id="rId3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110" d="100"/>
          <a:sy n="110" d="100"/>
        </p:scale>
        <p:origin x="99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6512511" cy="1143000"/>
          </a:xfrm>
        </p:spPr>
        <p:txBody>
          <a:bodyPr/>
          <a:lstStyle/>
          <a:p>
            <a:pPr algn="l"/>
            <a:r>
              <a:rPr lang="ru-RU" sz="2800" dirty="0"/>
              <a:t>Ассоциация стран Юго-Восточной Азии (</a:t>
            </a:r>
            <a:r>
              <a:rPr lang="ru-RU" sz="2800" dirty="0" smtClean="0"/>
              <a:t>АСЕАН</a:t>
            </a:r>
            <a:r>
              <a:rPr lang="ru-RU" sz="2800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916832"/>
            <a:ext cx="3888432" cy="4464496"/>
          </a:xfrm>
        </p:spPr>
        <p:txBody>
          <a:bodyPr>
            <a:normAutofit fontScale="92500" lnSpcReduction="10000"/>
          </a:bodyPr>
          <a:lstStyle/>
          <a:p>
            <a:r>
              <a:rPr lang="ru-RU" sz="1600" b="1" dirty="0" smtClean="0"/>
              <a:t>Дата создания</a:t>
            </a:r>
            <a:r>
              <a:rPr lang="en-US" sz="1600" dirty="0" smtClean="0"/>
              <a:t>:</a:t>
            </a:r>
            <a:r>
              <a:rPr lang="ru-RU" sz="1600" dirty="0" smtClean="0"/>
              <a:t> </a:t>
            </a:r>
            <a:r>
              <a:rPr lang="ru-RU" sz="1600" dirty="0"/>
              <a:t>8 августа </a:t>
            </a:r>
            <a:r>
              <a:rPr lang="ru-RU" sz="1600" dirty="0" smtClean="0"/>
              <a:t>1967 </a:t>
            </a:r>
            <a:r>
              <a:rPr lang="ru-RU" sz="1600" dirty="0"/>
              <a:t>г</a:t>
            </a:r>
            <a:r>
              <a:rPr lang="ru-RU" sz="1600" dirty="0" smtClean="0"/>
              <a:t>.</a:t>
            </a:r>
            <a:r>
              <a:rPr lang="en-US" sz="1600" dirty="0" smtClean="0"/>
              <a:t> </a:t>
            </a:r>
            <a:r>
              <a:rPr lang="ru-RU" sz="1600" dirty="0" smtClean="0"/>
              <a:t>в Бангкоке</a:t>
            </a:r>
            <a:endParaRPr lang="en-US" sz="1600" dirty="0" smtClean="0"/>
          </a:p>
          <a:p>
            <a:r>
              <a:rPr lang="ru-RU" sz="1600" b="1" dirty="0" smtClean="0"/>
              <a:t>Основной документ</a:t>
            </a:r>
            <a:r>
              <a:rPr lang="en-US" sz="1600" dirty="0" smtClean="0"/>
              <a:t>: </a:t>
            </a:r>
            <a:r>
              <a:rPr lang="ru-RU" sz="1600" dirty="0" smtClean="0"/>
              <a:t>Декларация АСЕАН</a:t>
            </a:r>
            <a:endParaRPr lang="en-US" sz="1600" u="sng" dirty="0"/>
          </a:p>
          <a:p>
            <a:r>
              <a:rPr lang="ru-RU" sz="1600" b="1" dirty="0" smtClean="0"/>
              <a:t>Страны-члены</a:t>
            </a:r>
            <a:r>
              <a:rPr lang="en-US" sz="1600" dirty="0" smtClean="0"/>
              <a:t>: </a:t>
            </a:r>
            <a:r>
              <a:rPr lang="ru-RU" sz="1600" dirty="0" smtClean="0"/>
              <a:t>Сингапур, Таиланд, Филиппин</a:t>
            </a:r>
            <a:r>
              <a:rPr lang="ru-RU" sz="1600" dirty="0"/>
              <a:t>ы</a:t>
            </a:r>
            <a:r>
              <a:rPr lang="ru-RU" sz="1600" dirty="0" smtClean="0"/>
              <a:t>, Индонезия, Малайзия, Бруней(1984), Вьетнам(1995), Лаос </a:t>
            </a:r>
            <a:r>
              <a:rPr lang="ru-RU" sz="1600" dirty="0"/>
              <a:t>и Союз </a:t>
            </a:r>
            <a:r>
              <a:rPr lang="ru-RU" sz="1600" dirty="0" smtClean="0"/>
              <a:t>Мьянма(1997), Камбоджа(1999).</a:t>
            </a:r>
          </a:p>
          <a:p>
            <a:r>
              <a:rPr lang="ru-RU" sz="1600" b="1" dirty="0"/>
              <a:t>Расположение </a:t>
            </a:r>
            <a:r>
              <a:rPr lang="ru-RU" sz="1600" b="1" dirty="0" smtClean="0"/>
              <a:t>секретариата</a:t>
            </a:r>
            <a:r>
              <a:rPr lang="en-US" sz="1600" b="1" dirty="0" smtClean="0"/>
              <a:t>: </a:t>
            </a:r>
            <a:r>
              <a:rPr lang="ru-RU" sz="1600" dirty="0" smtClean="0"/>
              <a:t>Джакарта</a:t>
            </a:r>
          </a:p>
          <a:p>
            <a:r>
              <a:rPr lang="ru-RU" sz="1600" b="1" dirty="0" smtClean="0"/>
              <a:t>Генеральный секретарь</a:t>
            </a:r>
            <a:r>
              <a:rPr lang="en-US" sz="1600" dirty="0" smtClean="0"/>
              <a:t>: </a:t>
            </a:r>
            <a:r>
              <a:rPr lang="ru-RU" sz="1600" dirty="0"/>
              <a:t>Сурин </a:t>
            </a:r>
            <a:r>
              <a:rPr lang="ru-RU" sz="1600" dirty="0" err="1" smtClean="0"/>
              <a:t>Питсуван</a:t>
            </a:r>
            <a:endParaRPr lang="ru-RU" sz="1600" dirty="0" smtClean="0"/>
          </a:p>
          <a:p>
            <a:r>
              <a:rPr lang="ru-RU" sz="1600" b="1" dirty="0" smtClean="0"/>
              <a:t>Площадь</a:t>
            </a:r>
            <a:r>
              <a:rPr lang="en-US" sz="1600" dirty="0" smtClean="0"/>
              <a:t>:</a:t>
            </a:r>
            <a:r>
              <a:rPr lang="ru-RU" sz="1600" dirty="0"/>
              <a:t>4 480 000 </a:t>
            </a:r>
            <a:r>
              <a:rPr lang="ru-RU" sz="1600" dirty="0" smtClean="0"/>
              <a:t>км</a:t>
            </a:r>
            <a:r>
              <a:rPr lang="ru-RU" sz="1600" baseline="30000" dirty="0" smtClean="0"/>
              <a:t>2</a:t>
            </a:r>
            <a:endParaRPr lang="ru-RU" sz="1600" baseline="30000" dirty="0"/>
          </a:p>
          <a:p>
            <a:r>
              <a:rPr lang="ru-RU" sz="1600" b="1" dirty="0"/>
              <a:t>Население</a:t>
            </a:r>
            <a:r>
              <a:rPr lang="en-US" sz="1600" dirty="0"/>
              <a:t>:</a:t>
            </a:r>
            <a:r>
              <a:rPr lang="ru-RU" sz="1600" dirty="0"/>
              <a:t>592 000 </a:t>
            </a:r>
            <a:r>
              <a:rPr lang="ru-RU" sz="1600" dirty="0" smtClean="0"/>
              <a:t>000</a:t>
            </a:r>
            <a:endParaRPr lang="en-US" sz="1600" dirty="0" smtClean="0"/>
          </a:p>
          <a:p>
            <a:r>
              <a:rPr lang="ru-RU" sz="1600" b="1" dirty="0" smtClean="0"/>
              <a:t>ВВП</a:t>
            </a:r>
            <a:r>
              <a:rPr lang="en-US" sz="1600" dirty="0" smtClean="0"/>
              <a:t>:</a:t>
            </a:r>
            <a:r>
              <a:rPr lang="ru-RU" sz="1600" dirty="0"/>
              <a:t>681 млрд $ </a:t>
            </a:r>
            <a:endParaRPr lang="en-US" sz="1600" dirty="0" smtClean="0"/>
          </a:p>
          <a:p>
            <a:r>
              <a:rPr lang="ru-RU" sz="1600" b="1" dirty="0" smtClean="0"/>
              <a:t>ВВП на душу населения</a:t>
            </a:r>
            <a:r>
              <a:rPr lang="en-US" sz="1600" dirty="0" smtClean="0"/>
              <a:t>:</a:t>
            </a:r>
            <a:r>
              <a:rPr lang="ru-RU" sz="1600" dirty="0"/>
              <a:t>1 267 $ </a:t>
            </a:r>
            <a:endParaRPr lang="en-US" sz="1600" dirty="0"/>
          </a:p>
          <a:p>
            <a:endParaRPr lang="ru-RU" sz="1600" baseline="30000" dirty="0" smtClean="0"/>
          </a:p>
          <a:p>
            <a:endParaRPr lang="en-US" sz="1600" baseline="30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7"/>
          <a:stretch/>
        </p:blipFill>
        <p:spPr bwMode="auto">
          <a:xfrm>
            <a:off x="5477705" y="2276872"/>
            <a:ext cx="3045261" cy="3061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1454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92696"/>
            <a:ext cx="6912768" cy="3816424"/>
          </a:xfrm>
        </p:spPr>
        <p:txBody>
          <a:bodyPr/>
          <a:lstStyle/>
          <a:p>
            <a:r>
              <a:rPr lang="ru-RU" dirty="0"/>
              <a:t>Сингапур является сторонником концепции юго-восточноазиатского регионализма 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204864"/>
            <a:ext cx="5983330" cy="4062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817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2511" cy="1143000"/>
          </a:xfrm>
        </p:spPr>
        <p:txBody>
          <a:bodyPr/>
          <a:lstStyle/>
          <a:p>
            <a:pPr algn="l"/>
            <a:r>
              <a:rPr lang="ru-RU" sz="2800" dirty="0" smtClean="0"/>
              <a:t>Сингапур в центре АСЕАН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52" y="530225"/>
            <a:ext cx="7599733" cy="4187825"/>
          </a:xfrm>
        </p:spPr>
      </p:pic>
    </p:spTree>
    <p:extLst>
      <p:ext uri="{BB962C8B-B14F-4D97-AF65-F5344CB8AC3E}">
        <p14:creationId xmlns:p14="http://schemas.microsoft.com/office/powerpoint/2010/main" val="22373047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6512511" cy="1143000"/>
          </a:xfrm>
        </p:spPr>
        <p:txBody>
          <a:bodyPr/>
          <a:lstStyle/>
          <a:p>
            <a:pPr algn="l"/>
            <a:r>
              <a:rPr lang="ru-RU" sz="2800" dirty="0" smtClean="0"/>
              <a:t>Количество сделок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38" y="612063"/>
            <a:ext cx="8183562" cy="4024148"/>
          </a:xfrm>
        </p:spPr>
      </p:pic>
    </p:spTree>
    <p:extLst>
      <p:ext uri="{BB962C8B-B14F-4D97-AF65-F5344CB8AC3E}">
        <p14:creationId xmlns:p14="http://schemas.microsoft.com/office/powerpoint/2010/main" val="42042566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6512511" cy="1143000"/>
          </a:xfrm>
        </p:spPr>
        <p:txBody>
          <a:bodyPr/>
          <a:lstStyle/>
          <a:p>
            <a:pPr algn="l"/>
            <a:r>
              <a:rPr lang="ru-RU" sz="2800" dirty="0" smtClean="0"/>
              <a:t>Сотрудничество с другими странами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46" y="530225"/>
            <a:ext cx="7616145" cy="4187825"/>
          </a:xfrm>
        </p:spPr>
      </p:pic>
    </p:spTree>
    <p:extLst>
      <p:ext uri="{BB962C8B-B14F-4D97-AF65-F5344CB8AC3E}">
        <p14:creationId xmlns:p14="http://schemas.microsoft.com/office/powerpoint/2010/main" val="29957153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05678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Азиатско-Тихоокеанское экономическое </a:t>
            </a:r>
            <a:r>
              <a:rPr lang="ru-RU" sz="28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сотрудничество(АТЭС)</a:t>
            </a:r>
            <a:r>
              <a:rPr lang="ru-RU" sz="2400" b="0" dirty="0">
                <a:effectLst/>
              </a:rPr>
              <a:t/>
            </a:r>
            <a:br>
              <a:rPr lang="ru-RU" sz="2400" b="0" dirty="0">
                <a:effectLst/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628800"/>
            <a:ext cx="4896544" cy="4752528"/>
          </a:xfrm>
        </p:spPr>
        <p:txBody>
          <a:bodyPr>
            <a:normAutofit/>
          </a:bodyPr>
          <a:lstStyle/>
          <a:p>
            <a:r>
              <a:rPr lang="ru-RU" sz="1600" b="1" dirty="0"/>
              <a:t>Дата создания</a:t>
            </a:r>
            <a:r>
              <a:rPr lang="en-US" sz="1600" dirty="0" smtClean="0"/>
              <a:t>:</a:t>
            </a:r>
            <a:r>
              <a:rPr lang="ru-RU" sz="1600" dirty="0" smtClean="0"/>
              <a:t>1989 год </a:t>
            </a:r>
            <a:r>
              <a:rPr lang="ru-RU" sz="1600" dirty="0" err="1" smtClean="0"/>
              <a:t>Камберра</a:t>
            </a:r>
            <a:endParaRPr lang="ru-RU" sz="1600" dirty="0" smtClean="0"/>
          </a:p>
          <a:p>
            <a:r>
              <a:rPr lang="ru-RU" sz="1600" b="1" dirty="0" smtClean="0"/>
              <a:t>Страны-участницы</a:t>
            </a:r>
            <a:r>
              <a:rPr lang="en-US" sz="1600" b="1" dirty="0" smtClean="0"/>
              <a:t>: </a:t>
            </a:r>
            <a:r>
              <a:rPr lang="ru-RU" sz="1600" dirty="0"/>
              <a:t>Австралия, Бруней, Канада, Индонезия, Япония, Республика Корея, Малайзия, Новая Зеландия, Филиппины, Сингапур, Таиланд, США, Китайский Тайбэй (Тайвань), Гонконг (Китай), Китайская Народная Республика, Мексика, Папуа – Новая Гвинея, Чили, Перу, Россия, Вьетнам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r>
              <a:rPr lang="ru-RU" sz="1600" b="1" dirty="0" smtClean="0"/>
              <a:t>Население</a:t>
            </a:r>
            <a:r>
              <a:rPr lang="en-US" sz="1600" b="1" dirty="0" smtClean="0"/>
              <a:t>: </a:t>
            </a:r>
            <a:r>
              <a:rPr lang="en-US" sz="1600" dirty="0" smtClean="0"/>
              <a:t>2,6 </a:t>
            </a:r>
            <a:r>
              <a:rPr lang="ru-RU" sz="1600" dirty="0" smtClean="0"/>
              <a:t>млрд. человек</a:t>
            </a:r>
            <a:endParaRPr lang="en-US" sz="1600" dirty="0" smtClean="0"/>
          </a:p>
          <a:p>
            <a:r>
              <a:rPr lang="ru-RU" sz="1600" dirty="0"/>
              <a:t>Н</a:t>
            </a:r>
            <a:r>
              <a:rPr lang="ru-RU" sz="1600" dirty="0" smtClean="0"/>
              <a:t>а </a:t>
            </a:r>
            <a:r>
              <a:rPr lang="ru-RU" sz="1600" dirty="0"/>
              <a:t>долю </a:t>
            </a:r>
            <a:r>
              <a:rPr lang="ru-RU" sz="1600" dirty="0" smtClean="0"/>
              <a:t>ВВП </a:t>
            </a:r>
            <a:r>
              <a:rPr lang="ru-RU" sz="1600" dirty="0"/>
              <a:t>региона </a:t>
            </a:r>
            <a:r>
              <a:rPr lang="ru-RU" sz="1600" dirty="0" smtClean="0"/>
              <a:t>АТЭС </a:t>
            </a:r>
            <a:r>
              <a:rPr lang="ru-RU" sz="1600" dirty="0"/>
              <a:t>приходится 57% общемирового ВВП и 49% мировой </a:t>
            </a:r>
            <a:r>
              <a:rPr lang="ru-RU" sz="1600" dirty="0" smtClean="0"/>
              <a:t>торговли</a:t>
            </a:r>
          </a:p>
          <a:p>
            <a:r>
              <a:rPr lang="ru-RU" sz="1600" dirty="0" smtClean="0"/>
              <a:t>Совокупный ВВП</a:t>
            </a:r>
            <a:r>
              <a:rPr lang="en-US" sz="1600" dirty="0" smtClean="0"/>
              <a:t>:</a:t>
            </a:r>
            <a:r>
              <a:rPr lang="ru-RU" sz="1600" dirty="0"/>
              <a:t> 3,5 триллиона долларов</a:t>
            </a:r>
            <a:endParaRPr lang="en-US" sz="1600" dirty="0" smtClean="0"/>
          </a:p>
          <a:p>
            <a:r>
              <a:rPr lang="ru-RU" sz="1600" b="1" dirty="0" smtClean="0"/>
              <a:t>Площадь</a:t>
            </a:r>
            <a:r>
              <a:rPr lang="en-US" sz="1600" dirty="0" smtClean="0"/>
              <a:t>:</a:t>
            </a:r>
            <a:r>
              <a:rPr lang="ru-RU" sz="1600" dirty="0"/>
              <a:t> </a:t>
            </a:r>
            <a:r>
              <a:rPr lang="ru-RU" sz="1600" dirty="0" smtClean="0"/>
              <a:t>62,5</a:t>
            </a:r>
            <a:r>
              <a:rPr lang="ru-RU" sz="1600" dirty="0"/>
              <a:t> млн </a:t>
            </a:r>
            <a:r>
              <a:rPr lang="ru-RU" sz="1600" dirty="0" smtClean="0"/>
              <a:t>км</a:t>
            </a:r>
            <a:r>
              <a:rPr lang="ru-RU" sz="1600" baseline="30000" dirty="0" smtClean="0"/>
              <a:t>2</a:t>
            </a:r>
            <a:endParaRPr lang="en-US" sz="1600" baseline="30000" dirty="0"/>
          </a:p>
          <a:p>
            <a:endParaRPr lang="en-US" sz="1600" baseline="30000" dirty="0" smtClean="0"/>
          </a:p>
          <a:p>
            <a:endParaRPr lang="en-US" sz="1600" baseline="30000" dirty="0"/>
          </a:p>
          <a:p>
            <a:endParaRPr lang="en-US" sz="1600" baseline="30000" dirty="0" smtClean="0"/>
          </a:p>
          <a:p>
            <a:endParaRPr lang="en-US" sz="1600" baseline="30000" dirty="0"/>
          </a:p>
          <a:p>
            <a:endParaRPr lang="en-US" sz="1600" baseline="30000" dirty="0" smtClean="0"/>
          </a:p>
          <a:p>
            <a:endParaRPr lang="en-US" sz="1600" baseline="30000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7" y="2276872"/>
            <a:ext cx="2496277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75396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764704"/>
            <a:ext cx="7344816" cy="5328592"/>
          </a:xfrm>
        </p:spPr>
        <p:txBody>
          <a:bodyPr>
            <a:normAutofit/>
          </a:bodyPr>
          <a:lstStyle/>
          <a:p>
            <a:r>
              <a:rPr lang="ru-RU" sz="1800" dirty="0"/>
              <a:t>Секретариат </a:t>
            </a:r>
            <a:r>
              <a:rPr lang="ru-RU" sz="1800" b="1" dirty="0"/>
              <a:t>АТЭС</a:t>
            </a:r>
            <a:r>
              <a:rPr lang="ru-RU" sz="1800" dirty="0"/>
              <a:t> базируется в Сингапуре и выполняет функции по поддержке основных направлений работы организации заявленных во время проведения Форума. Он обеспечивает координацию, техническую и консультационную поддержку, а также занимается вопросами информационного менеджмента и связей с общественностью.</a:t>
            </a:r>
            <a:br>
              <a:rPr lang="ru-RU" sz="1800" dirty="0"/>
            </a:br>
            <a:r>
              <a:rPr lang="ru-RU" sz="1800" dirty="0"/>
              <a:t>Секретариат </a:t>
            </a:r>
            <a:r>
              <a:rPr lang="ru-RU" sz="1800" b="1" dirty="0"/>
              <a:t>Азиатско-Тихоокеанского Экономического Форума</a:t>
            </a:r>
            <a:r>
              <a:rPr lang="ru-RU" sz="1800" dirty="0"/>
              <a:t> занимает ключевую позицию в управлении проектами, помогая экономикам участниц </a:t>
            </a:r>
            <a:r>
              <a:rPr lang="ru-RU" sz="1800" b="1" dirty="0"/>
              <a:t>АТЭС</a:t>
            </a:r>
            <a:r>
              <a:rPr lang="ru-RU" sz="1800" dirty="0"/>
              <a:t> и другим странам региона осуществлять надзор за более чем 250 проектами, которые финансируются Форумом.</a:t>
            </a:r>
          </a:p>
        </p:txBody>
      </p:sp>
    </p:spTree>
    <p:extLst>
      <p:ext uri="{BB962C8B-B14F-4D97-AF65-F5344CB8AC3E}">
        <p14:creationId xmlns:p14="http://schemas.microsoft.com/office/powerpoint/2010/main" val="10525677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6512511" cy="1143000"/>
          </a:xfrm>
        </p:spPr>
        <p:txBody>
          <a:bodyPr/>
          <a:lstStyle/>
          <a:p>
            <a:pPr algn="l"/>
            <a:endParaRPr lang="ru-RU" sz="3200" dirty="0"/>
          </a:p>
        </p:txBody>
      </p:sp>
      <p:pic>
        <p:nvPicPr>
          <p:cNvPr id="1067" name="Picture 4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8884" y="530225"/>
            <a:ext cx="5772269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60889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6512511" cy="1143000"/>
          </a:xfrm>
        </p:spPr>
        <p:txBody>
          <a:bodyPr/>
          <a:lstStyle/>
          <a:p>
            <a:pPr algn="l"/>
            <a:r>
              <a:rPr lang="ru-RU" sz="2800" dirty="0"/>
              <a:t>Саммит-2009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84784"/>
            <a:ext cx="7416824" cy="504056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На сингапурском саммите лидеры АТЭС наметили новую модель </a:t>
            </a:r>
            <a:r>
              <a:rPr lang="ru-RU" dirty="0" smtClean="0"/>
              <a:t>экономической </a:t>
            </a:r>
            <a:r>
              <a:rPr lang="ru-RU" dirty="0"/>
              <a:t>интеграции для выхода из мирового финансово-экономического кризиса и </a:t>
            </a:r>
            <a:r>
              <a:rPr lang="ru-RU" dirty="0" smtClean="0"/>
              <a:t>приняли </a:t>
            </a:r>
            <a:r>
              <a:rPr lang="ru-RU" dirty="0"/>
              <a:t>решение разработать в 2010 году «новую парадигму роста» для изменившейся посткризисной экономики. В итоговой декларации и </a:t>
            </a:r>
            <a:r>
              <a:rPr lang="ru-RU" dirty="0" smtClean="0"/>
              <a:t>заявлении </a:t>
            </a:r>
            <a:r>
              <a:rPr lang="ru-RU" dirty="0"/>
              <a:t>глав государств и правительств АТЭС были сформулированы основные принципы новой модели экономической интеграции.</a:t>
            </a:r>
          </a:p>
        </p:txBody>
      </p:sp>
    </p:spTree>
    <p:extLst>
      <p:ext uri="{BB962C8B-B14F-4D97-AF65-F5344CB8AC3E}">
        <p14:creationId xmlns:p14="http://schemas.microsoft.com/office/powerpoint/2010/main" val="32653092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731520"/>
            <a:ext cx="7317432" cy="5289768"/>
          </a:xfrm>
        </p:spPr>
        <p:txBody>
          <a:bodyPr/>
          <a:lstStyle/>
          <a:p>
            <a:r>
              <a:rPr lang="ru-RU" sz="1800" dirty="0"/>
              <a:t>В современных условиях </a:t>
            </a:r>
            <a:r>
              <a:rPr lang="ru-RU" sz="1800" dirty="0" err="1" smtClean="0"/>
              <a:t>глобализованого</a:t>
            </a:r>
            <a:r>
              <a:rPr lang="ru-RU" sz="1800" dirty="0" smtClean="0"/>
              <a:t> </a:t>
            </a:r>
            <a:r>
              <a:rPr lang="ru-RU" sz="1800" dirty="0"/>
              <a:t>мира Сингапуру приходится делать ставку на заключение двухсторонних торговых соглашений со сторонами АТР - Японией, Мексикой, Чили, Новой Зеландией, Индией а также с группировкой ЕАСТ (в которую входят Исландия, Лихтенштейн, Норвегия и Швейцария) и др.. Ведущими покупателями сингапурской продукции остаются США, Малайзия, Гонконг и Япония. В свою очередь Сингапур закупает товары и услуги в основном в США, Японии, Малайзии и Китае.</a:t>
            </a:r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01008"/>
            <a:ext cx="2829370" cy="2475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3028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Регионально интеграционные группировки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США входит в состав двух </a:t>
            </a:r>
            <a:r>
              <a:rPr lang="ru-RU" dirty="0" smtClean="0"/>
              <a:t>регионально интеграционных группировок </a:t>
            </a:r>
            <a:r>
              <a:rPr lang="ru-RU" dirty="0"/>
              <a:t>: НАФТА, АТЭС.</a:t>
            </a:r>
          </a:p>
          <a:p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0928"/>
            <a:ext cx="4322763" cy="353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763" y="3219871"/>
            <a:ext cx="4475163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021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63272" cy="21488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/>
              <a:t>НАФТА-Североамериканское соглашение о свободной торговле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924944"/>
            <a:ext cx="7509520" cy="3721046"/>
          </a:xfrm>
        </p:spPr>
        <p:txBody>
          <a:bodyPr/>
          <a:lstStyle/>
          <a:p>
            <a:r>
              <a:rPr lang="ru-RU" dirty="0"/>
              <a:t>Соглашение НАФТА было подписано 17 декабря 1992 и вступило в силу 1 января 1994.</a:t>
            </a:r>
          </a:p>
          <a:p>
            <a:r>
              <a:rPr lang="ru-RU" dirty="0"/>
              <a:t>Основным учредительным документом является Договор о Североамериканской зоне свободной торговли (1992).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8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Цели: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Устранение паспортных и таможенных барьеров;</a:t>
            </a:r>
          </a:p>
          <a:p>
            <a:r>
              <a:rPr lang="ru-RU" dirty="0"/>
              <a:t>Стимулирование движения товаров и услуг между странами-участницами;</a:t>
            </a:r>
          </a:p>
          <a:p>
            <a:r>
              <a:rPr lang="ru-RU" dirty="0"/>
              <a:t>Установление базы для будущей кооперации;</a:t>
            </a:r>
          </a:p>
          <a:p>
            <a:r>
              <a:rPr lang="ru-RU" dirty="0"/>
              <a:t>Создание единого континентального рынка.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264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Страны-члены НАФТА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США;</a:t>
            </a:r>
          </a:p>
          <a:p>
            <a:r>
              <a:rPr lang="ru-RU" dirty="0"/>
              <a:t>Канада;</a:t>
            </a:r>
          </a:p>
          <a:p>
            <a:r>
              <a:rPr lang="ru-RU" dirty="0"/>
              <a:t>Мексика.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92896"/>
            <a:ext cx="4572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154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sz="4400" dirty="0"/>
              <a:t>Этапы интеграционного процесса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183880" cy="418795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1 этап: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1947г- реализация «плана </a:t>
            </a:r>
            <a:r>
              <a:rPr lang="ru-RU" dirty="0" err="1"/>
              <a:t>Эббота</a:t>
            </a:r>
            <a:r>
              <a:rPr lang="ru-RU" dirty="0"/>
              <a:t>», его цель-это стимулирование инвестиций США в ведущие отрасли канадской экономики.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1959г- заключение соглашения между США и Канадой о совместном военном производстве.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1965г- соглашение о либерализации торговли продукцией автомобилестроения между США и Канадой, которое стимулировало также интеграцию многих других отраслей.</a:t>
            </a:r>
          </a:p>
          <a:p>
            <a:r>
              <a:rPr lang="ru-RU" dirty="0"/>
              <a:t>2 этап: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1989г- соглашение о Канадско-американской свободной торговле.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1992г- Североамериканское соглашение о свободной торговле НАФТА .</a:t>
            </a:r>
          </a:p>
          <a:p>
            <a:pPr marL="18288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540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91264" cy="548788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Внутри НАФТА, в отличие от ЕС и АТЭС, есть только один центр экономической силы – США, чья экономика в несколько раз превосходит Канаду и Мексику вместе взятые. Эта </a:t>
            </a:r>
            <a:r>
              <a:rPr lang="ru-RU" dirty="0" err="1"/>
              <a:t>моноцентричность</a:t>
            </a:r>
            <a:r>
              <a:rPr lang="ru-RU" dirty="0"/>
              <a:t> облегчает управление (страна-лидер легко может навязать свои решения более слабым партнерам), но одновременно создает среду потенциальных конфликтов (партнеры США могут оказаться недовольными своим подчиненным положением). Кроме того, интеграция оказывается однобокой: Канада и Мексика тесно интегрированы с США, но не друг с другом.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543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4911824"/>
          </a:xfrm>
        </p:spPr>
        <p:txBody>
          <a:bodyPr>
            <a:normAutofit fontScale="92500"/>
          </a:bodyPr>
          <a:lstStyle/>
          <a:p>
            <a:r>
              <a:rPr lang="ru-RU" dirty="0"/>
              <a:t>В интересах США в рамках НАФТА были приняты решения в отношении миграции рабочей силы. Была создана трехсторонняя комиссия по установлению общих стандартов, которые выступали бы в роли барьеров, препятствующих притоку дешевой рабочей силы из Мексики. Соглашение предусматривает также меры, направленные на охрану окружающей среды, прежде всего в Мексике, для чего были установлены жесткие экологические стандарты.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78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435280" cy="505584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За </a:t>
            </a:r>
            <a:r>
              <a:rPr lang="ru-RU" dirty="0" smtClean="0"/>
              <a:t>много </a:t>
            </a:r>
            <a:r>
              <a:rPr lang="ru-RU" dirty="0"/>
              <a:t>лет существования соглашения товарооборот между США, Канадой и Мексикой достиг 700 млрд. долл., причем средний ежегодный рост торговли между соседями составил более 10%. Благодаря соглашению Мексика получает доступ на американский рынок, на который приходится около 80% всего экспорта страны, Канада же получает до одной трети ВВП от торговли с США. Для американского бизнеса, в свою очередь, открылись более широкие возможности доступа на рынки сбыта Мексики и Канады.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2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ВВП</a:t>
            </a:r>
          </a:p>
        </p:txBody>
      </p:sp>
      <p:pic>
        <p:nvPicPr>
          <p:cNvPr id="6" name="Picture 2" descr="C:\Users\user\Desktop\кепро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2680853"/>
            <a:ext cx="9710717" cy="171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34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280920" cy="6410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635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424936" cy="6290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50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35280" cy="18608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/>
              <a:t>АТЭС-Азиатско-Тихоокеанское экономическое сотрудничество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АТЭС работает на повышение уровня жизни и образования на основе устойчивого экономического роста и способствует созданию чувства общности и оценке общих интересов между странами Азиатско-Тихоокеанского региона</a:t>
            </a:r>
            <a:r>
              <a:rPr lang="ru-RU" dirty="0" smtClean="0"/>
              <a:t>. </a:t>
            </a:r>
          </a:p>
          <a:p>
            <a:r>
              <a:rPr lang="ru-RU" dirty="0"/>
              <a:t>В </a:t>
            </a:r>
            <a:r>
              <a:rPr lang="ru-RU" dirty="0" smtClean="0"/>
              <a:t>1994 году</a:t>
            </a:r>
            <a:r>
              <a:rPr lang="ru-RU" dirty="0"/>
              <a:t> в качестве стратегической цели объявлено создание к </a:t>
            </a:r>
            <a:r>
              <a:rPr lang="ru-RU" dirty="0" smtClean="0"/>
              <a:t>2020 году</a:t>
            </a:r>
            <a:r>
              <a:rPr lang="ru-RU" dirty="0"/>
              <a:t> в АТР системы свободной и открытой торговли и либерального инвестиционного режима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385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Участники составляют приблизительно 40% населения в мире, примерно 54% мирового валового внутреннего продукта и около 44% мировой торговли, , совокупное население почти доходит до 3 млрд человек, площадь — 62,5 млн км</a:t>
            </a:r>
            <a:r>
              <a:rPr lang="ru-RU" baseline="30000" dirty="0"/>
              <a:t>2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799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История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820472" cy="5445224"/>
          </a:xfrm>
        </p:spPr>
        <p:txBody>
          <a:bodyPr>
            <a:noAutofit/>
          </a:bodyPr>
          <a:lstStyle/>
          <a:p>
            <a:r>
              <a:rPr lang="ru-RU" sz="1800" dirty="0"/>
              <a:t>В январе 1989 года премьер-министр Австралии Боб </a:t>
            </a:r>
            <a:r>
              <a:rPr lang="ru-RU" sz="1800" dirty="0" err="1"/>
              <a:t>Хоук</a:t>
            </a:r>
            <a:r>
              <a:rPr lang="ru-RU" sz="1800" dirty="0"/>
              <a:t> призвали к повышению эффективности экономического сотрудничества в регионе Тихоокеанского бассейна. Это привело к первой встрече АТЭС в столице Австралии Канберре в ноябре 1989 года под председательством министра иностранных дел Австралии </a:t>
            </a:r>
            <a:r>
              <a:rPr lang="ru-RU" sz="1800" dirty="0" err="1"/>
              <a:t>Гарета</a:t>
            </a:r>
            <a:r>
              <a:rPr lang="ru-RU" sz="1800" dirty="0"/>
              <a:t> Эванса. </a:t>
            </a:r>
          </a:p>
          <a:p>
            <a:r>
              <a:rPr lang="ru-RU" sz="1800" dirty="0"/>
              <a:t>Первая встреча экономических лидеров АТЭС произошла в 1993 году, когда президент США Билл Клинтон, после переговоров с премьер-министром Австралии Полом </a:t>
            </a:r>
            <a:r>
              <a:rPr lang="ru-RU" sz="1800" dirty="0" err="1"/>
              <a:t>Китингом</a:t>
            </a:r>
            <a:r>
              <a:rPr lang="ru-RU" sz="1800" dirty="0"/>
              <a:t>, пригласил глав правительств экономик-участниц АТЭС на саммит на острове Блейк. Он считал, что это поможет перевести в нужное русло зашедшие в тупик по итогам Уругвайского раунда торговые переговоры.</a:t>
            </a:r>
          </a:p>
          <a:p>
            <a:r>
              <a:rPr lang="ru-RU" sz="1800" dirty="0"/>
              <a:t>В ходе встречи в 1994 году в </a:t>
            </a:r>
            <a:r>
              <a:rPr lang="ru-RU" sz="1800" dirty="0" err="1"/>
              <a:t>Богоре</a:t>
            </a:r>
            <a:r>
              <a:rPr lang="ru-RU" sz="1800" dirty="0"/>
              <a:t>, Индонезия, лидеры АТЭС приняли </a:t>
            </a:r>
            <a:r>
              <a:rPr lang="ru-RU" sz="1800" dirty="0" err="1"/>
              <a:t>Богорские</a:t>
            </a:r>
            <a:r>
              <a:rPr lang="ru-RU" sz="1800" dirty="0"/>
              <a:t> цели (</a:t>
            </a:r>
            <a:r>
              <a:rPr lang="ru-RU" sz="1800" dirty="0" err="1"/>
              <a:t>Bogor</a:t>
            </a:r>
            <a:r>
              <a:rPr lang="ru-RU" sz="1800" dirty="0"/>
              <a:t> </a:t>
            </a:r>
            <a:r>
              <a:rPr lang="ru-RU" sz="1800" dirty="0" err="1"/>
              <a:t>Goals</a:t>
            </a:r>
            <a:r>
              <a:rPr lang="ru-RU" sz="1800" dirty="0"/>
              <a:t>), согласно которым к 2010 году планировалось создать зону свободной и открытой торговли и инвестиций в Азиатско-Тихоокеанском регионе для развитых экономик, а к 2020 году - для развивающихся экономик.</a:t>
            </a:r>
          </a:p>
          <a:p>
            <a:r>
              <a:rPr lang="ru-RU" sz="1800" dirty="0"/>
              <a:t>В 1995 году страны АТЭС создали орган для деловых консультаций, который стал называться Деловой Консультативный совет АТЭС (ДКС), состоящий из трех руководителей бизнеса от каждой экономики-участницы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86720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Страны-участницы АТЭС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В АТЭС в настоящее время входит 21 страна, в том числе большинство стран с береговой линии на Тихом океане.</a:t>
            </a:r>
          </a:p>
          <a:p>
            <a:r>
              <a:rPr lang="ru-RU" dirty="0"/>
              <a:t>Страны-участницы АТЭС: Австралия, Бруней, Канада, Индонезия, Япония, Республика Корея, Малайзия, Новая Зеландия, Филиппины, Сингапур, Таиланд, США, Китайский Тайбэй (Тайвань), Гонконг (Китай), Китайская Народная Республика, Мексика, Папуа — Новая Гвинея, Чили, Перу, Россия, Вьетнам.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91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Внешняя торговля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872"/>
            <a:ext cx="8944489" cy="343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336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Международные организации: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ООН;</a:t>
            </a:r>
          </a:p>
          <a:p>
            <a:r>
              <a:rPr lang="ru-RU" dirty="0" smtClean="0"/>
              <a:t>НАТО;</a:t>
            </a:r>
          </a:p>
          <a:p>
            <a:r>
              <a:rPr lang="ru-RU" dirty="0" smtClean="0"/>
              <a:t>ВТО;</a:t>
            </a:r>
          </a:p>
          <a:p>
            <a:r>
              <a:rPr lang="ru-RU" dirty="0" smtClean="0"/>
              <a:t>ОЭСР;</a:t>
            </a:r>
          </a:p>
          <a:p>
            <a:r>
              <a:rPr lang="ru-RU" dirty="0" smtClean="0"/>
              <a:t>МВФ.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908720"/>
            <a:ext cx="57150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95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678"/>
            <a:ext cx="8229600" cy="1143000"/>
          </a:xfrm>
        </p:spPr>
        <p:txBody>
          <a:bodyPr/>
          <a:lstStyle/>
          <a:p>
            <a:r>
              <a:rPr lang="ru-RU" dirty="0" smtClean="0"/>
              <a:t>Выводы: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8579296" cy="5055840"/>
          </a:xfrm>
        </p:spPr>
        <p:txBody>
          <a:bodyPr>
            <a:normAutofit fontScale="55000" lnSpcReduction="20000"/>
          </a:bodyPr>
          <a:lstStyle/>
          <a:p>
            <a:r>
              <a:rPr lang="ru-RU" sz="2900" dirty="0"/>
              <a:t>США входит в состав двух регионально интеграционных группировок : НАФТА, </a:t>
            </a:r>
            <a:r>
              <a:rPr lang="ru-RU" sz="2900" dirty="0" smtClean="0"/>
              <a:t>АТЭС.</a:t>
            </a:r>
          </a:p>
          <a:p>
            <a:r>
              <a:rPr lang="ru-RU" sz="2900" dirty="0"/>
              <a:t>НАФТА — комплексное региональное соглашение, объединяющее три страны, находящиеся на разных уровнях экономического, социального и политического развития; регулирует их отношения в различных аспектах — торговле товарами и услугами, инвестиционном сотрудничестве, охране интеллектуальной собственности, экологии. </a:t>
            </a:r>
            <a:endParaRPr lang="ru-RU" sz="2900" dirty="0" smtClean="0"/>
          </a:p>
          <a:p>
            <a:r>
              <a:rPr lang="ru-RU" sz="2900" dirty="0"/>
              <a:t>Азиатско-Тихоокеанское экономическое сотрудничество (АТЭС) является форумом, включающим 21 экономику Азиатско-Тихоокеанского региона (АТР), который стремится содействовать свободной торговле и экономическому сотрудничеству во всем АТР. </a:t>
            </a:r>
            <a:endParaRPr lang="ru-RU" sz="2900" dirty="0" smtClean="0"/>
          </a:p>
          <a:p>
            <a:r>
              <a:rPr lang="ru-RU" sz="2900" dirty="0" smtClean="0"/>
              <a:t>В составе НАФТА США является центром экономической силы, таким образом, США может легко навязать свои решения более слабым партнерам. Интеграция в НАФТА оказывается </a:t>
            </a:r>
            <a:r>
              <a:rPr lang="ru-RU" sz="2900" dirty="0"/>
              <a:t>однобокой: Канада и Мексика тесно интегрированы с США, но не друг с другом</a:t>
            </a:r>
            <a:r>
              <a:rPr lang="ru-RU" sz="2900" dirty="0" smtClean="0"/>
              <a:t>.</a:t>
            </a:r>
          </a:p>
          <a:p>
            <a:r>
              <a:rPr lang="ru-RU" sz="2900" dirty="0" smtClean="0"/>
              <a:t>В НАФТА каждая страна имеет свои цели, например, США является лидером и в интересах </a:t>
            </a:r>
            <a:r>
              <a:rPr lang="ru-RU" sz="2900" dirty="0"/>
              <a:t>США </a:t>
            </a:r>
            <a:r>
              <a:rPr lang="ru-RU" sz="2900" dirty="0" smtClean="0"/>
              <a:t>были </a:t>
            </a:r>
            <a:r>
              <a:rPr lang="ru-RU" sz="2900" dirty="0"/>
              <a:t>приняты решения в отношении миграции рабочей </a:t>
            </a:r>
            <a:r>
              <a:rPr lang="ru-RU" sz="2900" dirty="0" smtClean="0"/>
              <a:t>силы, </a:t>
            </a:r>
            <a:r>
              <a:rPr lang="ru-RU" sz="2900" dirty="0"/>
              <a:t>Мексика получает доступ на американский рынок, на который приходится около 80% всего экспорта страны, Канада же получает до одной трети ВВП от торговли с </a:t>
            </a:r>
            <a:r>
              <a:rPr lang="ru-RU" sz="2900" dirty="0" smtClean="0"/>
              <a:t>США.</a:t>
            </a:r>
          </a:p>
          <a:p>
            <a:r>
              <a:rPr lang="ru-RU" sz="2900" dirty="0" smtClean="0"/>
              <a:t>Работа АТЭС направлена на то, что бы повысить уровень жизни и образования на основе устойчивого экономического роста , создание </a:t>
            </a:r>
            <a:r>
              <a:rPr lang="ru-RU" sz="2900" dirty="0"/>
              <a:t>системы свободной торговли и либерального инвестиционного режима.</a:t>
            </a:r>
            <a:endParaRPr lang="ru-RU" sz="2900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524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512511" cy="864096"/>
          </a:xfrm>
        </p:spPr>
        <p:txBody>
          <a:bodyPr/>
          <a:lstStyle/>
          <a:p>
            <a:pPr algn="l"/>
            <a:r>
              <a:rPr lang="ru-RU" sz="3200" dirty="0" smtClean="0"/>
              <a:t>Выводы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12776"/>
            <a:ext cx="7200800" cy="4752528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Общая </a:t>
            </a:r>
            <a:r>
              <a:rPr lang="ru-RU" sz="1400" dirty="0"/>
              <a:t>цель региональных интеграционных процессов, таких как Экономическое сообщество АСЕАН (AEC) и </a:t>
            </a:r>
            <a:r>
              <a:rPr lang="ru-RU" sz="1400" dirty="0" smtClean="0"/>
              <a:t>АТЭС заключается </a:t>
            </a:r>
            <a:r>
              <a:rPr lang="ru-RU" sz="1400" dirty="0"/>
              <a:t>в создании конкурентоспособных условий, которые бы укрепили экономики </a:t>
            </a:r>
            <a:r>
              <a:rPr lang="ru-RU" sz="1400" dirty="0" smtClean="0"/>
              <a:t>всех стран-участниц</a:t>
            </a:r>
            <a:r>
              <a:rPr lang="en-US" sz="1400" dirty="0" smtClean="0"/>
              <a:t>;</a:t>
            </a:r>
          </a:p>
          <a:p>
            <a:r>
              <a:rPr lang="ru-RU" sz="1400" dirty="0" smtClean="0"/>
              <a:t>Благодаря </a:t>
            </a:r>
            <a:r>
              <a:rPr lang="ru-RU" sz="1400" dirty="0"/>
              <a:t>АСЕАН </a:t>
            </a:r>
            <a:r>
              <a:rPr lang="ru-RU" sz="1400" dirty="0" smtClean="0"/>
              <a:t>Сингапур имеет </a:t>
            </a:r>
            <a:r>
              <a:rPr lang="ru-RU" sz="1400" dirty="0"/>
              <a:t>достаточный объем рынка для привлечения больших объемов прямых иностранных инвестиций (</a:t>
            </a:r>
            <a:r>
              <a:rPr lang="ru-RU" sz="1400" dirty="0" smtClean="0"/>
              <a:t>ПИИ)</a:t>
            </a:r>
          </a:p>
          <a:p>
            <a:r>
              <a:rPr lang="ru-RU" sz="1400" dirty="0" smtClean="0"/>
              <a:t>Сингапур имеет двухсторонние торговые соглашения </a:t>
            </a:r>
            <a:r>
              <a:rPr lang="ru-RU" sz="1400" dirty="0"/>
              <a:t>со сторонами АТР - Японией, Мексикой, Чили, Новой Зеландией, Индией а также с группировкой ЕАСТ (в которую входят Исландия, Лихтенштейн, Норвегия и Швейцария) и др</a:t>
            </a:r>
            <a:r>
              <a:rPr lang="ru-RU" sz="1400" dirty="0" smtClean="0"/>
              <a:t>..</a:t>
            </a:r>
          </a:p>
          <a:p>
            <a:r>
              <a:rPr lang="ru-RU" sz="1400" dirty="0"/>
              <a:t>Секретариат </a:t>
            </a:r>
            <a:r>
              <a:rPr lang="ru-RU" sz="1400" b="1" dirty="0"/>
              <a:t>АТЭС</a:t>
            </a:r>
            <a:r>
              <a:rPr lang="ru-RU" sz="1400" dirty="0"/>
              <a:t> базируется в Сингапуре и выполняет функции по поддержке основных направлений работы организации заявленных во время проведения Форума.</a:t>
            </a:r>
            <a:endParaRPr lang="en-US" sz="14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43579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9c2c1b3d188be174c576c5e8c439ad0b7de895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1595</TotalTime>
  <Words>877</Words>
  <Application>Microsoft Office PowerPoint</Application>
  <PresentationFormat>Экран (4:3)</PresentationFormat>
  <Paragraphs>88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Verdana</vt:lpstr>
      <vt:lpstr>Wingdings 2</vt:lpstr>
      <vt:lpstr>Аспект</vt:lpstr>
      <vt:lpstr>Ассоциация стран Юго-Восточной Азии (АСЕАН)</vt:lpstr>
      <vt:lpstr>Презентация PowerPoint</vt:lpstr>
      <vt:lpstr>Сингапур в центре АСЕАН</vt:lpstr>
      <vt:lpstr>Количество сделок</vt:lpstr>
      <vt:lpstr>Сотрудничество с другими странами</vt:lpstr>
      <vt:lpstr>Азиатско-Тихоокеанское экономическое сотрудничество(АТЭС) </vt:lpstr>
      <vt:lpstr>Презентация PowerPoint</vt:lpstr>
      <vt:lpstr>Презентация PowerPoint</vt:lpstr>
      <vt:lpstr>Саммит-2009</vt:lpstr>
      <vt:lpstr>Презентация PowerPoint</vt:lpstr>
      <vt:lpstr>Регионально интеграционные группировки</vt:lpstr>
      <vt:lpstr>НАФТА-Североамериканское соглашение о свободной торговле</vt:lpstr>
      <vt:lpstr>Цели:</vt:lpstr>
      <vt:lpstr>Страны-члены НАФТА</vt:lpstr>
      <vt:lpstr>Этапы интеграционного процесса</vt:lpstr>
      <vt:lpstr>Презентация PowerPoint</vt:lpstr>
      <vt:lpstr>Презентация PowerPoint</vt:lpstr>
      <vt:lpstr>Презентация PowerPoint</vt:lpstr>
      <vt:lpstr>ВВП</vt:lpstr>
      <vt:lpstr>Презентация PowerPoint</vt:lpstr>
      <vt:lpstr>Презентация PowerPoint</vt:lpstr>
      <vt:lpstr>АТЭС-Азиатско-Тихоокеанское экономическое сотрудничество</vt:lpstr>
      <vt:lpstr>Презентация PowerPoint</vt:lpstr>
      <vt:lpstr>История</vt:lpstr>
      <vt:lpstr>Страны-участницы АТЭС</vt:lpstr>
      <vt:lpstr>Внешняя торговля</vt:lpstr>
      <vt:lpstr>Международные организации:</vt:lpstr>
      <vt:lpstr>Выводы:</vt:lpstr>
      <vt:lpstr>Выводы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Внешнеторговая политика Сингапура</dc:title>
  <dc:creator>Home</dc:creator>
  <cp:lastModifiedBy>Астахова Екатерина</cp:lastModifiedBy>
  <cp:revision>53</cp:revision>
  <dcterms:created xsi:type="dcterms:W3CDTF">2017-04-18T06:27:13Z</dcterms:created>
  <dcterms:modified xsi:type="dcterms:W3CDTF">2018-09-26T04:43:25Z</dcterms:modified>
</cp:coreProperties>
</file>