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4" r:id="rId4"/>
    <p:sldId id="262" r:id="rId5"/>
    <p:sldId id="265" r:id="rId6"/>
    <p:sldId id="263" r:id="rId7"/>
    <p:sldId id="266" r:id="rId8"/>
    <p:sldId id="260" r:id="rId9"/>
    <p:sldId id="259" r:id="rId10"/>
    <p:sldId id="257" r:id="rId11"/>
    <p:sldId id="258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CE0959-F277-46DB-8E77-F379E10705F3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DAD770F-59D5-41E1-B912-AC3B46760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120001792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1200019430" TargetMode="External"/><Relationship Id="rId2" Type="http://schemas.openxmlformats.org/officeDocument/2006/relationships/hyperlink" Target="http://docs.cntd.ru/document/120002078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cs.cntd.ru/document/1200020761" TargetMode="External"/><Relationship Id="rId4" Type="http://schemas.openxmlformats.org/officeDocument/2006/relationships/hyperlink" Target="http://docs.cntd.ru/document/1200020762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cntd.ru/document/1200021040" TargetMode="External"/><Relationship Id="rId3" Type="http://schemas.openxmlformats.org/officeDocument/2006/relationships/hyperlink" Target="http://docs.cntd.ru/document/1200020719" TargetMode="External"/><Relationship Id="rId7" Type="http://schemas.openxmlformats.org/officeDocument/2006/relationships/hyperlink" Target="http://docs.cntd.ru/document/1200020900" TargetMode="External"/><Relationship Id="rId2" Type="http://schemas.openxmlformats.org/officeDocument/2006/relationships/hyperlink" Target="http://docs.cntd.ru/document/120000844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cntd.ru/document/1200017691" TargetMode="External"/><Relationship Id="rId5" Type="http://schemas.openxmlformats.org/officeDocument/2006/relationships/hyperlink" Target="http://docs.cntd.ru/document/1200017692" TargetMode="External"/><Relationship Id="rId10" Type="http://schemas.openxmlformats.org/officeDocument/2006/relationships/hyperlink" Target="http://docs.cntd.ru/document/1200018703" TargetMode="External"/><Relationship Id="rId4" Type="http://schemas.openxmlformats.org/officeDocument/2006/relationships/hyperlink" Target="http://docs.cntd.ru/document/1200018705" TargetMode="External"/><Relationship Id="rId9" Type="http://schemas.openxmlformats.org/officeDocument/2006/relationships/hyperlink" Target="http://docs.cntd.ru/document/1200020781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120002078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docs.cntd.ru/document/1200020696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docs.cntd.ru/document/1200020696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cntd.ru/document/1200020696/" TargetMode="External"/><Relationship Id="rId3" Type="http://schemas.openxmlformats.org/officeDocument/2006/relationships/hyperlink" Target="http://docs.cntd.ru/document/1200011288" TargetMode="External"/><Relationship Id="rId7" Type="http://schemas.openxmlformats.org/officeDocument/2006/relationships/hyperlink" Target="http://docs.cntd.ru/document/1200127161" TargetMode="External"/><Relationship Id="rId2" Type="http://schemas.openxmlformats.org/officeDocument/2006/relationships/hyperlink" Target="http://docs.cntd.ru/document/120001129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cntd.ru/document/1200011291" TargetMode="External"/><Relationship Id="rId5" Type="http://schemas.openxmlformats.org/officeDocument/2006/relationships/hyperlink" Target="http://docs.cntd.ru/document/1200011260" TargetMode="External"/><Relationship Id="rId4" Type="http://schemas.openxmlformats.org/officeDocument/2006/relationships/hyperlink" Target="http://docs.cntd.ru/document/1200011289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90171425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1200020696" TargetMode="External"/><Relationship Id="rId2" Type="http://schemas.openxmlformats.org/officeDocument/2006/relationships/hyperlink" Target="http://docs.cntd.ru/document/520023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797152"/>
            <a:ext cx="6400800" cy="1600200"/>
          </a:xfrm>
        </p:spPr>
        <p:txBody>
          <a:bodyPr>
            <a:normAutofit/>
          </a:bodyPr>
          <a:lstStyle/>
          <a:p>
            <a:pPr algn="r"/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Клеящие средства</a:t>
            </a: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772400" cy="1143000"/>
          </a:xfrm>
        </p:spPr>
        <p:txBody>
          <a:bodyPr/>
          <a:lstStyle/>
          <a:p>
            <a:r>
              <a:rPr lang="ru-RU" dirty="0" smtClean="0"/>
              <a:t>Общие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24744"/>
            <a:ext cx="8496944" cy="5544616"/>
          </a:xfrm>
        </p:spPr>
        <p:txBody>
          <a:bodyPr>
            <a:normAutofit/>
          </a:bodyPr>
          <a:lstStyle/>
          <a:p>
            <a:pPr algn="just" fontAlgn="base"/>
            <a:r>
              <a:rPr lang="ru-RU" b="1" dirty="0" smtClean="0"/>
              <a:t>Полимерный клей</a:t>
            </a:r>
            <a:r>
              <a:rPr lang="ru-RU" dirty="0" smtClean="0"/>
              <a:t> - полимер или полимер с различными ингредиентами, способный соединять материалы посредством адгезии и </a:t>
            </a:r>
            <a:r>
              <a:rPr lang="ru-RU" dirty="0" err="1" smtClean="0"/>
              <a:t>когезии</a:t>
            </a:r>
            <a:r>
              <a:rPr lang="ru-RU" dirty="0" smtClean="0"/>
              <a:t>.</a:t>
            </a:r>
          </a:p>
          <a:p>
            <a:pPr algn="just" fontAlgn="base"/>
            <a:r>
              <a:rPr lang="ru-RU" b="1" dirty="0" smtClean="0"/>
              <a:t>Дисперсионный клей - </a:t>
            </a:r>
            <a:r>
              <a:rPr lang="ru-RU" dirty="0" err="1" smtClean="0"/>
              <a:t>клей</a:t>
            </a:r>
            <a:r>
              <a:rPr lang="ru-RU" dirty="0" smtClean="0"/>
              <a:t> в виде </a:t>
            </a:r>
            <a:r>
              <a:rPr lang="ru-RU" dirty="0" err="1" smtClean="0"/>
              <a:t>диспергированных</a:t>
            </a:r>
            <a:r>
              <a:rPr lang="ru-RU" dirty="0" smtClean="0"/>
              <a:t> полимеров в жидкости.</a:t>
            </a:r>
          </a:p>
          <a:p>
            <a:pPr algn="just" fontAlgn="base"/>
            <a:r>
              <a:rPr lang="ru-RU" b="1" dirty="0" smtClean="0"/>
              <a:t>Растворный клей</a:t>
            </a:r>
            <a:r>
              <a:rPr lang="ru-RU" dirty="0" smtClean="0"/>
              <a:t> - </a:t>
            </a:r>
            <a:r>
              <a:rPr lang="ru-RU" dirty="0" err="1" smtClean="0"/>
              <a:t>клей</a:t>
            </a:r>
            <a:r>
              <a:rPr lang="ru-RU" dirty="0" smtClean="0"/>
              <a:t> в виде раствора полимеров в летучей жидкости.</a:t>
            </a:r>
          </a:p>
          <a:p>
            <a:pPr algn="just" fontAlgn="base"/>
            <a:r>
              <a:rPr lang="ru-RU" b="1" dirty="0" smtClean="0"/>
              <a:t>Клей, активируемый растворителем </a:t>
            </a:r>
            <a:r>
              <a:rPr lang="ru-RU" dirty="0" smtClean="0"/>
              <a:t>- клей, приобретающий способность склеивать перед использованием путем смачивания его поверхности растворителем.</a:t>
            </a:r>
          </a:p>
          <a:p>
            <a:pPr algn="just" fontAlgn="base">
              <a:buNone/>
            </a:pPr>
            <a:r>
              <a:rPr lang="ru-RU" sz="2000" dirty="0" smtClean="0"/>
              <a:t>    </a:t>
            </a:r>
            <a:r>
              <a:rPr lang="ru-RU" sz="2000" dirty="0" smtClean="0">
                <a:solidFill>
                  <a:srgbClr val="FF0000"/>
                </a:solidFill>
              </a:rPr>
              <a:t> (</a:t>
            </a:r>
            <a:r>
              <a:rPr lang="ru-RU" sz="2000" b="1" dirty="0" smtClean="0">
                <a:solidFill>
                  <a:srgbClr val="FF0000"/>
                </a:solidFill>
              </a:rPr>
              <a:t>ГОСТ 28780-90 Клеи полимерные. Термины и определения. </a:t>
            </a:r>
            <a:r>
              <a:rPr lang="en-US" sz="2800" dirty="0" smtClean="0">
                <a:solidFill>
                  <a:srgbClr val="FF0000"/>
                </a:solidFill>
              </a:rPr>
              <a:t>http://docs.cntd.ru/document/1200018637</a:t>
            </a:r>
            <a:r>
              <a:rPr lang="ru-RU" sz="2800" dirty="0" smtClean="0">
                <a:solidFill>
                  <a:srgbClr val="FF0000"/>
                </a:solidFill>
              </a:rPr>
              <a:t>)</a:t>
            </a:r>
          </a:p>
          <a:p>
            <a:pPr algn="just" fontAlgn="base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лиме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08720"/>
            <a:ext cx="3429000" cy="4572000"/>
          </a:xfrm>
        </p:spPr>
      </p:pic>
      <p:sp>
        <p:nvSpPr>
          <p:cNvPr id="5" name="TextBox 4"/>
          <p:cNvSpPr txBox="1"/>
          <p:nvPr/>
        </p:nvSpPr>
        <p:spPr>
          <a:xfrm>
            <a:off x="395536" y="566124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1. Полимерный клей</a:t>
            </a:r>
            <a:endParaRPr lang="ru-RU" dirty="0"/>
          </a:p>
        </p:txBody>
      </p:sp>
      <p:pic>
        <p:nvPicPr>
          <p:cNvPr id="6" name="Рисунок 5" descr="рас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836712"/>
            <a:ext cx="4994920" cy="4778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2080" y="5589240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2. Растворный клей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772400" cy="1143000"/>
          </a:xfrm>
        </p:spPr>
        <p:txBody>
          <a:bodyPr/>
          <a:lstStyle/>
          <a:p>
            <a:r>
              <a:rPr lang="ru-RU" dirty="0" smtClean="0"/>
              <a:t>Общие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8352928" cy="5805264"/>
          </a:xfrm>
        </p:spPr>
        <p:txBody>
          <a:bodyPr>
            <a:normAutofit/>
          </a:bodyPr>
          <a:lstStyle/>
          <a:p>
            <a:pPr algn="just" fontAlgn="base"/>
            <a:r>
              <a:rPr lang="ru-RU" b="1" dirty="0" err="1" smtClean="0"/>
              <a:t>Термоактивируемый</a:t>
            </a:r>
            <a:r>
              <a:rPr lang="ru-RU" b="1" dirty="0" smtClean="0"/>
              <a:t> клей </a:t>
            </a:r>
            <a:r>
              <a:rPr lang="ru-RU" dirty="0" smtClean="0"/>
              <a:t>- </a:t>
            </a:r>
            <a:r>
              <a:rPr lang="ru-RU" dirty="0" err="1" smtClean="0"/>
              <a:t>клей</a:t>
            </a:r>
            <a:r>
              <a:rPr lang="ru-RU" dirty="0" smtClean="0"/>
              <a:t>, приобретающий способность склеивать при нагревании</a:t>
            </a:r>
          </a:p>
          <a:p>
            <a:pPr algn="just" fontAlgn="base"/>
            <a:r>
              <a:rPr lang="ru-RU" b="1" dirty="0" smtClean="0"/>
              <a:t>Капсулированный клей - </a:t>
            </a:r>
            <a:r>
              <a:rPr lang="ru-RU" dirty="0" err="1" smtClean="0"/>
              <a:t>клей</a:t>
            </a:r>
            <a:r>
              <a:rPr lang="ru-RU" dirty="0" smtClean="0"/>
              <a:t>, отдельные компоненты которого заключены в предохранительную оболочку во избежание преждевременного отверждения.</a:t>
            </a:r>
          </a:p>
          <a:p>
            <a:pPr algn="just" fontAlgn="base"/>
            <a:r>
              <a:rPr lang="ru-RU" b="1" dirty="0" smtClean="0"/>
              <a:t>Пленочный клей</a:t>
            </a:r>
            <a:r>
              <a:rPr lang="ru-RU" dirty="0" smtClean="0"/>
              <a:t> - </a:t>
            </a:r>
            <a:r>
              <a:rPr lang="ru-RU" dirty="0" err="1" smtClean="0"/>
              <a:t>отверждающийся</a:t>
            </a:r>
            <a:r>
              <a:rPr lang="ru-RU" dirty="0" smtClean="0"/>
              <a:t> клей в виде пленки.</a:t>
            </a:r>
          </a:p>
          <a:p>
            <a:pPr algn="just" fontAlgn="base"/>
            <a:r>
              <a:rPr lang="ru-RU" b="1" dirty="0" smtClean="0"/>
              <a:t>Порошкообразный клей</a:t>
            </a:r>
            <a:r>
              <a:rPr lang="ru-RU" dirty="0" smtClean="0"/>
              <a:t> - сухой клей в виде измельченной смеси исходных компонентов.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    (</a:t>
            </a:r>
            <a:r>
              <a:rPr lang="ru-RU" sz="2000" b="1" dirty="0" smtClean="0">
                <a:solidFill>
                  <a:srgbClr val="FF0000"/>
                </a:solidFill>
              </a:rPr>
              <a:t>ГОСТ 28780-90 Клеи полимерные. Термины и определения. </a:t>
            </a:r>
            <a:r>
              <a:rPr lang="en-US" sz="2800" dirty="0" smtClean="0">
                <a:solidFill>
                  <a:srgbClr val="FF0000"/>
                </a:solidFill>
              </a:rPr>
              <a:t>http://docs.cntd.ru/document/1200018637</a:t>
            </a:r>
            <a:r>
              <a:rPr lang="ru-RU" sz="2800" dirty="0" smtClean="0">
                <a:solidFill>
                  <a:srgbClr val="FF0000"/>
                </a:solidFill>
              </a:rPr>
              <a:t>)</a:t>
            </a:r>
            <a:endParaRPr lang="ru-RU" sz="2000" dirty="0" smtClean="0">
              <a:solidFill>
                <a:srgbClr val="FF0000"/>
              </a:solidFill>
            </a:endParaRPr>
          </a:p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poksidnyj-klej-768x43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4176464" cy="3096343"/>
          </a:xfrm>
        </p:spPr>
      </p:pic>
      <p:sp>
        <p:nvSpPr>
          <p:cNvPr id="5" name="TextBox 4"/>
          <p:cNvSpPr txBox="1"/>
          <p:nvPr/>
        </p:nvSpPr>
        <p:spPr>
          <a:xfrm>
            <a:off x="611560" y="494116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3. Эпоксидный клей</a:t>
            </a:r>
            <a:endParaRPr lang="ru-RU" dirty="0"/>
          </a:p>
        </p:txBody>
      </p:sp>
      <p:pic>
        <p:nvPicPr>
          <p:cNvPr id="6" name="Рисунок 5" descr="filme4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628800"/>
            <a:ext cx="3816424" cy="30963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4048" y="494116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4. Плёночный клей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772400" cy="1143000"/>
          </a:xfrm>
        </p:spPr>
        <p:txBody>
          <a:bodyPr/>
          <a:lstStyle/>
          <a:p>
            <a:r>
              <a:rPr lang="ru-RU" dirty="0" smtClean="0"/>
              <a:t>Общие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568952" cy="5445224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ru-RU" b="1" dirty="0" smtClean="0"/>
              <a:t>Клей-расплав</a:t>
            </a:r>
            <a:r>
              <a:rPr lang="ru-RU" dirty="0" smtClean="0"/>
              <a:t> - термопластичный клей, который переходит при нагревании в вязко-текучее состояние и обеспечивает склеивание при затвердевании путем охлаждения.</a:t>
            </a:r>
          </a:p>
          <a:p>
            <a:pPr algn="just" fontAlgn="base"/>
            <a:r>
              <a:rPr lang="ru-RU" b="1" dirty="0" smtClean="0"/>
              <a:t>Термореактивный клей</a:t>
            </a:r>
            <a:r>
              <a:rPr lang="ru-RU" dirty="0" smtClean="0"/>
              <a:t> - </a:t>
            </a:r>
            <a:r>
              <a:rPr lang="ru-RU" dirty="0" err="1" smtClean="0"/>
              <a:t>клей</a:t>
            </a:r>
            <a:r>
              <a:rPr lang="ru-RU" dirty="0" smtClean="0"/>
              <a:t>, способный необратимо подвергаться отверждению.</a:t>
            </a:r>
          </a:p>
          <a:p>
            <a:pPr algn="just" fontAlgn="base"/>
            <a:r>
              <a:rPr lang="ru-RU" b="1" dirty="0" smtClean="0"/>
              <a:t>Контактный клей</a:t>
            </a:r>
            <a:r>
              <a:rPr lang="ru-RU" dirty="0" smtClean="0"/>
              <a:t> - </a:t>
            </a:r>
            <a:r>
              <a:rPr lang="ru-RU" dirty="0" err="1" smtClean="0"/>
              <a:t>клей</a:t>
            </a:r>
            <a:r>
              <a:rPr lang="ru-RU" dirty="0" smtClean="0"/>
              <a:t>, который образует клеевое соединение без длительного приложения давления.</a:t>
            </a:r>
          </a:p>
          <a:p>
            <a:pPr algn="just" fontAlgn="base"/>
            <a:r>
              <a:rPr lang="ru-RU" b="1" dirty="0" smtClean="0"/>
              <a:t>Липкий клей</a:t>
            </a:r>
            <a:r>
              <a:rPr lang="ru-RU" dirty="0" smtClean="0"/>
              <a:t> - </a:t>
            </a:r>
            <a:r>
              <a:rPr lang="ru-RU" dirty="0" err="1" smtClean="0"/>
              <a:t>клей</a:t>
            </a:r>
            <a:r>
              <a:rPr lang="ru-RU" dirty="0" smtClean="0"/>
              <a:t>, обладающий постоянной липкостью и мгновенно склеивающий при приложении давления.</a:t>
            </a:r>
          </a:p>
          <a:p>
            <a:pPr fontAlgn="base"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    (</a:t>
            </a:r>
            <a:r>
              <a:rPr lang="ru-RU" sz="2200" b="1" dirty="0" smtClean="0">
                <a:solidFill>
                  <a:srgbClr val="FF0000"/>
                </a:solidFill>
              </a:rPr>
              <a:t>ГОСТ 28780-90 Клеи полимерные. Термины и определения. </a:t>
            </a:r>
            <a:r>
              <a:rPr lang="en-US" sz="3000" dirty="0" smtClean="0">
                <a:solidFill>
                  <a:srgbClr val="FF0000"/>
                </a:solidFill>
              </a:rPr>
              <a:t>http://docs.cntd.ru/document/1200018637</a:t>
            </a:r>
            <a:r>
              <a:rPr lang="ru-RU" sz="3000" dirty="0" smtClean="0">
                <a:solidFill>
                  <a:srgbClr val="FF0000"/>
                </a:solidFill>
              </a:rPr>
              <a:t>)</a:t>
            </a:r>
            <a:endParaRPr lang="ru-RU" sz="1900" dirty="0" smtClean="0">
              <a:solidFill>
                <a:srgbClr val="FF0000"/>
              </a:solidFill>
            </a:endParaRPr>
          </a:p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-klej-rasplav-dlya-mebelnoj-kromki-vyisokoe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4824536" cy="3600400"/>
          </a:xfrm>
        </p:spPr>
      </p:pic>
      <p:sp>
        <p:nvSpPr>
          <p:cNvPr id="5" name="TextBox 4"/>
          <p:cNvSpPr txBox="1"/>
          <p:nvPr/>
        </p:nvSpPr>
        <p:spPr>
          <a:xfrm>
            <a:off x="611560" y="494116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5. Клей-расплав</a:t>
            </a:r>
            <a:endParaRPr lang="ru-RU" dirty="0"/>
          </a:p>
        </p:txBody>
      </p:sp>
      <p:pic>
        <p:nvPicPr>
          <p:cNvPr id="6" name="Рисунок 5" descr="pva_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196752"/>
            <a:ext cx="3816424" cy="36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2080" y="508518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6. Липкий клей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95436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Классификационные группировки клеев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196752"/>
            <a:ext cx="4017640" cy="5400600"/>
          </a:xfrm>
        </p:spPr>
        <p:txBody>
          <a:bodyPr/>
          <a:lstStyle/>
          <a:p>
            <a:pPr algn="just"/>
            <a:r>
              <a:rPr lang="ru-RU" sz="2000" dirty="0" smtClean="0"/>
              <a:t>Растворные</a:t>
            </a:r>
          </a:p>
          <a:p>
            <a:pPr algn="just"/>
            <a:r>
              <a:rPr lang="ru-RU" sz="2000" dirty="0" smtClean="0"/>
              <a:t>Дисперсионные</a:t>
            </a:r>
          </a:p>
          <a:p>
            <a:pPr algn="just"/>
            <a:r>
              <a:rPr lang="ru-RU" sz="2000" dirty="0" smtClean="0"/>
              <a:t>Эмульсионные</a:t>
            </a:r>
          </a:p>
          <a:p>
            <a:pPr algn="just"/>
            <a:r>
              <a:rPr lang="ru-RU" sz="2000" dirty="0" smtClean="0"/>
              <a:t>Активируемые растворителем</a:t>
            </a:r>
          </a:p>
          <a:p>
            <a:pPr algn="just"/>
            <a:r>
              <a:rPr lang="ru-RU" sz="2000" dirty="0" smtClean="0"/>
              <a:t>Активируемые теплом</a:t>
            </a:r>
          </a:p>
          <a:p>
            <a:pPr algn="just"/>
            <a:r>
              <a:rPr lang="ru-RU" sz="2000" dirty="0" smtClean="0"/>
              <a:t>Расплавы</a:t>
            </a:r>
          </a:p>
          <a:p>
            <a:pPr algn="just"/>
            <a:r>
              <a:rPr lang="ru-RU" sz="2000" dirty="0" smtClean="0"/>
              <a:t>Порошкообразные</a:t>
            </a:r>
          </a:p>
          <a:p>
            <a:pPr algn="just"/>
            <a:r>
              <a:rPr lang="ru-RU" sz="2000" dirty="0" smtClean="0"/>
              <a:t>Пленочные</a:t>
            </a:r>
          </a:p>
          <a:p>
            <a:pPr algn="just"/>
            <a:r>
              <a:rPr lang="ru-RU" sz="2000" dirty="0" smtClean="0"/>
              <a:t>Чувствительные к давлению</a:t>
            </a:r>
          </a:p>
          <a:p>
            <a:pPr algn="just"/>
            <a:r>
              <a:rPr lang="ru-RU" sz="2000" dirty="0" smtClean="0"/>
              <a:t>Липкие</a:t>
            </a:r>
          </a:p>
          <a:p>
            <a:pPr algn="just"/>
            <a:r>
              <a:rPr lang="ru-RU" sz="2000" dirty="0" smtClean="0"/>
              <a:t>Контактные</a:t>
            </a:r>
          </a:p>
          <a:p>
            <a:pPr algn="just"/>
            <a:r>
              <a:rPr lang="ru-RU" sz="2000" dirty="0" smtClean="0"/>
              <a:t>Капсулированные</a:t>
            </a:r>
          </a:p>
          <a:p>
            <a:pPr algn="just"/>
            <a:r>
              <a:rPr lang="ru-RU" sz="2000" dirty="0" smtClean="0"/>
              <a:t>Анаэробные</a:t>
            </a:r>
          </a:p>
          <a:p>
            <a:pPr algn="just"/>
            <a:r>
              <a:rPr lang="ru-RU" sz="2000" dirty="0" smtClean="0"/>
              <a:t>Герметики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5733256"/>
            <a:ext cx="5076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ГОСТ </a:t>
            </a:r>
            <a:r>
              <a:rPr lang="ru-RU" b="1" dirty="0">
                <a:solidFill>
                  <a:srgbClr val="FF0000"/>
                </a:solidFill>
              </a:rPr>
              <a:t>30535-97 Клеи полимерные. Номенклатура показателей</a:t>
            </a:r>
          </a:p>
          <a:p>
            <a:r>
              <a:rPr lang="en-US" dirty="0" smtClean="0">
                <a:solidFill>
                  <a:srgbClr val="FF0000"/>
                </a:solidFill>
                <a:hlinkClick r:id="rId2"/>
              </a:rPr>
              <a:t>http://docs.cntd.ru/document/1200017924</a:t>
            </a:r>
            <a:r>
              <a:rPr lang="ru-RU" dirty="0" smtClean="0">
                <a:solidFill>
                  <a:srgbClr val="FF0000"/>
                </a:solidFill>
              </a:rPr>
              <a:t> (П. 5)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по происхождению клеящего вещества</a:t>
            </a:r>
            <a:endParaRPr lang="ru-RU" dirty="0"/>
          </a:p>
        </p:txBody>
      </p:sp>
      <p:pic>
        <p:nvPicPr>
          <p:cNvPr id="4" name="Содержимое 3" descr="image00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16832"/>
            <a:ext cx="4680520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932040" y="1340768"/>
            <a:ext cx="42119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 smtClean="0"/>
              <a:t>Клеи природного растительного происхождения</a:t>
            </a:r>
            <a:r>
              <a:rPr lang="ru-RU" sz="1600" dirty="0" smtClean="0"/>
              <a:t>: крахмальный, декстриновый, смоляной, </a:t>
            </a:r>
            <a:r>
              <a:rPr lang="ru-RU" sz="1600" dirty="0" err="1" smtClean="0"/>
              <a:t>нитроклей</a:t>
            </a:r>
            <a:r>
              <a:rPr lang="ru-RU" sz="1600" dirty="0" smtClean="0"/>
              <a:t>. </a:t>
            </a:r>
            <a:r>
              <a:rPr lang="ru-RU" sz="1600" i="1" dirty="0" smtClean="0"/>
              <a:t>На основе крахмала и декстрина </a:t>
            </a:r>
            <a:r>
              <a:rPr lang="ru-RU" sz="1600" dirty="0" smtClean="0"/>
              <a:t>- порошки с добавлением антисептиков и веществ, препятствующих </a:t>
            </a:r>
            <a:r>
              <a:rPr lang="ru-RU" sz="1600" dirty="0" err="1" smtClean="0"/>
              <a:t>комкованию</a:t>
            </a:r>
            <a:r>
              <a:rPr lang="ru-RU" sz="1600" dirty="0" smtClean="0"/>
              <a:t>. Применяют в текстильном производстве, а </a:t>
            </a:r>
            <a:r>
              <a:rPr lang="ru-RU" sz="1600" i="1" dirty="0" smtClean="0"/>
              <a:t>смоляные</a:t>
            </a:r>
            <a:r>
              <a:rPr lang="ru-RU" sz="1600" dirty="0" smtClean="0"/>
              <a:t> - широко применяются в бумажном.  Клеи природного минерального происхождения - силикатные (канцелярские), характеризуются низкой клеящей способностью.</a:t>
            </a:r>
          </a:p>
          <a:p>
            <a:pPr algn="just"/>
            <a:r>
              <a:rPr lang="ru-RU" sz="1600" dirty="0" smtClean="0"/>
              <a:t>Клеи синтетические на основе </a:t>
            </a:r>
            <a:r>
              <a:rPr lang="ru-RU" sz="1600" i="1" dirty="0" smtClean="0"/>
              <a:t>термореактивных смол </a:t>
            </a:r>
            <a:r>
              <a:rPr lang="ru-RU" sz="1600" dirty="0" smtClean="0"/>
              <a:t>- эпоксидные, клеи БФ-2,4,6. Практически универсальны в применении, отличаются высокой клеящей способностью и теплостойкостью.</a:t>
            </a:r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https://studwood.ru/1132196/marketing/klei</a:t>
            </a:r>
            <a:r>
              <a:rPr lang="ru-RU" b="1" dirty="0" smtClean="0">
                <a:solidFill>
                  <a:srgbClr val="FF0000"/>
                </a:solidFill>
              </a:rPr>
              <a:t>/</a:t>
            </a:r>
            <a:r>
              <a:rPr lang="ru-RU" sz="1600" b="1" dirty="0">
                <a:solidFill>
                  <a:srgbClr val="FF0000"/>
                </a:solidFill>
              </a:rPr>
              <a:t> Товароведение товаров бытовой </a:t>
            </a:r>
            <a:r>
              <a:rPr lang="ru-RU" sz="1600" b="1" dirty="0" smtClean="0">
                <a:solidFill>
                  <a:srgbClr val="FF0000"/>
                </a:solidFill>
              </a:rPr>
              <a:t>химии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980728"/>
          </a:xfrm>
        </p:spPr>
        <p:txBody>
          <a:bodyPr/>
          <a:lstStyle/>
          <a:p>
            <a:r>
              <a:rPr lang="ru-RU" dirty="0" smtClean="0"/>
              <a:t>Клеящие средства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4968552" cy="566124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Межгосударственный стандарт </a:t>
            </a:r>
            <a:r>
              <a:rPr lang="ru-RU" b="1" dirty="0" smtClean="0">
                <a:solidFill>
                  <a:srgbClr val="FF0000"/>
                </a:solidFill>
              </a:rPr>
              <a:t>ГОСТ 30535-97 «Клеи полимерные. Номенклатура показателей». </a:t>
            </a:r>
            <a:r>
              <a:rPr lang="ru-RU" dirty="0" smtClean="0"/>
              <a:t>Настоящий стандарт устанавливает номенклатуру показателей качества полимерных клеев. Показатели качества клеев должны применять при разработке и постановке продукции на производство, в нормативной документации, для оценки научно-технического уровня.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b181658681a146686c47f6a85d3d38c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988840"/>
            <a:ext cx="3312368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08912" cy="74746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Номенклатура показателей качества.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(ГОСТ 30535-97 «Клеи полимерные. Номенклатура показателей») 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39552" y="980728"/>
          <a:ext cx="8291264" cy="548588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45632"/>
                <a:gridCol w="4145632"/>
              </a:tblGrid>
              <a:tr h="57699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Показатель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Метод</a:t>
                      </a:r>
                      <a:r>
                        <a:rPr lang="ru-RU" baseline="0" dirty="0" smtClean="0"/>
                        <a:t> определения или характеристика</a:t>
                      </a:r>
                      <a:endParaRPr lang="ru-RU" dirty="0"/>
                    </a:p>
                  </a:txBody>
                  <a:tcPr/>
                </a:tc>
              </a:tr>
              <a:tr h="499117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/>
                        <a:t>Внешний вид</a:t>
                      </a:r>
                      <a:r>
                        <a:rPr lang="ru-RU" sz="1800" baseline="0" dirty="0" smtClean="0"/>
                        <a:t> и цвет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/>
                        <a:t>Визуально</a:t>
                      </a:r>
                      <a:endParaRPr lang="ru-RU" sz="1800" dirty="0"/>
                    </a:p>
                  </a:txBody>
                  <a:tcPr/>
                </a:tc>
              </a:tr>
              <a:tr h="49911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Плотность (г/см3)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sz="1600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ГОСТ 15139</a:t>
                      </a:r>
                      <a:endParaRPr lang="ru-RU" sz="1600" dirty="0"/>
                    </a:p>
                  </a:txBody>
                  <a:tcPr/>
                </a:tc>
              </a:tr>
              <a:tr h="626574">
                <a:tc>
                  <a:txBody>
                    <a:bodyPr/>
                    <a:lstStyle/>
                    <a:p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Массовая доля нелетучих веществ (%)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sz="1600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ГОСТ 17537</a:t>
                      </a:r>
                      <a:endParaRPr lang="ru-RU" sz="1600" dirty="0"/>
                    </a:p>
                  </a:txBody>
                  <a:tcPr/>
                </a:tc>
              </a:tr>
              <a:tr h="499117">
                <a:tc>
                  <a:txBody>
                    <a:bodyPr/>
                    <a:lstStyle/>
                    <a:p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Массовая доля воды (%)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sz="1600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ГОСТ 11736</a:t>
                      </a: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</a:tr>
              <a:tr h="1062451">
                <a:tc>
                  <a:txBody>
                    <a:bodyPr/>
                    <a:lstStyle/>
                    <a:p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Водородный показатель (</a:t>
                      </a:r>
                      <a:r>
                        <a:rPr kumimoji="0"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Определяется с помощью индикаторов, окраска которых меняется в зависимости от концентрации ионов водорода</a:t>
                      </a:r>
                      <a:endParaRPr lang="ru-RU" sz="1600" dirty="0"/>
                    </a:p>
                  </a:txBody>
                  <a:tcPr/>
                </a:tc>
              </a:tr>
              <a:tr h="1062451">
                <a:tc>
                  <a:txBody>
                    <a:bodyPr/>
                    <a:lstStyle/>
                    <a:p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Жизнеспособность клея</a:t>
                      </a:r>
                      <a:r>
                        <a:rPr kumimoji="0"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Период времени от момента приготовления клея до момента, когда клей становится непригодным к употреблению</a:t>
                      </a:r>
                      <a:endParaRPr lang="ru-RU" sz="1600" dirty="0"/>
                    </a:p>
                  </a:txBody>
                  <a:tcPr/>
                </a:tc>
              </a:tr>
              <a:tr h="499117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Показатель текучести расплава (г/10 мин)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sz="1600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ГОСТ 11645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Номенклатура показателей качества.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(ГОСТ 30535-97 «Клеи полимерные. Номенклатура показателей») 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1560" y="1196750"/>
          <a:ext cx="8208912" cy="518457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04456"/>
                <a:gridCol w="4104456"/>
              </a:tblGrid>
              <a:tr h="72584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Метод определения или характеристика</a:t>
                      </a:r>
                      <a:endParaRPr lang="ru-RU" dirty="0"/>
                    </a:p>
                  </a:txBody>
                  <a:tcPr/>
                </a:tc>
              </a:tr>
              <a:tr h="1347990">
                <a:tc>
                  <a:txBody>
                    <a:bodyPr/>
                    <a:lstStyle/>
                    <a:p>
                      <a:pPr algn="just" fontAlgn="base"/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Режим отверждения</a:t>
                      </a:r>
                      <a:r>
                        <a:rPr lang="ru-RU" dirty="0" smtClean="0">
                          <a:solidFill>
                            <a:srgbClr val="2D2D2D"/>
                          </a:solidFill>
                        </a:rPr>
                        <a:t>:</a:t>
                      </a:r>
                    </a:p>
                    <a:p>
                      <a:pPr algn="just" fontAlgn="base"/>
                      <a:r>
                        <a:rPr lang="ru-RU" dirty="0" smtClean="0">
                          <a:solidFill>
                            <a:srgbClr val="2D2D2D"/>
                          </a:solidFill>
                        </a:rPr>
                        <a:t>-температура</a:t>
                      </a: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2D2D2D"/>
                          </a:solidFill>
                        </a:rPr>
                        <a:t>(</a:t>
                      </a: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С</a:t>
                      </a:r>
                      <a:r>
                        <a:rPr lang="en-US" baseline="0" dirty="0" smtClean="0">
                          <a:solidFill>
                            <a:srgbClr val="2D2D2D"/>
                          </a:solidFill>
                        </a:rPr>
                        <a:t>)</a:t>
                      </a:r>
                      <a:endParaRPr lang="en-US" dirty="0" smtClean="0">
                        <a:solidFill>
                          <a:srgbClr val="2D2D2D"/>
                        </a:solidFill>
                      </a:endParaRPr>
                    </a:p>
                    <a:p>
                      <a:pPr algn="just" fontAlgn="base">
                        <a:buFontTx/>
                        <a:buChar char="-"/>
                      </a:pPr>
                      <a:r>
                        <a:rPr lang="ru-RU" dirty="0" smtClean="0">
                          <a:solidFill>
                            <a:srgbClr val="2D2D2D"/>
                          </a:solidFill>
                        </a:rPr>
                        <a:t>время (ч)</a:t>
                      </a:r>
                    </a:p>
                    <a:p>
                      <a:pPr algn="just" fontAlgn="base">
                        <a:buFontTx/>
                        <a:buChar char="-"/>
                      </a:pP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давление (</a:t>
                      </a:r>
                      <a:r>
                        <a:rPr lang="ru-RU" baseline="0" dirty="0" err="1" smtClean="0">
                          <a:solidFill>
                            <a:srgbClr val="2D2D2D"/>
                          </a:solidFill>
                        </a:rPr>
                        <a:t>Мпа</a:t>
                      </a: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)</a:t>
                      </a:r>
                      <a:endParaRPr lang="ru-RU" dirty="0">
                        <a:solidFill>
                          <a:srgbClr val="2D2D2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Совокупность необходимых и достаточных условий воздействия на клеевой слой</a:t>
                      </a:r>
                      <a:endParaRPr lang="ru-RU" dirty="0"/>
                    </a:p>
                  </a:txBody>
                  <a:tcPr/>
                </a:tc>
              </a:tr>
              <a:tr h="414766">
                <a:tc>
                  <a:txBody>
                    <a:bodyPr/>
                    <a:lstStyle/>
                    <a:p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Водопоглощение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(%)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ru-RU" dirty="0" smtClean="0">
                          <a:solidFill>
                            <a:srgbClr val="2D2D2D"/>
                          </a:solidFill>
                        </a:rPr>
                        <a:t>По</a:t>
                      </a:r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 </a:t>
                      </a:r>
                      <a:r>
                        <a:rPr lang="ru-RU" u="sng" dirty="0">
                          <a:solidFill>
                            <a:srgbClr val="00466E"/>
                          </a:solidFill>
                          <a:hlinkClick r:id="rId2"/>
                        </a:rPr>
                        <a:t>ГОСТ 21513</a:t>
                      </a:r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, </a:t>
                      </a:r>
                      <a:r>
                        <a:rPr lang="ru-RU" u="sng" dirty="0">
                          <a:solidFill>
                            <a:srgbClr val="00466E"/>
                          </a:solidFill>
                          <a:hlinkClick r:id="rId3"/>
                        </a:rPr>
                        <a:t>ГОСТ 4650</a:t>
                      </a:r>
                      <a:endParaRPr lang="ru-RU" dirty="0">
                        <a:solidFill>
                          <a:srgbClr val="2D2D2D"/>
                        </a:solidFill>
                      </a:endParaRPr>
                    </a:p>
                  </a:txBody>
                  <a:tcPr/>
                </a:tc>
              </a:tr>
              <a:tr h="414766">
                <a:tc>
                  <a:txBody>
                    <a:bodyPr/>
                    <a:lstStyle/>
                    <a:p>
                      <a:pPr algn="just" fontAlgn="base"/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Твердость </a:t>
                      </a:r>
                      <a:r>
                        <a:rPr lang="ru-RU" dirty="0" err="1">
                          <a:solidFill>
                            <a:srgbClr val="2D2D2D"/>
                          </a:solidFill>
                        </a:rPr>
                        <a:t>отвержденного</a:t>
                      </a:r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 клея </a:t>
                      </a: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(</a:t>
                      </a:r>
                      <a:r>
                        <a:rPr lang="ru-RU" baseline="0" dirty="0" err="1" smtClean="0">
                          <a:solidFill>
                            <a:srgbClr val="2D2D2D"/>
                          </a:solidFill>
                        </a:rPr>
                        <a:t>Мпа</a:t>
                      </a:r>
                      <a:r>
                        <a:rPr lang="ru-RU" baseline="0" dirty="0" smtClean="0">
                          <a:solidFill>
                            <a:srgbClr val="2D2D2D"/>
                          </a:solidFill>
                        </a:rPr>
                        <a:t>)</a:t>
                      </a:r>
                      <a:endParaRPr lang="ru-RU" dirty="0">
                        <a:solidFill>
                          <a:srgbClr val="2D2D2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ГОСТ 24621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ГОСТ 9627.1</a:t>
                      </a:r>
                      <a:endParaRPr lang="ru-RU" dirty="0"/>
                    </a:p>
                  </a:txBody>
                  <a:tcPr/>
                </a:tc>
              </a:tr>
              <a:tr h="725841"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Ударная вязкость 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отвержденного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клея (кДж/м2)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ГОСТ 9626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ГОСТ 4647</a:t>
                      </a:r>
                      <a:endParaRPr lang="ru-RU" dirty="0"/>
                    </a:p>
                  </a:txBody>
                  <a:tcPr/>
                </a:tc>
              </a:tr>
              <a:tr h="725841">
                <a:tc>
                  <a:txBody>
                    <a:bodyPr/>
                    <a:lstStyle/>
                    <a:p>
                      <a:pPr algn="just" fontAlgn="base"/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>Прочность при расслаивании 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кН/м</a:t>
                      </a:r>
                      <a:r>
                        <a:rPr lang="ru-RU" dirty="0">
                          <a:solidFill>
                            <a:srgbClr val="2D2D2D"/>
                          </a:solidFill>
                        </a:rPr>
                        <a:t/>
                      </a:r>
                      <a:br>
                        <a:rPr lang="ru-RU" dirty="0">
                          <a:solidFill>
                            <a:srgbClr val="2D2D2D"/>
                          </a:solidFill>
                        </a:rPr>
                      </a:br>
                      <a:endParaRPr lang="ru-RU" dirty="0">
                        <a:solidFill>
                          <a:srgbClr val="2D2D2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ГОСТ 28966.1</a:t>
                      </a:r>
                      <a:endParaRPr lang="ru-RU" dirty="0"/>
                    </a:p>
                  </a:txBody>
                  <a:tcPr/>
                </a:tc>
              </a:tr>
              <a:tr h="414766"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Прочность при сдвиге 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ГОСТ 14759</a:t>
                      </a:r>
                      <a:endParaRPr lang="ru-RU" dirty="0"/>
                    </a:p>
                  </a:txBody>
                  <a:tcPr/>
                </a:tc>
              </a:tr>
              <a:tr h="414766"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Теплопроводность Вт/(м·К)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 </a:t>
                      </a:r>
                      <a:r>
                        <a:rPr kumimoji="0" lang="ru-RU" b="0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0"/>
                        </a:rPr>
                        <a:t>ГОСТ 23630.2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36904" cy="93610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Показатели надёжности, долговечности и безопасности клеевых соединений.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(ГОСТ 30535-97 «Клеи полимерные. Номенклатура показателей»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http://docs.cntd.ru/document/1200017924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988840"/>
            <a:ext cx="8712968" cy="5445224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Теплостойкость</a:t>
            </a:r>
            <a:r>
              <a:rPr lang="ru-RU" sz="2400" dirty="0" smtClean="0"/>
              <a:t> - максимальная температура, при которой в условиях действия постоянной нагрузки сохраняется эксплуатационная пригодность клеевого соединения.</a:t>
            </a:r>
          </a:p>
          <a:p>
            <a:pPr algn="just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Морозостойкость</a:t>
            </a:r>
            <a:r>
              <a:rPr lang="ru-RU" sz="2400" dirty="0" smtClean="0"/>
              <a:t> - минимальная температура, при которой в условиях действия постоянной нагрузки сохраняется эксплуатационная пригодность клеевого соединения.</a:t>
            </a:r>
          </a:p>
          <a:p>
            <a:pPr algn="just"/>
            <a:r>
              <a:rPr lang="ru-RU" sz="2400" dirty="0" smtClean="0"/>
              <a:t>Теплостойкость и морозостойкость определяют по: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ГОСТ 18446-73 Древесина клееная. Метод определения теплостойкости и морозостойкости клеевых соединений.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848872" cy="1296144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Показатели надёжности, долговечности и безопасности клеевых соединений.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(ГОСТ 30535-97 «Клеи полимерные. Номенклатура показателей»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http://docs.cntd.ru/document/1200017924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) 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988840"/>
            <a:ext cx="8640960" cy="5040560"/>
          </a:xfrm>
        </p:spPr>
        <p:txBody>
          <a:bodyPr/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Ремонтопригодность</a:t>
            </a:r>
            <a:r>
              <a:rPr lang="ru-RU" dirty="0" smtClean="0"/>
              <a:t> - пригодность клеевого шва к демонтажу при определенных условиях (температура, растворитель, механические методы).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Выносливость при сдвиге </a:t>
            </a:r>
            <a:r>
              <a:rPr lang="ru-RU" dirty="0" smtClean="0"/>
              <a:t>- число циклов многократного воздействия по </a:t>
            </a:r>
            <a:r>
              <a:rPr lang="ru-RU" u="sng" dirty="0" smtClean="0">
                <a:hlinkClick r:id="rId2"/>
              </a:rPr>
              <a:t>ГОСТ 14759</a:t>
            </a:r>
            <a:r>
              <a:rPr lang="ru-RU" dirty="0" smtClean="0"/>
              <a:t> на клеевое соединение внахлестку до разрушения.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Длительная прочность при сдвиге</a:t>
            </a:r>
            <a:r>
              <a:rPr lang="ru-RU" dirty="0" smtClean="0"/>
              <a:t> - напряжение, вызывающее разрушение склеенных внахлестку стандартных образцов за заданное время.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060432" cy="114300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Показатели надёжности, долговечности и безопасности клеевых соединений. ГОСТ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(ГОСТ 30535-97 «Клеи полимерные. Номенклатура показателей»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http://docs.cntd.ru/document/1200017924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2204864"/>
            <a:ext cx="8280920" cy="53012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службы клеевого соединения</a:t>
            </a:r>
            <a:r>
              <a:rPr lang="ru-RU" dirty="0" smtClean="0"/>
              <a:t> - продолжительность эксплуатации клеевого соединения в условиях, установленных технической документацией, до нарушения эксплуатационной пригодности.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Сохранение свойств в процессе эксплуатации </a:t>
            </a:r>
            <a:r>
              <a:rPr lang="ru-RU" dirty="0" smtClean="0"/>
              <a:t>- </a:t>
            </a:r>
            <a:br>
              <a:rPr lang="ru-RU" dirty="0" smtClean="0"/>
            </a:br>
            <a:r>
              <a:rPr lang="ru-RU" dirty="0" smtClean="0"/>
              <a:t>относительное изменение показателя свойства за заданный срок эксплуатации.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ГОСТ 22345-77 Клей ВС-10Т теплостойкий. Технические условия.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4809728" cy="551723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Теплостойкий клей ВС-10Т предназначается для склеивания деталей из различных материалов (стали, дюралюминия, теплостойких пенопластов, стеклотекстолита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сотоматериалов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изготовленных на основе стеклоткани, пропитанной фенолоформальдегидной смолой) между собой и в сочетании друг с другом в конструкциях, работающих без снижения прочности клеевого шва при 200 °С в течение 200 ч и при 300 °С - 5 ч с учетом термостойкости склеиваемых материалов.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http://docs.cntd.ru/document/1200020696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ГОСТ 22345-77 Клей ВС-10Т теплостойкий. Технические условия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kley-vs-10t-teplostoykiy-4281084_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700808"/>
            <a:ext cx="3168352" cy="43924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772400" cy="1143000"/>
          </a:xfrm>
        </p:spPr>
        <p:txBody>
          <a:bodyPr/>
          <a:lstStyle/>
          <a:p>
            <a:r>
              <a:rPr lang="ru-RU" dirty="0" smtClean="0"/>
              <a:t>Правила приёмки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5040560" cy="529356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Клей ВС-10Т принимают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партиями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За партию принимают количество клея, полученного с одной технологической операции, однородного по своим качественным показателям и сопровождаемого одним документом о качестве, содержащим: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-наименование и товарный знак предприятия-изготовителя;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-наименование продукта;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-номер партии;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-массу нетто;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-дату изготовления;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-результаты проведенных испытаний или подтверждение о соответствии качества клея ВС-10Т требованиям настоящего стандарта;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-обозначение настоящего стандарта.</a:t>
            </a:r>
          </a:p>
          <a:p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http://docs.cntd.ru/document/1200020696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</a:rPr>
              <a:t>ГОСТ 22345-77 Клей ВС-10Т теплостойкий. Технические условия.)</a:t>
            </a: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2eb59208fbdb34c63450f091ddad9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148747"/>
            <a:ext cx="3309832" cy="4413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7724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УПАКОВКА, МАРКИРОВКА, ТРАНСПОРТИРОВАНИЕ И ХРАНЕНИЕ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8132440" cy="518457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 Клей ВС-10Т упаковывают в чистые герметически закрывающиеся алюминиевые бочки по </a:t>
            </a:r>
            <a:r>
              <a:rPr lang="ru-RU" u="sng" dirty="0" smtClean="0">
                <a:hlinkClick r:id="rId2"/>
              </a:rPr>
              <a:t>ГОСТ 21029-75</a:t>
            </a:r>
            <a:r>
              <a:rPr lang="ru-RU" dirty="0" smtClean="0"/>
              <a:t>, стальные бочки по </a:t>
            </a:r>
            <a:r>
              <a:rPr lang="ru-RU" u="sng" dirty="0" smtClean="0">
                <a:hlinkClick r:id="rId3"/>
              </a:rPr>
              <a:t>ГОСТ 6247-79</a:t>
            </a:r>
            <a:r>
              <a:rPr lang="ru-RU" dirty="0" smtClean="0"/>
              <a:t> и </a:t>
            </a:r>
            <a:r>
              <a:rPr lang="ru-RU" u="sng" dirty="0" smtClean="0">
                <a:hlinkClick r:id="rId4"/>
              </a:rPr>
              <a:t>ГОСТ 13950-91</a:t>
            </a:r>
            <a:r>
              <a:rPr lang="ru-RU" dirty="0" smtClean="0"/>
              <a:t>, оцинкованные фляги по </a:t>
            </a:r>
            <a:r>
              <a:rPr lang="ru-RU" u="sng" dirty="0" smtClean="0">
                <a:hlinkClick r:id="rId5"/>
              </a:rPr>
              <a:t>ГОСТ 5799-78</a:t>
            </a:r>
            <a:r>
              <a:rPr lang="ru-RU" dirty="0" smtClean="0"/>
              <a:t>, стальные барабаны по </a:t>
            </a:r>
            <a:r>
              <a:rPr lang="ru-RU" u="sng" dirty="0" smtClean="0">
                <a:hlinkClick r:id="rId6"/>
              </a:rPr>
              <a:t>ГОСТ 18896-73</a:t>
            </a:r>
            <a:r>
              <a:rPr lang="ru-RU" dirty="0" smtClean="0"/>
              <a:t>, стеклянные бутыли по действующей нормативно-технической документации.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Клей, предназначенный для экспорта, упаковывают в оцинкованные фляги по </a:t>
            </a:r>
            <a:r>
              <a:rPr lang="ru-RU" u="sng" dirty="0" smtClean="0">
                <a:hlinkClick r:id="rId5"/>
              </a:rPr>
              <a:t>ГОСТ 5799-78</a:t>
            </a:r>
            <a:r>
              <a:rPr lang="ru-RU" dirty="0" smtClean="0"/>
              <a:t>и алюминиевые фляги по </a:t>
            </a:r>
            <a:r>
              <a:rPr lang="ru-RU" u="sng" dirty="0" smtClean="0">
                <a:hlinkClick r:id="rId7"/>
              </a:rPr>
              <a:t>ГОСТ 5037-78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Бутыли закрывают герметично пробками. Горло бутылей с пробками обматывают плотной бумагой или тканью и обвязывают шпагатом. Бутыли помещают в деревянные обрешетки или корзины, выложенные внутри соломой или стружкой.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http://docs.cntd.ru/document/1200020696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/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ГОСТ 22345-77 Клей ВС-10Т теплостойкий. Технические условия.)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УПАКОВКА, МАРКИРОВКА, ТРАНСПОРТИРОВАНИЕ И ХРАНЕНИЕ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55576" y="1447800"/>
            <a:ext cx="7931224" cy="5077544"/>
          </a:xfrm>
        </p:spPr>
        <p:txBody>
          <a:bodyPr>
            <a:normAutofit fontScale="85000" lnSpcReduction="20000"/>
          </a:bodyPr>
          <a:lstStyle/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Транспортную тару маркируют с указанием:</a:t>
            </a:r>
          </a:p>
          <a:p>
            <a:pPr fontAlgn="base"/>
            <a:r>
              <a:rPr lang="ru-RU" dirty="0" smtClean="0"/>
              <a:t>а) наименования и товарного знака предприятия;</a:t>
            </a:r>
          </a:p>
          <a:p>
            <a:pPr fontAlgn="base"/>
            <a:r>
              <a:rPr lang="ru-RU" dirty="0" smtClean="0"/>
              <a:t>б) наименования продукта;</a:t>
            </a:r>
          </a:p>
          <a:p>
            <a:pPr fontAlgn="base"/>
            <a:r>
              <a:rPr lang="ru-RU" dirty="0" smtClean="0"/>
              <a:t>в) номера партии;</a:t>
            </a:r>
          </a:p>
          <a:p>
            <a:pPr fontAlgn="base"/>
            <a:r>
              <a:rPr lang="ru-RU" dirty="0" smtClean="0"/>
              <a:t>г) даты изготовления;</a:t>
            </a:r>
          </a:p>
          <a:p>
            <a:pPr fontAlgn="base"/>
            <a:r>
              <a:rPr lang="ru-RU" dirty="0" err="1" smtClean="0"/>
              <a:t>д</a:t>
            </a:r>
            <a:r>
              <a:rPr lang="ru-RU" dirty="0" smtClean="0"/>
              <a:t>) массы брутто и нетто;</a:t>
            </a:r>
          </a:p>
          <a:p>
            <a:r>
              <a:rPr lang="ru-RU" dirty="0" smtClean="0"/>
              <a:t>ж) обозначения настоящего стандарта.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Транспортная маркировка - по ГОСТ 14192-77* с нанесением манипуляционного знака "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Боится нагрева</a:t>
            </a:r>
            <a:r>
              <a:rPr lang="ru-RU" dirty="0" smtClean="0"/>
              <a:t>" и знака опасности для класса 3 (подкласс 3.2) по черт.3 </a:t>
            </a:r>
            <a:r>
              <a:rPr lang="ru-RU" u="sng" dirty="0" smtClean="0">
                <a:hlinkClick r:id="rId2"/>
              </a:rPr>
              <a:t>ГОСТ 19433-88</a:t>
            </a:r>
            <a:r>
              <a:rPr lang="ru-RU" dirty="0" smtClean="0"/>
              <a:t> без указания классификационного шифра группы опасных грузов.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Манипуляционный знак – «Боится нагрева»</a:t>
            </a:r>
            <a:endParaRPr lang="ru-RU" dirty="0"/>
          </a:p>
        </p:txBody>
      </p:sp>
      <p:pic>
        <p:nvPicPr>
          <p:cNvPr id="4" name="Содержимое 3" descr="Беречь от солнечных лучей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738680" cy="4572000"/>
          </a:xfrm>
        </p:spPr>
      </p:pic>
      <p:pic>
        <p:nvPicPr>
          <p:cNvPr id="5" name="Рисунок 4" descr="0052-053-Berech-ot-nagrev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124744"/>
            <a:ext cx="3400425" cy="308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4048" y="4725144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«Беречь от нагрева». Знак наносят на тару, когда груз следует предохранять от нагрева.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2400" cy="1143000"/>
          </a:xfrm>
        </p:spPr>
        <p:txBody>
          <a:bodyPr/>
          <a:lstStyle/>
          <a:p>
            <a:r>
              <a:rPr lang="ru-RU" dirty="0" smtClean="0"/>
              <a:t>Требования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412776"/>
            <a:ext cx="6321896" cy="5005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Клей ВС-10Т является </a:t>
            </a:r>
            <a:r>
              <a:rPr lang="ru-RU" dirty="0" err="1" smtClean="0"/>
              <a:t>пожаровзрывоопасным</a:t>
            </a:r>
            <a:r>
              <a:rPr lang="ru-RU" dirty="0" smtClean="0"/>
              <a:t> и токсичным веществом.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Температура вспышки клея минус 4 °С, температурные пределы </a:t>
            </a:r>
            <a:r>
              <a:rPr lang="ru-RU" dirty="0" err="1" smtClean="0"/>
              <a:t>взрываемости</a:t>
            </a:r>
            <a:r>
              <a:rPr lang="ru-RU" dirty="0" smtClean="0"/>
              <a:t> от минус 3 до плюс 30 °С. Средства тушения клея: тонкораспыленная вода, воздушно-механическая пена. Пары этилового спирта и этилацетата, при концентрациях выше предельно допустимых, обладают раздражающим действием на слизистые оболочки дыхательных путей и действуют как наркотик, кроме того могут образовывать с воздухом взрывоопасные смеси. Пары фенола и формальдегида, при концентрациях выше предельно допустимых, раздражают слизистые оболочки дыхательных путей. Пары фенола вызывают раздражение кожи. По степени опасности вредных веществ клей ВС-10Т соответствует 2-му классу опасности по </a:t>
            </a:r>
            <a:r>
              <a:rPr lang="ru-RU" u="sng" dirty="0" smtClean="0">
                <a:hlinkClick r:id="rId2"/>
              </a:rPr>
              <a:t>ГОСТ 12.1.007-76</a:t>
            </a:r>
            <a:r>
              <a:rPr lang="ru-RU" dirty="0" smtClean="0"/>
              <a:t>.</a:t>
            </a:r>
          </a:p>
          <a:p>
            <a:pPr algn="just"/>
            <a:r>
              <a:rPr lang="ru-RU" sz="2800" dirty="0" smtClean="0">
                <a:solidFill>
                  <a:srgbClr val="FF0000"/>
                </a:solidFill>
              </a:rPr>
              <a:t>(ГОСТ 22345-77 Клей ВС-10Т теплостойкий. Технические условия.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hlinkClick r:id="rId3"/>
              </a:rPr>
              <a:t>http://docs.cntd.ru/document/1200020696</a:t>
            </a:r>
            <a:r>
              <a:rPr lang="ru-RU" sz="2800" dirty="0" smtClean="0">
                <a:solidFill>
                  <a:srgbClr val="FF0000"/>
                </a:solidFill>
              </a:rPr>
              <a:t>)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2000px-Exclamation-mark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1556792"/>
            <a:ext cx="1979712" cy="44097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1268760"/>
            <a:ext cx="7906072" cy="4572000"/>
          </a:xfrm>
        </p:spPr>
        <p:txBody>
          <a:bodyPr>
            <a:normAutofit/>
          </a:bodyPr>
          <a:lstStyle/>
          <a:p>
            <a:endParaRPr lang="ru-RU" sz="48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8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257</TotalTime>
  <Words>848</Words>
  <Application>Microsoft Office PowerPoint</Application>
  <PresentationFormat>Экран (4:3)</PresentationFormat>
  <Paragraphs>128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Справедливость</vt:lpstr>
      <vt:lpstr>Клеящие средства</vt:lpstr>
      <vt:lpstr>Общие понятия</vt:lpstr>
      <vt:lpstr>Презентация PowerPoint</vt:lpstr>
      <vt:lpstr>Общие понятия</vt:lpstr>
      <vt:lpstr>Презентация PowerPoint</vt:lpstr>
      <vt:lpstr>Общие понятия</vt:lpstr>
      <vt:lpstr>Презентация PowerPoint</vt:lpstr>
      <vt:lpstr>Классификационные группировки клеев</vt:lpstr>
      <vt:lpstr>Классификация по происхождению клеящего вещества</vt:lpstr>
      <vt:lpstr>Клеящие средства</vt:lpstr>
      <vt:lpstr>Номенклатура показателей качества. (ГОСТ 30535-97 «Клеи полимерные. Номенклатура показателей») </vt:lpstr>
      <vt:lpstr>Номенклатура показателей качества. (ГОСТ 30535-97 «Клеи полимерные. Номенклатура показателей») </vt:lpstr>
      <vt:lpstr>Показатели надёжности, долговечности и безопасности клеевых соединений. (ГОСТ 30535-97 «Клеи полимерные. Номенклатура показателей» http://docs.cntd.ru/document/1200017924) </vt:lpstr>
      <vt:lpstr>Показатели надёжности, долговечности и безопасности клеевых соединений. (ГОСТ 30535-97 «Клеи полимерные. Номенклатура показателей» http://docs.cntd.ru/document/1200017924) </vt:lpstr>
      <vt:lpstr>Показатели надёжности, долговечности и безопасности клеевых соединений. ГОСТ (ГОСТ 30535-97 «Клеи полимерные. Номенклатура показателей» http://docs.cntd.ru/document/1200017924) </vt:lpstr>
      <vt:lpstr>ГОСТ 22345-77 Клей ВС-10Т теплостойкий. Технические условия.</vt:lpstr>
      <vt:lpstr>Правила приёмки</vt:lpstr>
      <vt:lpstr> УПАКОВКА, МАРКИРОВКА, ТРАНСПОРТИРОВАНИЕ И ХРАНЕНИЕ </vt:lpstr>
      <vt:lpstr>УПАКОВКА, МАРКИРОВКА, ТРАНСПОРТИРОВАНИЕ И ХРАНЕНИЕ</vt:lpstr>
      <vt:lpstr>Манипуляционный знак – «Боится нагрева»</vt:lpstr>
      <vt:lpstr>Требования безопасности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Ася</dc:creator>
  <cp:lastModifiedBy>dns1</cp:lastModifiedBy>
  <cp:revision>28</cp:revision>
  <dcterms:created xsi:type="dcterms:W3CDTF">2019-04-01T09:12:13Z</dcterms:created>
  <dcterms:modified xsi:type="dcterms:W3CDTF">2020-03-29T06:48:06Z</dcterms:modified>
</cp:coreProperties>
</file>