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74" r:id="rId4"/>
    <p:sldId id="258" r:id="rId5"/>
    <p:sldId id="261" r:id="rId6"/>
    <p:sldId id="260" r:id="rId7"/>
    <p:sldId id="262" r:id="rId8"/>
    <p:sldId id="263" r:id="rId9"/>
    <p:sldId id="277" r:id="rId10"/>
    <p:sldId id="259" r:id="rId11"/>
    <p:sldId id="268" r:id="rId12"/>
    <p:sldId id="271" r:id="rId13"/>
    <p:sldId id="270" r:id="rId14"/>
    <p:sldId id="269" r:id="rId15"/>
    <p:sldId id="272" r:id="rId16"/>
    <p:sldId id="265" r:id="rId17"/>
    <p:sldId id="266" r:id="rId18"/>
    <p:sldId id="267" r:id="rId19"/>
    <p:sldId id="276"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6" d="100"/>
          <a:sy n="116" d="100"/>
        </p:scale>
        <p:origin x="39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836206-EF9D-4E64-AD53-01E8C3A1B22B}" type="doc">
      <dgm:prSet loTypeId="urn:microsoft.com/office/officeart/2005/8/layout/default" loCatId="list" qsTypeId="urn:microsoft.com/office/officeart/2005/8/quickstyle/simple5" qsCatId="simple" csTypeId="urn:microsoft.com/office/officeart/2005/8/colors/accent5_5" csCatId="accent5" phldr="1"/>
      <dgm:spPr/>
      <dgm:t>
        <a:bodyPr/>
        <a:lstStyle/>
        <a:p>
          <a:endParaRPr lang="ru-RU"/>
        </a:p>
      </dgm:t>
    </dgm:pt>
    <dgm:pt modelId="{888D382A-4EB9-42A1-862F-C1B259CD07AE}">
      <dgm:prSet phldrT="[Текст]" custT="1"/>
      <dgm:spPr/>
      <dgm:t>
        <a:bodyPr/>
        <a:lstStyle/>
        <a:p>
          <a:r>
            <a:rPr lang="ru-RU" sz="3000" dirty="0" smtClean="0">
              <a:latin typeface="Times New Roman" panose="02020603050405020304" pitchFamily="18" charset="0"/>
              <a:cs typeface="Times New Roman" panose="02020603050405020304" pitchFamily="18" charset="0"/>
            </a:rPr>
            <a:t>  Вопросы </a:t>
          </a:r>
          <a:endParaRPr lang="ru-RU" sz="3000" dirty="0">
            <a:latin typeface="Times New Roman" panose="02020603050405020304" pitchFamily="18" charset="0"/>
            <a:cs typeface="Times New Roman" panose="02020603050405020304" pitchFamily="18" charset="0"/>
          </a:endParaRPr>
        </a:p>
      </dgm:t>
    </dgm:pt>
    <dgm:pt modelId="{E623F856-AFBE-4BCC-9ACB-01D99524DA55}" type="parTrans" cxnId="{1F54875F-3445-4EF0-908D-46710CE95A47}">
      <dgm:prSet/>
      <dgm:spPr/>
      <dgm:t>
        <a:bodyPr/>
        <a:lstStyle/>
        <a:p>
          <a:endParaRPr lang="ru-RU" sz="3000">
            <a:latin typeface="Times New Roman" panose="02020603050405020304" pitchFamily="18" charset="0"/>
            <a:cs typeface="Times New Roman" panose="02020603050405020304" pitchFamily="18" charset="0"/>
          </a:endParaRPr>
        </a:p>
      </dgm:t>
    </dgm:pt>
    <dgm:pt modelId="{9E139FD9-663A-4EBF-B500-18F4F1880CE3}" type="sibTrans" cxnId="{1F54875F-3445-4EF0-908D-46710CE95A47}">
      <dgm:prSet/>
      <dgm:spPr/>
      <dgm:t>
        <a:bodyPr/>
        <a:lstStyle/>
        <a:p>
          <a:endParaRPr lang="ru-RU" sz="3000">
            <a:latin typeface="Times New Roman" panose="02020603050405020304" pitchFamily="18" charset="0"/>
            <a:cs typeface="Times New Roman" panose="02020603050405020304" pitchFamily="18" charset="0"/>
          </a:endParaRPr>
        </a:p>
      </dgm:t>
    </dgm:pt>
    <dgm:pt modelId="{F0916316-7912-49C3-808F-D4D871C77B5E}">
      <dgm:prSet custT="1"/>
      <dgm:spPr/>
      <dgm:t>
        <a:bodyPr/>
        <a:lstStyle/>
        <a:p>
          <a:r>
            <a:rPr lang="ru-RU" sz="3000" dirty="0" smtClean="0">
              <a:latin typeface="Times New Roman" panose="02020603050405020304" pitchFamily="18" charset="0"/>
              <a:cs typeface="Times New Roman" panose="02020603050405020304" pitchFamily="18" charset="0"/>
            </a:rPr>
            <a:t>  Беседа</a:t>
          </a:r>
          <a:endParaRPr lang="ru-RU" sz="3000" dirty="0">
            <a:latin typeface="Times New Roman" panose="02020603050405020304" pitchFamily="18" charset="0"/>
            <a:cs typeface="Times New Roman" panose="02020603050405020304" pitchFamily="18" charset="0"/>
          </a:endParaRPr>
        </a:p>
      </dgm:t>
    </dgm:pt>
    <dgm:pt modelId="{2A0DBD5C-907E-4A0F-873E-399FC5EAEA4C}" type="parTrans" cxnId="{C3E20497-9EBF-4FCF-BF3E-426F28C7D96E}">
      <dgm:prSet/>
      <dgm:spPr/>
      <dgm:t>
        <a:bodyPr/>
        <a:lstStyle/>
        <a:p>
          <a:endParaRPr lang="ru-RU" sz="3000">
            <a:latin typeface="Times New Roman" panose="02020603050405020304" pitchFamily="18" charset="0"/>
            <a:cs typeface="Times New Roman" panose="02020603050405020304" pitchFamily="18" charset="0"/>
          </a:endParaRPr>
        </a:p>
      </dgm:t>
    </dgm:pt>
    <dgm:pt modelId="{D1998530-C8F1-48A8-A127-FC3BBE3B97F7}" type="sibTrans" cxnId="{C3E20497-9EBF-4FCF-BF3E-426F28C7D96E}">
      <dgm:prSet/>
      <dgm:spPr/>
      <dgm:t>
        <a:bodyPr/>
        <a:lstStyle/>
        <a:p>
          <a:endParaRPr lang="ru-RU" sz="3000">
            <a:latin typeface="Times New Roman" panose="02020603050405020304" pitchFamily="18" charset="0"/>
            <a:cs typeface="Times New Roman" panose="02020603050405020304" pitchFamily="18" charset="0"/>
          </a:endParaRPr>
        </a:p>
      </dgm:t>
    </dgm:pt>
    <dgm:pt modelId="{97A38DBD-F2C2-4A08-906A-01DDC0CEDD15}">
      <dgm:prSet custT="1"/>
      <dgm:spPr/>
      <dgm:t>
        <a:bodyPr/>
        <a:lstStyle/>
        <a:p>
          <a:r>
            <a:rPr lang="ru-RU" sz="3000" dirty="0" smtClean="0">
              <a:latin typeface="Times New Roman" panose="02020603050405020304" pitchFamily="18" charset="0"/>
              <a:cs typeface="Times New Roman" panose="02020603050405020304" pitchFamily="18" charset="0"/>
            </a:rPr>
            <a:t>  Задание</a:t>
          </a:r>
          <a:endParaRPr lang="ru-RU" sz="3000" dirty="0">
            <a:latin typeface="Times New Roman" panose="02020603050405020304" pitchFamily="18" charset="0"/>
            <a:cs typeface="Times New Roman" panose="02020603050405020304" pitchFamily="18" charset="0"/>
          </a:endParaRPr>
        </a:p>
      </dgm:t>
    </dgm:pt>
    <dgm:pt modelId="{27A54D7C-6419-45FA-BBA8-35E6E54E1C1A}" type="parTrans" cxnId="{C6A8AD3E-1FC4-4938-BFA7-2B89176929A5}">
      <dgm:prSet/>
      <dgm:spPr/>
      <dgm:t>
        <a:bodyPr/>
        <a:lstStyle/>
        <a:p>
          <a:endParaRPr lang="ru-RU" sz="3000">
            <a:latin typeface="Times New Roman" panose="02020603050405020304" pitchFamily="18" charset="0"/>
            <a:cs typeface="Times New Roman" panose="02020603050405020304" pitchFamily="18" charset="0"/>
          </a:endParaRPr>
        </a:p>
      </dgm:t>
    </dgm:pt>
    <dgm:pt modelId="{9D270309-CB60-48A4-AAB1-1DE534CC0119}" type="sibTrans" cxnId="{C6A8AD3E-1FC4-4938-BFA7-2B89176929A5}">
      <dgm:prSet/>
      <dgm:spPr/>
      <dgm:t>
        <a:bodyPr/>
        <a:lstStyle/>
        <a:p>
          <a:endParaRPr lang="ru-RU" sz="3000">
            <a:latin typeface="Times New Roman" panose="02020603050405020304" pitchFamily="18" charset="0"/>
            <a:cs typeface="Times New Roman" panose="02020603050405020304" pitchFamily="18" charset="0"/>
          </a:endParaRPr>
        </a:p>
      </dgm:t>
    </dgm:pt>
    <dgm:pt modelId="{780B6BB2-88D6-4476-B19B-5E8B345C5FF8}">
      <dgm:prSet custT="1"/>
      <dgm:spPr/>
      <dgm:t>
        <a:bodyPr/>
        <a:lstStyle/>
        <a:p>
          <a:r>
            <a:rPr lang="ru-RU" sz="3000" dirty="0" smtClean="0">
              <a:latin typeface="Times New Roman" panose="02020603050405020304" pitchFamily="18" charset="0"/>
              <a:cs typeface="Times New Roman" panose="02020603050405020304" pitchFamily="18" charset="0"/>
            </a:rPr>
            <a:t>  Ссылка на очевидцев</a:t>
          </a:r>
          <a:endParaRPr lang="ru-RU" sz="3000" dirty="0">
            <a:latin typeface="Times New Roman" panose="02020603050405020304" pitchFamily="18" charset="0"/>
            <a:cs typeface="Times New Roman" panose="02020603050405020304" pitchFamily="18" charset="0"/>
          </a:endParaRPr>
        </a:p>
      </dgm:t>
    </dgm:pt>
    <dgm:pt modelId="{4F1EE8C5-674A-401D-AD2E-D06A77ED83F6}" type="parTrans" cxnId="{AB63749D-4005-4401-BA63-27D4249D9B3B}">
      <dgm:prSet/>
      <dgm:spPr/>
      <dgm:t>
        <a:bodyPr/>
        <a:lstStyle/>
        <a:p>
          <a:endParaRPr lang="ru-RU" sz="3000">
            <a:latin typeface="Times New Roman" panose="02020603050405020304" pitchFamily="18" charset="0"/>
            <a:cs typeface="Times New Roman" panose="02020603050405020304" pitchFamily="18" charset="0"/>
          </a:endParaRPr>
        </a:p>
      </dgm:t>
    </dgm:pt>
    <dgm:pt modelId="{AC2D6225-9924-4133-AEBA-C6D2CDC9DF89}" type="sibTrans" cxnId="{AB63749D-4005-4401-BA63-27D4249D9B3B}">
      <dgm:prSet/>
      <dgm:spPr/>
      <dgm:t>
        <a:bodyPr/>
        <a:lstStyle/>
        <a:p>
          <a:endParaRPr lang="ru-RU" sz="3000">
            <a:latin typeface="Times New Roman" panose="02020603050405020304" pitchFamily="18" charset="0"/>
            <a:cs typeface="Times New Roman" panose="02020603050405020304" pitchFamily="18" charset="0"/>
          </a:endParaRPr>
        </a:p>
      </dgm:t>
    </dgm:pt>
    <dgm:pt modelId="{6BCA26F1-EE02-4555-BE6D-29A81B4028D2}" type="pres">
      <dgm:prSet presAssocID="{E9836206-EF9D-4E64-AD53-01E8C3A1B22B}" presName="diagram" presStyleCnt="0">
        <dgm:presLayoutVars>
          <dgm:dir/>
          <dgm:resizeHandles val="exact"/>
        </dgm:presLayoutVars>
      </dgm:prSet>
      <dgm:spPr/>
      <dgm:t>
        <a:bodyPr/>
        <a:lstStyle/>
        <a:p>
          <a:endParaRPr lang="ru-RU"/>
        </a:p>
      </dgm:t>
    </dgm:pt>
    <dgm:pt modelId="{0BDF6605-9C07-4442-BDDC-C456851F4B53}" type="pres">
      <dgm:prSet presAssocID="{888D382A-4EB9-42A1-862F-C1B259CD07AE}" presName="node" presStyleLbl="node1" presStyleIdx="0" presStyleCnt="4">
        <dgm:presLayoutVars>
          <dgm:bulletEnabled val="1"/>
        </dgm:presLayoutVars>
      </dgm:prSet>
      <dgm:spPr/>
      <dgm:t>
        <a:bodyPr/>
        <a:lstStyle/>
        <a:p>
          <a:endParaRPr lang="ru-RU"/>
        </a:p>
      </dgm:t>
    </dgm:pt>
    <dgm:pt modelId="{2FEE47DD-DA8F-4B32-9239-2FDA94D6395E}" type="pres">
      <dgm:prSet presAssocID="{9E139FD9-663A-4EBF-B500-18F4F1880CE3}" presName="sibTrans" presStyleCnt="0"/>
      <dgm:spPr/>
    </dgm:pt>
    <dgm:pt modelId="{DF628111-9FE5-4201-A6E6-01E6C4244837}" type="pres">
      <dgm:prSet presAssocID="{F0916316-7912-49C3-808F-D4D871C77B5E}" presName="node" presStyleLbl="node1" presStyleIdx="1" presStyleCnt="4" custLinFactNeighborX="-1" custLinFactNeighborY="0">
        <dgm:presLayoutVars>
          <dgm:bulletEnabled val="1"/>
        </dgm:presLayoutVars>
      </dgm:prSet>
      <dgm:spPr/>
      <dgm:t>
        <a:bodyPr/>
        <a:lstStyle/>
        <a:p>
          <a:endParaRPr lang="ru-RU"/>
        </a:p>
      </dgm:t>
    </dgm:pt>
    <dgm:pt modelId="{853FB64B-1F14-4C74-A6C0-C9B7580A205B}" type="pres">
      <dgm:prSet presAssocID="{D1998530-C8F1-48A8-A127-FC3BBE3B97F7}" presName="sibTrans" presStyleCnt="0"/>
      <dgm:spPr/>
    </dgm:pt>
    <dgm:pt modelId="{1F0ED7F3-851D-44DB-B9DF-8C5CBF9650A9}" type="pres">
      <dgm:prSet presAssocID="{97A38DBD-F2C2-4A08-906A-01DDC0CEDD15}" presName="node" presStyleLbl="node1" presStyleIdx="2" presStyleCnt="4">
        <dgm:presLayoutVars>
          <dgm:bulletEnabled val="1"/>
        </dgm:presLayoutVars>
      </dgm:prSet>
      <dgm:spPr/>
      <dgm:t>
        <a:bodyPr/>
        <a:lstStyle/>
        <a:p>
          <a:endParaRPr lang="ru-RU"/>
        </a:p>
      </dgm:t>
    </dgm:pt>
    <dgm:pt modelId="{C6CD300B-40FC-4B4A-B5A8-27A137C4B50C}" type="pres">
      <dgm:prSet presAssocID="{9D270309-CB60-48A4-AAB1-1DE534CC0119}" presName="sibTrans" presStyleCnt="0"/>
      <dgm:spPr/>
    </dgm:pt>
    <dgm:pt modelId="{FDC8414D-3537-40A5-8DCC-B95766A13E11}" type="pres">
      <dgm:prSet presAssocID="{780B6BB2-88D6-4476-B19B-5E8B345C5FF8}" presName="node" presStyleLbl="node1" presStyleIdx="3" presStyleCnt="4">
        <dgm:presLayoutVars>
          <dgm:bulletEnabled val="1"/>
        </dgm:presLayoutVars>
      </dgm:prSet>
      <dgm:spPr/>
      <dgm:t>
        <a:bodyPr/>
        <a:lstStyle/>
        <a:p>
          <a:endParaRPr lang="ru-RU"/>
        </a:p>
      </dgm:t>
    </dgm:pt>
  </dgm:ptLst>
  <dgm:cxnLst>
    <dgm:cxn modelId="{FB70AEFC-7451-4FDF-B219-141431CF69CD}" type="presOf" srcId="{888D382A-4EB9-42A1-862F-C1B259CD07AE}" destId="{0BDF6605-9C07-4442-BDDC-C456851F4B53}" srcOrd="0" destOrd="0" presId="urn:microsoft.com/office/officeart/2005/8/layout/default"/>
    <dgm:cxn modelId="{07F6617D-1B80-4579-BD0D-351D27E84A00}" type="presOf" srcId="{97A38DBD-F2C2-4A08-906A-01DDC0CEDD15}" destId="{1F0ED7F3-851D-44DB-B9DF-8C5CBF9650A9}" srcOrd="0" destOrd="0" presId="urn:microsoft.com/office/officeart/2005/8/layout/default"/>
    <dgm:cxn modelId="{A6ACB8BF-6B80-4BEB-9ED3-0F5A28E6151E}" type="presOf" srcId="{780B6BB2-88D6-4476-B19B-5E8B345C5FF8}" destId="{FDC8414D-3537-40A5-8DCC-B95766A13E11}" srcOrd="0" destOrd="0" presId="urn:microsoft.com/office/officeart/2005/8/layout/default"/>
    <dgm:cxn modelId="{D87D4195-AC40-4FBF-9F36-E6EC59CCC347}" type="presOf" srcId="{F0916316-7912-49C3-808F-D4D871C77B5E}" destId="{DF628111-9FE5-4201-A6E6-01E6C4244837}" srcOrd="0" destOrd="0" presId="urn:microsoft.com/office/officeart/2005/8/layout/default"/>
    <dgm:cxn modelId="{59404A19-0DA9-49A5-B2D5-AC0BE1CF43A5}" type="presOf" srcId="{E9836206-EF9D-4E64-AD53-01E8C3A1B22B}" destId="{6BCA26F1-EE02-4555-BE6D-29A81B4028D2}" srcOrd="0" destOrd="0" presId="urn:microsoft.com/office/officeart/2005/8/layout/default"/>
    <dgm:cxn modelId="{C6A8AD3E-1FC4-4938-BFA7-2B89176929A5}" srcId="{E9836206-EF9D-4E64-AD53-01E8C3A1B22B}" destId="{97A38DBD-F2C2-4A08-906A-01DDC0CEDD15}" srcOrd="2" destOrd="0" parTransId="{27A54D7C-6419-45FA-BBA8-35E6E54E1C1A}" sibTransId="{9D270309-CB60-48A4-AAB1-1DE534CC0119}"/>
    <dgm:cxn modelId="{AB63749D-4005-4401-BA63-27D4249D9B3B}" srcId="{E9836206-EF9D-4E64-AD53-01E8C3A1B22B}" destId="{780B6BB2-88D6-4476-B19B-5E8B345C5FF8}" srcOrd="3" destOrd="0" parTransId="{4F1EE8C5-674A-401D-AD2E-D06A77ED83F6}" sibTransId="{AC2D6225-9924-4133-AEBA-C6D2CDC9DF89}"/>
    <dgm:cxn modelId="{1F54875F-3445-4EF0-908D-46710CE95A47}" srcId="{E9836206-EF9D-4E64-AD53-01E8C3A1B22B}" destId="{888D382A-4EB9-42A1-862F-C1B259CD07AE}" srcOrd="0" destOrd="0" parTransId="{E623F856-AFBE-4BCC-9ACB-01D99524DA55}" sibTransId="{9E139FD9-663A-4EBF-B500-18F4F1880CE3}"/>
    <dgm:cxn modelId="{C3E20497-9EBF-4FCF-BF3E-426F28C7D96E}" srcId="{E9836206-EF9D-4E64-AD53-01E8C3A1B22B}" destId="{F0916316-7912-49C3-808F-D4D871C77B5E}" srcOrd="1" destOrd="0" parTransId="{2A0DBD5C-907E-4A0F-873E-399FC5EAEA4C}" sibTransId="{D1998530-C8F1-48A8-A127-FC3BBE3B97F7}"/>
    <dgm:cxn modelId="{CDBC7DBB-D1CB-4FC7-B04C-423D51631CF5}" type="presParOf" srcId="{6BCA26F1-EE02-4555-BE6D-29A81B4028D2}" destId="{0BDF6605-9C07-4442-BDDC-C456851F4B53}" srcOrd="0" destOrd="0" presId="urn:microsoft.com/office/officeart/2005/8/layout/default"/>
    <dgm:cxn modelId="{F39A073B-55BE-4D94-B3F2-CDFAAB1EC821}" type="presParOf" srcId="{6BCA26F1-EE02-4555-BE6D-29A81B4028D2}" destId="{2FEE47DD-DA8F-4B32-9239-2FDA94D6395E}" srcOrd="1" destOrd="0" presId="urn:microsoft.com/office/officeart/2005/8/layout/default"/>
    <dgm:cxn modelId="{BC8DE978-7061-465E-A743-57E4ADD36B1C}" type="presParOf" srcId="{6BCA26F1-EE02-4555-BE6D-29A81B4028D2}" destId="{DF628111-9FE5-4201-A6E6-01E6C4244837}" srcOrd="2" destOrd="0" presId="urn:microsoft.com/office/officeart/2005/8/layout/default"/>
    <dgm:cxn modelId="{15E147C0-5109-4BEE-9FF7-F32250CA6AD7}" type="presParOf" srcId="{6BCA26F1-EE02-4555-BE6D-29A81B4028D2}" destId="{853FB64B-1F14-4C74-A6C0-C9B7580A205B}" srcOrd="3" destOrd="0" presId="urn:microsoft.com/office/officeart/2005/8/layout/default"/>
    <dgm:cxn modelId="{B06C9EF5-9553-4258-A849-3BAFD9045F1C}" type="presParOf" srcId="{6BCA26F1-EE02-4555-BE6D-29A81B4028D2}" destId="{1F0ED7F3-851D-44DB-B9DF-8C5CBF9650A9}" srcOrd="4" destOrd="0" presId="urn:microsoft.com/office/officeart/2005/8/layout/default"/>
    <dgm:cxn modelId="{763ECE5C-8DAE-4909-A02D-F66FC1F85034}" type="presParOf" srcId="{6BCA26F1-EE02-4555-BE6D-29A81B4028D2}" destId="{C6CD300B-40FC-4B4A-B5A8-27A137C4B50C}" srcOrd="5" destOrd="0" presId="urn:microsoft.com/office/officeart/2005/8/layout/default"/>
    <dgm:cxn modelId="{12477F53-A6AB-441F-9094-CF8253B867ED}" type="presParOf" srcId="{6BCA26F1-EE02-4555-BE6D-29A81B4028D2}" destId="{FDC8414D-3537-40A5-8DCC-B95766A13E1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DF6605-9C07-4442-BDDC-C456851F4B53}">
      <dsp:nvSpPr>
        <dsp:cNvPr id="0" name=""/>
        <dsp:cNvSpPr/>
      </dsp:nvSpPr>
      <dsp:spPr>
        <a:xfrm>
          <a:off x="837" y="233944"/>
          <a:ext cx="3265256" cy="1959154"/>
        </a:xfrm>
        <a:prstGeom prst="rect">
          <a:avLst/>
        </a:prstGeom>
        <a:solidFill>
          <a:schemeClr val="accent5">
            <a:alpha val="90000"/>
            <a:hueOff val="0"/>
            <a:satOff val="0"/>
            <a:lumOff val="0"/>
            <a:alphaOff val="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ru-RU" sz="3000" kern="1200" dirty="0" smtClean="0">
              <a:latin typeface="Times New Roman" panose="02020603050405020304" pitchFamily="18" charset="0"/>
              <a:cs typeface="Times New Roman" panose="02020603050405020304" pitchFamily="18" charset="0"/>
            </a:rPr>
            <a:t>  Вопросы </a:t>
          </a:r>
          <a:endParaRPr lang="ru-RU" sz="3000" kern="1200" dirty="0">
            <a:latin typeface="Times New Roman" panose="02020603050405020304" pitchFamily="18" charset="0"/>
            <a:cs typeface="Times New Roman" panose="02020603050405020304" pitchFamily="18" charset="0"/>
          </a:endParaRPr>
        </a:p>
      </dsp:txBody>
      <dsp:txXfrm>
        <a:off x="837" y="233944"/>
        <a:ext cx="3265256" cy="1959154"/>
      </dsp:txXfrm>
    </dsp:sp>
    <dsp:sp modelId="{DF628111-9FE5-4201-A6E6-01E6C4244837}">
      <dsp:nvSpPr>
        <dsp:cNvPr id="0" name=""/>
        <dsp:cNvSpPr/>
      </dsp:nvSpPr>
      <dsp:spPr>
        <a:xfrm>
          <a:off x="3592587" y="233944"/>
          <a:ext cx="3265256" cy="1959154"/>
        </a:xfrm>
        <a:prstGeom prst="rect">
          <a:avLst/>
        </a:prstGeom>
        <a:solidFill>
          <a:schemeClr val="accent5">
            <a:alpha val="90000"/>
            <a:hueOff val="0"/>
            <a:satOff val="0"/>
            <a:lumOff val="0"/>
            <a:alphaOff val="-13333"/>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ru-RU" sz="3000" kern="1200" dirty="0" smtClean="0">
              <a:latin typeface="Times New Roman" panose="02020603050405020304" pitchFamily="18" charset="0"/>
              <a:cs typeface="Times New Roman" panose="02020603050405020304" pitchFamily="18" charset="0"/>
            </a:rPr>
            <a:t>  Беседа</a:t>
          </a:r>
          <a:endParaRPr lang="ru-RU" sz="3000" kern="1200" dirty="0">
            <a:latin typeface="Times New Roman" panose="02020603050405020304" pitchFamily="18" charset="0"/>
            <a:cs typeface="Times New Roman" panose="02020603050405020304" pitchFamily="18" charset="0"/>
          </a:endParaRPr>
        </a:p>
      </dsp:txBody>
      <dsp:txXfrm>
        <a:off x="3592587" y="233944"/>
        <a:ext cx="3265256" cy="1959154"/>
      </dsp:txXfrm>
    </dsp:sp>
    <dsp:sp modelId="{1F0ED7F3-851D-44DB-B9DF-8C5CBF9650A9}">
      <dsp:nvSpPr>
        <dsp:cNvPr id="0" name=""/>
        <dsp:cNvSpPr/>
      </dsp:nvSpPr>
      <dsp:spPr>
        <a:xfrm>
          <a:off x="837" y="2519624"/>
          <a:ext cx="3265256" cy="1959154"/>
        </a:xfrm>
        <a:prstGeom prst="rect">
          <a:avLst/>
        </a:prstGeom>
        <a:solidFill>
          <a:schemeClr val="accent5">
            <a:alpha val="90000"/>
            <a:hueOff val="0"/>
            <a:satOff val="0"/>
            <a:lumOff val="0"/>
            <a:alphaOff val="-26667"/>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ru-RU" sz="3000" kern="1200" dirty="0" smtClean="0">
              <a:latin typeface="Times New Roman" panose="02020603050405020304" pitchFamily="18" charset="0"/>
              <a:cs typeface="Times New Roman" panose="02020603050405020304" pitchFamily="18" charset="0"/>
            </a:rPr>
            <a:t>  Задание</a:t>
          </a:r>
          <a:endParaRPr lang="ru-RU" sz="3000" kern="1200" dirty="0">
            <a:latin typeface="Times New Roman" panose="02020603050405020304" pitchFamily="18" charset="0"/>
            <a:cs typeface="Times New Roman" panose="02020603050405020304" pitchFamily="18" charset="0"/>
          </a:endParaRPr>
        </a:p>
      </dsp:txBody>
      <dsp:txXfrm>
        <a:off x="837" y="2519624"/>
        <a:ext cx="3265256" cy="1959154"/>
      </dsp:txXfrm>
    </dsp:sp>
    <dsp:sp modelId="{FDC8414D-3537-40A5-8DCC-B95766A13E11}">
      <dsp:nvSpPr>
        <dsp:cNvPr id="0" name=""/>
        <dsp:cNvSpPr/>
      </dsp:nvSpPr>
      <dsp:spPr>
        <a:xfrm>
          <a:off x="3592619" y="2519624"/>
          <a:ext cx="3265256" cy="1959154"/>
        </a:xfrm>
        <a:prstGeom prst="rect">
          <a:avLst/>
        </a:prstGeom>
        <a:solidFill>
          <a:schemeClr val="accent5">
            <a:alpha val="90000"/>
            <a:hueOff val="0"/>
            <a:satOff val="0"/>
            <a:lumOff val="0"/>
            <a:alphaOff val="-4000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ru-RU" sz="3000" kern="1200" dirty="0" smtClean="0">
              <a:latin typeface="Times New Roman" panose="02020603050405020304" pitchFamily="18" charset="0"/>
              <a:cs typeface="Times New Roman" panose="02020603050405020304" pitchFamily="18" charset="0"/>
            </a:rPr>
            <a:t>  Ссылка на очевидцев</a:t>
          </a:r>
          <a:endParaRPr lang="ru-RU" sz="3000" kern="1200" dirty="0">
            <a:latin typeface="Times New Roman" panose="02020603050405020304" pitchFamily="18" charset="0"/>
            <a:cs typeface="Times New Roman" panose="02020603050405020304" pitchFamily="18" charset="0"/>
          </a:endParaRPr>
        </a:p>
      </dsp:txBody>
      <dsp:txXfrm>
        <a:off x="3592619" y="2519624"/>
        <a:ext cx="3265256" cy="195915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8/24/2017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8/24/2017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586B75A-687E-405C-8A0B-8D00578BA2C3}" type="datetimeFigureOut">
              <a:rPr lang="en-US" dirty="0"/>
              <a:pPr/>
              <a:t>8/24/2017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8/24/2017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8/24/2017</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8/24/2017</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8/24/2017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ru-RU" smtClean="0"/>
              <a:t>Образец заголовка</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fld id="{5586B75A-687E-405C-8A0B-8D00578BA2C3}" type="datetimeFigureOut">
              <a:rPr lang="en-US" dirty="0"/>
              <a:pPr/>
              <a:t>8/24/2017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fld id="{5586B75A-687E-405C-8A0B-8D00578BA2C3}" type="datetimeFigureOut">
              <a:rPr lang="en-US" dirty="0"/>
              <a:pPr/>
              <a:t>8/24/2017</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8/24/2017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8/24/2017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8/24/2017</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Методические приемы ведения экскурсии</a:t>
            </a:r>
            <a:endParaRPr lang="ru-RU" dirty="0"/>
          </a:p>
        </p:txBody>
      </p:sp>
      <p:sp>
        <p:nvSpPr>
          <p:cNvPr id="3" name="Подзаголовок 2"/>
          <p:cNvSpPr>
            <a:spLocks noGrp="1"/>
          </p:cNvSpPr>
          <p:nvPr>
            <p:ph type="subTitle" idx="1"/>
          </p:nvPr>
        </p:nvSpPr>
        <p:spPr/>
        <p:txBody>
          <a:bodyPr>
            <a:normAutofit/>
          </a:bodyPr>
          <a:lstStyle/>
          <a:p>
            <a:r>
              <a:rPr lang="ru-RU" sz="3000" dirty="0" smtClean="0"/>
              <a:t>Показ и рассказ в экскурсии</a:t>
            </a:r>
            <a:endParaRPr lang="ru-RU" sz="3000" dirty="0"/>
          </a:p>
        </p:txBody>
      </p:sp>
    </p:spTree>
    <p:extLst>
      <p:ext uri="{BB962C8B-B14F-4D97-AF65-F5344CB8AC3E}">
        <p14:creationId xmlns:p14="http://schemas.microsoft.com/office/powerpoint/2010/main" val="1543984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Содержание</a:t>
            </a:r>
            <a:endParaRPr lang="ru-RU" dirty="0"/>
          </a:p>
        </p:txBody>
      </p:sp>
      <p:sp>
        <p:nvSpPr>
          <p:cNvPr id="5" name="Прямоугольник 4"/>
          <p:cNvSpPr/>
          <p:nvPr/>
        </p:nvSpPr>
        <p:spPr>
          <a:xfrm>
            <a:off x="3808149" y="1123837"/>
            <a:ext cx="3732176" cy="1200329"/>
          </a:xfrm>
          <a:prstGeom prst="rect">
            <a:avLst/>
          </a:prstGeom>
        </p:spPr>
        <p:txBody>
          <a:bodyPr wrap="none">
            <a:spAutoFit/>
          </a:bodyPr>
          <a:lstStyle/>
          <a:p>
            <a:pPr marL="342900" indent="-342900">
              <a:buFont typeface="+mj-lt"/>
              <a:buAutoNum type="arabicPeriod"/>
            </a:pPr>
            <a:r>
              <a:rPr lang="ru-RU" dirty="0"/>
              <a:t>Задача методических </a:t>
            </a:r>
            <a:r>
              <a:rPr lang="ru-RU" dirty="0" smtClean="0"/>
              <a:t>приемов</a:t>
            </a:r>
          </a:p>
          <a:p>
            <a:pPr marL="342900" indent="-342900">
              <a:buFont typeface="+mj-lt"/>
              <a:buAutoNum type="arabicPeriod"/>
            </a:pPr>
            <a:r>
              <a:rPr lang="ru-RU" dirty="0"/>
              <a:t>Виды методических приемов</a:t>
            </a:r>
            <a:endParaRPr lang="ru-RU" dirty="0" smtClean="0"/>
          </a:p>
          <a:p>
            <a:pPr marL="342900" indent="-342900">
              <a:buFont typeface="+mj-lt"/>
              <a:buAutoNum type="arabicPeriod"/>
            </a:pPr>
            <a:r>
              <a:rPr lang="ru-RU" dirty="0" smtClean="0"/>
              <a:t>Методические приемы показа</a:t>
            </a:r>
          </a:p>
          <a:p>
            <a:pPr marL="342900" indent="-342900">
              <a:buFont typeface="+mj-lt"/>
              <a:buAutoNum type="arabicPeriod"/>
            </a:pPr>
            <a:r>
              <a:rPr lang="ru-RU" dirty="0" smtClean="0"/>
              <a:t>Методические приемы рассказа</a:t>
            </a:r>
            <a:endParaRPr lang="ru-RU" dirty="0"/>
          </a:p>
        </p:txBody>
      </p:sp>
    </p:spTree>
    <p:extLst>
      <p:ext uri="{BB962C8B-B14F-4D97-AF65-F5344CB8AC3E}">
        <p14:creationId xmlns:p14="http://schemas.microsoft.com/office/powerpoint/2010/main" val="3278741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методических приемов</a:t>
            </a:r>
            <a:endParaRPr lang="ru-RU" dirty="0"/>
          </a:p>
        </p:txBody>
      </p:sp>
      <p:sp>
        <p:nvSpPr>
          <p:cNvPr id="3" name="Прямоугольник 2"/>
          <p:cNvSpPr/>
          <p:nvPr/>
        </p:nvSpPr>
        <p:spPr>
          <a:xfrm>
            <a:off x="3846491" y="2841956"/>
            <a:ext cx="7641464" cy="2246769"/>
          </a:xfrm>
          <a:prstGeom prst="rect">
            <a:avLst/>
          </a:prstGeom>
        </p:spPr>
        <p:txBody>
          <a:bodyPr wrap="square">
            <a:spAutoFit/>
          </a:bodyPr>
          <a:lstStyle/>
          <a:p>
            <a:pPr algn="just"/>
            <a:r>
              <a:rPr lang="ru-RU" sz="2000" dirty="0"/>
              <a:t>Все методические приемы, могут быть по своему назначению подразделены следующим образом</a:t>
            </a:r>
            <a:r>
              <a:rPr lang="ru-RU" sz="2000" dirty="0" smtClean="0"/>
              <a:t>:</a:t>
            </a:r>
          </a:p>
          <a:p>
            <a:pPr algn="just">
              <a:spcBef>
                <a:spcPts val="1200"/>
              </a:spcBef>
            </a:pPr>
            <a:r>
              <a:rPr lang="ru-RU" sz="2000" dirty="0"/>
              <a:t/>
            </a:r>
            <a:br>
              <a:rPr lang="ru-RU" sz="2000" dirty="0"/>
            </a:br>
            <a:r>
              <a:rPr lang="ru-RU" sz="2000" dirty="0"/>
              <a:t>- приемы непосредственного ведения экскурсии (показ и рассказ</a:t>
            </a:r>
            <a:r>
              <a:rPr lang="ru-RU" sz="2000" dirty="0" smtClean="0"/>
              <a:t>);</a:t>
            </a:r>
          </a:p>
          <a:p>
            <a:pPr algn="just">
              <a:spcBef>
                <a:spcPts val="1200"/>
              </a:spcBef>
            </a:pPr>
            <a:r>
              <a:rPr lang="ru-RU" sz="2000" dirty="0" smtClean="0"/>
              <a:t>- </a:t>
            </a:r>
            <a:r>
              <a:rPr lang="ru-RU" sz="2000" dirty="0"/>
              <a:t>приемы, направленные на создание условий для эффективного проведения экскурсии. </a:t>
            </a:r>
          </a:p>
        </p:txBody>
      </p:sp>
      <p:sp>
        <p:nvSpPr>
          <p:cNvPr id="4" name="Прямоугольник 3"/>
          <p:cNvSpPr/>
          <p:nvPr/>
        </p:nvSpPr>
        <p:spPr>
          <a:xfrm>
            <a:off x="3846491" y="1123837"/>
            <a:ext cx="7641464" cy="1323439"/>
          </a:xfrm>
          <a:prstGeom prst="rect">
            <a:avLst/>
          </a:prstGeom>
        </p:spPr>
        <p:txBody>
          <a:bodyPr wrap="square">
            <a:spAutoFit/>
          </a:bodyPr>
          <a:lstStyle/>
          <a:p>
            <a:pPr algn="ctr"/>
            <a:r>
              <a:rPr lang="ru-RU" sz="2200" b="1" dirty="0">
                <a:effectLst>
                  <a:outerShdw blurRad="38100" dist="38100" dir="2700000" algn="tl">
                    <a:srgbClr val="000000">
                      <a:alpha val="43137"/>
                    </a:srgbClr>
                  </a:outerShdw>
                </a:effectLst>
              </a:rPr>
              <a:t>Задача методических приемов: </a:t>
            </a:r>
            <a:endParaRPr lang="ru-RU" sz="2200" b="1" dirty="0" smtClean="0">
              <a:effectLst>
                <a:outerShdw blurRad="38100" dist="38100" dir="2700000" algn="tl">
                  <a:srgbClr val="000000">
                    <a:alpha val="43137"/>
                  </a:srgbClr>
                </a:outerShdw>
              </a:effectLst>
            </a:endParaRPr>
          </a:p>
          <a:p>
            <a:pPr algn="just"/>
            <a:endParaRPr lang="ru-RU" sz="2200" b="1" dirty="0">
              <a:effectLst>
                <a:outerShdw blurRad="38100" dist="38100" dir="2700000" algn="tl">
                  <a:srgbClr val="000000">
                    <a:alpha val="43137"/>
                  </a:srgbClr>
                </a:outerShdw>
              </a:effectLst>
            </a:endParaRPr>
          </a:p>
          <a:p>
            <a:pPr algn="just"/>
            <a:r>
              <a:rPr lang="ru-RU" dirty="0"/>
              <a:t> Обеспечить наилучшую действенность экскурсионного метода сообщения знаний аудитории.</a:t>
            </a:r>
          </a:p>
        </p:txBody>
      </p:sp>
    </p:spTree>
    <p:extLst>
      <p:ext uri="{BB962C8B-B14F-4D97-AF65-F5344CB8AC3E}">
        <p14:creationId xmlns:p14="http://schemas.microsoft.com/office/powerpoint/2010/main" val="737018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918" y="1123837"/>
            <a:ext cx="3044073" cy="4601183"/>
          </a:xfrm>
        </p:spPr>
        <p:txBody>
          <a:bodyPr/>
          <a:lstStyle/>
          <a:p>
            <a:r>
              <a:rPr lang="ru-RU" dirty="0" smtClean="0"/>
              <a:t>Методические приемы показа</a:t>
            </a:r>
            <a:endParaRPr lang="ru-RU" dirty="0"/>
          </a:p>
        </p:txBody>
      </p:sp>
      <p:sp>
        <p:nvSpPr>
          <p:cNvPr id="5" name="Прямоугольник 4"/>
          <p:cNvSpPr/>
          <p:nvPr/>
        </p:nvSpPr>
        <p:spPr>
          <a:xfrm>
            <a:off x="3631841" y="859106"/>
            <a:ext cx="7907629" cy="3539430"/>
          </a:xfrm>
          <a:prstGeom prst="rect">
            <a:avLst/>
          </a:prstGeom>
        </p:spPr>
        <p:txBody>
          <a:bodyPr wrap="square">
            <a:spAutoFit/>
          </a:bodyPr>
          <a:lstStyle/>
          <a:p>
            <a:pPr algn="just"/>
            <a:r>
              <a:rPr lang="ru-RU" sz="2600" dirty="0" smtClean="0">
                <a:effectLst>
                  <a:outerShdw blurRad="38100" dist="38100" dir="2700000" algn="tl">
                    <a:srgbClr val="000000">
                      <a:alpha val="43137"/>
                    </a:srgbClr>
                  </a:outerShdw>
                </a:effectLst>
              </a:rPr>
              <a:t>Показ</a:t>
            </a:r>
            <a:r>
              <a:rPr lang="ru-RU" dirty="0" smtClean="0"/>
              <a:t> – процесс </a:t>
            </a:r>
            <a:r>
              <a:rPr lang="ru-RU" dirty="0"/>
              <a:t>реализации принципа наглядности, наглядный способ ознакомления с экскурсионным объектом или несколькими объектами одновременно (например, с памятником архитектуры или с архитектурным ансамблем). Показ может рассматриваться как действие (или сумма действий) экскурсовода, направленное на выявление сущности предмета. </a:t>
            </a:r>
          </a:p>
          <a:p>
            <a:pPr algn="just"/>
            <a:endParaRPr lang="ru-RU" dirty="0" smtClean="0"/>
          </a:p>
          <a:p>
            <a:pPr algn="just"/>
            <a:endParaRPr lang="ru-RU" dirty="0"/>
          </a:p>
          <a:p>
            <a:pPr algn="just"/>
            <a:r>
              <a:rPr lang="ru-RU" dirty="0" smtClean="0"/>
              <a:t>                                                                                      </a:t>
            </a:r>
          </a:p>
          <a:p>
            <a:pPr algn="just"/>
            <a:endParaRPr lang="ru-RU" dirty="0"/>
          </a:p>
          <a:p>
            <a:pPr algn="just"/>
            <a:endParaRPr lang="ru-RU" dirty="0" smtClean="0"/>
          </a:p>
          <a:p>
            <a:pPr algn="just"/>
            <a:endParaRPr lang="ru-RU" dirty="0"/>
          </a:p>
          <a:p>
            <a:pPr algn="just"/>
            <a:endParaRPr lang="ru-RU" dirty="0" smtClean="0"/>
          </a:p>
        </p:txBody>
      </p:sp>
      <p:pic>
        <p:nvPicPr>
          <p:cNvPr id="8" name="Рисунок 7"/>
          <p:cNvPicPr>
            <a:picLocks noChangeAspect="1"/>
          </p:cNvPicPr>
          <p:nvPr/>
        </p:nvPicPr>
        <p:blipFill>
          <a:blip r:embed="rId2"/>
          <a:stretch>
            <a:fillRect/>
          </a:stretch>
        </p:blipFill>
        <p:spPr>
          <a:xfrm>
            <a:off x="3728431" y="2441013"/>
            <a:ext cx="7714447" cy="3663573"/>
          </a:xfrm>
          <a:prstGeom prst="rect">
            <a:avLst/>
          </a:prstGeom>
        </p:spPr>
      </p:pic>
    </p:spTree>
    <p:extLst>
      <p:ext uri="{BB962C8B-B14F-4D97-AF65-F5344CB8AC3E}">
        <p14:creationId xmlns:p14="http://schemas.microsoft.com/office/powerpoint/2010/main" val="2248549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7778839" y="1940357"/>
            <a:ext cx="3924835" cy="2335277"/>
          </a:xfrm>
          <a:prstGeom prst="rect">
            <a:avLst/>
          </a:prstGeom>
        </p:spPr>
      </p:pic>
      <p:sp>
        <p:nvSpPr>
          <p:cNvPr id="2" name="Заголовок 1"/>
          <p:cNvSpPr>
            <a:spLocks noGrp="1"/>
          </p:cNvSpPr>
          <p:nvPr>
            <p:ph type="title"/>
          </p:nvPr>
        </p:nvSpPr>
        <p:spPr>
          <a:xfrm>
            <a:off x="252918" y="1123837"/>
            <a:ext cx="3044073" cy="4601183"/>
          </a:xfrm>
        </p:spPr>
        <p:txBody>
          <a:bodyPr/>
          <a:lstStyle/>
          <a:p>
            <a:r>
              <a:rPr lang="ru-RU" dirty="0" smtClean="0"/>
              <a:t>Методические приемы показа</a:t>
            </a:r>
            <a:endParaRPr lang="ru-RU" dirty="0"/>
          </a:p>
        </p:txBody>
      </p:sp>
      <p:sp>
        <p:nvSpPr>
          <p:cNvPr id="7" name="Прямоугольник 6"/>
          <p:cNvSpPr/>
          <p:nvPr/>
        </p:nvSpPr>
        <p:spPr>
          <a:xfrm>
            <a:off x="3644721" y="577789"/>
            <a:ext cx="7959144" cy="3770263"/>
          </a:xfrm>
          <a:prstGeom prst="rect">
            <a:avLst/>
          </a:prstGeom>
        </p:spPr>
        <p:txBody>
          <a:bodyPr wrap="square">
            <a:spAutoFit/>
          </a:bodyPr>
          <a:lstStyle/>
          <a:p>
            <a:pPr lvl="0" indent="457200" algn="just"/>
            <a:endParaRPr lang="ru-RU" sz="1900" b="1" dirty="0" smtClean="0">
              <a:solidFill>
                <a:srgbClr val="000000"/>
              </a:solidFill>
              <a:effectLst>
                <a:outerShdw blurRad="38100" dist="38100" dir="2700000" algn="tl">
                  <a:srgbClr val="000000">
                    <a:alpha val="43137"/>
                  </a:srgbClr>
                </a:outerShdw>
              </a:effectLst>
            </a:endParaRPr>
          </a:p>
          <a:p>
            <a:pPr lvl="0" algn="just"/>
            <a:r>
              <a:rPr lang="ru-RU" sz="2200" b="1" dirty="0" smtClean="0">
                <a:solidFill>
                  <a:srgbClr val="000000"/>
                </a:solidFill>
                <a:effectLst>
                  <a:outerShdw blurRad="38100" dist="38100" dir="2700000" algn="tl">
                    <a:srgbClr val="000000">
                      <a:alpha val="43137"/>
                    </a:srgbClr>
                  </a:outerShdw>
                </a:effectLst>
              </a:rPr>
              <a:t>1. Прием </a:t>
            </a:r>
            <a:r>
              <a:rPr lang="ru-RU" sz="2200" b="1" dirty="0">
                <a:solidFill>
                  <a:srgbClr val="000000"/>
                </a:solidFill>
                <a:effectLst>
                  <a:outerShdw blurRad="38100" dist="38100" dir="2700000" algn="tl">
                    <a:srgbClr val="000000">
                      <a:alpha val="43137"/>
                    </a:srgbClr>
                  </a:outerShdw>
                </a:effectLst>
              </a:rPr>
              <a:t>предварительного </a:t>
            </a:r>
            <a:r>
              <a:rPr lang="ru-RU" sz="2200" b="1" dirty="0" smtClean="0">
                <a:solidFill>
                  <a:srgbClr val="000000"/>
                </a:solidFill>
                <a:effectLst>
                  <a:outerShdw blurRad="38100" dist="38100" dir="2700000" algn="tl">
                    <a:srgbClr val="000000">
                      <a:alpha val="43137"/>
                    </a:srgbClr>
                  </a:outerShdw>
                </a:effectLst>
              </a:rPr>
              <a:t>осмотра: </a:t>
            </a:r>
          </a:p>
          <a:p>
            <a:pPr lvl="0" indent="457200" algn="just"/>
            <a:r>
              <a:rPr lang="ru-RU" dirty="0" smtClean="0">
                <a:solidFill>
                  <a:srgbClr val="000000"/>
                </a:solidFill>
              </a:rPr>
              <a:t>Этот </a:t>
            </a:r>
            <a:r>
              <a:rPr lang="ru-RU" dirty="0">
                <a:solidFill>
                  <a:srgbClr val="000000"/>
                </a:solidFill>
              </a:rPr>
              <a:t>прием используется в тот момент, когда экскурсанты находятся на месте рас­положения памятника. Он представляет собой первую ступень наблюдения объекта. </a:t>
            </a:r>
            <a:endParaRPr lang="ru-RU" dirty="0" smtClean="0">
              <a:solidFill>
                <a:srgbClr val="000000"/>
              </a:solidFill>
            </a:endParaRPr>
          </a:p>
          <a:p>
            <a:pPr lvl="0" indent="457200" algn="just"/>
            <a:endParaRPr lang="ru-RU" dirty="0">
              <a:solidFill>
                <a:srgbClr val="000000"/>
              </a:solidFill>
            </a:endParaRPr>
          </a:p>
          <a:p>
            <a:pPr lvl="0" indent="457200" algn="just"/>
            <a:endParaRPr lang="ru-RU" dirty="0" smtClean="0">
              <a:solidFill>
                <a:srgbClr val="000000"/>
              </a:solidFill>
            </a:endParaRPr>
          </a:p>
          <a:p>
            <a:pPr lvl="0" indent="457200" algn="just"/>
            <a:endParaRPr lang="ru-RU" dirty="0">
              <a:solidFill>
                <a:srgbClr val="000000"/>
              </a:solidFill>
            </a:endParaRPr>
          </a:p>
          <a:p>
            <a:pPr lvl="0" indent="457200" algn="just"/>
            <a:endParaRPr lang="ru-RU" dirty="0" smtClean="0">
              <a:solidFill>
                <a:srgbClr val="000000"/>
              </a:solidFill>
            </a:endParaRPr>
          </a:p>
          <a:p>
            <a:pPr lvl="0" indent="457200" algn="just"/>
            <a:endParaRPr lang="ru-RU" dirty="0">
              <a:solidFill>
                <a:srgbClr val="000000"/>
              </a:solidFill>
            </a:endParaRPr>
          </a:p>
          <a:p>
            <a:pPr lvl="0" indent="457200" algn="just"/>
            <a:endParaRPr lang="ru-RU" dirty="0" smtClean="0">
              <a:solidFill>
                <a:srgbClr val="000000"/>
              </a:solidFill>
            </a:endParaRPr>
          </a:p>
          <a:p>
            <a:pPr lvl="0" indent="457200" algn="just"/>
            <a:endParaRPr lang="ru-RU" dirty="0">
              <a:solidFill>
                <a:srgbClr val="000000"/>
              </a:solidFill>
            </a:endParaRPr>
          </a:p>
          <a:p>
            <a:pPr lvl="0" indent="457200" algn="just"/>
            <a:endParaRPr lang="ru-RU" dirty="0">
              <a:solidFill>
                <a:srgbClr val="000000"/>
              </a:solidFill>
            </a:endParaRPr>
          </a:p>
        </p:txBody>
      </p:sp>
      <p:sp>
        <p:nvSpPr>
          <p:cNvPr id="4" name="Прямоугольник 3"/>
          <p:cNvSpPr/>
          <p:nvPr/>
        </p:nvSpPr>
        <p:spPr>
          <a:xfrm>
            <a:off x="3644720" y="2126834"/>
            <a:ext cx="4134119" cy="2708434"/>
          </a:xfrm>
          <a:prstGeom prst="rect">
            <a:avLst/>
          </a:prstGeom>
        </p:spPr>
        <p:txBody>
          <a:bodyPr wrap="square">
            <a:spAutoFit/>
          </a:bodyPr>
          <a:lstStyle/>
          <a:p>
            <a:pPr lvl="0" indent="457200" algn="just"/>
            <a:r>
              <a:rPr lang="ru-RU" sz="2200" b="1" dirty="0">
                <a:solidFill>
                  <a:srgbClr val="000000"/>
                </a:solidFill>
                <a:effectLst>
                  <a:outerShdw blurRad="38100" dist="38100" dir="2700000" algn="tl">
                    <a:srgbClr val="000000">
                      <a:alpha val="43137"/>
                    </a:srgbClr>
                  </a:outerShdw>
                </a:effectLst>
              </a:rPr>
              <a:t>2. Прием панорамного показа:</a:t>
            </a:r>
            <a:r>
              <a:rPr lang="ru-RU" sz="2200" dirty="0">
                <a:solidFill>
                  <a:srgbClr val="000000"/>
                </a:solidFill>
              </a:rPr>
              <a:t> </a:t>
            </a:r>
            <a:r>
              <a:rPr lang="ru-RU" dirty="0">
                <a:solidFill>
                  <a:srgbClr val="000000"/>
                </a:solidFill>
              </a:rPr>
              <a:t>Дает возможность экскурсантам наблюдать (например, с Воскресенской горы в </a:t>
            </a:r>
            <a:r>
              <a:rPr lang="ru-RU" dirty="0" err="1">
                <a:solidFill>
                  <a:srgbClr val="000000"/>
                </a:solidFill>
              </a:rPr>
              <a:t>г.Томске</a:t>
            </a:r>
            <a:r>
              <a:rPr lang="ru-RU" dirty="0">
                <a:solidFill>
                  <a:srgbClr val="000000"/>
                </a:solidFill>
              </a:rPr>
              <a:t>) вид местности. Для панорамного показа могут быть использованы башни, колокольни, крепостные стены, мосты и другие высокие точки.</a:t>
            </a:r>
          </a:p>
          <a:p>
            <a:pPr lvl="0" indent="457200" algn="just"/>
            <a:endParaRPr lang="ru-RU" dirty="0">
              <a:solidFill>
                <a:srgbClr val="000000"/>
              </a:solidFill>
            </a:endParaRPr>
          </a:p>
        </p:txBody>
      </p:sp>
      <p:pic>
        <p:nvPicPr>
          <p:cNvPr id="1026" name="Picture 2" descr="Картинки по запросу панорамный вид"/>
          <p:cNvPicPr>
            <a:picLocks noChangeAspect="1" noChangeArrowheads="1"/>
          </p:cNvPicPr>
          <p:nvPr/>
        </p:nvPicPr>
        <p:blipFill rotWithShape="1">
          <a:blip r:embed="rId3">
            <a:extLst>
              <a:ext uri="{28A0092B-C50C-407E-A947-70E740481C1C}">
                <a14:useLocalDpi xmlns:a14="http://schemas.microsoft.com/office/drawing/2010/main" val="0"/>
              </a:ext>
            </a:extLst>
          </a:blip>
          <a:srcRect t="17710" b="24585"/>
          <a:stretch/>
        </p:blipFill>
        <p:spPr bwMode="auto">
          <a:xfrm>
            <a:off x="3644720" y="4579605"/>
            <a:ext cx="7817478" cy="1506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7959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918" y="1123837"/>
            <a:ext cx="3056951" cy="4601183"/>
          </a:xfrm>
        </p:spPr>
        <p:txBody>
          <a:bodyPr/>
          <a:lstStyle/>
          <a:p>
            <a:r>
              <a:rPr lang="ru-RU" dirty="0"/>
              <a:t>Методические приемы показа</a:t>
            </a:r>
          </a:p>
        </p:txBody>
      </p:sp>
      <p:sp>
        <p:nvSpPr>
          <p:cNvPr id="3" name="Прямоугольник 2"/>
          <p:cNvSpPr/>
          <p:nvPr/>
        </p:nvSpPr>
        <p:spPr>
          <a:xfrm>
            <a:off x="3614669" y="696660"/>
            <a:ext cx="8012809" cy="1815882"/>
          </a:xfrm>
          <a:prstGeom prst="rect">
            <a:avLst/>
          </a:prstGeom>
        </p:spPr>
        <p:txBody>
          <a:bodyPr wrap="square">
            <a:spAutoFit/>
          </a:bodyPr>
          <a:lstStyle/>
          <a:p>
            <a:pPr indent="457200" algn="just"/>
            <a:r>
              <a:rPr lang="ru-RU" sz="2200" b="1" dirty="0">
                <a:effectLst>
                  <a:outerShdw blurRad="38100" dist="38100" dir="2700000" algn="tl">
                    <a:srgbClr val="000000">
                      <a:alpha val="43137"/>
                    </a:srgbClr>
                  </a:outerShdw>
                </a:effectLst>
              </a:rPr>
              <a:t>3. Прием зрительной реконструкции (воссоздания): </a:t>
            </a:r>
            <a:endParaRPr lang="ru-RU" sz="2200" b="1" dirty="0" smtClean="0">
              <a:effectLst>
                <a:outerShdw blurRad="38100" dist="38100" dir="2700000" algn="tl">
                  <a:srgbClr val="000000">
                    <a:alpha val="43137"/>
                  </a:srgbClr>
                </a:outerShdw>
              </a:effectLst>
            </a:endParaRPr>
          </a:p>
          <a:p>
            <a:pPr indent="457200" algn="just"/>
            <a:r>
              <a:rPr lang="ru-RU" dirty="0" smtClean="0"/>
              <a:t>Термин </a:t>
            </a:r>
            <a:r>
              <a:rPr lang="ru-RU" dirty="0"/>
              <a:t>«реконструкция» означает восстановление первоначального вида (облика) чего-либо по остаткам или письменным источникам. Используются фотографии объекта, рисунка, чертежи, схемы, изобразительный материал, характеризующий обстановку, в которой происходили события. </a:t>
            </a:r>
            <a:endParaRPr lang="ru-RU" dirty="0" smtClean="0"/>
          </a:p>
        </p:txBody>
      </p:sp>
      <p:pic>
        <p:nvPicPr>
          <p:cNvPr id="4" name="Рисунок 3"/>
          <p:cNvPicPr>
            <a:picLocks noChangeAspect="1"/>
          </p:cNvPicPr>
          <p:nvPr/>
        </p:nvPicPr>
        <p:blipFill rotWithShape="1">
          <a:blip r:embed="rId2"/>
          <a:srcRect l="15684" t="8388" r="2856"/>
          <a:stretch/>
        </p:blipFill>
        <p:spPr>
          <a:xfrm>
            <a:off x="3715557" y="2512542"/>
            <a:ext cx="3284112" cy="3523140"/>
          </a:xfrm>
          <a:prstGeom prst="rect">
            <a:avLst/>
          </a:prstGeom>
        </p:spPr>
      </p:pic>
      <p:sp>
        <p:nvSpPr>
          <p:cNvPr id="5" name="Прямоугольник 4"/>
          <p:cNvSpPr/>
          <p:nvPr/>
        </p:nvSpPr>
        <p:spPr>
          <a:xfrm>
            <a:off x="6999669" y="2235543"/>
            <a:ext cx="4627810" cy="3754874"/>
          </a:xfrm>
          <a:prstGeom prst="rect">
            <a:avLst/>
          </a:prstGeom>
        </p:spPr>
        <p:txBody>
          <a:bodyPr wrap="square">
            <a:spAutoFit/>
          </a:bodyPr>
          <a:lstStyle/>
          <a:p>
            <a:pPr indent="457200" algn="just"/>
            <a:r>
              <a:rPr lang="ru-RU" sz="2200" b="1" dirty="0" smtClean="0">
                <a:effectLst>
                  <a:outerShdw blurRad="38100" dist="38100" dir="2700000" algn="tl">
                    <a:srgbClr val="000000">
                      <a:alpha val="43137"/>
                    </a:srgbClr>
                  </a:outerShdw>
                </a:effectLst>
              </a:rPr>
              <a:t>4. Прием </a:t>
            </a:r>
            <a:r>
              <a:rPr lang="ru-RU" sz="2200" b="1" dirty="0">
                <a:effectLst>
                  <a:outerShdw blurRad="38100" dist="38100" dir="2700000" algn="tl">
                    <a:srgbClr val="000000">
                      <a:alpha val="43137"/>
                    </a:srgbClr>
                  </a:outerShdw>
                </a:effectLst>
              </a:rPr>
              <a:t>зрительного </a:t>
            </a:r>
            <a:r>
              <a:rPr lang="ru-RU" sz="2200" b="1" dirty="0" smtClean="0">
                <a:effectLst>
                  <a:outerShdw blurRad="38100" dist="38100" dir="2700000" algn="tl">
                    <a:srgbClr val="000000">
                      <a:alpha val="43137"/>
                    </a:srgbClr>
                  </a:outerShdw>
                </a:effectLst>
              </a:rPr>
              <a:t>монтажа: </a:t>
            </a:r>
          </a:p>
          <a:p>
            <a:pPr indent="457200" algn="just"/>
            <a:r>
              <a:rPr lang="ru-RU" dirty="0" smtClean="0"/>
              <a:t>Прием является </a:t>
            </a:r>
            <a:r>
              <a:rPr lang="ru-RU" dirty="0"/>
              <a:t>одним из вариантов методического приема реконструкции. Экскурсовод, используя прием зрительного монтажа, составляет нужный образ, суммируя внешний облик нескольких памятников, а также их отдельных частей. Составные части могут быть «заимствованы» из тех объектов, которые в данный момент служат предметом наблюдения экскурсантов. В зрительном монтаже могут быть использованы фотографии, чертежи, рисунки.</a:t>
            </a:r>
          </a:p>
        </p:txBody>
      </p:sp>
    </p:spTree>
    <p:extLst>
      <p:ext uri="{BB962C8B-B14F-4D97-AF65-F5344CB8AC3E}">
        <p14:creationId xmlns:p14="http://schemas.microsoft.com/office/powerpoint/2010/main" val="3538977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918" y="1123837"/>
            <a:ext cx="3056951" cy="4601183"/>
          </a:xfrm>
        </p:spPr>
        <p:txBody>
          <a:bodyPr/>
          <a:lstStyle/>
          <a:p>
            <a:r>
              <a:rPr lang="ru-RU" dirty="0"/>
              <a:t>Методические приемы показа</a:t>
            </a:r>
          </a:p>
        </p:txBody>
      </p:sp>
      <p:sp>
        <p:nvSpPr>
          <p:cNvPr id="6" name="Прямоугольник 5"/>
          <p:cNvSpPr/>
          <p:nvPr/>
        </p:nvSpPr>
        <p:spPr>
          <a:xfrm>
            <a:off x="3601791" y="790187"/>
            <a:ext cx="8027832" cy="5878532"/>
          </a:xfrm>
          <a:prstGeom prst="rect">
            <a:avLst/>
          </a:prstGeom>
        </p:spPr>
        <p:txBody>
          <a:bodyPr wrap="square">
            <a:spAutoFit/>
          </a:bodyPr>
          <a:lstStyle/>
          <a:p>
            <a:r>
              <a:rPr lang="ru-RU" sz="2200" b="1" dirty="0" smtClean="0">
                <a:effectLst>
                  <a:outerShdw blurRad="38100" dist="38100" dir="2700000" algn="tl">
                    <a:srgbClr val="000000">
                      <a:alpha val="43137"/>
                    </a:srgbClr>
                  </a:outerShdw>
                </a:effectLst>
              </a:rPr>
              <a:t>5. Прием </a:t>
            </a:r>
            <a:r>
              <a:rPr lang="ru-RU" sz="2200" b="1" dirty="0">
                <a:effectLst>
                  <a:outerShdw blurRad="38100" dist="38100" dir="2700000" algn="tl">
                    <a:srgbClr val="000000">
                      <a:alpha val="43137"/>
                    </a:srgbClr>
                  </a:outerShdw>
                </a:effectLst>
              </a:rPr>
              <a:t>локализации </a:t>
            </a:r>
            <a:r>
              <a:rPr lang="ru-RU" sz="2200" b="1" dirty="0" smtClean="0">
                <a:effectLst>
                  <a:outerShdw blurRad="38100" dist="38100" dir="2700000" algn="tl">
                    <a:srgbClr val="000000">
                      <a:alpha val="43137"/>
                    </a:srgbClr>
                  </a:outerShdw>
                </a:effectLst>
              </a:rPr>
              <a:t>событий: </a:t>
            </a:r>
          </a:p>
          <a:p>
            <a:pPr algn="just"/>
            <a:r>
              <a:rPr lang="ru-RU" dirty="0" smtClean="0"/>
              <a:t>Важную </a:t>
            </a:r>
            <a:r>
              <a:rPr lang="ru-RU" dirty="0"/>
              <a:t>роль в конкретизации событий играет методический прием локализации, т. е. связь событий с конкретным местом. Этот прием дает возможность ограничить внимание участников экскурсии известными рамками, приковать их взгляды к данной конкретной территории именно к тому месту, где произошло событие. При изложении материала этот прием предусматривает переход от общего к частному. </a:t>
            </a:r>
          </a:p>
          <a:p>
            <a:r>
              <a:rPr lang="ru-RU" sz="2200" b="1" dirty="0" smtClean="0">
                <a:effectLst>
                  <a:outerShdw blurRad="38100" dist="38100" dir="2700000" algn="tl">
                    <a:srgbClr val="000000">
                      <a:alpha val="43137"/>
                    </a:srgbClr>
                  </a:outerShdw>
                </a:effectLst>
              </a:rPr>
              <a:t>6. Прием </a:t>
            </a:r>
            <a:r>
              <a:rPr lang="ru-RU" sz="2200" b="1" dirty="0">
                <a:effectLst>
                  <a:outerShdw blurRad="38100" dist="38100" dir="2700000" algn="tl">
                    <a:srgbClr val="000000">
                      <a:alpha val="43137"/>
                    </a:srgbClr>
                  </a:outerShdw>
                </a:effectLst>
              </a:rPr>
              <a:t>зрительного </a:t>
            </a:r>
            <a:r>
              <a:rPr lang="ru-RU" sz="2200" b="1" dirty="0" smtClean="0">
                <a:effectLst>
                  <a:outerShdw blurRad="38100" dist="38100" dir="2700000" algn="tl">
                    <a:srgbClr val="000000">
                      <a:alpha val="43137"/>
                    </a:srgbClr>
                  </a:outerShdw>
                </a:effectLst>
              </a:rPr>
              <a:t>сравнения:</a:t>
            </a:r>
          </a:p>
          <a:p>
            <a:pPr algn="just"/>
            <a:r>
              <a:rPr lang="ru-RU" sz="2200" b="1" dirty="0" smtClean="0">
                <a:effectLst>
                  <a:outerShdw blurRad="38100" dist="38100" dir="2700000" algn="tl">
                    <a:srgbClr val="000000">
                      <a:alpha val="43137"/>
                    </a:srgbClr>
                  </a:outerShdw>
                </a:effectLst>
              </a:rPr>
              <a:t> </a:t>
            </a:r>
            <a:r>
              <a:rPr lang="ru-RU" dirty="0"/>
              <a:t>Данный прием построен на зрительном сопоставлении различных предметов или частей одного объекта с другим, находящимся перед глазами экскурсантов. При этом сравнивают друг с другом как схожие, так и разные по своему внешнему облику объекты. </a:t>
            </a:r>
            <a:endParaRPr lang="ru-RU" dirty="0" smtClean="0"/>
          </a:p>
          <a:p>
            <a:r>
              <a:rPr lang="ru-RU" sz="2200" b="1" dirty="0" smtClean="0">
                <a:effectLst>
                  <a:outerShdw blurRad="38100" dist="38100" dir="2700000" algn="tl">
                    <a:srgbClr val="000000">
                      <a:alpha val="43137"/>
                    </a:srgbClr>
                  </a:outerShdw>
                </a:effectLst>
              </a:rPr>
              <a:t>7. Прием </a:t>
            </a:r>
            <a:r>
              <a:rPr lang="ru-RU" sz="2200" b="1" dirty="0">
                <a:effectLst>
                  <a:outerShdw blurRad="38100" dist="38100" dir="2700000" algn="tl">
                    <a:srgbClr val="000000">
                      <a:alpha val="43137"/>
                    </a:srgbClr>
                  </a:outerShdw>
                </a:effectLst>
              </a:rPr>
              <a:t>зрительной </a:t>
            </a:r>
            <a:r>
              <a:rPr lang="ru-RU" sz="2200" b="1" dirty="0" smtClean="0">
                <a:effectLst>
                  <a:outerShdw blurRad="38100" dist="38100" dir="2700000" algn="tl">
                    <a:srgbClr val="000000">
                      <a:alpha val="43137"/>
                    </a:srgbClr>
                  </a:outerShdw>
                </a:effectLst>
              </a:rPr>
              <a:t>аналогии:</a:t>
            </a:r>
          </a:p>
          <a:p>
            <a:r>
              <a:rPr lang="ru-RU" dirty="0" smtClean="0"/>
              <a:t> </a:t>
            </a:r>
            <a:r>
              <a:rPr lang="ru-RU" dirty="0"/>
              <a:t>Прием аналогии построен на сравнении</a:t>
            </a:r>
            <a:r>
              <a:rPr lang="ru-RU" dirty="0" smtClean="0"/>
              <a:t>:</a:t>
            </a:r>
          </a:p>
          <a:p>
            <a:pPr algn="just"/>
            <a:r>
              <a:rPr lang="ru-RU" dirty="0" smtClean="0"/>
              <a:t> </a:t>
            </a:r>
            <a:r>
              <a:rPr lang="ru-RU" dirty="0"/>
              <a:t>а) данного объекта с фотографией или рисунком другого аналогичного объекта; </a:t>
            </a:r>
            <a:endParaRPr lang="ru-RU" dirty="0" smtClean="0"/>
          </a:p>
          <a:p>
            <a:r>
              <a:rPr lang="ru-RU" dirty="0" smtClean="0"/>
              <a:t>б</a:t>
            </a:r>
            <a:r>
              <a:rPr lang="ru-RU" dirty="0"/>
              <a:t>) наблюдаемого объекта с теми объектами, которые экскурсанты наблюдали ранее. </a:t>
            </a:r>
          </a:p>
          <a:p>
            <a:endParaRPr lang="ru-RU" dirty="0" smtClean="0"/>
          </a:p>
          <a:p>
            <a:endParaRPr lang="ru-RU" dirty="0"/>
          </a:p>
        </p:txBody>
      </p:sp>
    </p:spTree>
    <p:extLst>
      <p:ext uri="{BB962C8B-B14F-4D97-AF65-F5344CB8AC3E}">
        <p14:creationId xmlns:p14="http://schemas.microsoft.com/office/powerpoint/2010/main" val="3313132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918" y="1123837"/>
            <a:ext cx="3056951" cy="4601183"/>
          </a:xfrm>
        </p:spPr>
        <p:txBody>
          <a:bodyPr/>
          <a:lstStyle/>
          <a:p>
            <a:r>
              <a:rPr lang="ru-RU" dirty="0"/>
              <a:t>Методические приемы показа</a:t>
            </a:r>
          </a:p>
        </p:txBody>
      </p:sp>
      <p:sp>
        <p:nvSpPr>
          <p:cNvPr id="3" name="Прямоугольник 2"/>
          <p:cNvSpPr/>
          <p:nvPr/>
        </p:nvSpPr>
        <p:spPr>
          <a:xfrm>
            <a:off x="3473003" y="638142"/>
            <a:ext cx="8143741" cy="2092881"/>
          </a:xfrm>
          <a:prstGeom prst="rect">
            <a:avLst/>
          </a:prstGeom>
        </p:spPr>
        <p:txBody>
          <a:bodyPr wrap="square">
            <a:spAutoFit/>
          </a:bodyPr>
          <a:lstStyle/>
          <a:p>
            <a:pPr indent="457200" algn="just"/>
            <a:r>
              <a:rPr lang="ru-RU" sz="2200" b="1" dirty="0" smtClean="0">
                <a:effectLst>
                  <a:outerShdw blurRad="38100" dist="38100" dir="2700000" algn="tl">
                    <a:srgbClr val="000000">
                      <a:alpha val="43137"/>
                    </a:srgbClr>
                  </a:outerShdw>
                </a:effectLst>
              </a:rPr>
              <a:t>8. Прием </a:t>
            </a:r>
            <a:r>
              <a:rPr lang="ru-RU" sz="2200" b="1" dirty="0">
                <a:effectLst>
                  <a:outerShdw blurRad="38100" dist="38100" dir="2700000" algn="tl">
                    <a:srgbClr val="000000">
                      <a:alpha val="43137"/>
                    </a:srgbClr>
                  </a:outerShdw>
                </a:effectLst>
              </a:rPr>
              <a:t>переключения </a:t>
            </a:r>
            <a:r>
              <a:rPr lang="ru-RU" sz="2200" b="1" dirty="0" smtClean="0">
                <a:effectLst>
                  <a:outerShdw blurRad="38100" dist="38100" dir="2700000" algn="tl">
                    <a:srgbClr val="000000">
                      <a:alpha val="43137"/>
                    </a:srgbClr>
                  </a:outerShdw>
                </a:effectLst>
              </a:rPr>
              <a:t>внимания: </a:t>
            </a:r>
          </a:p>
          <a:p>
            <a:pPr indent="457200" algn="just"/>
            <a:r>
              <a:rPr lang="ru-RU" dirty="0" smtClean="0"/>
              <a:t>После </a:t>
            </a:r>
            <a:r>
              <a:rPr lang="ru-RU" dirty="0"/>
              <a:t>наблюдения объекта экскурсанты по предложению экскурсовода переносят свой взгляд на другой объект (например, перенос взгляда с дома, построенного в начале прошлого века, на нынешнее многоэтажное здание или переход от наблюдения панорамы города к наблюдению объектов природы). Наличие контраста обогащает новыми впечатлениями. Сравнение объектов позволяет лучше понять первоначально наблюдаемый объект. </a:t>
            </a:r>
          </a:p>
        </p:txBody>
      </p:sp>
      <p:pic>
        <p:nvPicPr>
          <p:cNvPr id="4" name="Рисунок 3"/>
          <p:cNvPicPr>
            <a:picLocks noChangeAspect="1"/>
          </p:cNvPicPr>
          <p:nvPr/>
        </p:nvPicPr>
        <p:blipFill rotWithShape="1">
          <a:blip r:embed="rId2"/>
          <a:srcRect t="29394" b="5865"/>
          <a:stretch/>
        </p:blipFill>
        <p:spPr>
          <a:xfrm>
            <a:off x="3532030" y="2731023"/>
            <a:ext cx="8025686" cy="1721707"/>
          </a:xfrm>
          <a:prstGeom prst="rect">
            <a:avLst/>
          </a:prstGeom>
        </p:spPr>
      </p:pic>
      <p:sp>
        <p:nvSpPr>
          <p:cNvPr id="5" name="Прямоугольник 4"/>
          <p:cNvSpPr/>
          <p:nvPr/>
        </p:nvSpPr>
        <p:spPr>
          <a:xfrm>
            <a:off x="3473002" y="4452730"/>
            <a:ext cx="8025686" cy="1815882"/>
          </a:xfrm>
          <a:prstGeom prst="rect">
            <a:avLst/>
          </a:prstGeom>
        </p:spPr>
        <p:txBody>
          <a:bodyPr wrap="square">
            <a:spAutoFit/>
          </a:bodyPr>
          <a:lstStyle/>
          <a:p>
            <a:pPr lvl="0" indent="457200" algn="just"/>
            <a:r>
              <a:rPr lang="ru-RU" sz="2200" b="1" dirty="0">
                <a:solidFill>
                  <a:srgbClr val="000000"/>
                </a:solidFill>
                <a:effectLst>
                  <a:outerShdw blurRad="38100" dist="38100" dir="2700000" algn="tl">
                    <a:srgbClr val="000000">
                      <a:alpha val="43137"/>
                    </a:srgbClr>
                  </a:outerShdw>
                </a:effectLst>
              </a:rPr>
              <a:t>9. Методический прием движения: </a:t>
            </a:r>
          </a:p>
          <a:p>
            <a:pPr lvl="0" indent="457200" algn="just"/>
            <a:r>
              <a:rPr lang="ru-RU" dirty="0">
                <a:solidFill>
                  <a:srgbClr val="000000"/>
                </a:solidFill>
              </a:rPr>
              <a:t>Движение экскурсантов вблизи объекта с целью лучшего его наблюдения (например, осмотр крепостных стен, движение экскурсантов вдоль конвейера на заводе и др.). В ряде случаев движение группы используется для того, чтобы экскурсанты получили представление о крутизне склона горы, высоте башни (колокольни, минарета), глубине рва, расстоянии объекта и т. п. </a:t>
            </a:r>
          </a:p>
        </p:txBody>
      </p:sp>
    </p:spTree>
    <p:extLst>
      <p:ext uri="{BB962C8B-B14F-4D97-AF65-F5344CB8AC3E}">
        <p14:creationId xmlns:p14="http://schemas.microsoft.com/office/powerpoint/2010/main" val="2499811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918" y="1123837"/>
            <a:ext cx="3075167" cy="4601183"/>
          </a:xfrm>
        </p:spPr>
        <p:txBody>
          <a:bodyPr/>
          <a:lstStyle/>
          <a:p>
            <a:r>
              <a:rPr lang="ru-RU" dirty="0"/>
              <a:t>Методические приемы </a:t>
            </a:r>
            <a:r>
              <a:rPr lang="en-US" dirty="0" smtClean="0"/>
              <a:t/>
            </a:r>
            <a:br>
              <a:rPr lang="en-US" dirty="0" smtClean="0"/>
            </a:br>
            <a:r>
              <a:rPr lang="ru-RU" dirty="0" smtClean="0"/>
              <a:t>показа</a:t>
            </a:r>
            <a:endParaRPr lang="ru-RU" dirty="0"/>
          </a:p>
        </p:txBody>
      </p:sp>
      <p:sp>
        <p:nvSpPr>
          <p:cNvPr id="3" name="Объект 2"/>
          <p:cNvSpPr>
            <a:spLocks noGrp="1"/>
          </p:cNvSpPr>
          <p:nvPr>
            <p:ph idx="1"/>
          </p:nvPr>
        </p:nvSpPr>
        <p:spPr>
          <a:xfrm>
            <a:off x="3440899" y="801581"/>
            <a:ext cx="5298715" cy="2477078"/>
          </a:xfrm>
        </p:spPr>
        <p:txBody>
          <a:bodyPr>
            <a:normAutofit/>
          </a:bodyPr>
          <a:lstStyle/>
          <a:p>
            <a:pPr indent="0" algn="just">
              <a:buNone/>
            </a:pPr>
            <a:r>
              <a:rPr lang="ru-RU" sz="2400" b="1" dirty="0" smtClean="0">
                <a:solidFill>
                  <a:schemeClr val="tx1"/>
                </a:solidFill>
                <a:effectLst>
                  <a:outerShdw blurRad="38100" dist="38100" dir="2700000" algn="tl">
                    <a:srgbClr val="000000">
                      <a:alpha val="43137"/>
                    </a:srgbClr>
                  </a:outerShdw>
                </a:effectLst>
              </a:rPr>
              <a:t>10. </a:t>
            </a:r>
            <a:r>
              <a:rPr lang="ru-RU" sz="2400" b="1" dirty="0">
                <a:solidFill>
                  <a:schemeClr val="tx1"/>
                </a:solidFill>
                <a:effectLst>
                  <a:outerShdw blurRad="38100" dist="38100" dir="2700000" algn="tl">
                    <a:srgbClr val="000000">
                      <a:alpha val="43137"/>
                    </a:srgbClr>
                  </a:outerShdw>
                </a:effectLst>
              </a:rPr>
              <a:t>Прием </a:t>
            </a:r>
            <a:r>
              <a:rPr lang="ru-RU" sz="2400" b="1" dirty="0" smtClean="0">
                <a:solidFill>
                  <a:schemeClr val="tx1"/>
                </a:solidFill>
                <a:effectLst>
                  <a:outerShdw blurRad="38100" dist="38100" dir="2700000" algn="tl">
                    <a:srgbClr val="000000">
                      <a:alpha val="43137"/>
                    </a:srgbClr>
                  </a:outerShdw>
                </a:effectLst>
              </a:rPr>
              <a:t>восполнения: </a:t>
            </a:r>
            <a:endParaRPr lang="ru-RU" sz="2400" b="1" dirty="0">
              <a:solidFill>
                <a:schemeClr val="tx1"/>
              </a:solidFill>
              <a:effectLst>
                <a:outerShdw blurRad="38100" dist="38100" dir="2700000" algn="tl">
                  <a:srgbClr val="000000">
                    <a:alpha val="43137"/>
                  </a:srgbClr>
                </a:outerShdw>
              </a:effectLst>
            </a:endParaRPr>
          </a:p>
          <a:p>
            <a:pPr marL="0" indent="0">
              <a:buNone/>
            </a:pPr>
            <a:r>
              <a:rPr lang="ru-RU" sz="1800" dirty="0">
                <a:solidFill>
                  <a:schemeClr val="tx1"/>
                </a:solidFill>
              </a:rPr>
              <a:t>Восполнение </a:t>
            </a:r>
            <a:r>
              <a:rPr lang="ru-RU" sz="1800" dirty="0" smtClean="0">
                <a:solidFill>
                  <a:schemeClr val="tx1"/>
                </a:solidFill>
              </a:rPr>
              <a:t>недостающего зрительного </a:t>
            </a:r>
            <a:r>
              <a:rPr lang="ru-RU" sz="1800" dirty="0">
                <a:solidFill>
                  <a:schemeClr val="tx1"/>
                </a:solidFill>
              </a:rPr>
              <a:t>ряда экскурсионных </a:t>
            </a:r>
            <a:r>
              <a:rPr lang="ru-RU" sz="1800" dirty="0" smtClean="0">
                <a:solidFill>
                  <a:schemeClr val="tx1"/>
                </a:solidFill>
              </a:rPr>
              <a:t>объектов с помощью показа материалов «портфеля экскурсовода» для </a:t>
            </a:r>
            <a:r>
              <a:rPr lang="ru-RU" sz="1800" dirty="0">
                <a:solidFill>
                  <a:schemeClr val="tx1"/>
                </a:solidFill>
              </a:rPr>
              <a:t>более полного, </a:t>
            </a:r>
            <a:r>
              <a:rPr lang="ru-RU" sz="1800" dirty="0" smtClean="0">
                <a:solidFill>
                  <a:schemeClr val="tx1"/>
                </a:solidFill>
              </a:rPr>
              <a:t>конкретного </a:t>
            </a:r>
            <a:r>
              <a:rPr lang="ru-RU" sz="1800" dirty="0">
                <a:solidFill>
                  <a:schemeClr val="tx1"/>
                </a:solidFill>
              </a:rPr>
              <a:t>и </a:t>
            </a:r>
            <a:r>
              <a:rPr lang="ru-RU" sz="1800" dirty="0" smtClean="0">
                <a:solidFill>
                  <a:schemeClr val="tx1"/>
                </a:solidFill>
              </a:rPr>
              <a:t>детального ознакомления </a:t>
            </a:r>
            <a:r>
              <a:rPr lang="ru-RU" sz="1800" dirty="0">
                <a:solidFill>
                  <a:schemeClr val="tx1"/>
                </a:solidFill>
              </a:rPr>
              <a:t>с демонстрируемым объектом и связанными </a:t>
            </a:r>
            <a:r>
              <a:rPr lang="ru-RU" sz="1800" dirty="0" smtClean="0">
                <a:solidFill>
                  <a:schemeClr val="tx1"/>
                </a:solidFill>
              </a:rPr>
              <a:t>с ними </a:t>
            </a:r>
            <a:r>
              <a:rPr lang="ru-RU" sz="1800" dirty="0">
                <a:solidFill>
                  <a:schemeClr val="tx1"/>
                </a:solidFill>
              </a:rPr>
              <a:t>событиями, </a:t>
            </a:r>
            <a:r>
              <a:rPr lang="ru-RU" sz="1800" dirty="0" smtClean="0">
                <a:solidFill>
                  <a:schemeClr val="tx1"/>
                </a:solidFill>
              </a:rPr>
              <a:t>фактами</a:t>
            </a:r>
            <a:r>
              <a:rPr lang="ru-RU" sz="1800" dirty="0">
                <a:solidFill>
                  <a:schemeClr val="tx1"/>
                </a:solidFill>
              </a:rPr>
              <a:t>, </a:t>
            </a:r>
            <a:r>
              <a:rPr lang="ru-RU" sz="1800" dirty="0" smtClean="0">
                <a:solidFill>
                  <a:schemeClr val="tx1"/>
                </a:solidFill>
              </a:rPr>
              <a:t>явлениями.</a:t>
            </a:r>
          </a:p>
        </p:txBody>
      </p:sp>
      <p:pic>
        <p:nvPicPr>
          <p:cNvPr id="12" name="Рисунок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9614" y="755728"/>
            <a:ext cx="3072714" cy="2427443"/>
          </a:xfrm>
          <a:prstGeom prst="rect">
            <a:avLst/>
          </a:prstGeom>
        </p:spPr>
      </p:pic>
      <p:sp>
        <p:nvSpPr>
          <p:cNvPr id="13" name="Прямоугольник 12"/>
          <p:cNvSpPr/>
          <p:nvPr/>
        </p:nvSpPr>
        <p:spPr>
          <a:xfrm>
            <a:off x="6911088" y="3726817"/>
            <a:ext cx="5066728" cy="2123658"/>
          </a:xfrm>
          <a:prstGeom prst="rect">
            <a:avLst/>
          </a:prstGeom>
        </p:spPr>
        <p:txBody>
          <a:bodyPr wrap="square">
            <a:spAutoFit/>
          </a:bodyPr>
          <a:lstStyle/>
          <a:p>
            <a:r>
              <a:rPr lang="ru-RU" sz="2400" b="1" dirty="0">
                <a:effectLst>
                  <a:outerShdw blurRad="38100" dist="38100" dir="2700000" algn="tl">
                    <a:srgbClr val="000000">
                      <a:alpha val="43137"/>
                    </a:srgbClr>
                  </a:outerShdw>
                </a:effectLst>
              </a:rPr>
              <a:t>11. Прием деления и анализа: </a:t>
            </a:r>
          </a:p>
          <a:p>
            <a:r>
              <a:rPr lang="ru-RU" dirty="0"/>
              <a:t>Формирование понятия об окружающей действительности. Изучение свойств объекта. Выявление связей объекта с фактами, явлениями, событиями. Привитие навыков самостоятельного наблюдения объекта и уяснения его сущности.</a:t>
            </a:r>
            <a:endParaRPr lang="ru-RU" dirty="0"/>
          </a:p>
        </p:txBody>
      </p:sp>
      <p:pic>
        <p:nvPicPr>
          <p:cNvPr id="14" name="Рисунок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0899" y="3770417"/>
            <a:ext cx="3470189" cy="2313459"/>
          </a:xfrm>
          <a:prstGeom prst="rect">
            <a:avLst/>
          </a:prstGeom>
        </p:spPr>
      </p:pic>
    </p:spTree>
    <p:extLst>
      <p:ext uri="{BB962C8B-B14F-4D97-AF65-F5344CB8AC3E}">
        <p14:creationId xmlns:p14="http://schemas.microsoft.com/office/powerpoint/2010/main" val="3620027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rotWithShape="1">
          <a:blip r:embed="rId2"/>
          <a:srcRect l="12119" r="10360" b="16600"/>
          <a:stretch/>
        </p:blipFill>
        <p:spPr>
          <a:xfrm>
            <a:off x="3657600" y="2104127"/>
            <a:ext cx="3681722" cy="2640601"/>
          </a:xfrm>
          <a:prstGeom prst="rect">
            <a:avLst/>
          </a:prstGeom>
        </p:spPr>
      </p:pic>
      <p:sp>
        <p:nvSpPr>
          <p:cNvPr id="2" name="Заголовок 1"/>
          <p:cNvSpPr>
            <a:spLocks noGrp="1"/>
          </p:cNvSpPr>
          <p:nvPr>
            <p:ph type="title"/>
          </p:nvPr>
        </p:nvSpPr>
        <p:spPr>
          <a:xfrm>
            <a:off x="252919" y="1123837"/>
            <a:ext cx="3005436" cy="4601183"/>
          </a:xfrm>
        </p:spPr>
        <p:txBody>
          <a:bodyPr/>
          <a:lstStyle/>
          <a:p>
            <a:r>
              <a:rPr lang="ru-RU" dirty="0"/>
              <a:t>Методические приемы рассказа </a:t>
            </a:r>
          </a:p>
        </p:txBody>
      </p:sp>
      <p:sp>
        <p:nvSpPr>
          <p:cNvPr id="5" name="Прямоугольник 4"/>
          <p:cNvSpPr/>
          <p:nvPr/>
        </p:nvSpPr>
        <p:spPr>
          <a:xfrm>
            <a:off x="7339322" y="2208709"/>
            <a:ext cx="4190109" cy="2708434"/>
          </a:xfrm>
          <a:prstGeom prst="rect">
            <a:avLst/>
          </a:prstGeom>
        </p:spPr>
        <p:txBody>
          <a:bodyPr wrap="square">
            <a:spAutoFit/>
          </a:bodyPr>
          <a:lstStyle/>
          <a:p>
            <a:pPr algn="just"/>
            <a:r>
              <a:rPr lang="ru-RU" sz="2200" b="1" dirty="0" smtClean="0">
                <a:effectLst>
                  <a:outerShdw blurRad="38100" dist="38100" dir="2700000" algn="tl">
                    <a:srgbClr val="000000">
                      <a:alpha val="43137"/>
                    </a:srgbClr>
                  </a:outerShdw>
                </a:effectLst>
              </a:rPr>
              <a:t>1.  Прием </a:t>
            </a:r>
            <a:r>
              <a:rPr lang="ru-RU" sz="2200" b="1" dirty="0">
                <a:effectLst>
                  <a:outerShdw blurRad="38100" dist="38100" dir="2700000" algn="tl">
                    <a:srgbClr val="000000">
                      <a:alpha val="43137"/>
                    </a:srgbClr>
                  </a:outerShdw>
                </a:effectLst>
              </a:rPr>
              <a:t>экскурсионной </a:t>
            </a:r>
            <a:r>
              <a:rPr lang="ru-RU" sz="2200" b="1" dirty="0" smtClean="0">
                <a:effectLst>
                  <a:outerShdw blurRad="38100" dist="38100" dir="2700000" algn="tl">
                    <a:srgbClr val="000000">
                      <a:alpha val="43137"/>
                    </a:srgbClr>
                  </a:outerShdw>
                </a:effectLst>
              </a:rPr>
              <a:t>справки: </a:t>
            </a:r>
            <a:r>
              <a:rPr lang="ru-RU" dirty="0"/>
              <a:t>используется в сочетании с приемами зрительной реконструкции, локализации. Экскурсовод сообщает краткие данные о наблюдаемом объекте: дату постройки (реставрации), авторов проекта, размеры, назначение и др. По своему содержанию и построению данный прием </a:t>
            </a:r>
            <a:r>
              <a:rPr lang="ru-RU" dirty="0" smtClean="0"/>
              <a:t>напоминает</a:t>
            </a:r>
            <a:endParaRPr lang="ru-RU" dirty="0"/>
          </a:p>
        </p:txBody>
      </p:sp>
      <p:sp>
        <p:nvSpPr>
          <p:cNvPr id="6" name="Прямоугольник 5"/>
          <p:cNvSpPr/>
          <p:nvPr/>
        </p:nvSpPr>
        <p:spPr>
          <a:xfrm>
            <a:off x="3485882" y="796805"/>
            <a:ext cx="8043548" cy="1538883"/>
          </a:xfrm>
          <a:prstGeom prst="rect">
            <a:avLst/>
          </a:prstGeom>
        </p:spPr>
        <p:txBody>
          <a:bodyPr wrap="square">
            <a:spAutoFit/>
          </a:bodyPr>
          <a:lstStyle/>
          <a:p>
            <a:pPr indent="457200" algn="just"/>
            <a:r>
              <a:rPr lang="ru-RU" sz="2200" b="1" dirty="0" smtClean="0">
                <a:effectLst>
                  <a:outerShdw blurRad="38100" dist="38100" dir="2700000" algn="tl">
                    <a:srgbClr val="000000">
                      <a:alpha val="43137"/>
                    </a:srgbClr>
                  </a:outerShdw>
                </a:effectLst>
              </a:rPr>
              <a:t>Рассказ</a:t>
            </a:r>
            <a:r>
              <a:rPr lang="ru-RU" dirty="0" smtClean="0"/>
              <a:t> – условно </a:t>
            </a:r>
            <a:r>
              <a:rPr lang="ru-RU" dirty="0"/>
              <a:t>принятое в экскурсионном деле название устной части экскурсии, т. е. сообщения и пояснения, которые экскурсовод дает группе. Рассказ это звучащий индивидуальный текст экскурсовода, исполненный им с соблюдением требований устной публичной речи и представляющий образец монологической речи. </a:t>
            </a:r>
          </a:p>
        </p:txBody>
      </p:sp>
      <p:sp>
        <p:nvSpPr>
          <p:cNvPr id="8" name="Прямоугольник 7"/>
          <p:cNvSpPr/>
          <p:nvPr/>
        </p:nvSpPr>
        <p:spPr>
          <a:xfrm>
            <a:off x="3657600" y="4709357"/>
            <a:ext cx="7871831" cy="1538883"/>
          </a:xfrm>
          <a:prstGeom prst="rect">
            <a:avLst/>
          </a:prstGeom>
        </p:spPr>
        <p:txBody>
          <a:bodyPr wrap="square">
            <a:spAutoFit/>
          </a:bodyPr>
          <a:lstStyle/>
          <a:p>
            <a:pPr algn="just"/>
            <a:r>
              <a:rPr lang="ru-RU" dirty="0" smtClean="0"/>
              <a:t>путевую </a:t>
            </a:r>
            <a:r>
              <a:rPr lang="ru-RU" dirty="0"/>
              <a:t>экскурсионную информацию. </a:t>
            </a:r>
          </a:p>
          <a:p>
            <a:pPr algn="just"/>
            <a:r>
              <a:rPr lang="ru-RU" sz="2200" b="1" dirty="0">
                <a:effectLst>
                  <a:outerShdw blurRad="38100" dist="38100" dir="2700000" algn="tl">
                    <a:srgbClr val="000000">
                      <a:alpha val="43137"/>
                    </a:srgbClr>
                  </a:outerShdw>
                </a:effectLst>
              </a:rPr>
              <a:t>2. Прием </a:t>
            </a:r>
            <a:r>
              <a:rPr lang="ru-RU" sz="2200" b="1" dirty="0" smtClean="0">
                <a:effectLst>
                  <a:outerShdw blurRad="38100" dist="38100" dir="2700000" algn="tl">
                    <a:srgbClr val="000000">
                      <a:alpha val="43137"/>
                    </a:srgbClr>
                  </a:outerShdw>
                </a:effectLst>
              </a:rPr>
              <a:t>описания: </a:t>
            </a:r>
            <a:r>
              <a:rPr lang="ru-RU" dirty="0"/>
              <a:t>Этот прием предполагает изложение экскурсоводом характерных черт, примет, особенностей внешнего вида объекта в определенной последовательности. </a:t>
            </a:r>
            <a:r>
              <a:rPr lang="ru-RU" dirty="0" smtClean="0"/>
              <a:t>Для </a:t>
            </a:r>
            <a:r>
              <a:rPr lang="ru-RU" dirty="0"/>
              <a:t>описания объекта характерны точность, конкретность. </a:t>
            </a:r>
          </a:p>
        </p:txBody>
      </p:sp>
    </p:spTree>
    <p:extLst>
      <p:ext uri="{BB962C8B-B14F-4D97-AF65-F5344CB8AC3E}">
        <p14:creationId xmlns:p14="http://schemas.microsoft.com/office/powerpoint/2010/main" val="713625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919" y="1123837"/>
            <a:ext cx="3005436" cy="4601183"/>
          </a:xfrm>
        </p:spPr>
        <p:txBody>
          <a:bodyPr/>
          <a:lstStyle/>
          <a:p>
            <a:r>
              <a:rPr lang="ru-RU" dirty="0"/>
              <a:t>Методические приемы рассказа </a:t>
            </a:r>
          </a:p>
        </p:txBody>
      </p:sp>
      <p:sp>
        <p:nvSpPr>
          <p:cNvPr id="3" name="Прямоугольник 2"/>
          <p:cNvSpPr/>
          <p:nvPr/>
        </p:nvSpPr>
        <p:spPr>
          <a:xfrm>
            <a:off x="3644721" y="931438"/>
            <a:ext cx="7791718" cy="4985980"/>
          </a:xfrm>
          <a:prstGeom prst="rect">
            <a:avLst/>
          </a:prstGeom>
        </p:spPr>
        <p:txBody>
          <a:bodyPr wrap="square">
            <a:spAutoFit/>
          </a:bodyPr>
          <a:lstStyle/>
          <a:p>
            <a:pPr algn="just"/>
            <a:r>
              <a:rPr lang="ru-RU" sz="2200" b="1" dirty="0" smtClean="0">
                <a:effectLst>
                  <a:outerShdw blurRad="38100" dist="38100" dir="2700000" algn="tl">
                    <a:srgbClr val="000000">
                      <a:alpha val="43137"/>
                    </a:srgbClr>
                  </a:outerShdw>
                </a:effectLst>
              </a:rPr>
              <a:t>3. Прием характеристики:</a:t>
            </a:r>
            <a:r>
              <a:rPr lang="ru-RU" dirty="0" smtClean="0"/>
              <a:t> </a:t>
            </a:r>
            <a:r>
              <a:rPr lang="ru-RU" dirty="0"/>
              <a:t>построен на определении отличительных свойств и качеств предмета, явления, человека. </a:t>
            </a:r>
            <a:r>
              <a:rPr lang="ru-RU" dirty="0" smtClean="0"/>
              <a:t>В </a:t>
            </a:r>
            <a:r>
              <a:rPr lang="ru-RU" dirty="0"/>
              <a:t>отличие от приема описания прием характеристики представляет собой перечисление свойств и особенностей, совокупность которых дает наиболее полное представление о данном объекте, позволяет лучше понять его сущность. </a:t>
            </a:r>
          </a:p>
          <a:p>
            <a:pPr algn="just"/>
            <a:r>
              <a:rPr lang="ru-RU" sz="2200" b="1" dirty="0" smtClean="0">
                <a:effectLst>
                  <a:outerShdw blurRad="38100" dist="38100" dir="2700000" algn="tl">
                    <a:srgbClr val="000000">
                      <a:alpha val="43137"/>
                    </a:srgbClr>
                  </a:outerShdw>
                </a:effectLst>
              </a:rPr>
              <a:t>4. Прием объяснения: </a:t>
            </a:r>
            <a:r>
              <a:rPr lang="ru-RU" dirty="0"/>
              <a:t>форма изложения материала, когда в рассказе, помимо справки об историческом событии, раскрываются сущность и причины, его вызвавшие. Наиболее часто этот прием используется в производственно-экономических и природоведческих экскурсиях, где в рассказе объясняются внутренние связи процессов и явлений. Экскурсовод поясняет смысл изображенного художником в картине, содержание памятника монументальной скульптуры. </a:t>
            </a:r>
            <a:endParaRPr lang="ru-RU" dirty="0" smtClean="0"/>
          </a:p>
          <a:p>
            <a:pPr algn="just"/>
            <a:r>
              <a:rPr lang="ru-RU" sz="2200" b="1" dirty="0" smtClean="0">
                <a:effectLst>
                  <a:outerShdw blurRad="38100" dist="38100" dir="2700000" algn="tl">
                    <a:srgbClr val="000000">
                      <a:alpha val="43137"/>
                    </a:srgbClr>
                  </a:outerShdw>
                </a:effectLst>
              </a:rPr>
              <a:t>5. Прием комментирования: </a:t>
            </a:r>
            <a:r>
              <a:rPr lang="ru-RU" dirty="0"/>
              <a:t>В экскурсии методический прием комментирования используется экскурсоводом при изложении материала, разъясняющего смысл события или замысел автора памятники истории и культуры, который в данный момент наблюдается экскурсантами.</a:t>
            </a:r>
          </a:p>
          <a:p>
            <a:pPr algn="just"/>
            <a:endParaRPr lang="ru-RU" dirty="0"/>
          </a:p>
        </p:txBody>
      </p:sp>
    </p:spTree>
    <p:extLst>
      <p:ext uri="{BB962C8B-B14F-4D97-AF65-F5344CB8AC3E}">
        <p14:creationId xmlns:p14="http://schemas.microsoft.com/office/powerpoint/2010/main" val="2509608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919" y="1123837"/>
            <a:ext cx="3005436" cy="4601183"/>
          </a:xfrm>
        </p:spPr>
        <p:txBody>
          <a:bodyPr/>
          <a:lstStyle/>
          <a:p>
            <a:r>
              <a:rPr lang="ru-RU" dirty="0"/>
              <a:t>Методические приемы рассказа </a:t>
            </a:r>
          </a:p>
        </p:txBody>
      </p:sp>
      <p:sp>
        <p:nvSpPr>
          <p:cNvPr id="3" name="Прямоугольник 2"/>
          <p:cNvSpPr/>
          <p:nvPr/>
        </p:nvSpPr>
        <p:spPr>
          <a:xfrm>
            <a:off x="3627549" y="877170"/>
            <a:ext cx="7924799" cy="1261884"/>
          </a:xfrm>
          <a:prstGeom prst="rect">
            <a:avLst/>
          </a:prstGeom>
        </p:spPr>
        <p:txBody>
          <a:bodyPr wrap="square">
            <a:spAutoFit/>
          </a:bodyPr>
          <a:lstStyle/>
          <a:p>
            <a:pPr algn="just"/>
            <a:r>
              <a:rPr lang="ru-RU" sz="2200" b="1" dirty="0" smtClean="0">
                <a:effectLst>
                  <a:outerShdw blurRad="38100" dist="38100" dir="2700000" algn="tl">
                    <a:srgbClr val="000000">
                      <a:alpha val="43137"/>
                    </a:srgbClr>
                  </a:outerShdw>
                </a:effectLst>
              </a:rPr>
              <a:t>6. Прием репортажа: </a:t>
            </a:r>
            <a:r>
              <a:rPr lang="ru-RU" dirty="0"/>
              <a:t>В экскурсии это краткое сообщение экскурсовода о событии, явлении, процессе, очевидцами которых являются экскурсанты. Рассказ при этом идет об объекте, попавшем в поле их зрения (например, о движущемся конвейере). </a:t>
            </a:r>
          </a:p>
        </p:txBody>
      </p:sp>
      <p:pic>
        <p:nvPicPr>
          <p:cNvPr id="5" name="Рисунок 4"/>
          <p:cNvPicPr>
            <a:picLocks noChangeAspect="1"/>
          </p:cNvPicPr>
          <p:nvPr/>
        </p:nvPicPr>
        <p:blipFill>
          <a:blip r:embed="rId2"/>
          <a:stretch>
            <a:fillRect/>
          </a:stretch>
        </p:blipFill>
        <p:spPr>
          <a:xfrm>
            <a:off x="3258355" y="1989785"/>
            <a:ext cx="3284113" cy="3284113"/>
          </a:xfrm>
          <a:prstGeom prst="rect">
            <a:avLst/>
          </a:prstGeom>
        </p:spPr>
      </p:pic>
      <p:sp>
        <p:nvSpPr>
          <p:cNvPr id="6" name="Прямоугольник 5"/>
          <p:cNvSpPr/>
          <p:nvPr/>
        </p:nvSpPr>
        <p:spPr>
          <a:xfrm>
            <a:off x="6263791" y="1989785"/>
            <a:ext cx="5288557" cy="2923877"/>
          </a:xfrm>
          <a:prstGeom prst="rect">
            <a:avLst/>
          </a:prstGeom>
        </p:spPr>
        <p:txBody>
          <a:bodyPr wrap="square">
            <a:spAutoFit/>
          </a:bodyPr>
          <a:lstStyle/>
          <a:p>
            <a:pPr lvl="0" algn="just"/>
            <a:r>
              <a:rPr lang="ru-RU" sz="2200" b="1" dirty="0">
                <a:solidFill>
                  <a:srgbClr val="000000"/>
                </a:solidFill>
                <a:effectLst>
                  <a:outerShdw blurRad="38100" dist="38100" dir="2700000" algn="tl">
                    <a:srgbClr val="000000">
                      <a:alpha val="43137"/>
                    </a:srgbClr>
                  </a:outerShdw>
                </a:effectLst>
              </a:rPr>
              <a:t>7. Прием цитирования: </a:t>
            </a:r>
            <a:r>
              <a:rPr lang="ru-RU" dirty="0">
                <a:solidFill>
                  <a:srgbClr val="000000"/>
                </a:solidFill>
              </a:rPr>
              <a:t>Цитата дословная выдержка из какого-либо текста или в точности приводимые чьи-либо слова (прямая речь). К цитированию прибегают в следующих случаях: для подтверждения, яркого и убедительного выражения своей мысли, сохранения особенностей языка и колорита определенного исторического периода времени, воспроизведения картины события и ознакомления с чьим-то авторитетным мнением. </a:t>
            </a:r>
          </a:p>
        </p:txBody>
      </p:sp>
      <p:sp>
        <p:nvSpPr>
          <p:cNvPr id="7" name="Прямоугольник 6"/>
          <p:cNvSpPr/>
          <p:nvPr/>
        </p:nvSpPr>
        <p:spPr>
          <a:xfrm>
            <a:off x="3357092" y="4817079"/>
            <a:ext cx="8195255" cy="1261884"/>
          </a:xfrm>
          <a:prstGeom prst="rect">
            <a:avLst/>
          </a:prstGeom>
        </p:spPr>
        <p:txBody>
          <a:bodyPr wrap="square">
            <a:spAutoFit/>
          </a:bodyPr>
          <a:lstStyle/>
          <a:p>
            <a:pPr algn="just"/>
            <a:r>
              <a:rPr lang="ru-RU" sz="2200" b="1" dirty="0" smtClean="0">
                <a:effectLst>
                  <a:outerShdw blurRad="38100" dist="38100" dir="2700000" algn="tl">
                    <a:srgbClr val="000000">
                      <a:alpha val="43137"/>
                    </a:srgbClr>
                  </a:outerShdw>
                </a:effectLst>
              </a:rPr>
              <a:t>8. Прием вопросов-ответов: </a:t>
            </a:r>
            <a:r>
              <a:rPr lang="ru-RU" dirty="0"/>
              <a:t>Суть этого приема состоит в том, что в ходе рассказа экскурсовод задает различные вопросы экскурсантам с целью их активизации. Большая часть таких вопросов не рассчитана на то, чтобы получить на них какие-либо ответы от участников экскурсии. </a:t>
            </a:r>
          </a:p>
        </p:txBody>
      </p:sp>
    </p:spTree>
    <p:extLst>
      <p:ext uri="{BB962C8B-B14F-4D97-AF65-F5344CB8AC3E}">
        <p14:creationId xmlns:p14="http://schemas.microsoft.com/office/powerpoint/2010/main" val="2141374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24136" r="32074" b="14057"/>
          <a:stretch/>
        </p:blipFill>
        <p:spPr>
          <a:xfrm>
            <a:off x="10890422" y="3288462"/>
            <a:ext cx="1301578" cy="2814424"/>
          </a:xfrm>
          <a:prstGeom prst="rect">
            <a:avLst/>
          </a:prstGeom>
        </p:spPr>
      </p:pic>
      <p:pic>
        <p:nvPicPr>
          <p:cNvPr id="2050" name="Picture 2" descr="Картинки по запросу вопрос"/>
          <p:cNvPicPr>
            <a:picLocks noChangeAspect="1" noChangeArrowheads="1"/>
          </p:cNvPicPr>
          <p:nvPr/>
        </p:nvPicPr>
        <p:blipFill rotWithShape="1">
          <a:blip r:embed="rId3">
            <a:extLst>
              <a:ext uri="{28A0092B-C50C-407E-A947-70E740481C1C}">
                <a14:useLocalDpi xmlns:a14="http://schemas.microsoft.com/office/drawing/2010/main" val="0"/>
              </a:ext>
            </a:extLst>
          </a:blip>
          <a:srcRect l="24655" t="19393" r="20817" b="7790"/>
          <a:stretch/>
        </p:blipFill>
        <p:spPr bwMode="auto">
          <a:xfrm>
            <a:off x="3670480" y="805035"/>
            <a:ext cx="1944709" cy="2483427"/>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252919" y="1123837"/>
            <a:ext cx="3005436" cy="4601183"/>
          </a:xfrm>
        </p:spPr>
        <p:txBody>
          <a:bodyPr/>
          <a:lstStyle/>
          <a:p>
            <a:r>
              <a:rPr lang="ru-RU" dirty="0"/>
              <a:t>Методические приемы рассказа </a:t>
            </a:r>
          </a:p>
        </p:txBody>
      </p:sp>
      <p:sp>
        <p:nvSpPr>
          <p:cNvPr id="3" name="Прямоугольник 2"/>
          <p:cNvSpPr/>
          <p:nvPr/>
        </p:nvSpPr>
        <p:spPr>
          <a:xfrm>
            <a:off x="5615189" y="918582"/>
            <a:ext cx="5924281" cy="2369880"/>
          </a:xfrm>
          <a:prstGeom prst="rect">
            <a:avLst/>
          </a:prstGeom>
        </p:spPr>
        <p:txBody>
          <a:bodyPr wrap="square">
            <a:spAutoFit/>
          </a:bodyPr>
          <a:lstStyle/>
          <a:p>
            <a:pPr algn="just"/>
            <a:r>
              <a:rPr lang="ru-RU" sz="2200" b="1" dirty="0" smtClean="0">
                <a:effectLst>
                  <a:outerShdw blurRad="38100" dist="38100" dir="2700000" algn="tl">
                    <a:srgbClr val="000000">
                      <a:alpha val="43137"/>
                    </a:srgbClr>
                  </a:outerShdw>
                </a:effectLst>
              </a:rPr>
              <a:t>9. Прием </a:t>
            </a:r>
            <a:r>
              <a:rPr lang="ru-RU" sz="2200" b="1" dirty="0">
                <a:effectLst>
                  <a:outerShdw blurRad="38100" dist="38100" dir="2700000" algn="tl">
                    <a:srgbClr val="000000">
                      <a:alpha val="43137"/>
                    </a:srgbClr>
                  </a:outerShdw>
                </a:effectLst>
              </a:rPr>
              <a:t>ссылки на </a:t>
            </a:r>
            <a:r>
              <a:rPr lang="ru-RU" sz="2200" b="1" dirty="0" smtClean="0">
                <a:effectLst>
                  <a:outerShdw blurRad="38100" dist="38100" dir="2700000" algn="tl">
                    <a:srgbClr val="000000">
                      <a:alpha val="43137"/>
                    </a:srgbClr>
                  </a:outerShdw>
                </a:effectLst>
              </a:rPr>
              <a:t>очевидцев: </a:t>
            </a:r>
            <a:r>
              <a:rPr lang="ru-RU" dirty="0" smtClean="0"/>
              <a:t>Использование </a:t>
            </a:r>
            <a:r>
              <a:rPr lang="ru-RU" dirty="0"/>
              <a:t>этого приема в рассказе дает возможность для образного воссоздания событий. «Очевидцами» могут быть деревья, древние башни, стены, которые «видели» многие исторические события. Этот прием помогает экскурсоводу создать картину события. В рассказе о событиях более близких экскурсовод может сослаться на таких очевидцев, как местные жители. </a:t>
            </a:r>
          </a:p>
        </p:txBody>
      </p:sp>
      <p:sp>
        <p:nvSpPr>
          <p:cNvPr id="4" name="Прямоугольник 3"/>
          <p:cNvSpPr/>
          <p:nvPr/>
        </p:nvSpPr>
        <p:spPr>
          <a:xfrm>
            <a:off x="3670479" y="3288462"/>
            <a:ext cx="6993227" cy="2923877"/>
          </a:xfrm>
          <a:prstGeom prst="rect">
            <a:avLst/>
          </a:prstGeom>
        </p:spPr>
        <p:txBody>
          <a:bodyPr wrap="square">
            <a:spAutoFit/>
          </a:bodyPr>
          <a:lstStyle/>
          <a:p>
            <a:pPr lvl="0" algn="just"/>
            <a:r>
              <a:rPr lang="ru-RU" sz="2200" b="1" dirty="0">
                <a:solidFill>
                  <a:srgbClr val="000000"/>
                </a:solidFill>
                <a:effectLst>
                  <a:outerShdw blurRad="38100" dist="38100" dir="2700000" algn="tl">
                    <a:srgbClr val="000000">
                      <a:alpha val="43137"/>
                    </a:srgbClr>
                  </a:outerShdw>
                </a:effectLst>
              </a:rPr>
              <a:t>10. Прием заданий</a:t>
            </a:r>
            <a:r>
              <a:rPr lang="ru-RU" dirty="0">
                <a:solidFill>
                  <a:srgbClr val="000000"/>
                </a:solidFill>
              </a:rPr>
              <a:t>: находит выражение в его обращении к экскурсантам: «Подумайте, почему этот памятник так назван? Вспомните, на что похоже это здание (эта башня)? Какие приметы на местности говорят о прошлом? Постарайтесь объяснить, почему здесь сделана такая надпись.» и др. Прием направляет внимание экскурсантов на конкретное здание, определенную часть здания, на те детали, понимание которых важно для усвоения рассматриваемых вопросов. Задача этого приема заинтересовать экскурсантов, заставить их задуматься, активизировать свою мыслительную деятельность, возбудить воображение. </a:t>
            </a:r>
          </a:p>
        </p:txBody>
      </p:sp>
    </p:spTree>
    <p:extLst>
      <p:ext uri="{BB962C8B-B14F-4D97-AF65-F5344CB8AC3E}">
        <p14:creationId xmlns:p14="http://schemas.microsoft.com/office/powerpoint/2010/main" val="2790353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Картинки по запросу литература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2783" y="2008984"/>
            <a:ext cx="2513464" cy="2568403"/>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rotWithShape="1">
          <a:blip r:embed="rId3"/>
          <a:srcRect l="8702" r="8417"/>
          <a:stretch/>
        </p:blipFill>
        <p:spPr>
          <a:xfrm rot="10800000" flipH="1" flipV="1">
            <a:off x="3506876" y="257053"/>
            <a:ext cx="1589521" cy="1917815"/>
          </a:xfrm>
          <a:prstGeom prst="rect">
            <a:avLst/>
          </a:prstGeom>
        </p:spPr>
      </p:pic>
      <p:sp>
        <p:nvSpPr>
          <p:cNvPr id="2" name="Заголовок 1"/>
          <p:cNvSpPr>
            <a:spLocks noGrp="1"/>
          </p:cNvSpPr>
          <p:nvPr>
            <p:ph type="title"/>
          </p:nvPr>
        </p:nvSpPr>
        <p:spPr>
          <a:xfrm>
            <a:off x="252919" y="1123837"/>
            <a:ext cx="3005436" cy="4601183"/>
          </a:xfrm>
        </p:spPr>
        <p:txBody>
          <a:bodyPr/>
          <a:lstStyle/>
          <a:p>
            <a:r>
              <a:rPr lang="ru-RU" dirty="0"/>
              <a:t>Методические приемы рассказа </a:t>
            </a:r>
          </a:p>
        </p:txBody>
      </p:sp>
      <p:sp>
        <p:nvSpPr>
          <p:cNvPr id="3" name="Прямоугольник 2"/>
          <p:cNvSpPr/>
          <p:nvPr/>
        </p:nvSpPr>
        <p:spPr>
          <a:xfrm>
            <a:off x="5096397" y="726699"/>
            <a:ext cx="6536559" cy="1261884"/>
          </a:xfrm>
          <a:prstGeom prst="rect">
            <a:avLst/>
          </a:prstGeom>
        </p:spPr>
        <p:txBody>
          <a:bodyPr wrap="square">
            <a:spAutoFit/>
          </a:bodyPr>
          <a:lstStyle/>
          <a:p>
            <a:pPr algn="just"/>
            <a:r>
              <a:rPr lang="ru-RU" sz="2200" b="1" dirty="0" smtClean="0">
                <a:effectLst>
                  <a:outerShdw blurRad="38100" dist="38100" dir="2700000" algn="tl">
                    <a:srgbClr val="000000">
                      <a:alpha val="43137"/>
                    </a:srgbClr>
                  </a:outerShdw>
                </a:effectLst>
              </a:rPr>
              <a:t>11. Прием </a:t>
            </a:r>
            <a:r>
              <a:rPr lang="ru-RU" sz="2200" b="1" dirty="0">
                <a:effectLst>
                  <a:outerShdw blurRad="38100" dist="38100" dir="2700000" algn="tl">
                    <a:srgbClr val="000000">
                      <a:alpha val="43137"/>
                    </a:srgbClr>
                  </a:outerShdw>
                </a:effectLst>
              </a:rPr>
              <a:t>новизны </a:t>
            </a:r>
            <a:r>
              <a:rPr lang="ru-RU" sz="2200" b="1" dirty="0" smtClean="0">
                <a:effectLst>
                  <a:outerShdw blurRad="38100" dist="38100" dir="2700000" algn="tl">
                    <a:srgbClr val="000000">
                      <a:alpha val="43137"/>
                    </a:srgbClr>
                  </a:outerShdw>
                </a:effectLst>
              </a:rPr>
              <a:t>материала: </a:t>
            </a:r>
            <a:r>
              <a:rPr lang="ru-RU" dirty="0" smtClean="0"/>
              <a:t>Состоит </a:t>
            </a:r>
            <a:r>
              <a:rPr lang="ru-RU" dirty="0"/>
              <a:t>в том, что в ходе рассказа по теме сообщаются факты и примеры, неизвестные экскурсантам. Этот прием используется экскурсоводом в тот момент, когда необходимо </a:t>
            </a:r>
            <a:r>
              <a:rPr lang="ru-RU" dirty="0" smtClean="0"/>
              <a:t>привлечь </a:t>
            </a:r>
            <a:endParaRPr lang="ru-RU" dirty="0"/>
          </a:p>
        </p:txBody>
      </p:sp>
      <p:sp>
        <p:nvSpPr>
          <p:cNvPr id="6" name="Прямоугольник 5"/>
          <p:cNvSpPr/>
          <p:nvPr/>
        </p:nvSpPr>
        <p:spPr>
          <a:xfrm>
            <a:off x="3570310" y="4674058"/>
            <a:ext cx="8062646" cy="1538883"/>
          </a:xfrm>
          <a:prstGeom prst="rect">
            <a:avLst/>
          </a:prstGeom>
        </p:spPr>
        <p:txBody>
          <a:bodyPr wrap="square">
            <a:spAutoFit/>
          </a:bodyPr>
          <a:lstStyle/>
          <a:p>
            <a:pPr lvl="0" algn="just"/>
            <a:r>
              <a:rPr lang="ru-RU" sz="2200" b="1" dirty="0" smtClean="0">
                <a:solidFill>
                  <a:srgbClr val="000000"/>
                </a:solidFill>
                <a:effectLst>
                  <a:outerShdw blurRad="38100" dist="38100" dir="2700000" algn="tl">
                    <a:srgbClr val="000000">
                      <a:alpha val="43137"/>
                    </a:srgbClr>
                  </a:outerShdw>
                </a:effectLst>
              </a:rPr>
              <a:t>13</a:t>
            </a:r>
            <a:r>
              <a:rPr lang="ru-RU" sz="2200" b="1" dirty="0">
                <a:solidFill>
                  <a:srgbClr val="000000"/>
                </a:solidFill>
                <a:effectLst>
                  <a:outerShdw blurRad="38100" dist="38100" dir="2700000" algn="tl">
                    <a:srgbClr val="000000">
                      <a:alpha val="43137"/>
                    </a:srgbClr>
                  </a:outerShdw>
                </a:effectLst>
              </a:rPr>
              <a:t>. Прием соучастия: </a:t>
            </a:r>
            <a:r>
              <a:rPr lang="ru-RU" dirty="0">
                <a:solidFill>
                  <a:srgbClr val="000000"/>
                </a:solidFill>
              </a:rPr>
              <a:t>Задача этого приема помочь экскурсантам стать участниками того события, которому посвящена экскурсия. Делается это с помощью, например, обращения к группе: «Представьте себе, что мы с вами находимся на этом поле во время наступления вражеских войск». Затем с помощью приема зрительной реконструкции восстанавливается картина боя. </a:t>
            </a:r>
          </a:p>
        </p:txBody>
      </p:sp>
      <p:sp>
        <p:nvSpPr>
          <p:cNvPr id="7" name="Прямоугольник 6"/>
          <p:cNvSpPr/>
          <p:nvPr/>
        </p:nvSpPr>
        <p:spPr>
          <a:xfrm>
            <a:off x="3506876" y="1912313"/>
            <a:ext cx="8349372" cy="646331"/>
          </a:xfrm>
          <a:prstGeom prst="rect">
            <a:avLst/>
          </a:prstGeom>
        </p:spPr>
        <p:txBody>
          <a:bodyPr wrap="square">
            <a:spAutoFit/>
          </a:bodyPr>
          <a:lstStyle/>
          <a:p>
            <a:r>
              <a:rPr lang="ru-RU" dirty="0"/>
              <a:t>внимание группы к объекту, сделать восприятие наблюдаемого более эффективным. </a:t>
            </a:r>
          </a:p>
        </p:txBody>
      </p:sp>
      <p:sp>
        <p:nvSpPr>
          <p:cNvPr id="8" name="Прямоугольник 7"/>
          <p:cNvSpPr/>
          <p:nvPr/>
        </p:nvSpPr>
        <p:spPr>
          <a:xfrm>
            <a:off x="3570310" y="2428125"/>
            <a:ext cx="5931499" cy="2431435"/>
          </a:xfrm>
          <a:prstGeom prst="rect">
            <a:avLst/>
          </a:prstGeom>
        </p:spPr>
        <p:txBody>
          <a:bodyPr wrap="square">
            <a:spAutoFit/>
          </a:bodyPr>
          <a:lstStyle/>
          <a:p>
            <a:pPr lvl="0" algn="just"/>
            <a:r>
              <a:rPr lang="ru-RU" sz="2200" b="1" dirty="0">
                <a:solidFill>
                  <a:srgbClr val="000000"/>
                </a:solidFill>
                <a:effectLst>
                  <a:outerShdw blurRad="38100" dist="38100" dir="2700000" algn="tl">
                    <a:srgbClr val="000000">
                      <a:alpha val="43137"/>
                    </a:srgbClr>
                  </a:outerShdw>
                </a:effectLst>
              </a:rPr>
              <a:t>12. Прием словесного (литературного) монтажа: </a:t>
            </a:r>
            <a:r>
              <a:rPr lang="ru-RU" dirty="0">
                <a:solidFill>
                  <a:srgbClr val="000000"/>
                </a:solidFill>
              </a:rPr>
              <a:t>Используя его, экскурсовод свой рассказ строит на наборе отрывков из различных литературных произведений, документальных материалов, опубликованных в периодической печати. Содержание этих отрывков раскрывает </a:t>
            </a:r>
            <a:r>
              <a:rPr lang="ru-RU" dirty="0" err="1">
                <a:solidFill>
                  <a:srgbClr val="000000"/>
                </a:solidFill>
              </a:rPr>
              <a:t>подтему</a:t>
            </a:r>
            <a:r>
              <a:rPr lang="ru-RU" dirty="0">
                <a:solidFill>
                  <a:srgbClr val="000000"/>
                </a:solidFill>
              </a:rPr>
              <a:t> экскурсии или один из основных ее вопросов. Этот прием дает возможность воссоздать картину событий. </a:t>
            </a:r>
          </a:p>
        </p:txBody>
      </p:sp>
    </p:spTree>
    <p:extLst>
      <p:ext uri="{BB962C8B-B14F-4D97-AF65-F5344CB8AC3E}">
        <p14:creationId xmlns:p14="http://schemas.microsoft.com/office/powerpoint/2010/main" val="1761835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919" y="1123837"/>
            <a:ext cx="3005436" cy="4601183"/>
          </a:xfrm>
        </p:spPr>
        <p:txBody>
          <a:bodyPr/>
          <a:lstStyle/>
          <a:p>
            <a:r>
              <a:rPr lang="ru-RU" dirty="0"/>
              <a:t>Методические приемы рассказа </a:t>
            </a:r>
          </a:p>
        </p:txBody>
      </p:sp>
      <p:sp>
        <p:nvSpPr>
          <p:cNvPr id="3" name="Прямоугольник 2"/>
          <p:cNvSpPr/>
          <p:nvPr/>
        </p:nvSpPr>
        <p:spPr>
          <a:xfrm>
            <a:off x="3566983" y="300438"/>
            <a:ext cx="5239265" cy="2154436"/>
          </a:xfrm>
          <a:prstGeom prst="rect">
            <a:avLst/>
          </a:prstGeom>
        </p:spPr>
        <p:txBody>
          <a:bodyPr wrap="square">
            <a:spAutoFit/>
          </a:bodyPr>
          <a:lstStyle/>
          <a:p>
            <a:pPr algn="just"/>
            <a:r>
              <a:rPr lang="ru-RU" sz="2000" b="1" dirty="0" smtClean="0">
                <a:effectLst>
                  <a:outerShdw blurRad="38100" dist="38100" dir="2700000" algn="tl">
                    <a:srgbClr val="000000">
                      <a:alpha val="43137"/>
                    </a:srgbClr>
                  </a:outerShdw>
                </a:effectLst>
              </a:rPr>
              <a:t>14. </a:t>
            </a:r>
            <a:r>
              <a:rPr lang="ru-RU" sz="2000" b="1" dirty="0" smtClean="0">
                <a:effectLst>
                  <a:outerShdw blurRad="38100" dist="38100" dir="2700000" algn="tl">
                    <a:srgbClr val="000000">
                      <a:alpha val="43137"/>
                    </a:srgbClr>
                  </a:outerShdw>
                </a:effectLst>
              </a:rPr>
              <a:t>Прием </a:t>
            </a:r>
            <a:r>
              <a:rPr lang="ru-RU" sz="2000" b="1" dirty="0">
                <a:effectLst>
                  <a:outerShdw blurRad="38100" dist="38100" dir="2700000" algn="tl">
                    <a:srgbClr val="000000">
                      <a:alpha val="43137"/>
                    </a:srgbClr>
                  </a:outerShdw>
                </a:effectLst>
              </a:rPr>
              <a:t>сталкивания противоречивых </a:t>
            </a:r>
            <a:r>
              <a:rPr lang="ru-RU" sz="2000" b="1" dirty="0" smtClean="0">
                <a:effectLst>
                  <a:outerShdw blurRad="38100" dist="38100" dir="2700000" algn="tl">
                    <a:srgbClr val="000000">
                      <a:alpha val="43137"/>
                    </a:srgbClr>
                  </a:outerShdw>
                </a:effectLst>
              </a:rPr>
              <a:t>версий: </a:t>
            </a:r>
            <a:r>
              <a:rPr lang="ru-RU" dirty="0" smtClean="0"/>
              <a:t>Используется </a:t>
            </a:r>
            <a:r>
              <a:rPr lang="ru-RU" dirty="0"/>
              <a:t>в рассказе экскурсовода, например, при оценке определенного исторического события, утверждения даты возникновения конкретного города или происхождения названия города (реки, озера, местности).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2768" y="456569"/>
            <a:ext cx="2846734" cy="1685267"/>
          </a:xfrm>
          <a:prstGeom prst="rect">
            <a:avLst/>
          </a:prstGeom>
        </p:spPr>
      </p:pic>
      <p:sp>
        <p:nvSpPr>
          <p:cNvPr id="5" name="Прямоугольник 4"/>
          <p:cNvSpPr/>
          <p:nvPr/>
        </p:nvSpPr>
        <p:spPr>
          <a:xfrm>
            <a:off x="3566982" y="2257167"/>
            <a:ext cx="8242519" cy="4062651"/>
          </a:xfrm>
          <a:prstGeom prst="rect">
            <a:avLst/>
          </a:prstGeom>
        </p:spPr>
        <p:txBody>
          <a:bodyPr wrap="square">
            <a:spAutoFit/>
          </a:bodyPr>
          <a:lstStyle/>
          <a:p>
            <a:pPr algn="just"/>
            <a:r>
              <a:rPr lang="ru-RU" sz="2000" b="1" dirty="0" smtClean="0">
                <a:effectLst>
                  <a:outerShdw blurRad="38100" dist="38100" dir="2700000" algn="tl">
                    <a:srgbClr val="000000">
                      <a:alpha val="43137"/>
                    </a:srgbClr>
                  </a:outerShdw>
                </a:effectLst>
              </a:rPr>
              <a:t>15. </a:t>
            </a:r>
            <a:r>
              <a:rPr lang="ru-RU" sz="2000" b="1" dirty="0">
                <a:effectLst>
                  <a:outerShdw blurRad="38100" dist="38100" dir="2700000" algn="tl">
                    <a:srgbClr val="000000">
                      <a:alpha val="43137"/>
                    </a:srgbClr>
                  </a:outerShdw>
                </a:effectLst>
              </a:rPr>
              <a:t>Прием отступления: </a:t>
            </a:r>
            <a:r>
              <a:rPr lang="ru-RU" dirty="0"/>
              <a:t>Состоит в том, что в ходе рассказа экскурсовод уходит от темы: читает стихотворение, приводит примеры из своей жизни, рассказывает содержание кинофильма, художественного произведения. Этот прием напрямую не связан с содержанием экскурсии, поэтому некоторые методисты называют его «приемом освежающего отступления». Его задача снять усталость. </a:t>
            </a:r>
          </a:p>
          <a:p>
            <a:pPr algn="just"/>
            <a:r>
              <a:rPr lang="ru-RU" sz="2000" b="1" dirty="0" smtClean="0">
                <a:effectLst>
                  <a:outerShdw blurRad="38100" dist="38100" dir="2700000" algn="tl">
                    <a:srgbClr val="000000">
                      <a:alpha val="43137"/>
                    </a:srgbClr>
                  </a:outerShdw>
                </a:effectLst>
              </a:rPr>
              <a:t>16. </a:t>
            </a:r>
            <a:r>
              <a:rPr lang="ru-RU" sz="2000" b="1" dirty="0">
                <a:effectLst>
                  <a:outerShdw blurRad="38100" dist="38100" dir="2700000" algn="tl">
                    <a:srgbClr val="000000">
                      <a:alpha val="43137"/>
                    </a:srgbClr>
                  </a:outerShdw>
                </a:effectLst>
              </a:rPr>
              <a:t>Прием индукции: </a:t>
            </a:r>
            <a:r>
              <a:rPr lang="ru-RU" dirty="0"/>
              <a:t>применяется в рассказе, когда необходимо совершить переход от частных, единичных случаев и фактов к общей картине, общим выводам, и в показе, когда экскурсовод от характеристики одного памятника переходит к характеристике целого ансамбля или системы инженерных сооружений. </a:t>
            </a:r>
            <a:endParaRPr lang="ru-RU" dirty="0" smtClean="0"/>
          </a:p>
          <a:p>
            <a:r>
              <a:rPr lang="ru-RU" sz="2000" b="1" dirty="0">
                <a:effectLst>
                  <a:outerShdw blurRad="38100" dist="38100" dir="2700000" algn="tl">
                    <a:srgbClr val="000000">
                      <a:alpha val="43137"/>
                    </a:srgbClr>
                  </a:outerShdw>
                </a:effectLst>
              </a:rPr>
              <a:t>17. Прием абстрагирования:</a:t>
            </a:r>
          </a:p>
          <a:p>
            <a:r>
              <a:rPr lang="ru-RU" dirty="0"/>
              <a:t>Позволяет «не видеть» того, что для данной экскурсии </a:t>
            </a:r>
            <a:r>
              <a:rPr lang="ru-RU" dirty="0" smtClean="0"/>
              <a:t>является несущественным</a:t>
            </a:r>
            <a:r>
              <a:rPr lang="ru-RU" dirty="0"/>
              <a:t>. </a:t>
            </a:r>
            <a:endParaRPr lang="ru-RU"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6084" y="5123935"/>
            <a:ext cx="2105916" cy="1396314"/>
          </a:xfrm>
          <a:prstGeom prst="rect">
            <a:avLst/>
          </a:prstGeom>
        </p:spPr>
      </p:pic>
    </p:spTree>
    <p:extLst>
      <p:ext uri="{BB962C8B-B14F-4D97-AF65-F5344CB8AC3E}">
        <p14:creationId xmlns:p14="http://schemas.microsoft.com/office/powerpoint/2010/main" val="3379391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9888" y="1123837"/>
            <a:ext cx="2947482" cy="4601183"/>
          </a:xfrm>
        </p:spPr>
        <p:txBody>
          <a:bodyPr>
            <a:normAutofit/>
          </a:bodyPr>
          <a:lstStyle/>
          <a:p>
            <a:r>
              <a:rPr lang="ru-RU" dirty="0" smtClean="0"/>
              <a:t>Техника ведения экскурсии</a:t>
            </a:r>
            <a:br>
              <a:rPr lang="ru-RU" dirty="0" smtClean="0"/>
            </a:br>
            <a:endParaRPr lang="ru-RU" dirty="0"/>
          </a:p>
        </p:txBody>
      </p:sp>
      <p:sp>
        <p:nvSpPr>
          <p:cNvPr id="5" name="Прямоугольник 4"/>
          <p:cNvSpPr/>
          <p:nvPr/>
        </p:nvSpPr>
        <p:spPr>
          <a:xfrm>
            <a:off x="3846489" y="1105166"/>
            <a:ext cx="6842975" cy="4619854"/>
          </a:xfrm>
          <a:prstGeom prst="rect">
            <a:avLst/>
          </a:prstGeom>
        </p:spPr>
        <p:txBody>
          <a:bodyPr wrap="square">
            <a:spAutoFit/>
          </a:bodyPr>
          <a:lstStyle/>
          <a:p>
            <a:pPr marL="342900" indent="-342900">
              <a:lnSpc>
                <a:spcPct val="150000"/>
              </a:lnSpc>
              <a:buFont typeface="+mj-lt"/>
              <a:buAutoNum type="arabicPeriod"/>
            </a:pPr>
            <a:r>
              <a:rPr lang="ru-RU" dirty="0"/>
              <a:t>Знакомство с группой</a:t>
            </a:r>
          </a:p>
          <a:p>
            <a:pPr marL="342900" indent="-342900">
              <a:lnSpc>
                <a:spcPct val="150000"/>
              </a:lnSpc>
              <a:buFont typeface="+mj-lt"/>
              <a:buAutoNum type="arabicPeriod"/>
            </a:pPr>
            <a:r>
              <a:rPr lang="ru-RU" dirty="0"/>
              <a:t>Выход экскурсантов из автобуса</a:t>
            </a:r>
          </a:p>
          <a:p>
            <a:pPr marL="342900" indent="-342900">
              <a:lnSpc>
                <a:spcPct val="150000"/>
              </a:lnSpc>
              <a:buFont typeface="+mj-lt"/>
              <a:buAutoNum type="arabicPeriod"/>
            </a:pPr>
            <a:r>
              <a:rPr lang="ru-RU" dirty="0"/>
              <a:t>Расстановка группы у объекта</a:t>
            </a:r>
          </a:p>
          <a:p>
            <a:pPr marL="342900" indent="-342900">
              <a:lnSpc>
                <a:spcPct val="150000"/>
              </a:lnSpc>
              <a:buFont typeface="+mj-lt"/>
              <a:buAutoNum type="arabicPeriod"/>
            </a:pPr>
            <a:r>
              <a:rPr lang="ru-RU" dirty="0"/>
              <a:t>Передвижение экскурсантов</a:t>
            </a:r>
          </a:p>
          <a:p>
            <a:pPr marL="342900" indent="-342900">
              <a:lnSpc>
                <a:spcPct val="150000"/>
              </a:lnSpc>
              <a:buFont typeface="+mj-lt"/>
              <a:buAutoNum type="arabicPeriod"/>
            </a:pPr>
            <a:r>
              <a:rPr lang="ru-RU" dirty="0"/>
              <a:t>Возвращение в автобус</a:t>
            </a:r>
          </a:p>
          <a:p>
            <a:pPr marL="342900" indent="-342900">
              <a:lnSpc>
                <a:spcPct val="150000"/>
              </a:lnSpc>
              <a:buFont typeface="+mj-lt"/>
              <a:buAutoNum type="arabicPeriod"/>
            </a:pPr>
            <a:r>
              <a:rPr lang="ru-RU" dirty="0"/>
              <a:t>Место экскурсовода в автобусе</a:t>
            </a:r>
          </a:p>
          <a:p>
            <a:pPr marL="342900" indent="-342900">
              <a:lnSpc>
                <a:spcPct val="150000"/>
              </a:lnSpc>
              <a:buFont typeface="+mj-lt"/>
              <a:buAutoNum type="arabicPeriod"/>
            </a:pPr>
            <a:r>
              <a:rPr lang="ru-RU" dirty="0"/>
              <a:t>Соблюдение времени в экскурсии</a:t>
            </a:r>
          </a:p>
          <a:p>
            <a:pPr marL="342900" indent="-342900">
              <a:lnSpc>
                <a:spcPct val="150000"/>
              </a:lnSpc>
              <a:buFont typeface="+mj-lt"/>
              <a:buAutoNum type="arabicPeriod"/>
            </a:pPr>
            <a:r>
              <a:rPr lang="ru-RU" dirty="0"/>
              <a:t>Техника проведения рассказа при движении автобуса</a:t>
            </a:r>
          </a:p>
          <a:p>
            <a:pPr marL="342900" indent="-342900">
              <a:lnSpc>
                <a:spcPct val="150000"/>
              </a:lnSpc>
              <a:buFont typeface="+mj-lt"/>
              <a:buAutoNum type="arabicPeriod"/>
            </a:pPr>
            <a:r>
              <a:rPr lang="ru-RU" dirty="0"/>
              <a:t>Ответы на вопросы экскурсантов</a:t>
            </a:r>
          </a:p>
          <a:p>
            <a:pPr marL="342900" indent="-342900">
              <a:lnSpc>
                <a:spcPct val="150000"/>
              </a:lnSpc>
              <a:buFont typeface="+mj-lt"/>
              <a:buAutoNum type="arabicPeriod"/>
            </a:pPr>
            <a:r>
              <a:rPr lang="ru-RU" dirty="0"/>
              <a:t>Паузы в экскурсиях</a:t>
            </a:r>
          </a:p>
          <a:p>
            <a:pPr marL="342900" indent="-342900">
              <a:lnSpc>
                <a:spcPct val="150000"/>
              </a:lnSpc>
              <a:buFont typeface="+mj-lt"/>
              <a:buAutoNum type="arabicPeriod"/>
            </a:pPr>
            <a:r>
              <a:rPr lang="ru-RU" dirty="0"/>
              <a:t>Техника использования портфеля экскурсовода</a:t>
            </a:r>
          </a:p>
        </p:txBody>
      </p:sp>
    </p:spTree>
    <p:extLst>
      <p:ext uri="{BB962C8B-B14F-4D97-AF65-F5344CB8AC3E}">
        <p14:creationId xmlns:p14="http://schemas.microsoft.com/office/powerpoint/2010/main" val="844004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Приемы активизации внимания</a:t>
            </a:r>
            <a:br>
              <a:rPr lang="ru-RU" dirty="0"/>
            </a:br>
            <a:endParaRPr lang="ru-RU" dirty="0"/>
          </a:p>
        </p:txBody>
      </p:sp>
      <p:graphicFrame>
        <p:nvGraphicFramePr>
          <p:cNvPr id="3" name="Схема 2"/>
          <p:cNvGraphicFramePr/>
          <p:nvPr>
            <p:extLst>
              <p:ext uri="{D42A27DB-BD31-4B8C-83A1-F6EECF244321}">
                <p14:modId xmlns:p14="http://schemas.microsoft.com/office/powerpoint/2010/main" val="4095180987"/>
              </p:ext>
            </p:extLst>
          </p:nvPr>
        </p:nvGraphicFramePr>
        <p:xfrm>
          <a:off x="4209537" y="1012297"/>
          <a:ext cx="6858714" cy="4712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7668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Учебная литература</a:t>
            </a:r>
            <a:endParaRPr lang="ru-RU" dirty="0"/>
          </a:p>
        </p:txBody>
      </p:sp>
      <p:sp>
        <p:nvSpPr>
          <p:cNvPr id="3" name="Прямоугольник 2"/>
          <p:cNvSpPr/>
          <p:nvPr/>
        </p:nvSpPr>
        <p:spPr>
          <a:xfrm>
            <a:off x="3631843" y="1276622"/>
            <a:ext cx="8126568" cy="3416320"/>
          </a:xfrm>
          <a:prstGeom prst="rect">
            <a:avLst/>
          </a:prstGeom>
        </p:spPr>
        <p:txBody>
          <a:bodyPr wrap="square">
            <a:spAutoFit/>
          </a:bodyPr>
          <a:lstStyle/>
          <a:p>
            <a:pPr>
              <a:lnSpc>
                <a:spcPct val="150000"/>
              </a:lnSpc>
            </a:pPr>
            <a:r>
              <a:rPr lang="ru-RU" dirty="0" smtClean="0"/>
              <a:t>1.Савина </a:t>
            </a:r>
            <a:r>
              <a:rPr lang="ru-RU" dirty="0"/>
              <a:t>Н. В. Экскурсоведение: Учеб. Пособие/ Н. В. Савина, З. М. </a:t>
            </a:r>
            <a:r>
              <a:rPr lang="ru-RU" dirty="0" err="1"/>
              <a:t>Горбылева</a:t>
            </a:r>
            <a:r>
              <a:rPr lang="ru-RU" dirty="0"/>
              <a:t>. – </a:t>
            </a:r>
            <a:r>
              <a:rPr lang="ru-RU" dirty="0" err="1"/>
              <a:t>Мн</a:t>
            </a:r>
            <a:r>
              <a:rPr lang="ru-RU" dirty="0"/>
              <a:t>.:БГЭУ, 2004. -335 с.</a:t>
            </a:r>
          </a:p>
          <a:p>
            <a:pPr>
              <a:lnSpc>
                <a:spcPct val="150000"/>
              </a:lnSpc>
            </a:pPr>
            <a:r>
              <a:rPr lang="ru-RU" dirty="0"/>
              <a:t>2.Хуусконен Н. М., </a:t>
            </a:r>
            <a:r>
              <a:rPr lang="ru-RU" dirty="0" err="1"/>
              <a:t>Глушанок</a:t>
            </a:r>
            <a:r>
              <a:rPr lang="ru-RU" dirty="0"/>
              <a:t> Т. М. Практика экскурсионной деятельности./ Н. М. </a:t>
            </a:r>
            <a:r>
              <a:rPr lang="ru-RU" dirty="0" err="1"/>
              <a:t>Хуусконен</a:t>
            </a:r>
            <a:r>
              <a:rPr lang="ru-RU" dirty="0"/>
              <a:t> - СПб.: «Издательский дом Герда», 2006.-208 с.</a:t>
            </a:r>
          </a:p>
          <a:p>
            <a:pPr>
              <a:lnSpc>
                <a:spcPct val="150000"/>
              </a:lnSpc>
            </a:pPr>
            <a:r>
              <a:rPr lang="ru-RU" dirty="0"/>
              <a:t>3.Долженко Г. П. Экскурсионное </a:t>
            </a:r>
            <a:r>
              <a:rPr lang="ru-RU" dirty="0" err="1"/>
              <a:t>дело:Учеб</a:t>
            </a:r>
            <a:r>
              <a:rPr lang="ru-RU" dirty="0"/>
              <a:t>. Пособие./Г. П. Долженко –</a:t>
            </a:r>
            <a:r>
              <a:rPr lang="ru-RU" dirty="0" err="1"/>
              <a:t>Москва:ИКЦ</a:t>
            </a:r>
            <a:r>
              <a:rPr lang="ru-RU" dirty="0"/>
              <a:t> «</a:t>
            </a:r>
            <a:r>
              <a:rPr lang="ru-RU" dirty="0" err="1"/>
              <a:t>МарТ</a:t>
            </a:r>
            <a:r>
              <a:rPr lang="ru-RU" dirty="0"/>
              <a:t>», 2006.-304 с.</a:t>
            </a:r>
          </a:p>
          <a:p>
            <a:pPr>
              <a:lnSpc>
                <a:spcPct val="150000"/>
              </a:lnSpc>
            </a:pPr>
            <a:r>
              <a:rPr lang="ru-RU" dirty="0"/>
              <a:t>4.Емельянов Б. В. </a:t>
            </a:r>
            <a:r>
              <a:rPr lang="ru-RU" dirty="0" err="1"/>
              <a:t>Экскурсоведение:Учебник</a:t>
            </a:r>
            <a:r>
              <a:rPr lang="ru-RU" dirty="0"/>
              <a:t>./ Б. В. Емельянов-М.: Советский спорт, 2004.-216 с.</a:t>
            </a:r>
          </a:p>
        </p:txBody>
      </p:sp>
    </p:spTree>
    <p:extLst>
      <p:ext uri="{BB962C8B-B14F-4D97-AF65-F5344CB8AC3E}">
        <p14:creationId xmlns:p14="http://schemas.microsoft.com/office/powerpoint/2010/main" val="2874486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Спасибо за внимание!</a:t>
            </a:r>
            <a:endParaRPr lang="ru-RU" dirty="0"/>
          </a:p>
        </p:txBody>
      </p:sp>
    </p:spTree>
    <p:extLst>
      <p:ext uri="{BB962C8B-B14F-4D97-AF65-F5344CB8AC3E}">
        <p14:creationId xmlns:p14="http://schemas.microsoft.com/office/powerpoint/2010/main" val="2589745205"/>
      </p:ext>
    </p:extLst>
  </p:cSld>
  <p:clrMapOvr>
    <a:masterClrMapping/>
  </p:clrMapOvr>
</p:sld>
</file>

<file path=ppt/theme/theme1.xml><?xml version="1.0" encoding="utf-8"?>
<a:theme xmlns:a="http://schemas.openxmlformats.org/drawingml/2006/main" name="Рама">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Рамка</Template>
  <TotalTime>168</TotalTime>
  <Words>1742</Words>
  <Application>Microsoft Office PowerPoint</Application>
  <PresentationFormat>Широкоэкранный</PresentationFormat>
  <Paragraphs>106</Paragraphs>
  <Slides>19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Corbel</vt:lpstr>
      <vt:lpstr>Times New Roman</vt:lpstr>
      <vt:lpstr>Wingdings 2</vt:lpstr>
      <vt:lpstr>Рама</vt:lpstr>
      <vt:lpstr>Методические приемы ведения экскурсии</vt:lpstr>
      <vt:lpstr>Содержание</vt:lpstr>
      <vt:lpstr>Виды методических приемов</vt:lpstr>
      <vt:lpstr>Методические приемы показа</vt:lpstr>
      <vt:lpstr>Методические приемы показа</vt:lpstr>
      <vt:lpstr>Методические приемы показа</vt:lpstr>
      <vt:lpstr>Методические приемы показа</vt:lpstr>
      <vt:lpstr>Методические приемы показа</vt:lpstr>
      <vt:lpstr>Методические приемы  показа</vt:lpstr>
      <vt:lpstr>Методические приемы рассказа </vt:lpstr>
      <vt:lpstr>Методические приемы рассказа </vt:lpstr>
      <vt:lpstr>Методические приемы рассказа </vt:lpstr>
      <vt:lpstr>Методические приемы рассказа </vt:lpstr>
      <vt:lpstr>Методические приемы рассказа </vt:lpstr>
      <vt:lpstr>Методические приемы рассказа </vt:lpstr>
      <vt:lpstr>Техника ведения экскурсии </vt:lpstr>
      <vt:lpstr>Приемы активизации внимания </vt:lpstr>
      <vt:lpstr>Учебная литература</vt:lpstr>
      <vt:lpstr>Спасибо за внимание!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Методические приемы</dc:title>
  <dc:creator>Валерия Ден</dc:creator>
  <cp:lastModifiedBy>Никифорова Галина</cp:lastModifiedBy>
  <cp:revision>15</cp:revision>
  <dcterms:created xsi:type="dcterms:W3CDTF">2017-06-19T10:07:31Z</dcterms:created>
  <dcterms:modified xsi:type="dcterms:W3CDTF">2017-08-24T04:22:31Z</dcterms:modified>
</cp:coreProperties>
</file>