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04C26-807B-4056-B35C-225881C9239C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5714BFEF-EFBD-4D6D-96E3-131253AF0C30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0028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7D104C26-807B-4056-B35C-225881C9239C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4BFEF-EFBD-4D6D-96E3-131253AF0C30}" type="slidenum">
              <a:rPr lang="ru-RU" smtClean="0"/>
              <a:t>‹#›</a:t>
            </a:fld>
            <a:endParaRPr lang="ru-RU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9095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04C26-807B-4056-B35C-225881C9239C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4BFEF-EFBD-4D6D-96E3-131253AF0C30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5358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04C26-807B-4056-B35C-225881C9239C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4BFEF-EFBD-4D6D-96E3-131253AF0C30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923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04C26-807B-4056-B35C-225881C9239C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4BFEF-EFBD-4D6D-96E3-131253AF0C30}" type="slidenum">
              <a:rPr lang="ru-RU" smtClean="0"/>
              <a:t>‹#›</a:t>
            </a:fld>
            <a:endParaRPr lang="ru-RU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7780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04C26-807B-4056-B35C-225881C9239C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4BFEF-EFBD-4D6D-96E3-131253AF0C30}" type="slidenum">
              <a:rPr lang="ru-RU" smtClean="0"/>
              <a:t>‹#›</a:t>
            </a:fld>
            <a:endParaRPr lang="ru-RU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686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04C26-807B-4056-B35C-225881C9239C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4BFEF-EFBD-4D6D-96E3-131253AF0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666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04C26-807B-4056-B35C-225881C9239C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4BFEF-EFBD-4D6D-96E3-131253AF0C30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6034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7D104C26-807B-4056-B35C-225881C9239C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5714BFEF-EFBD-4D6D-96E3-131253AF0C30}" type="slidenum">
              <a:rPr lang="ru-RU" smtClean="0"/>
              <a:t>‹#›</a:t>
            </a:fld>
            <a:endParaRPr lang="ru-RU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1429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04C26-807B-4056-B35C-225881C9239C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4BFEF-EFBD-4D6D-96E3-131253AF0C30}" type="slidenum">
              <a:rPr lang="ru-RU" smtClean="0"/>
              <a:t>‹#›</a:t>
            </a:fld>
            <a:endParaRPr lang="ru-RU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1571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04C26-807B-4056-B35C-225881C9239C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4BFEF-EFBD-4D6D-96E3-131253AF0C30}" type="slidenum">
              <a:rPr lang="ru-RU" smtClean="0"/>
              <a:t>‹#›</a:t>
            </a:fld>
            <a:endParaRPr lang="ru-RU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9769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04C26-807B-4056-B35C-225881C9239C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5714BFEF-EFBD-4D6D-96E3-131253AF0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224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4217647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№3 </a:t>
            </a:r>
            <a:b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Градостроительная система: </a:t>
            </a:r>
            <a:b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объекты, субъекты и принципы градостроительного проектирования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1675317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10348967" cy="73479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Объектами градостроительного проектирования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значительные по размеру территориальные системы: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1355" y="2015732"/>
            <a:ext cx="11746522" cy="4553880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 и его элементы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жилые районы, производственные и общественные комплексы, а также обширные региональные системы расселения, включающие ряд населенных мест и прилегающих к ним территорий.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Объектами градостроительного проектирования и исследования являются развивающиеся градостроительные системы разного масштаба и функционального содержания, пространственная организация которых направлена на создание среды общественных процессов. Это города и поселки, жилые и общественные комплексы, промышленные районы и зоны отдыха.</a:t>
            </a:r>
          </a:p>
        </p:txBody>
      </p:sp>
    </p:spTree>
    <p:extLst>
      <p:ext uri="{BB962C8B-B14F-4D97-AF65-F5344CB8AC3E}">
        <p14:creationId xmlns:p14="http://schemas.microsoft.com/office/powerpoint/2010/main" val="3997249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25425" y="365125"/>
            <a:ext cx="11966575" cy="582453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Наряду с отдельными поселениями градостроительство решает пространственную организацию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обширных территориальных систем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районов, включающих ряд поселений и межселенных территорий. 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эти многообразные объекты характеризуются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общими чертами пространственной организации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согласованным взаимным размещением элементов и формированием между ними устойчивых территориальных связей. 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Функциональная и территориальная связность и упорядоченность элементов придает градостроительным объектам целостность, относительную автономность и устойчивость, что позволяет рассматривать их как градостроительные системы.</a:t>
            </a:r>
          </a:p>
        </p:txBody>
      </p:sp>
    </p:spTree>
    <p:extLst>
      <p:ext uri="{BB962C8B-B14F-4D97-AF65-F5344CB8AC3E}">
        <p14:creationId xmlns:p14="http://schemas.microsoft.com/office/powerpoint/2010/main" val="2622392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196948"/>
            <a:ext cx="9520158" cy="42203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Градостроительная система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6948" y="829994"/>
            <a:ext cx="11802794" cy="5500468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совокупность пространственно-организованных и взаимосвязанных материальных элементов — технически освоенных территорий, зданий и сооружений, дорог и инженерных коммуникаций, совместно с природными компонентами формирующих среду общественной жизнедеятельности на разных территориальных уровнях.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характеру расположенных на территории физических объектов выделяют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такой элемент как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характеризуемый размещением на нём однотипных градостроительных или природных компонентов.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функциональному признаку выделяются жилые (селитебные) и производственные зоны.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видам хозяйственного использования — сельского, лесного хозяйства и массового отдыха населения.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Выделяются также зоны исторически сложившейся и новой застройки, зоны высокой и низкой плотности населения и др.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683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98474"/>
            <a:ext cx="9520158" cy="731520"/>
          </a:xfrm>
        </p:spPr>
        <p:txBody>
          <a:bodyPr/>
          <a:lstStyle/>
          <a:p>
            <a:pPr algn="ctr"/>
            <a:r>
              <a:rPr lang="ru-RU" b="1" dirty="0"/>
              <a:t>Субъекты градостроительных отношений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9151" y="1181686"/>
            <a:ext cx="11844997" cy="499403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Согласно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Градостроительному кодекс РФ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градостроительных отношений это: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Российская Федерация, субъекты Российской Федерации, муниципальные образования, физические и юридические лица.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От имени Российской Федерации, субъектов Российской Федерации, муниципальных образований в градостроительных отношениях выступают соответственно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государственной власти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Федерации, органы государственной власти субъектов Российской Федерации, органы местного самоуправления в пределах своей компетенции.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0903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225083"/>
            <a:ext cx="9520158" cy="689317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Схема территориального планирования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3205" y="1280160"/>
            <a:ext cx="8932985" cy="483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574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658521"/>
          </a:xfrm>
        </p:spPr>
        <p:txBody>
          <a:bodyPr>
            <a:normAutofit fontScale="90000"/>
          </a:bodyPr>
          <a:lstStyle/>
          <a:p>
            <a:pPr algn="just"/>
            <a:r>
              <a:rPr lang="ru-RU" b="1" dirty="0"/>
              <a:t>Субъекты градостроительной деятельности могут выступать: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0498" y="1463040"/>
            <a:ext cx="10649244" cy="5036234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заказчиками в области градостроительной деятельности;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разработчиками градостроительной документации;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подрядчиками по строительству объектов;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пользователями объектов градостроительной деятельности.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градостроительной деятельности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 право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получать от соответствующих государственных органов информацию о подготовке и принятии решений, связанных с предстоящей планировкой, застройкой и реконструкцией населенных пунктов, их систем и территорий, способных повлиять на их градостроительную деятельность.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8116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154746"/>
            <a:ext cx="9520158" cy="61897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градостроительной деятельности обязаны: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57" y="970671"/>
            <a:ext cx="11760591" cy="5162843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предоставленные в соответствии с законодательством им в собственность, во владение и пользование земельные участки по целевому назначению,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наносить ущерба объектам культурного наследия, природным и искусственным ландшафтам,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допускать действий, способствующих ухудшению среды жизнедеятельности, ущемлению прав и законных интересов других субъектов градостроительной деятельности.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соблюдать государственные нормативы, правила застройки городов, других поселений и их систем, утвержденную градостроительную документацию;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сохранять памятники градостроительства и архитектуры, истории и культуры, природный ландшафт;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пользоваться земельными участками, иной недвижимостью и природными ресурсами в соответствии с действующим законодательством, правилами застройки, землевладения и землепользования.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486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0462" y="956604"/>
            <a:ext cx="9520158" cy="98473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Лицензирование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167" y="1941342"/>
            <a:ext cx="11296356" cy="4206240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градостроительной деятельности, выполняющие определенные виды работ,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иметь лицензию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сертификат на право осуществления своей деятельности.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таких работ и порядок выдачи лицензий (сертификатов, свидетельств) устанавливается Правительством Российской Федерации и правительствами республик в составе Российской Федерации. </a:t>
            </a:r>
          </a:p>
        </p:txBody>
      </p:sp>
    </p:spTree>
    <p:extLst>
      <p:ext uri="{BB962C8B-B14F-4D97-AF65-F5344CB8AC3E}">
        <p14:creationId xmlns:p14="http://schemas.microsoft.com/office/powerpoint/2010/main" val="1031192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96948" y="520506"/>
            <a:ext cx="11774657" cy="5500466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принципы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правового регулирования градостроительной деятельности представляют собой основополагающие положения, которые в краткой форме отражают содержание действующего законодательства в области градостроительства и политику государства по развитию и совершенствованию правового регулирования деятельности по развитию территорий.</a:t>
            </a:r>
          </a:p>
          <a:p>
            <a:pPr marL="0" indent="0" algn="ctr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основных принципов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законодательства о градостроительной деятельности. </a:t>
            </a:r>
          </a:p>
          <a:p>
            <a:pPr marL="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самом общем виде их можно структурировать, объединив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4 группы принципов.</a:t>
            </a:r>
          </a:p>
        </p:txBody>
      </p:sp>
    </p:spTree>
    <p:extLst>
      <p:ext uri="{BB962C8B-B14F-4D97-AF65-F5344CB8AC3E}">
        <p14:creationId xmlns:p14="http://schemas.microsoft.com/office/powerpoint/2010/main" val="2657954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678" y="829994"/>
            <a:ext cx="11901268" cy="133643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группа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принципов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законодательства о градостроительной деятельности базируется на необходимости обеспечения определенных условий при осуществлении градостроительной деятельности: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3218" y="2166424"/>
            <a:ext cx="11938782" cy="39530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обеспечение устойчивого развития территорий на основе территориального планирования и градостроительного зонирования;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обеспечение сбалансированного учета экологических, экономических, социальных и иных факторов при осуществлении градостроительной деятельности;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осуществление строительства на основе документов территориального планирования и правил землепользования и застройки.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773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10742862" cy="104923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группа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принципов законодательства о градостроительной деятельности основывается на обеспечении реализации и соблюдения законных прав граждан: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5084" y="2461846"/>
            <a:ext cx="11830928" cy="3559125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участие граждан и их объединений в осуществлении градостроительной деятельности, обеспечение свободы такого участия;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обеспечение инвалидам условий для беспрепятственного доступа к объектам социального и иного назначения.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4886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354" y="886266"/>
            <a:ext cx="11788726" cy="99880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Третья группа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принципов базируется на установлении необходимости соблюдения при осуществлении градостроительной деятельности определенных требований: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6609" y="2208628"/>
            <a:ext cx="11943471" cy="400929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осуществление градостроительной деятельности с соблюдением требований технических регламентов;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осуществление градостроительной деятельности с соблюдением требований безопасности территорий, инженерно-технических требований, требований гражданской обороны, обеспечением предупреждения чрезвычайных ситуаций природного и техногенного характера, принятием мер по противодействию террористическим актам;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осуществление градостроительной деятельности с соблюдением требований охраны окружающей среды и экологической безопасности;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осуществление градостроительной деятельности с соблюдением требований сохранения объектов культурного наследия и особо охраняемых природных территорий.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4155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084" y="787792"/>
            <a:ext cx="11760590" cy="121476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Четвертая группа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принципов основывается на установлении ответственности и условии о возмещении вреда при осуществлении градостроительной деятельности: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5085" y="2166426"/>
            <a:ext cx="11760590" cy="38826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ответственность органов государственной власти Российской Федерации, органов государственной власти субъектов Российской Федерации, органов местного самоуправления за обеспечение благоприятных условий жизнедеятельности человека;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ответственность за нарушение законодательства о градостроительной деятельности;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возмещение вреда, причиненного физическим, юридическим лицам в результате нарушений требований законодательства о градостроительной деятельности, в полном объеме.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7477582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Галерея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125</TotalTime>
  <Words>863</Words>
  <Application>Microsoft Office PowerPoint</Application>
  <PresentationFormat>Широкоэкранный</PresentationFormat>
  <Paragraphs>56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Times New Roman</vt:lpstr>
      <vt:lpstr>Галерея</vt:lpstr>
      <vt:lpstr> Лекция №3   Градостроительная система:  объекты, субъекты и принципы градостроительного проектирования</vt:lpstr>
      <vt:lpstr>Объектами градостроительного проектирования являются значительные по размеру территориальные системы: </vt:lpstr>
      <vt:lpstr>Презентация PowerPoint</vt:lpstr>
      <vt:lpstr>Градостроительная система </vt:lpstr>
      <vt:lpstr>Субъекты градостроительных отношений</vt:lpstr>
      <vt:lpstr>Схема территориального планирования</vt:lpstr>
      <vt:lpstr>Субъекты градостроительной деятельности могут выступать:</vt:lpstr>
      <vt:lpstr>Субъекты градостроительной деятельности обязаны:</vt:lpstr>
      <vt:lpstr>Лицензирование</vt:lpstr>
      <vt:lpstr>Презентация PowerPoint</vt:lpstr>
      <vt:lpstr>Первая группа принципов  законодательства о градостроительной деятельности базируется на необходимости обеспечения определенных условий при осуществлении градостроительной деятельности: </vt:lpstr>
      <vt:lpstr>Вторая группа принципов законодательства о градостроительной деятельности основывается на обеспечении реализации и соблюдения законных прав граждан: </vt:lpstr>
      <vt:lpstr>Третья группа принципов базируется на установлении необходимости соблюдения при осуществлении градостроительной деятельности определенных требований: </vt:lpstr>
      <vt:lpstr>Четвертая группа принципов основывается на установлении ответственности и условии о возмещении вреда при осуществлении градостроительной деятельности: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Лекция №3   Объекты  градостроительного проектирования</dc:title>
  <dc:creator>Волынчук Андрей Борисович</dc:creator>
  <cp:lastModifiedBy>Волынчук Андрей Борисович</cp:lastModifiedBy>
  <cp:revision>31</cp:revision>
  <dcterms:created xsi:type="dcterms:W3CDTF">2017-01-17T13:12:54Z</dcterms:created>
  <dcterms:modified xsi:type="dcterms:W3CDTF">2017-01-23T12:49:51Z</dcterms:modified>
</cp:coreProperties>
</file>