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43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CF456849-ACE1-4980-81AC-B911D1B35AEB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F0CDC6C-6643-439F-B6FC-B74512DA1129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578F6BE-15A3-4B70-9392-D55BCF745050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9A677BC-4513-4D50-8F8A-BAEDD88C6216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490C93D-7A2C-463B-8B5A-5118F7897EAF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534135D-D055-4549-8142-F37E2775D599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EA787C5-7E01-4C24-AC7D-FBB9B4529D3A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BA8D85F-A771-4F84-B906-4D0B0CB99A2D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8C87CA2-7157-4A9C-80D9-6EAA7E54B0D6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001B7BF-4546-4997-B1FE-0A19F0F1D20E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D7E0F95-4721-45ED-9567-4D84A0D75D41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741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12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>
                <a:latin typeface="+mj-lt"/>
              </a:defRPr>
            </a:lvl2pPr>
          </a:lstStyle>
          <a:p>
            <a:pPr lvl="1">
              <a:defRPr/>
            </a:pPr>
            <a:fld id="{AF179FA9-F86C-4FD8-B8B5-CFFB65C980B1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296227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Тема 12. Научно-историческая и практическая ценность документа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sz="3200" i="1" dirty="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929063"/>
            <a:ext cx="8229600" cy="26685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Преподаватель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к.полит.н., доцент Н.А. Царева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Кафедра ГТАП ИП ВГУЭС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i="1" smtClean="0"/>
              <a:t>	</a:t>
            </a:r>
            <a:endParaRPr lang="ru-RU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ФЗ РФ от 26 декабря 1995 "Об акционерных обществах" установил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3200" dirty="0">
                <a:latin typeface="+mj-lt"/>
              </a:rPr>
              <a:t>обязанность акционерных обществ по хранению целого ряда документов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устав,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решение о создании общества,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свидетельство о его регистрации,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годовой финансовый отчет,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документы бухучета,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финансовой отчетности и др.</a:t>
            </a:r>
          </a:p>
        </p:txBody>
      </p: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ФЗ РФ от 21 ноября 1996 </a:t>
            </a:r>
            <a:endParaRPr kumimoji="0" lang="ru-RU" sz="40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kumimoji="0" lang="ru-RU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"</a:t>
            </a:r>
            <a:r>
              <a:rPr kumimoji="0" lang="ru-RU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 бухгалтерском учете РФ"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457200" y="2143125"/>
            <a:ext cx="8229600" cy="398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3600" dirty="0">
                <a:latin typeface="+mj-lt"/>
              </a:rPr>
              <a:t>не только обязал организации хранить первичные учетные документы, регистры бухучета и бухгалтерскую отчетность,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3600" dirty="0">
                <a:latin typeface="+mj-lt"/>
              </a:rPr>
              <a:t>но и установил срок их хранения - "не менее пяти лет". </a:t>
            </a:r>
          </a:p>
        </p:txBody>
      </p:sp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Устанавливаются следующие сроки временного хранения документов Архивного фонда РФ до их поступления в государственные и муниципальные архивы: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142875" y="1700213"/>
            <a:ext cx="8786813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1) для включенных в установленном порядке в состав Архивного фонда РФ документов федеральных органов государственной власти, иных государственных органов РФ - 15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2) для документов органов государственной власти, иных госорганов субъектов РФ и организаций субъектов РФ - 10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3) для документов органов местного самоуправления и муниципальных организаций - 5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4) для отдельных видов архивных документов: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а) записей актов гражданского состояния - 100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б) документов по личному составу, записей нотариальных действий, хозяйственных книг  - 75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в) проектной документации по капитальному строительству - 20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г) технологической и конструкторской документации - 20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 err="1">
                <a:latin typeface="+mj-lt"/>
              </a:rPr>
              <a:t>д</a:t>
            </a:r>
            <a:r>
              <a:rPr kumimoji="0" lang="ru-RU" sz="2000" dirty="0">
                <a:latin typeface="+mj-lt"/>
              </a:rPr>
              <a:t>) патентов на изобретение, промышленный образец - 20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е) научной документации - 15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>
                <a:latin typeface="+mj-lt"/>
              </a:rPr>
              <a:t>ж) кино- и фотодокументов - 5 лет;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dirty="0" err="1">
                <a:latin typeface="+mj-lt"/>
              </a:rPr>
              <a:t>з</a:t>
            </a:r>
            <a:r>
              <a:rPr kumimoji="0" lang="ru-RU" sz="2000" dirty="0">
                <a:latin typeface="+mj-lt"/>
              </a:rPr>
              <a:t>) видео- и </a:t>
            </a:r>
            <a:r>
              <a:rPr kumimoji="0" lang="ru-RU" sz="2000" dirty="0" err="1">
                <a:latin typeface="+mj-lt"/>
              </a:rPr>
              <a:t>фонодокументов</a:t>
            </a:r>
            <a:r>
              <a:rPr kumimoji="0" lang="ru-RU" sz="2000" dirty="0">
                <a:latin typeface="+mj-lt"/>
              </a:rPr>
              <a:t> - 3 года.</a:t>
            </a:r>
          </a:p>
        </p:txBody>
      </p:sp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58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Для проведения экспертизы ценности документов следует использовать разработки </a:t>
            </a:r>
            <a:r>
              <a:rPr kumimoji="0" lang="ru-RU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Росархива</a:t>
            </a:r>
            <a:r>
              <a:rPr kumimoji="0"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457200" y="2000250"/>
            <a:ext cx="8229600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800" dirty="0">
                <a:latin typeface="+mj-lt"/>
              </a:rPr>
              <a:t>Основные правила работы архивов организаций. - М., 2002.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800" dirty="0">
                <a:latin typeface="+mj-lt"/>
              </a:rPr>
              <a:t>Основные положения Государственной системы ДОУ. - М., </a:t>
            </a:r>
            <a:r>
              <a:rPr kumimoji="0" lang="ru-RU" sz="2800" dirty="0" err="1">
                <a:latin typeface="+mj-lt"/>
              </a:rPr>
              <a:t>Главархив</a:t>
            </a:r>
            <a:r>
              <a:rPr kumimoji="0" lang="ru-RU" sz="2800" dirty="0">
                <a:latin typeface="+mj-lt"/>
              </a:rPr>
              <a:t> 1991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800" dirty="0">
                <a:latin typeface="+mj-lt"/>
              </a:rPr>
              <a:t>Примерное положение о постоянно действующей экспертной комиссии организации. Утверждено приказом </a:t>
            </a:r>
            <a:r>
              <a:rPr kumimoji="0" lang="ru-RU" sz="2800" dirty="0" err="1">
                <a:latin typeface="+mj-lt"/>
              </a:rPr>
              <a:t>Росархива</a:t>
            </a:r>
            <a:r>
              <a:rPr kumimoji="0" lang="ru-RU" sz="2800" dirty="0">
                <a:latin typeface="+mj-lt"/>
              </a:rPr>
              <a:t> от 19.01.95 № 2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800" dirty="0">
                <a:latin typeface="+mj-lt"/>
              </a:rPr>
              <a:t>Примерное положение о центральной экспертной комиссии (ЦЭК) министерства (ведомства) РФ. Утверждено приказом </a:t>
            </a:r>
            <a:r>
              <a:rPr kumimoji="0" lang="ru-RU" sz="2800" dirty="0" err="1">
                <a:latin typeface="+mj-lt"/>
              </a:rPr>
              <a:t>Росархива</a:t>
            </a:r>
            <a:r>
              <a:rPr kumimoji="0" lang="ru-RU" sz="2800" dirty="0">
                <a:latin typeface="+mj-lt"/>
              </a:rPr>
              <a:t> от 17.03.98 № 19 </a:t>
            </a:r>
          </a:p>
        </p:txBody>
      </p:sp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Вопросы для самопроверки знаний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457200" y="765175"/>
            <a:ext cx="8291513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 sz="2800"/>
              <a:t>Какие стадии включает в себя полный цикл взаимодействия человека с документной средой? 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 sz="2800"/>
              <a:t>Что относится к критериям происхождения? 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 sz="2800"/>
              <a:t>Что относится к критериям содержания?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 sz="2800"/>
              <a:t>Что относится к критериям внешних особенностей?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 sz="2800"/>
              <a:t>Перечислите нормативные правовые акты на основе которых проводится экспертиза ценности документов.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 sz="2800"/>
              <a:t>Какие разработки Росархива используют для проведения экспертизы ценности документов?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endParaRPr kumimoji="0" lang="ru-RU" sz="2000"/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8243888" y="765175"/>
            <a:ext cx="442912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2800"/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819150"/>
          </a:xfrm>
        </p:spPr>
        <p:txBody>
          <a:bodyPr/>
          <a:lstStyle/>
          <a:p>
            <a:pPr>
              <a:defRPr/>
            </a:pPr>
            <a:r>
              <a:rPr lang="ru-RU" smtClean="0"/>
              <a:t>Содержание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2625" y="1981200"/>
            <a:ext cx="7772400" cy="3590925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sz="3600" i="1" dirty="0" smtClean="0">
                <a:latin typeface="+mj-lt"/>
              </a:rPr>
              <a:t>Определение ценности документов и документной информации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sz="3600" i="1" dirty="0" smtClean="0">
                <a:latin typeface="+mj-lt"/>
              </a:rPr>
              <a:t>Нормативно-методическая основа экспертизы ценности документов. </a:t>
            </a:r>
            <a:endParaRPr lang="ru-RU" sz="3600" b="1" dirty="0" smtClean="0">
              <a:latin typeface="+mj-lt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080375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/>
              <a:t>Рекомендуемая литература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713788" cy="5472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Делопроизводство: Учебник для вузов/ Под общ.ред. проф. Т.В. Кузнецовой. – М: МЦФЭР., 2004.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Организация работы с документами. Учебник для вузов. Под ред. В.А. Кудряева. – М., 2001.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Альбрехт Б.В. Методика и организация составления индивидуальной номенклатуры дел юридического лица // Секретарское дело. 2004. №10.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Альбрехт Б.В. Номенклатура дел и их роль в организации работы с документами юридических лиц разных форм собственности // Секретарское дело. 2004. №4.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Альбрехт Б.В. Создание архива фирмы // Секретарское дело. 2004. №11.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Афанасьева Л.П. Информационные технологии в архивах: комплектование и экспертиза ценности документов // Секретарское дело. 2004. №12.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Кузнецова Т.В. Положение о порядке и сроках хранения документов акционерного общества // Секретарское дело. 2004. №1.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Основные правила работы архивов организаций. - М., 2002.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Примерное положение о постоянно действующей экспертной комиссии организации. Утверждено приказом Росархива от 19.01.95 № 2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Примерное положение о центральной экспертной комиссии (ЦЭК) министерства (ведомства) РФ. Утв.приказом Росархива от 17.03.98 № 19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ru-RU" sz="1800" smtClean="0"/>
          </a:p>
        </p:txBody>
      </p:sp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Полный цикл взаимодействия человека с документной средой включает стадии:</a:t>
            </a:r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2133600"/>
            <a:ext cx="7772400" cy="39624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latin typeface="+mj-lt"/>
              </a:rPr>
              <a:t>документирование, понимаемое как особыми способами удостоверенная фиксация информации на различных носителях;</a:t>
            </a:r>
          </a:p>
          <a:p>
            <a:pPr eaLnBrk="1" hangingPunct="1">
              <a:defRPr/>
            </a:pPr>
            <a:r>
              <a:rPr lang="ru-RU" sz="2800" dirty="0" smtClean="0">
                <a:latin typeface="+mj-lt"/>
              </a:rPr>
              <a:t>использование, включающее и учет документов в текущей деятельности граждан и организаций;</a:t>
            </a:r>
          </a:p>
          <a:p>
            <a:pPr eaLnBrk="1" hangingPunct="1">
              <a:defRPr/>
            </a:pPr>
            <a:r>
              <a:rPr lang="ru-RU" sz="2800" dirty="0" smtClean="0">
                <a:latin typeface="+mj-lt"/>
              </a:rPr>
              <a:t>хранение документов и сведений о них с целью последующего, возможно неоднократного, использования.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320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8747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/>
              <a:t>К критериям происхождения относятся: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latin typeface="+mj-lt"/>
              </a:rPr>
              <a:t>роль и место организации в системе государственного управления или конкретной отрасли,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значимость выполняемых ею функций,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значение физического лица в жизни общества,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время и место образования документа.</a:t>
            </a:r>
          </a:p>
        </p:txBody>
      </p:sp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320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80327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/>
              <a:t>К критериям содержания относятся: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latin typeface="+mj-lt"/>
              </a:rPr>
              <a:t>значимость события (явления), отраженного в документе,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значение имеющейся в документе информации,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повторение информации документа в других документах,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вид документа,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подлинность документа.</a:t>
            </a:r>
          </a:p>
        </p:txBody>
      </p:sp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320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dirty="0" smtClean="0"/>
              <a:t>К критериям внешних особенностей относятся: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2286000"/>
            <a:ext cx="7772400" cy="3810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latin typeface="+mj-lt"/>
              </a:rPr>
              <a:t>форма фиксирования и передачи содержания, </a:t>
            </a:r>
          </a:p>
          <a:p>
            <a:pPr eaLnBrk="1" hangingPunct="1">
              <a:defRPr/>
            </a:pPr>
            <a:r>
              <a:rPr lang="ru-RU" sz="3600" dirty="0" smtClean="0">
                <a:latin typeface="+mj-lt"/>
              </a:rPr>
              <a:t>удостоверения, </a:t>
            </a:r>
          </a:p>
          <a:p>
            <a:pPr eaLnBrk="1" hangingPunct="1">
              <a:defRPr/>
            </a:pPr>
            <a:r>
              <a:rPr lang="ru-RU" sz="3600" dirty="0" smtClean="0">
                <a:latin typeface="+mj-lt"/>
              </a:rPr>
              <a:t>оформления документа, </a:t>
            </a:r>
          </a:p>
          <a:p>
            <a:pPr eaLnBrk="1" hangingPunct="1">
              <a:defRPr/>
            </a:pPr>
            <a:r>
              <a:rPr lang="ru-RU" sz="3600" dirty="0" smtClean="0">
                <a:latin typeface="+mj-lt"/>
              </a:rPr>
              <a:t>его физическое состояние.</a:t>
            </a:r>
          </a:p>
        </p:txBody>
      </p:sp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Экспертиза ценности документов проводится на основе: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457200" y="1428750"/>
            <a:ext cx="8229600" cy="46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действующего законодательства и правовых актов РФ по архивному делу и документационному обеспечению управления;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типовых и ведомственных перечней документов с указанием сроков их хранения, типовых и примерных номенклатур дел;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нормативно-методических документов Федеральной архивной службы России и органов управления архивным делом субъектов РФ в области архивного дела.</a:t>
            </a:r>
          </a:p>
        </p:txBody>
      </p:sp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ФЗ №125 «Об архивном деле в РФ» ст.6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250825" y="928688"/>
            <a:ext cx="8435975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3200" dirty="0">
                <a:latin typeface="+mj-lt"/>
              </a:rPr>
              <a:t>Государственные органы, органы местного самоуправления, организации и граждане в целях обеспечения </a:t>
            </a:r>
            <a:r>
              <a:rPr kumimoji="0" lang="ru-RU" sz="3600" i="1" dirty="0">
                <a:solidFill>
                  <a:schemeClr val="tx2"/>
                </a:solidFill>
                <a:latin typeface="+mj-lt"/>
              </a:rPr>
              <a:t>единых принципов организации хранения</a:t>
            </a:r>
            <a:r>
              <a:rPr kumimoji="0" lang="ru-RU" sz="3600" dirty="0">
                <a:solidFill>
                  <a:schemeClr val="tx2"/>
                </a:solidFill>
                <a:latin typeface="+mj-lt"/>
              </a:rPr>
              <a:t>, </a:t>
            </a:r>
            <a:r>
              <a:rPr kumimoji="0" lang="ru-RU" sz="3600" i="1" dirty="0">
                <a:solidFill>
                  <a:schemeClr val="tx2"/>
                </a:solidFill>
                <a:latin typeface="+mj-lt"/>
              </a:rPr>
              <a:t>комплектования, учета и использования</a:t>
            </a:r>
            <a:r>
              <a:rPr kumimoji="0" lang="ru-RU" sz="3200" dirty="0">
                <a:solidFill>
                  <a:schemeClr val="tx2"/>
                </a:solidFill>
                <a:latin typeface="+mj-lt"/>
              </a:rPr>
              <a:t> </a:t>
            </a:r>
            <a:r>
              <a:rPr kumimoji="0" lang="ru-RU" sz="3200" dirty="0">
                <a:latin typeface="+mj-lt"/>
              </a:rPr>
              <a:t>архивных документов </a:t>
            </a:r>
            <a:r>
              <a:rPr kumimoji="0" lang="ru-RU" sz="3200" b="1" dirty="0">
                <a:solidFill>
                  <a:schemeClr val="tx2"/>
                </a:solidFill>
                <a:latin typeface="+mj-lt"/>
              </a:rPr>
              <a:t>руководствуются</a:t>
            </a:r>
            <a:r>
              <a:rPr kumimoji="0" lang="ru-RU" sz="3200" dirty="0">
                <a:latin typeface="+mj-lt"/>
              </a:rPr>
              <a:t> в работе с архивными документами законодательством РФ (в том числе правилами, установленными специально уполномоченным Правительством РФ федеральным органом исполнительной власти), законодательством субъектов РФ и муниципальными правовыми актами.</a:t>
            </a:r>
          </a:p>
        </p:txBody>
      </p: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96</TotalTime>
  <Words>875</Words>
  <Application>Microsoft PowerPoint</Application>
  <PresentationFormat>Экран (4:3)</PresentationFormat>
  <Paragraphs>83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Wingdings</vt:lpstr>
      <vt:lpstr>Calibri</vt:lpstr>
      <vt:lpstr>Tahoma</vt:lpstr>
      <vt:lpstr>Training</vt:lpstr>
      <vt:lpstr> Тема 12. Научно-историческая и практическая ценность документа </vt:lpstr>
      <vt:lpstr>Содержание </vt:lpstr>
      <vt:lpstr>Рекомендуемая литература</vt:lpstr>
      <vt:lpstr>Полный цикл взаимодействия человека с документной средой включает стадии:</vt:lpstr>
      <vt:lpstr>К критериям происхождения относятся:</vt:lpstr>
      <vt:lpstr>К критериям содержания относятся:</vt:lpstr>
      <vt:lpstr>К критериям внешних особенностей относятся: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Лекция 12. Научно-историческая и практическая ценность документа </dc:title>
  <dc:creator>Grig</dc:creator>
  <cp:lastModifiedBy>tsar</cp:lastModifiedBy>
  <cp:revision>27</cp:revision>
  <dcterms:created xsi:type="dcterms:W3CDTF">2006-01-08T05:16:46Z</dcterms:created>
  <dcterms:modified xsi:type="dcterms:W3CDTF">2007-11-20T23:22:12Z</dcterms:modified>
</cp:coreProperties>
</file>