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71" r:id="rId5"/>
    <p:sldId id="272" r:id="rId6"/>
    <p:sldId id="278" r:id="rId7"/>
    <p:sldId id="273" r:id="rId8"/>
    <p:sldId id="274" r:id="rId9"/>
    <p:sldId id="275" r:id="rId10"/>
    <p:sldId id="276" r:id="rId11"/>
    <p:sldId id="267" r:id="rId12"/>
    <p:sldId id="268" r:id="rId13"/>
    <p:sldId id="269" r:id="rId14"/>
    <p:sldId id="270" r:id="rId15"/>
    <p:sldId id="259" r:id="rId16"/>
    <p:sldId id="260" r:id="rId17"/>
    <p:sldId id="261" r:id="rId18"/>
    <p:sldId id="262" r:id="rId19"/>
    <p:sldId id="263" r:id="rId20"/>
    <p:sldId id="279" r:id="rId21"/>
    <p:sldId id="280" r:id="rId22"/>
    <p:sldId id="264" r:id="rId23"/>
    <p:sldId id="281" r:id="rId24"/>
    <p:sldId id="265" r:id="rId25"/>
    <p:sldId id="282" r:id="rId26"/>
    <p:sldId id="266" r:id="rId27"/>
    <p:sldId id="283" r:id="rId28"/>
    <p:sldId id="277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3/14/2018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3/14/2018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3/14/2018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3/14/2018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3/14/2018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3/14/2018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3200" b="1" dirty="0">
                <a:latin typeface="Times New Roman" panose="02020603050405020304" pitchFamily="18" charset="0"/>
                <a:ea typeface="Calibri" panose="020F0502020204030204" pitchFamily="34" charset="0"/>
              </a:rPr>
              <a:t>Методика анализа бухгалтерской отчетности любого коммерческого предприятия</a:t>
            </a:r>
            <a:endParaRPr lang="ru-RU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Автор: к.э.н., доцент </a:t>
            </a:r>
            <a:r>
              <a:rPr lang="ru-RU" dirty="0" err="1" smtClean="0"/>
              <a:t>Бубновская</a:t>
            </a:r>
            <a:r>
              <a:rPr lang="ru-RU" dirty="0" smtClean="0"/>
              <a:t> Т.В.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3863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бухгалтерский баланс;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отчет о финансовых результатах;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приложения к бухгалтерскому балансу;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данные бухгалтерского учета по движению денежных средств, расчетов с дебиторами и кредиторами;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плановые данные.</a:t>
            </a: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4000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Информационные источники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938126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</a:pPr>
            <a:r>
              <a:rPr lang="ru-RU" sz="32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Общий анализ баланса</a:t>
            </a:r>
            <a:r>
              <a:rPr lang="ru-RU" sz="3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ru-RU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составление аналитического баланса;</a:t>
            </a:r>
            <a:r>
              <a:rPr lang="ru-RU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горизонтальный и вертикальный анализ баланса с расчетом темпов роста и прироста активов, обязательств и капитала.</a:t>
            </a:r>
            <a:endParaRPr lang="ru-RU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4000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Методика анализа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141981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2262" y="609599"/>
            <a:ext cx="8841741" cy="4910051"/>
          </a:xfrm>
        </p:spPr>
        <p:txBody>
          <a:bodyPr>
            <a:normAutofit fontScale="90000"/>
          </a:bodyPr>
          <a:lstStyle/>
          <a:p>
            <a:pPr indent="450215">
              <a:spcAft>
                <a:spcPts val="0"/>
              </a:spcAft>
              <a:tabLst>
                <a:tab pos="449580" algn="l"/>
              </a:tabLs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основе группировки активов 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аналитического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баланса лежит известная их классификация по степени 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ликвидности: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наиболее ликвидные активы (А1) = денежные средства и денежные эквиваленты + краткосрочные финансовые вложения;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быстро реализуемые активы (А2) = дебиторская задолженность + прочие оборотные активы;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медленно реализуемые активы (А3) = запасы + НДС по приобретённым ценностям;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трудно реализуемые активы (А4) = раздел 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баланса «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Внеоборотные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активы».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0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14646" y="5793970"/>
            <a:ext cx="8268163" cy="679653"/>
          </a:xfrm>
        </p:spPr>
        <p:txBody>
          <a:bodyPr/>
          <a:lstStyle/>
          <a:p>
            <a:r>
              <a:rPr lang="ru-RU" dirty="0" smtClean="0"/>
              <a:t>Группировка активов аналитического баланса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27826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816803" cy="4943302"/>
          </a:xfrm>
        </p:spPr>
        <p:txBody>
          <a:bodyPr>
            <a:noAutofit/>
          </a:bodyPr>
          <a:lstStyle/>
          <a:p>
            <a:pPr indent="450215">
              <a:spcAft>
                <a:spcPts val="0"/>
              </a:spcAft>
            </a:pPr>
            <a:r>
              <a:rPr lang="ru-RU" sz="2600" dirty="0" smtClean="0">
                <a:solidFill>
                  <a:srgbClr val="90C22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600" dirty="0" smtClean="0">
                <a:solidFill>
                  <a:srgbClr val="90C22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dirty="0" smtClean="0">
                <a:solidFill>
                  <a:srgbClr val="90C22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Пассивы </a:t>
            </a:r>
            <a:r>
              <a:rPr lang="ru-RU" sz="2600" dirty="0">
                <a:solidFill>
                  <a:srgbClr val="90C22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сгруппированы по степени срочности погашения </a:t>
            </a:r>
            <a:r>
              <a:rPr lang="ru-RU" sz="2600" dirty="0" smtClean="0">
                <a:solidFill>
                  <a:srgbClr val="90C22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обязательств:</a:t>
            </a:r>
            <a:r>
              <a:rPr lang="ru-RU" sz="2600" dirty="0">
                <a:solidFill>
                  <a:srgbClr val="90C22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600" dirty="0">
                <a:solidFill>
                  <a:srgbClr val="90C22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600" dirty="0">
                <a:solidFill>
                  <a:srgbClr val="90C22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наиболее срочные обязательства (П1) = кредиторская задолженность;</a:t>
            </a:r>
            <a:r>
              <a:rPr lang="ru-RU" sz="2600" dirty="0">
                <a:solidFill>
                  <a:srgbClr val="90C22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600" dirty="0">
                <a:solidFill>
                  <a:srgbClr val="90C22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600" dirty="0">
                <a:solidFill>
                  <a:srgbClr val="90C22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краткосрочные обязательства (П2) = краткосрочные заёмные средства + краткосрочные оценочные обязательства + прочие краткосрочные обязательства</a:t>
            </a:r>
            <a:r>
              <a:rPr lang="ru-RU" sz="2600" dirty="0" smtClean="0">
                <a:solidFill>
                  <a:srgbClr val="90C22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ru-RU" sz="2600" dirty="0" smtClean="0">
                <a:solidFill>
                  <a:srgbClr val="90C22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долгосрочные обязательства (П3) = раздел 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ru-RU" sz="2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баланса «Долгосрочные обязательства»;</a:t>
            </a:r>
            <a:r>
              <a:rPr lang="ru-RU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 собственный капитал и другие постоянные пассивы (П4) = раздел 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III</a:t>
            </a:r>
            <a:r>
              <a:rPr lang="ru-RU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баланса «Капитал и резервы» + доходы будущих периодов.</a:t>
            </a:r>
            <a:r>
              <a:rPr lang="ru-RU" sz="2600" dirty="0">
                <a:solidFill>
                  <a:srgbClr val="90C22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600" dirty="0">
                <a:solidFill>
                  <a:srgbClr val="90C22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6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22959" y="5228704"/>
            <a:ext cx="8451043" cy="812657"/>
          </a:xfrm>
        </p:spPr>
        <p:txBody>
          <a:bodyPr/>
          <a:lstStyle/>
          <a:p>
            <a:r>
              <a:rPr lang="ru-RU" dirty="0" smtClean="0"/>
              <a:t>Группировка пассивов аналитического баланса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07103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sz="1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22959" y="5386646"/>
            <a:ext cx="8451043" cy="654715"/>
          </a:xfrm>
        </p:spPr>
        <p:txBody>
          <a:bodyPr/>
          <a:lstStyle/>
          <a:p>
            <a:r>
              <a:rPr lang="ru-RU" dirty="0" smtClean="0"/>
              <a:t>Группировка активов и пассивов по статьям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1979004"/>
              </p:ext>
            </p:extLst>
          </p:nvPr>
        </p:nvGraphicFramePr>
        <p:xfrm>
          <a:off x="677335" y="609599"/>
          <a:ext cx="8596668" cy="380140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87347">
                  <a:extLst>
                    <a:ext uri="{9D8B030D-6E8A-4147-A177-3AD203B41FA5}">
                      <a16:colId xmlns:a16="http://schemas.microsoft.com/office/drawing/2014/main" val="246436419"/>
                    </a:ext>
                  </a:extLst>
                </a:gridCol>
                <a:gridCol w="4643765">
                  <a:extLst>
                    <a:ext uri="{9D8B030D-6E8A-4147-A177-3AD203B41FA5}">
                      <a16:colId xmlns:a16="http://schemas.microsoft.com/office/drawing/2014/main" val="2839073448"/>
                    </a:ext>
                  </a:extLst>
                </a:gridCol>
                <a:gridCol w="2865556">
                  <a:extLst>
                    <a:ext uri="{9D8B030D-6E8A-4147-A177-3AD203B41FA5}">
                      <a16:colId xmlns:a16="http://schemas.microsoft.com/office/drawing/2014/main" val="3077748933"/>
                    </a:ext>
                  </a:extLst>
                </a:gridCol>
              </a:tblGrid>
              <a:tr h="454430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Показатель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84" marR="62784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Содержание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84" marR="62784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Расчет по балансу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84" marR="62784" marT="0" marB="0"/>
                </a:tc>
                <a:extLst>
                  <a:ext uri="{0D108BD9-81ED-4DB2-BD59-A6C34878D82A}">
                    <a16:rowId xmlns:a16="http://schemas.microsoft.com/office/drawing/2014/main" val="1322167120"/>
                  </a:ext>
                </a:extLst>
              </a:tr>
              <a:tr h="429935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А1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84" marR="62784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наиболее ликвидные активы – денежные средства и краткосрочные финансовые вложения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84" marR="62784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стр.1250 + стр.1240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84" marR="62784" marT="0" marB="0"/>
                </a:tc>
                <a:extLst>
                  <a:ext uri="{0D108BD9-81ED-4DB2-BD59-A6C34878D82A}">
                    <a16:rowId xmlns:a16="http://schemas.microsoft.com/office/drawing/2014/main" val="164398346"/>
                  </a:ext>
                </a:extLst>
              </a:tr>
              <a:tr h="286623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А2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84" marR="62784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быстро реализуемые активы – краткосрочная ДЗ и прочие активы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84" marR="62784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стр.1230 + стр.1260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84" marR="62784" marT="0" marB="0"/>
                </a:tc>
                <a:extLst>
                  <a:ext uri="{0D108BD9-81ED-4DB2-BD59-A6C34878D82A}">
                    <a16:rowId xmlns:a16="http://schemas.microsoft.com/office/drawing/2014/main" val="375830963"/>
                  </a:ext>
                </a:extLst>
              </a:tr>
              <a:tr h="429935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А3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84" marR="62784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медленно реализуемые активы – запасы, НДС уплаченный, долгосрочная ДЗ и долгосрочные финансовые вложения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84" marR="62784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стр.1210 +стр.1220+ стр.1170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84" marR="62784" marT="0" marB="0"/>
                </a:tc>
                <a:extLst>
                  <a:ext uri="{0D108BD9-81ED-4DB2-BD59-A6C34878D82A}">
                    <a16:rowId xmlns:a16="http://schemas.microsoft.com/office/drawing/2014/main" val="2463342573"/>
                  </a:ext>
                </a:extLst>
              </a:tr>
              <a:tr h="429935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А4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84" marR="62784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трудно реализуемые активы–– статьи раздела 1 баланса за исключением долгосрочных финансовых вложений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84" marR="62784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стр.1100 – стр.1170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84" marR="62784" marT="0" marB="0"/>
                </a:tc>
                <a:extLst>
                  <a:ext uri="{0D108BD9-81ED-4DB2-BD59-A6C34878D82A}">
                    <a16:rowId xmlns:a16="http://schemas.microsoft.com/office/drawing/2014/main" val="2150064542"/>
                  </a:ext>
                </a:extLst>
              </a:tr>
              <a:tr h="286623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П1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84" marR="62784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наиболее срочные обязательства – кредиторская задолженность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84" marR="62784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стр.1520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84" marR="62784" marT="0" marB="0"/>
                </a:tc>
                <a:extLst>
                  <a:ext uri="{0D108BD9-81ED-4DB2-BD59-A6C34878D82A}">
                    <a16:rowId xmlns:a16="http://schemas.microsoft.com/office/drawing/2014/main" val="1890274771"/>
                  </a:ext>
                </a:extLst>
              </a:tr>
              <a:tr h="429935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84" marR="62784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краткосрочные пассивы – краткосрочные кредиты и займы и прочие краткосрочные пассивы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84" marR="62784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стр.1510 + стр.1550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84" marR="62784" marT="0" marB="0"/>
                </a:tc>
                <a:extLst>
                  <a:ext uri="{0D108BD9-81ED-4DB2-BD59-A6C34878D82A}">
                    <a16:rowId xmlns:a16="http://schemas.microsoft.com/office/drawing/2014/main" val="3819923597"/>
                  </a:ext>
                </a:extLst>
              </a:tr>
              <a:tr h="286623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П3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84" marR="62784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долгосрочные пассивы – долгосрочные кредиты и займы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84" marR="62784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стр.1410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84" marR="62784" marT="0" marB="0"/>
                </a:tc>
                <a:extLst>
                  <a:ext uri="{0D108BD9-81ED-4DB2-BD59-A6C34878D82A}">
                    <a16:rowId xmlns:a16="http://schemas.microsoft.com/office/drawing/2014/main" val="611845037"/>
                  </a:ext>
                </a:extLst>
              </a:tr>
              <a:tr h="429935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П4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84" marR="62784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постоянные пассивы – капитал и резервы, доходы будущих периодов, резервы предстоящих расходов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84" marR="62784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стр.1300 +стр.1530 + стр.1540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84" marR="62784" marT="0" marB="0"/>
                </a:tc>
                <a:extLst>
                  <a:ext uri="{0D108BD9-81ED-4DB2-BD59-A6C34878D82A}">
                    <a16:rowId xmlns:a16="http://schemas.microsoft.com/office/drawing/2014/main" val="16661954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01223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5636" y="609600"/>
            <a:ext cx="8858367" cy="466898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39833" y="5552902"/>
            <a:ext cx="8534170" cy="488460"/>
          </a:xfrm>
        </p:spPr>
        <p:txBody>
          <a:bodyPr>
            <a:normAutofit fontScale="85000" lnSpcReduction="10000"/>
          </a:bodyPr>
          <a:lstStyle/>
          <a:p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Горизонтальный анализ аналитического баланса АО «Приморнефтепродукт» за 2014-2016 годы</a:t>
            </a:r>
            <a:endParaRPr lang="ru-RU" b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0338168"/>
              </p:ext>
            </p:extLst>
          </p:nvPr>
        </p:nvGraphicFramePr>
        <p:xfrm>
          <a:off x="415638" y="609603"/>
          <a:ext cx="8858537" cy="466898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98160">
                  <a:extLst>
                    <a:ext uri="{9D8B030D-6E8A-4147-A177-3AD203B41FA5}">
                      <a16:colId xmlns:a16="http://schemas.microsoft.com/office/drawing/2014/main" val="3924648903"/>
                    </a:ext>
                  </a:extLst>
                </a:gridCol>
                <a:gridCol w="809998">
                  <a:extLst>
                    <a:ext uri="{9D8B030D-6E8A-4147-A177-3AD203B41FA5}">
                      <a16:colId xmlns:a16="http://schemas.microsoft.com/office/drawing/2014/main" val="618853472"/>
                    </a:ext>
                  </a:extLst>
                </a:gridCol>
                <a:gridCol w="729399">
                  <a:extLst>
                    <a:ext uri="{9D8B030D-6E8A-4147-A177-3AD203B41FA5}">
                      <a16:colId xmlns:a16="http://schemas.microsoft.com/office/drawing/2014/main" val="310503955"/>
                    </a:ext>
                  </a:extLst>
                </a:gridCol>
                <a:gridCol w="729399">
                  <a:extLst>
                    <a:ext uri="{9D8B030D-6E8A-4147-A177-3AD203B41FA5}">
                      <a16:colId xmlns:a16="http://schemas.microsoft.com/office/drawing/2014/main" val="270200791"/>
                    </a:ext>
                  </a:extLst>
                </a:gridCol>
                <a:gridCol w="810570">
                  <a:extLst>
                    <a:ext uri="{9D8B030D-6E8A-4147-A177-3AD203B41FA5}">
                      <a16:colId xmlns:a16="http://schemas.microsoft.com/office/drawing/2014/main" val="1663838783"/>
                    </a:ext>
                  </a:extLst>
                </a:gridCol>
                <a:gridCol w="810570">
                  <a:extLst>
                    <a:ext uri="{9D8B030D-6E8A-4147-A177-3AD203B41FA5}">
                      <a16:colId xmlns:a16="http://schemas.microsoft.com/office/drawing/2014/main" val="2936396324"/>
                    </a:ext>
                  </a:extLst>
                </a:gridCol>
                <a:gridCol w="810570">
                  <a:extLst>
                    <a:ext uri="{9D8B030D-6E8A-4147-A177-3AD203B41FA5}">
                      <a16:colId xmlns:a16="http://schemas.microsoft.com/office/drawing/2014/main" val="2123344370"/>
                    </a:ext>
                  </a:extLst>
                </a:gridCol>
                <a:gridCol w="810570">
                  <a:extLst>
                    <a:ext uri="{9D8B030D-6E8A-4147-A177-3AD203B41FA5}">
                      <a16:colId xmlns:a16="http://schemas.microsoft.com/office/drawing/2014/main" val="1106609569"/>
                    </a:ext>
                  </a:extLst>
                </a:gridCol>
                <a:gridCol w="449301">
                  <a:extLst>
                    <a:ext uri="{9D8B030D-6E8A-4147-A177-3AD203B41FA5}">
                      <a16:colId xmlns:a16="http://schemas.microsoft.com/office/drawing/2014/main" val="2799520149"/>
                    </a:ext>
                  </a:extLst>
                </a:gridCol>
              </a:tblGrid>
              <a:tr h="511793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ru-RU" sz="1050" dirty="0">
                          <a:effectLst/>
                        </a:rPr>
                        <a:t>Вид имущества и капитала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08" marR="59908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ru-RU" sz="1050" dirty="0">
                          <a:effectLst/>
                        </a:rPr>
                        <a:t>Код строки формы ОКУД 0710001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08" marR="59908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ru-RU" sz="1050">
                          <a:effectLst/>
                        </a:rPr>
                        <a:t>Остатки по балансу, тыс. рублей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08" marR="59908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1050">
                          <a:effectLst/>
                        </a:rPr>
                        <a:t>Изменение </a:t>
                      </a:r>
                      <a:br>
                        <a:rPr lang="ru-RU" sz="1050">
                          <a:effectLst/>
                        </a:rPr>
                      </a:br>
                      <a:r>
                        <a:rPr lang="ru-RU" sz="1050">
                          <a:effectLst/>
                        </a:rPr>
                        <a:t>2016/2015 гг.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08" marR="59908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1050">
                          <a:effectLst/>
                        </a:rPr>
                        <a:t>Изменение 2015/2014 гг.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08" marR="59908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8752540"/>
                  </a:ext>
                </a:extLst>
              </a:tr>
              <a:tr h="78746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ru-RU" sz="1050" dirty="0">
                          <a:effectLst/>
                        </a:rPr>
                        <a:t>На 31.12.2016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08" marR="599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ru-RU" sz="1050" dirty="0">
                          <a:effectLst/>
                        </a:rPr>
                        <a:t>На 31.12.2015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08" marR="599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ru-RU" sz="1050">
                          <a:effectLst/>
                        </a:rPr>
                        <a:t>На 31.12.2014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08" marR="599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1050">
                          <a:effectLst/>
                        </a:rPr>
                        <a:t>Абс. откл., тыс. рублей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08" marR="599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1050">
                          <a:effectLst/>
                        </a:rPr>
                        <a:t>Темп роста, %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08" marR="599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1050">
                          <a:effectLst/>
                        </a:rPr>
                        <a:t>Абс. откл., тыс. рублей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08" marR="599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1050">
                          <a:effectLst/>
                        </a:rPr>
                        <a:t>Темп роста, %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08" marR="59908" marT="0" marB="0" anchor="ctr"/>
                </a:tc>
                <a:extLst>
                  <a:ext uri="{0D108BD9-81ED-4DB2-BD59-A6C34878D82A}">
                    <a16:rowId xmlns:a16="http://schemas.microsoft.com/office/drawing/2014/main" val="617056565"/>
                  </a:ext>
                </a:extLst>
              </a:tr>
              <a:tr h="405379">
                <a:tc gridSpan="9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1050" dirty="0">
                          <a:effectLst/>
                        </a:rPr>
                        <a:t>Имущество организации (актив)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08" marR="59908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0732104"/>
                  </a:ext>
                </a:extLst>
              </a:tr>
              <a:tr h="51179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 Денежные средства и краткосрочные финансовые вложения (А1)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08" marR="599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1240 + 1250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08" marR="599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227 971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08" marR="599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313 679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08" marR="599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298 179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08" marR="599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-85 708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08" marR="599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73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08" marR="599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15 500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08" marR="599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105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08" marR="59908" marT="0" marB="0" anchor="ctr"/>
                </a:tc>
                <a:extLst>
                  <a:ext uri="{0D108BD9-81ED-4DB2-BD59-A6C34878D82A}">
                    <a16:rowId xmlns:a16="http://schemas.microsoft.com/office/drawing/2014/main" val="3394708004"/>
                  </a:ext>
                </a:extLst>
              </a:tr>
              <a:tr h="51179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2 Дебиторская задолженность и прочие оборотные активы (А2)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08" marR="599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1230 + 1260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08" marR="599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601 629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08" marR="599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160 185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08" marR="599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380 386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08" marR="599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441 444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08" marR="599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376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08" marR="599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-220 201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08" marR="599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42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08" marR="59908" marT="0" marB="0" anchor="ctr"/>
                </a:tc>
                <a:extLst>
                  <a:ext uri="{0D108BD9-81ED-4DB2-BD59-A6C34878D82A}">
                    <a16:rowId xmlns:a16="http://schemas.microsoft.com/office/drawing/2014/main" val="2774801168"/>
                  </a:ext>
                </a:extLst>
              </a:tr>
              <a:tr h="51179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3 Запасы, в том числе НДС (А3)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08" marR="599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1210 + 1220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08" marR="599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599 675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08" marR="599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520 932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08" marR="599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1 035 553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08" marR="599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78 743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08" marR="599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115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08" marR="599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-514 621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08" marR="599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50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08" marR="59908" marT="0" marB="0" anchor="ctr"/>
                </a:tc>
                <a:extLst>
                  <a:ext uri="{0D108BD9-81ED-4DB2-BD59-A6C34878D82A}">
                    <a16:rowId xmlns:a16="http://schemas.microsoft.com/office/drawing/2014/main" val="3982305811"/>
                  </a:ext>
                </a:extLst>
              </a:tr>
              <a:tr h="51179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Всего оборотных средств (текущих активов) (</a:t>
                      </a:r>
                      <a:r>
                        <a:rPr lang="en-US" sz="1050">
                          <a:effectLst/>
                        </a:rPr>
                        <a:t>A</a:t>
                      </a:r>
                      <a:r>
                        <a:rPr lang="ru-RU" sz="1050">
                          <a:effectLst/>
                        </a:rPr>
                        <a:t>т)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08" marR="599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1200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08" marR="599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1 429 275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08" marR="599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994 796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08" marR="599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1 714 118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08" marR="599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434 479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08" marR="599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144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08" marR="599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-719 322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08" marR="599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58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08" marR="59908" marT="0" marB="0" anchor="ctr"/>
                </a:tc>
                <a:extLst>
                  <a:ext uri="{0D108BD9-81ED-4DB2-BD59-A6C34878D82A}">
                    <a16:rowId xmlns:a16="http://schemas.microsoft.com/office/drawing/2014/main" val="2797985425"/>
                  </a:ext>
                </a:extLst>
              </a:tr>
              <a:tr h="51179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4 Внеоборотные активы (иммобилизованные средства) (А4)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08" marR="599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1100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08" marR="599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2 765 152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08" marR="599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2 881 541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08" marR="599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3 069 855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08" marR="599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-116 389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08" marR="599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96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08" marR="599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-188 314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08" marR="599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94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08" marR="59908" marT="0" marB="0" anchor="ctr"/>
                </a:tc>
                <a:extLst>
                  <a:ext uri="{0D108BD9-81ED-4DB2-BD59-A6C34878D82A}">
                    <a16:rowId xmlns:a16="http://schemas.microsoft.com/office/drawing/2014/main" val="282571328"/>
                  </a:ext>
                </a:extLst>
              </a:tr>
              <a:tr h="4053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Итого имущества (</a:t>
                      </a:r>
                      <a:r>
                        <a:rPr lang="en-US" sz="1050">
                          <a:effectLst/>
                        </a:rPr>
                        <a:t>Ba)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08" marR="599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1600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08" marR="599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4 194 427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08" marR="599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3 876 337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08" marR="599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4 783 973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08" marR="599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318 090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08" marR="599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108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08" marR="599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-907 636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08" marR="599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81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08" marR="59908" marT="0" marB="0" anchor="ctr"/>
                </a:tc>
                <a:extLst>
                  <a:ext uri="{0D108BD9-81ED-4DB2-BD59-A6C34878D82A}">
                    <a16:rowId xmlns:a16="http://schemas.microsoft.com/office/drawing/2014/main" val="40578384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39829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9258" y="609599"/>
            <a:ext cx="8974745" cy="480198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77335" y="5411585"/>
            <a:ext cx="8596668" cy="465514"/>
          </a:xfrm>
        </p:spPr>
        <p:txBody>
          <a:bodyPr>
            <a:normAutofit fontScale="32500" lnSpcReduction="20000"/>
          </a:bodyPr>
          <a:lstStyle/>
          <a:p>
            <a:pPr lvl="0">
              <a:buClr>
                <a:srgbClr val="90C226"/>
              </a:buClr>
            </a:pPr>
            <a:endParaRPr lang="ru-RU" sz="1500" b="1" dirty="0" smtClean="0">
              <a:solidFill>
                <a:prstClr val="black">
                  <a:lumMod val="75000"/>
                  <a:lumOff val="25000"/>
                </a:prst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>
              <a:buClr>
                <a:srgbClr val="90C226"/>
              </a:buClr>
            </a:pPr>
            <a:r>
              <a:rPr lang="ru-RU" sz="43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Горизонтальный </a:t>
            </a:r>
            <a:r>
              <a:rPr lang="ru-RU" sz="43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анализ аналитического баланса АО «Приморнефтепродукт» за 2014-2016 годы</a:t>
            </a:r>
            <a:endParaRPr lang="ru-RU" sz="4300" b="1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2076726"/>
              </p:ext>
            </p:extLst>
          </p:nvPr>
        </p:nvGraphicFramePr>
        <p:xfrm>
          <a:off x="299258" y="609600"/>
          <a:ext cx="8974917" cy="480198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77427">
                  <a:extLst>
                    <a:ext uri="{9D8B030D-6E8A-4147-A177-3AD203B41FA5}">
                      <a16:colId xmlns:a16="http://schemas.microsoft.com/office/drawing/2014/main" val="4243339589"/>
                    </a:ext>
                  </a:extLst>
                </a:gridCol>
                <a:gridCol w="860101">
                  <a:extLst>
                    <a:ext uri="{9D8B030D-6E8A-4147-A177-3AD203B41FA5}">
                      <a16:colId xmlns:a16="http://schemas.microsoft.com/office/drawing/2014/main" val="2093690138"/>
                    </a:ext>
                  </a:extLst>
                </a:gridCol>
                <a:gridCol w="774516">
                  <a:extLst>
                    <a:ext uri="{9D8B030D-6E8A-4147-A177-3AD203B41FA5}">
                      <a16:colId xmlns:a16="http://schemas.microsoft.com/office/drawing/2014/main" val="4075660735"/>
                    </a:ext>
                  </a:extLst>
                </a:gridCol>
                <a:gridCol w="774516">
                  <a:extLst>
                    <a:ext uri="{9D8B030D-6E8A-4147-A177-3AD203B41FA5}">
                      <a16:colId xmlns:a16="http://schemas.microsoft.com/office/drawing/2014/main" val="3285253430"/>
                    </a:ext>
                  </a:extLst>
                </a:gridCol>
                <a:gridCol w="773909">
                  <a:extLst>
                    <a:ext uri="{9D8B030D-6E8A-4147-A177-3AD203B41FA5}">
                      <a16:colId xmlns:a16="http://schemas.microsoft.com/office/drawing/2014/main" val="3492413094"/>
                    </a:ext>
                  </a:extLst>
                </a:gridCol>
                <a:gridCol w="860708">
                  <a:extLst>
                    <a:ext uri="{9D8B030D-6E8A-4147-A177-3AD203B41FA5}">
                      <a16:colId xmlns:a16="http://schemas.microsoft.com/office/drawing/2014/main" val="4041478120"/>
                    </a:ext>
                  </a:extLst>
                </a:gridCol>
                <a:gridCol w="515940">
                  <a:extLst>
                    <a:ext uri="{9D8B030D-6E8A-4147-A177-3AD203B41FA5}">
                      <a16:colId xmlns:a16="http://schemas.microsoft.com/office/drawing/2014/main" val="2649533275"/>
                    </a:ext>
                  </a:extLst>
                </a:gridCol>
                <a:gridCol w="860708">
                  <a:extLst>
                    <a:ext uri="{9D8B030D-6E8A-4147-A177-3AD203B41FA5}">
                      <a16:colId xmlns:a16="http://schemas.microsoft.com/office/drawing/2014/main" val="2991332583"/>
                    </a:ext>
                  </a:extLst>
                </a:gridCol>
                <a:gridCol w="477092">
                  <a:extLst>
                    <a:ext uri="{9D8B030D-6E8A-4147-A177-3AD203B41FA5}">
                      <a16:colId xmlns:a16="http://schemas.microsoft.com/office/drawing/2014/main" val="2147339299"/>
                    </a:ext>
                  </a:extLst>
                </a:gridCol>
              </a:tblGrid>
              <a:tr h="565672">
                <a:tc gridSpan="9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Капитал организации (пассив)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89" marR="62789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2227360"/>
                  </a:ext>
                </a:extLst>
              </a:tr>
              <a:tr h="5656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1 Кредиторская задолженность (П1)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89" marR="62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1520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89" marR="62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623 590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89" marR="62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1 032 815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89" marR="62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2 258 011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89" marR="62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-409 225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89" marR="62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60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89" marR="62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-1 225 196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89" marR="62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46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89" marR="62789" marT="0" marB="0" anchor="ctr"/>
                </a:tc>
                <a:extLst>
                  <a:ext uri="{0D108BD9-81ED-4DB2-BD59-A6C34878D82A}">
                    <a16:rowId xmlns:a16="http://schemas.microsoft.com/office/drawing/2014/main" val="16911673"/>
                  </a:ext>
                </a:extLst>
              </a:tr>
              <a:tr h="7039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2 Краткосрочные заёмные средства, оценочные и прочие обязательства (П2)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89" marR="62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1510 + 1540 + 1550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89" marR="62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53 055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89" marR="62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41 945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89" marR="62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47 106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89" marR="62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11 110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89" marR="62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126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89" marR="62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-5 161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89" marR="62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89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89" marR="62789" marT="0" marB="0" anchor="ctr"/>
                </a:tc>
                <a:extLst>
                  <a:ext uri="{0D108BD9-81ED-4DB2-BD59-A6C34878D82A}">
                    <a16:rowId xmlns:a16="http://schemas.microsoft.com/office/drawing/2014/main" val="3240190080"/>
                  </a:ext>
                </a:extLst>
              </a:tr>
              <a:tr h="5656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Всего краткосрочные обязательства (Пт)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89" marR="62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1500 – 1530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89" marR="62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676 645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89" marR="62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1 074 760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89" marR="62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2 305 117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89" marR="62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-398 115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89" marR="62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63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89" marR="62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-1 230 357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89" marR="62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47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89" marR="62789" marT="0" marB="0" anchor="ctr"/>
                </a:tc>
                <a:extLst>
                  <a:ext uri="{0D108BD9-81ED-4DB2-BD59-A6C34878D82A}">
                    <a16:rowId xmlns:a16="http://schemas.microsoft.com/office/drawing/2014/main" val="3571487457"/>
                  </a:ext>
                </a:extLst>
              </a:tr>
              <a:tr h="5656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3 Долгосрочные обязательства (П3)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89" marR="62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1400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89" marR="62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42 578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89" marR="62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38 665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89" marR="62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26 700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89" marR="62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3 913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89" marR="62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110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89" marR="62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11 965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89" marR="62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145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89" marR="62789" marT="0" marB="0" anchor="ctr"/>
                </a:tc>
                <a:extLst>
                  <a:ext uri="{0D108BD9-81ED-4DB2-BD59-A6C34878D82A}">
                    <a16:rowId xmlns:a16="http://schemas.microsoft.com/office/drawing/2014/main" val="1123337254"/>
                  </a:ext>
                </a:extLst>
              </a:tr>
              <a:tr h="7039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Всего заёмный капитал (Пз)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89" marR="62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1400 + 1500 - 1530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89" marR="62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719 223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89" marR="62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1 113 425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89" marR="62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2 331 817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89" marR="62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-394 202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89" marR="62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65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89" marR="62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-1 218 392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89" marR="62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48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89" marR="62789" marT="0" marB="0" anchor="ctr"/>
                </a:tc>
                <a:extLst>
                  <a:ext uri="{0D108BD9-81ED-4DB2-BD59-A6C34878D82A}">
                    <a16:rowId xmlns:a16="http://schemas.microsoft.com/office/drawing/2014/main" val="1746632741"/>
                  </a:ext>
                </a:extLst>
              </a:tr>
              <a:tr h="5656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4 Собственный капитал (П4)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89" marR="62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1300 + 1530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89" marR="62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3 475 204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89" marR="62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2 762 912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89" marR="62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2 452 156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89" marR="62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712 292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89" marR="62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126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89" marR="62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310 756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89" marR="62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113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89" marR="62789" marT="0" marB="0" anchor="ctr"/>
                </a:tc>
                <a:extLst>
                  <a:ext uri="{0D108BD9-81ED-4DB2-BD59-A6C34878D82A}">
                    <a16:rowId xmlns:a16="http://schemas.microsoft.com/office/drawing/2014/main" val="2801875834"/>
                  </a:ext>
                </a:extLst>
              </a:tr>
              <a:tr h="5656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Итого пассивов (капитал) (Вп)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89" marR="62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1700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89" marR="62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4 194 427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89" marR="62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3 876 337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89" marR="62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4 783 973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89" marR="62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318 090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89" marR="62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108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89" marR="62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-907 636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89" marR="62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81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89" marR="62789" marT="0" marB="0" anchor="ctr"/>
                </a:tc>
                <a:extLst>
                  <a:ext uri="{0D108BD9-81ED-4DB2-BD59-A6C34878D82A}">
                    <a16:rowId xmlns:a16="http://schemas.microsoft.com/office/drawing/2014/main" val="7710949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7858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0698" y="609600"/>
            <a:ext cx="8883305" cy="4777046"/>
          </a:xfrm>
        </p:spPr>
        <p:txBody>
          <a:bodyPr>
            <a:normAutofit/>
          </a:bodyPr>
          <a:lstStyle/>
          <a:p>
            <a:pPr indent="450215">
              <a:spcAft>
                <a:spcPts val="0"/>
              </a:spcAft>
            </a:pPr>
            <a:r>
              <a:rPr lang="ru-RU" sz="1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Общая 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стоимость имущества АО «ННК-Приморнефтепродукт» на конец 2014 года составляла 4 783 973 тыс. рублей, 2015 года – 3 876 337 тыс. рублей, 2016 года – 4 194 427 тыс. рублей.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Увеличение валюты баланса в 2016 году составило 318 090 тыс. рублей, или 8 %. В предыдущем отчётном году произошло уменьшение итога баланса на 907 636 тыс. рублей, или 19 %. Динамика валюты баланса свидетельствует о сокращении объёма хозяйственной деятельности в 2015 году и его расширении в 2016 году.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Стоимость иммобилизованных средств (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внеоборотных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активов) общества на протяжении 2015-2016 годов постоянно снижалась. Снижение происходило преимущественно за счёт начисления амортизации и отсутствия значительного обновления основных фондов. В конце 2014 года она составляла 3 069 855 тыс. рублей, в 2015 году она упала на 6 % или на 188 314 тыс. рублей и достигла значения 2 881 541 тыс. рублей. В 2016 году темп падения стоимости иммобилизованных средств немного замедлился, снижение составило 4 % или 116 389 тыс. рублей. По состоянию на 31.12.2016 учётная стоимость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внеоборотных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активов АО «ННК-Приморнефтепродукт» составила 2 765 152 тыс. рублей.</a:t>
            </a:r>
            <a:endParaRPr lang="ru-RU" sz="18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73083" y="5386646"/>
            <a:ext cx="8500919" cy="654715"/>
          </a:xfrm>
        </p:spPr>
        <p:txBody>
          <a:bodyPr/>
          <a:lstStyle/>
          <a:p>
            <a:r>
              <a:rPr lang="ru-RU" dirty="0" smtClean="0"/>
              <a:t>Выводы по горизонтальному анализу баланса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765318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9382" y="609600"/>
            <a:ext cx="9024621" cy="4602480"/>
          </a:xfrm>
        </p:spPr>
        <p:txBody>
          <a:bodyPr>
            <a:normAutofit/>
          </a:bodyPr>
          <a:lstStyle/>
          <a:p>
            <a:pPr indent="450215"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Стоимость текущих активов (оборотных средств) компании в 2015 году значительно упала, темп падения составил 58 %, а абсолютное изменение (-719 322) тыс. рублей. На конец 2014 года величина оборотных средств составляла 1 714 118 тыс. рублей, на конец 2015 года – 994 796 тыс. рублей. За 2016 год произошёл рост данного показателя на 44 % по сравнению с предыдущим годом, или на 434 479 тыс. рублей в абсолютном выражении. на конец 2016 года учётная стоимость оборотных средств общества составила 1 429 275 тыс. рублей.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динамике изменения величины оборотных средств в 2015 году основную роль сыграло уменьшение материально-производственных запасов (включая НДС) в денежном выражении приблизительно в два раза (темп роста 50 %), в 2016 году – рост дебиторской задолженности и прочих оборотных активов в 3,76 раз (темп роста 376 %).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0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77335" y="5478086"/>
            <a:ext cx="8596668" cy="563275"/>
          </a:xfrm>
        </p:spPr>
        <p:txBody>
          <a:bodyPr/>
          <a:lstStyle/>
          <a:p>
            <a:pPr lvl="0">
              <a:buClr>
                <a:srgbClr val="90C226"/>
              </a:buClr>
            </a:pP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</a:rPr>
              <a:t>Выводы по горизонтальному анализу баланса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12259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3825" y="274320"/>
            <a:ext cx="8667175" cy="502088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89461" y="5478086"/>
            <a:ext cx="8384541" cy="563275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</a:rPr>
              <a:t>Вертикальный анализ аналитического баланса АО «Приморнефтепродукт» </a:t>
            </a:r>
            <a:b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</a:rPr>
              <a:t>за 2014-2016 годы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2384298"/>
              </p:ext>
            </p:extLst>
          </p:nvPr>
        </p:nvGraphicFramePr>
        <p:xfrm>
          <a:off x="540330" y="274321"/>
          <a:ext cx="8454040" cy="51009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53914">
                  <a:extLst>
                    <a:ext uri="{9D8B030D-6E8A-4147-A177-3AD203B41FA5}">
                      <a16:colId xmlns:a16="http://schemas.microsoft.com/office/drawing/2014/main" val="726982249"/>
                    </a:ext>
                  </a:extLst>
                </a:gridCol>
                <a:gridCol w="685419">
                  <a:extLst>
                    <a:ext uri="{9D8B030D-6E8A-4147-A177-3AD203B41FA5}">
                      <a16:colId xmlns:a16="http://schemas.microsoft.com/office/drawing/2014/main" val="3913880541"/>
                    </a:ext>
                  </a:extLst>
                </a:gridCol>
                <a:gridCol w="685419">
                  <a:extLst>
                    <a:ext uri="{9D8B030D-6E8A-4147-A177-3AD203B41FA5}">
                      <a16:colId xmlns:a16="http://schemas.microsoft.com/office/drawing/2014/main" val="1501252412"/>
                    </a:ext>
                  </a:extLst>
                </a:gridCol>
                <a:gridCol w="685419">
                  <a:extLst>
                    <a:ext uri="{9D8B030D-6E8A-4147-A177-3AD203B41FA5}">
                      <a16:colId xmlns:a16="http://schemas.microsoft.com/office/drawing/2014/main" val="1962158675"/>
                    </a:ext>
                  </a:extLst>
                </a:gridCol>
                <a:gridCol w="686226">
                  <a:extLst>
                    <a:ext uri="{9D8B030D-6E8A-4147-A177-3AD203B41FA5}">
                      <a16:colId xmlns:a16="http://schemas.microsoft.com/office/drawing/2014/main" val="3260931340"/>
                    </a:ext>
                  </a:extLst>
                </a:gridCol>
                <a:gridCol w="686226">
                  <a:extLst>
                    <a:ext uri="{9D8B030D-6E8A-4147-A177-3AD203B41FA5}">
                      <a16:colId xmlns:a16="http://schemas.microsoft.com/office/drawing/2014/main" val="195773611"/>
                    </a:ext>
                  </a:extLst>
                </a:gridCol>
                <a:gridCol w="571721">
                  <a:extLst>
                    <a:ext uri="{9D8B030D-6E8A-4147-A177-3AD203B41FA5}">
                      <a16:colId xmlns:a16="http://schemas.microsoft.com/office/drawing/2014/main" val="452984405"/>
                    </a:ext>
                  </a:extLst>
                </a:gridCol>
                <a:gridCol w="799924">
                  <a:extLst>
                    <a:ext uri="{9D8B030D-6E8A-4147-A177-3AD203B41FA5}">
                      <a16:colId xmlns:a16="http://schemas.microsoft.com/office/drawing/2014/main" val="290268838"/>
                    </a:ext>
                  </a:extLst>
                </a:gridCol>
                <a:gridCol w="799924">
                  <a:extLst>
                    <a:ext uri="{9D8B030D-6E8A-4147-A177-3AD203B41FA5}">
                      <a16:colId xmlns:a16="http://schemas.microsoft.com/office/drawing/2014/main" val="906866356"/>
                    </a:ext>
                  </a:extLst>
                </a:gridCol>
                <a:gridCol w="799924">
                  <a:extLst>
                    <a:ext uri="{9D8B030D-6E8A-4147-A177-3AD203B41FA5}">
                      <a16:colId xmlns:a16="http://schemas.microsoft.com/office/drawing/2014/main" val="3988118531"/>
                    </a:ext>
                  </a:extLst>
                </a:gridCol>
                <a:gridCol w="799924">
                  <a:extLst>
                    <a:ext uri="{9D8B030D-6E8A-4147-A177-3AD203B41FA5}">
                      <a16:colId xmlns:a16="http://schemas.microsoft.com/office/drawing/2014/main" val="323681340"/>
                    </a:ext>
                  </a:extLst>
                </a:gridCol>
              </a:tblGrid>
              <a:tr h="319289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Вид имущества и капитала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35" marR="41235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На 31.12.2016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35" marR="41235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На 31.12.2015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35" marR="41235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На 31.12.2014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35" marR="41235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Изменение 2016/2015 гг.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35" marR="41235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Изменение 2015/2014 гг.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35" marR="41235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9199734"/>
                  </a:ext>
                </a:extLst>
              </a:tr>
              <a:tr h="67251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тыс. руб.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35" marR="41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уд. вес, %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35" marR="41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тыс. руб.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35" marR="41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уд. вес, %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35" marR="41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тыс. руб.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35" marR="41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уд. вес, %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35" marR="41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в структуре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35" marR="41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в % к изменению итога баланса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35" marR="41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в структуре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35" marR="41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в % к изменению итога баланса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35" marR="41235" marT="0" marB="0" anchor="ctr"/>
                </a:tc>
                <a:extLst>
                  <a:ext uri="{0D108BD9-81ED-4DB2-BD59-A6C34878D82A}">
                    <a16:rowId xmlns:a16="http://schemas.microsoft.com/office/drawing/2014/main" val="3033604751"/>
                  </a:ext>
                </a:extLst>
              </a:tr>
              <a:tr h="200218">
                <a:tc gridSpan="1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Имущество организации (актив)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35" marR="41235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4710845"/>
                  </a:ext>
                </a:extLst>
              </a:tr>
              <a:tr h="78553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 Денежные средства и краткосрочные финансовые вложения (А1)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35" marR="41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227 971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5,44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313 679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8,09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298 179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6,23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-2,66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-26,94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1,86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-1,71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177471508"/>
                  </a:ext>
                </a:extLst>
              </a:tr>
              <a:tr h="89856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2 Дебиторская задолженность и прочие оборотные активы (А2)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35" marR="41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601 629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14,34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160 185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4,13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380 386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7,95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10,21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138,78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-3,82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24,26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189507018"/>
                  </a:ext>
                </a:extLst>
              </a:tr>
              <a:tr h="33975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3 Запасы, в том числе НДС (А3)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35" marR="41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599 675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14,30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520 932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13,44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1 035 553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21,65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0,86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24,75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-8,21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56,70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72258101"/>
                  </a:ext>
                </a:extLst>
              </a:tr>
              <a:tr h="67251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Всего оборотных средств (текущих активов) (</a:t>
                      </a:r>
                      <a:r>
                        <a:rPr lang="en-US" sz="1050">
                          <a:effectLst/>
                        </a:rPr>
                        <a:t>A</a:t>
                      </a:r>
                      <a:r>
                        <a:rPr lang="ru-RU" sz="1050">
                          <a:effectLst/>
                        </a:rPr>
                        <a:t>т)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35" marR="41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1 429 275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34,08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994 796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25,66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1 714 118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35,83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8,41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136,59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-10,17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79,25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9744530"/>
                  </a:ext>
                </a:extLst>
              </a:tr>
              <a:tr h="79275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4 Внеоборотные активы (иммобилизованные средства) (А4)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35" marR="41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2 765 152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65,92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2 881 541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74,34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3 069 855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64,17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-8,41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-36,59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10,17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20,75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914497762"/>
                  </a:ext>
                </a:extLst>
              </a:tr>
              <a:tr h="33975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Итого имущества (</a:t>
                      </a:r>
                      <a:r>
                        <a:rPr lang="en-US" sz="1050">
                          <a:effectLst/>
                        </a:rPr>
                        <a:t>Ba)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35" marR="41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4 194 427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100,00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3 876 337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100,00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4 783 973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100,00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0,00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100,00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0,00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100,00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2562855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5034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5884" y="609600"/>
            <a:ext cx="8958119" cy="444453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455" y="5353396"/>
            <a:ext cx="8650548" cy="687965"/>
          </a:xfrm>
        </p:spPr>
        <p:txBody>
          <a:bodyPr>
            <a:normAutofit fontScale="32500" lnSpcReduction="20000"/>
          </a:bodyPr>
          <a:lstStyle/>
          <a:p>
            <a:pPr lvl="0">
              <a:buClr>
                <a:srgbClr val="90C226"/>
              </a:buClr>
            </a:pPr>
            <a:endParaRPr lang="ru-RU" sz="1700" b="1" dirty="0" smtClean="0">
              <a:solidFill>
                <a:prstClr val="black">
                  <a:lumMod val="75000"/>
                  <a:lumOff val="25000"/>
                </a:prstClr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lvl="0">
              <a:buClr>
                <a:srgbClr val="90C226"/>
              </a:buClr>
            </a:pPr>
            <a:r>
              <a:rPr lang="ru-RU" sz="49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Вертикальный </a:t>
            </a:r>
            <a:r>
              <a:rPr lang="ru-RU" sz="49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анализ аналитического баланса АО «Приморнефтепродукт» </a:t>
            </a:r>
            <a:br>
              <a:rPr lang="ru-RU" sz="49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49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за 2014-2016 годы</a:t>
            </a:r>
            <a:endParaRPr lang="ru-RU" sz="490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5667232"/>
              </p:ext>
            </p:extLst>
          </p:nvPr>
        </p:nvGraphicFramePr>
        <p:xfrm>
          <a:off x="457199" y="609601"/>
          <a:ext cx="8420792" cy="457754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59179">
                  <a:extLst>
                    <a:ext uri="{9D8B030D-6E8A-4147-A177-3AD203B41FA5}">
                      <a16:colId xmlns:a16="http://schemas.microsoft.com/office/drawing/2014/main" val="2977658883"/>
                    </a:ext>
                  </a:extLst>
                </a:gridCol>
                <a:gridCol w="742960">
                  <a:extLst>
                    <a:ext uri="{9D8B030D-6E8A-4147-A177-3AD203B41FA5}">
                      <a16:colId xmlns:a16="http://schemas.microsoft.com/office/drawing/2014/main" val="4108203960"/>
                    </a:ext>
                  </a:extLst>
                </a:gridCol>
                <a:gridCol w="619715">
                  <a:extLst>
                    <a:ext uri="{9D8B030D-6E8A-4147-A177-3AD203B41FA5}">
                      <a16:colId xmlns:a16="http://schemas.microsoft.com/office/drawing/2014/main" val="705006592"/>
                    </a:ext>
                  </a:extLst>
                </a:gridCol>
                <a:gridCol w="742960">
                  <a:extLst>
                    <a:ext uri="{9D8B030D-6E8A-4147-A177-3AD203B41FA5}">
                      <a16:colId xmlns:a16="http://schemas.microsoft.com/office/drawing/2014/main" val="4135764800"/>
                    </a:ext>
                  </a:extLst>
                </a:gridCol>
                <a:gridCol w="619715">
                  <a:extLst>
                    <a:ext uri="{9D8B030D-6E8A-4147-A177-3AD203B41FA5}">
                      <a16:colId xmlns:a16="http://schemas.microsoft.com/office/drawing/2014/main" val="3018839527"/>
                    </a:ext>
                  </a:extLst>
                </a:gridCol>
                <a:gridCol w="743836">
                  <a:extLst>
                    <a:ext uri="{9D8B030D-6E8A-4147-A177-3AD203B41FA5}">
                      <a16:colId xmlns:a16="http://schemas.microsoft.com/office/drawing/2014/main" val="4239181010"/>
                    </a:ext>
                  </a:extLst>
                </a:gridCol>
                <a:gridCol w="618841">
                  <a:extLst>
                    <a:ext uri="{9D8B030D-6E8A-4147-A177-3AD203B41FA5}">
                      <a16:colId xmlns:a16="http://schemas.microsoft.com/office/drawing/2014/main" val="3630010218"/>
                    </a:ext>
                  </a:extLst>
                </a:gridCol>
                <a:gridCol w="619715">
                  <a:extLst>
                    <a:ext uri="{9D8B030D-6E8A-4147-A177-3AD203B41FA5}">
                      <a16:colId xmlns:a16="http://schemas.microsoft.com/office/drawing/2014/main" val="1532328131"/>
                    </a:ext>
                  </a:extLst>
                </a:gridCol>
                <a:gridCol w="867078">
                  <a:extLst>
                    <a:ext uri="{9D8B030D-6E8A-4147-A177-3AD203B41FA5}">
                      <a16:colId xmlns:a16="http://schemas.microsoft.com/office/drawing/2014/main" val="3825319903"/>
                    </a:ext>
                  </a:extLst>
                </a:gridCol>
                <a:gridCol w="619715">
                  <a:extLst>
                    <a:ext uri="{9D8B030D-6E8A-4147-A177-3AD203B41FA5}">
                      <a16:colId xmlns:a16="http://schemas.microsoft.com/office/drawing/2014/main" val="2508051770"/>
                    </a:ext>
                  </a:extLst>
                </a:gridCol>
                <a:gridCol w="867078">
                  <a:extLst>
                    <a:ext uri="{9D8B030D-6E8A-4147-A177-3AD203B41FA5}">
                      <a16:colId xmlns:a16="http://schemas.microsoft.com/office/drawing/2014/main" val="135327349"/>
                    </a:ext>
                  </a:extLst>
                </a:gridCol>
              </a:tblGrid>
              <a:tr h="244278">
                <a:tc gridSpan="1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Капитал организации (пассив)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60" marR="5596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2527440"/>
                  </a:ext>
                </a:extLst>
              </a:tr>
              <a:tr h="55269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 Кредиторская задолженность (П1)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60" marR="5596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623 590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14,87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1 032 815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26,64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2 258 011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47,20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-11,78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-128,65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-20,56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134,99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064599779"/>
                  </a:ext>
                </a:extLst>
              </a:tr>
              <a:tr h="110538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 Краткосрочные заёмные средства, оценочные и прочие обязательства (П2)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60" marR="5596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53 055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1,26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41 945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1,08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47 106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0,98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0,18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3,49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0,10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0,57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49298749"/>
                  </a:ext>
                </a:extLst>
              </a:tr>
              <a:tr h="67047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Всего краткосрочные обязательства (Пт)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60" marR="5596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676 645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16,13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1 074 760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27,73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2 305 117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48,18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-11,59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-125,16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-20,46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135,56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3177726"/>
                  </a:ext>
                </a:extLst>
              </a:tr>
              <a:tr h="67047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 Долгосрочные обязательства (П3)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60" marR="5596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42 578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1,02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38 665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1,00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26 700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0,56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1,23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0,44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-1,32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250721551"/>
                  </a:ext>
                </a:extLst>
              </a:tr>
              <a:tr h="39959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Всего заёмный капитал (Пз)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60" marR="5596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719 223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17,15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1 113 425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28,72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2 331 817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48,74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-11,58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-123,93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-20,02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134,24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977567801"/>
                  </a:ext>
                </a:extLst>
              </a:tr>
              <a:tr h="39959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 Собственный капитал (П4)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60" marR="5596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3 475 204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82,85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2 762 912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71,28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2 452 156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51,26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11,58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223,93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20,02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-34,24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75581627"/>
                  </a:ext>
                </a:extLst>
              </a:tr>
              <a:tr h="53503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Итого пассивов (капитал) (Вп)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60" marR="5596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4 194 427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100,00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3 876 337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100,00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4 783 973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100,00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100,00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100,00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340587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60401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9135" y="609600"/>
            <a:ext cx="8924868" cy="466898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9709" y="5278582"/>
            <a:ext cx="8484294" cy="762780"/>
          </a:xfrm>
        </p:spPr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</a:rPr>
              <a:t>Анализ структуры оборотных активов АО «Приморнефтепродукт» </a:t>
            </a:r>
            <a:b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</a:rPr>
              <a:t>за 2014-2016 годы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6089126"/>
              </p:ext>
            </p:extLst>
          </p:nvPr>
        </p:nvGraphicFramePr>
        <p:xfrm>
          <a:off x="692614" y="251582"/>
          <a:ext cx="8678483" cy="5027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51614">
                  <a:extLst>
                    <a:ext uri="{9D8B030D-6E8A-4147-A177-3AD203B41FA5}">
                      <a16:colId xmlns:a16="http://schemas.microsoft.com/office/drawing/2014/main" val="3845951585"/>
                    </a:ext>
                  </a:extLst>
                </a:gridCol>
                <a:gridCol w="820771">
                  <a:extLst>
                    <a:ext uri="{9D8B030D-6E8A-4147-A177-3AD203B41FA5}">
                      <a16:colId xmlns:a16="http://schemas.microsoft.com/office/drawing/2014/main" val="692905871"/>
                    </a:ext>
                  </a:extLst>
                </a:gridCol>
                <a:gridCol w="821597">
                  <a:extLst>
                    <a:ext uri="{9D8B030D-6E8A-4147-A177-3AD203B41FA5}">
                      <a16:colId xmlns:a16="http://schemas.microsoft.com/office/drawing/2014/main" val="4046189"/>
                    </a:ext>
                  </a:extLst>
                </a:gridCol>
                <a:gridCol w="821597">
                  <a:extLst>
                    <a:ext uri="{9D8B030D-6E8A-4147-A177-3AD203B41FA5}">
                      <a16:colId xmlns:a16="http://schemas.microsoft.com/office/drawing/2014/main" val="3442027407"/>
                    </a:ext>
                  </a:extLst>
                </a:gridCol>
                <a:gridCol w="821597">
                  <a:extLst>
                    <a:ext uri="{9D8B030D-6E8A-4147-A177-3AD203B41FA5}">
                      <a16:colId xmlns:a16="http://schemas.microsoft.com/office/drawing/2014/main" val="3497226305"/>
                    </a:ext>
                  </a:extLst>
                </a:gridCol>
                <a:gridCol w="821597">
                  <a:extLst>
                    <a:ext uri="{9D8B030D-6E8A-4147-A177-3AD203B41FA5}">
                      <a16:colId xmlns:a16="http://schemas.microsoft.com/office/drawing/2014/main" val="773026415"/>
                    </a:ext>
                  </a:extLst>
                </a:gridCol>
                <a:gridCol w="704107">
                  <a:extLst>
                    <a:ext uri="{9D8B030D-6E8A-4147-A177-3AD203B41FA5}">
                      <a16:colId xmlns:a16="http://schemas.microsoft.com/office/drawing/2014/main" val="944617146"/>
                    </a:ext>
                  </a:extLst>
                </a:gridCol>
                <a:gridCol w="704107">
                  <a:extLst>
                    <a:ext uri="{9D8B030D-6E8A-4147-A177-3AD203B41FA5}">
                      <a16:colId xmlns:a16="http://schemas.microsoft.com/office/drawing/2014/main" val="588846061"/>
                    </a:ext>
                  </a:extLst>
                </a:gridCol>
                <a:gridCol w="703282">
                  <a:extLst>
                    <a:ext uri="{9D8B030D-6E8A-4147-A177-3AD203B41FA5}">
                      <a16:colId xmlns:a16="http://schemas.microsoft.com/office/drawing/2014/main" val="713685518"/>
                    </a:ext>
                  </a:extLst>
                </a:gridCol>
                <a:gridCol w="704107">
                  <a:extLst>
                    <a:ext uri="{9D8B030D-6E8A-4147-A177-3AD203B41FA5}">
                      <a16:colId xmlns:a16="http://schemas.microsoft.com/office/drawing/2014/main" val="2701363298"/>
                    </a:ext>
                  </a:extLst>
                </a:gridCol>
                <a:gridCol w="704107">
                  <a:extLst>
                    <a:ext uri="{9D8B030D-6E8A-4147-A177-3AD203B41FA5}">
                      <a16:colId xmlns:a16="http://schemas.microsoft.com/office/drawing/2014/main" val="2568065453"/>
                    </a:ext>
                  </a:extLst>
                </a:gridCol>
              </a:tblGrid>
              <a:tr h="340876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Вид имущества и </a:t>
                      </a:r>
                      <a:br>
                        <a:rPr lang="ru-RU" sz="1100" dirty="0">
                          <a:effectLst/>
                        </a:rPr>
                      </a:br>
                      <a:r>
                        <a:rPr lang="ru-RU" sz="1100" dirty="0">
                          <a:effectLst/>
                        </a:rPr>
                        <a:t>капитала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89" marR="42089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На 31.12.2016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89" marR="42089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На 31.12.2015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89" marR="42089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На 31.12.2014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89" marR="42089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Изменение 2016/2015 гг.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89" marR="42089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Изменение 2015/2014 гг.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89" marR="42089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1338726"/>
                  </a:ext>
                </a:extLst>
              </a:tr>
              <a:tr h="68175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тыс. руб.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89" marR="420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уд. вес, %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89" marR="420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тыс. руб.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89" marR="420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уд. вес, %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89" marR="420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тыс. руб.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89" marR="420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уд. вес, %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89" marR="420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в структуре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89" marR="420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в % к изменению итога баланса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89" marR="420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в структуре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89" marR="420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в % к изменению итога баланса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89" marR="42089" marT="0" marB="0" anchor="ctr"/>
                </a:tc>
                <a:extLst>
                  <a:ext uri="{0D108BD9-81ED-4DB2-BD59-A6C34878D82A}">
                    <a16:rowId xmlns:a16="http://schemas.microsoft.com/office/drawing/2014/main" val="329867352"/>
                  </a:ext>
                </a:extLst>
              </a:tr>
              <a:tr h="183536">
                <a:tc gridSpan="1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Имущество организации (актив)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89" marR="42089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3607373"/>
                  </a:ext>
                </a:extLst>
              </a:tr>
              <a:tr h="119306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 Денежные средства и краткосрочные финансовые вложения (А1)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89" marR="420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227 971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15,95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313 679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31,53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298 179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17,40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-15,58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-19,73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14,14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-2,15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742215475"/>
                  </a:ext>
                </a:extLst>
              </a:tr>
              <a:tr h="102262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 Дебиторская задолженность и прочие оборотные активы (А2)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89" marR="420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601 629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42,09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160 185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16,10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380 386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22,19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25,99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101,60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-6,09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30,61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108163345"/>
                  </a:ext>
                </a:extLst>
              </a:tr>
              <a:tr h="51131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 Запасы, в том числе НДС (А3)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89" marR="420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599 675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41,96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520 932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52,37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1 035 553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60,41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-10,41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18,12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-8,05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71,54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57426815"/>
                  </a:ext>
                </a:extLst>
              </a:tr>
              <a:tr h="85219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Всего оборотных средств (текущих активов) (</a:t>
                      </a:r>
                      <a:r>
                        <a:rPr lang="en-US" sz="1100">
                          <a:effectLst/>
                        </a:rPr>
                        <a:t>A</a:t>
                      </a:r>
                      <a:r>
                        <a:rPr lang="ru-RU" sz="1100">
                          <a:effectLst/>
                        </a:rPr>
                        <a:t>т)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89" marR="420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1 429 275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100,00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994 796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100,00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1 714 118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100,00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0,00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100,00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0,00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100,00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2633927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38607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2633" y="141315"/>
            <a:ext cx="8991370" cy="4447309"/>
          </a:xfrm>
        </p:spPr>
        <p:txBody>
          <a:bodyPr>
            <a:noAutofit/>
          </a:bodyPr>
          <a:lstStyle/>
          <a:p>
            <a:pPr indent="450215">
              <a:lnSpc>
                <a:spcPct val="107000"/>
              </a:lnSpc>
              <a:spcAft>
                <a:spcPts val="0"/>
              </a:spcAft>
            </a:pPr>
            <a:r>
              <a:rPr lang="ru-RU" sz="1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Наиболее 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значимой статьёй оборотных средств выступают запасы. Их доля в структуре текущих активов составляла 60,41 % в 2014 году, 52,37 % в 2015 году, 41,96 % в 2016 году. Высокий удельный вес запасов в составе оборотных активов связан со спецификой хозяйственной деятельности АО «ННК-Приморнефтепродукт», требующей создания значительных оборотных фондов, и длинным производственным циклом. Отрицательная динамика удельного веса запасов в составе оборотных активов вкупе с положительной динамикой их оборачиваемости (рост с 14,21 оборота в 2014 году до 26,50 оборота в 2016 году) свидетельствует о том, что используются они эффективно.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Повышение удельного веса дебиторской задолженности и прочих оборотных активов в общей стоимости текущих активов в 2016 году на 30,16 % указывают на отрицательные тенденции в финансовой стабильности. По состоянию на 31.12.2016 дебиторская задолженность и прочие оборотные активы оказались самой крупной статьёй в составе оборотных активов, их доля занимала 42,09 %.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Уменьшение удельного веса денежных средств в сумме оборотных активов с 31,53 % в 2015 году до 15,95 % в 2016 году негативно влияет на платёжеспособность организации.</a:t>
            </a:r>
            <a:endParaRPr lang="ru-RU" sz="18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82633" y="5453148"/>
            <a:ext cx="8991370" cy="588213"/>
          </a:xfrm>
        </p:spPr>
        <p:txBody>
          <a:bodyPr/>
          <a:lstStyle/>
          <a:p>
            <a:r>
              <a:rPr lang="ru-RU" dirty="0" smtClean="0"/>
              <a:t>Вывод по таблице со структурой оборотных активов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88323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457200" indent="252095">
              <a:lnSpc>
                <a:spcPct val="107000"/>
              </a:lnSpc>
              <a:spcAft>
                <a:spcPts val="0"/>
              </a:spcAft>
            </a:pPr>
            <a:r>
              <a:rPr lang="ru-RU" sz="20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Анализ состава и структуры активов баланса</a:t>
            </a:r>
            <a:r>
              <a:rPr lang="ru-RU" sz="2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расчет абсолютного и относительного изменения активов (темпы роста (прироста));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группировка оборотных активов по степени риска: минимальная (денежные средства и краткосрочные финансовые вложения); малая (дебиторская задолженность, запасы); средняя (незавершенное производство, расходы будущих периодов); высокая (сомнительная дебиторская задолженность, неликвиды);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- оценка изменения производственных возможностей предприятия в динамике (основные средства, незавершенное строительство, запасы).</a:t>
            </a:r>
            <a:endParaRPr lang="ru-RU" sz="20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buClr>
                <a:srgbClr val="90C226"/>
              </a:buClr>
            </a:pPr>
            <a:r>
              <a:rPr lang="ru-RU" sz="4000" b="1" i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Методика анализа</a:t>
            </a:r>
            <a:endParaRPr lang="ru-RU" sz="400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1406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0697" y="108065"/>
            <a:ext cx="8883305" cy="4754880"/>
          </a:xfrm>
        </p:spPr>
        <p:txBody>
          <a:bodyPr>
            <a:normAutofit fontScale="90000"/>
          </a:bodyPr>
          <a:lstStyle/>
          <a:p>
            <a:pPr marL="457200" indent="252095">
              <a:lnSpc>
                <a:spcPct val="107000"/>
              </a:lnSpc>
              <a:spcAft>
                <a:spcPts val="0"/>
              </a:spcAft>
            </a:pPr>
            <a:r>
              <a:rPr lang="ru-RU" sz="2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Анализ состава и структуры пассивов баланса</a:t>
            </a:r>
            <a:r>
              <a:rPr lang="ru-RU" sz="28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ru-RU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сопоставление величины собственного и заёмного капитала в динамике в абсолютном и относительном выражении; </a:t>
            </a:r>
            <a:r>
              <a:rPr lang="ru-RU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расчет величины собственных оборотных средств в динамике (собственный капитал (3 раздел баланса) + долгосрочные заемные средства (4 раздел баланса) – </a:t>
            </a:r>
            <a:r>
              <a:rPr lang="ru-RU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внеоборотные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активы (1 раздел баланса));</a:t>
            </a:r>
            <a:r>
              <a:rPr lang="ru-RU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анализ соотношения долгосрочных и краткосрочных заемных средств.</a:t>
            </a:r>
            <a:r>
              <a:rPr lang="ru-RU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8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buClr>
                <a:srgbClr val="90C226"/>
              </a:buClr>
            </a:pPr>
            <a:r>
              <a:rPr lang="ru-RU" sz="4000" b="1" i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Методика анализа</a:t>
            </a:r>
            <a:endParaRPr lang="ru-RU" sz="400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63675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6008" y="124691"/>
            <a:ext cx="9007996" cy="4971011"/>
          </a:xfrm>
        </p:spPr>
        <p:txBody>
          <a:bodyPr>
            <a:normAutofit fontScale="90000"/>
          </a:bodyPr>
          <a:lstStyle/>
          <a:p>
            <a:pPr marL="457200" indent="252095">
              <a:lnSpc>
                <a:spcPct val="107000"/>
              </a:lnSpc>
              <a:spcAft>
                <a:spcPts val="0"/>
              </a:spcAft>
            </a:pPr>
            <a:r>
              <a:rPr lang="ru-RU" sz="3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Анализ оборачиваемости оборотных активов</a:t>
            </a:r>
            <a:r>
              <a:rPr lang="ru-RU" sz="36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ru-RU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расчет коэффициента оборачиваемости (число оборотов) – это отношение объема продаж без НДС и акцизов к среднегодовой стоимости оборотных средств;</a:t>
            </a:r>
            <a:r>
              <a:rPr lang="ru-RU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расчет продолжительности одного оборота в днях (это отношение среднегодовой стоимости оборотных средств к однодневной реализации).</a:t>
            </a:r>
            <a:r>
              <a:rPr lang="ru-RU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32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77335" y="5095702"/>
            <a:ext cx="8596668" cy="945660"/>
          </a:xfrm>
        </p:spPr>
        <p:txBody>
          <a:bodyPr/>
          <a:lstStyle/>
          <a:p>
            <a:pPr lvl="0">
              <a:buClr>
                <a:srgbClr val="90C226"/>
              </a:buClr>
            </a:pPr>
            <a:r>
              <a:rPr lang="ru-RU" sz="4000" b="1" i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Методика анализа</a:t>
            </a:r>
            <a:endParaRPr lang="ru-RU" sz="400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491649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3578" y="307570"/>
            <a:ext cx="8700426" cy="5070765"/>
          </a:xfrm>
        </p:spPr>
        <p:txBody>
          <a:bodyPr>
            <a:noAutofit/>
          </a:bodyPr>
          <a:lstStyle/>
          <a:p>
            <a:pPr marL="457200" indent="252095">
              <a:lnSpc>
                <a:spcPct val="107000"/>
              </a:lnSpc>
              <a:spcAft>
                <a:spcPts val="0"/>
              </a:spcAft>
            </a:pPr>
            <a:r>
              <a:rPr lang="ru-RU" sz="2400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400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Анализ </a:t>
            </a:r>
            <a:r>
              <a:rPr lang="ru-RU" sz="24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дебиторской и кредиторской задолженности</a:t>
            </a:r>
            <a:r>
              <a:rPr lang="ru-RU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динамика задолженности дебиторской и кредиторской задолженностей;</a:t>
            </a: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доля сомнительной задолженности в составе дебиторской задолженности;</a:t>
            </a: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срок погашения дебиторской задолженности (отношение средней дебиторской задолженности к выручке от продаж (без НДС и акцизов));</a:t>
            </a: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срок погашения кредиторской задолженности (отношение средней кредиторской задолженности к выручке от продаж (без НДС и акцизов));</a:t>
            </a: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расчет соотношения дебиторской и кредиторской задолженностей.</a:t>
            </a: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64523" y="5744094"/>
            <a:ext cx="8409479" cy="631767"/>
          </a:xfrm>
        </p:spPr>
        <p:txBody>
          <a:bodyPr>
            <a:normAutofit fontScale="25000" lnSpcReduction="20000"/>
          </a:bodyPr>
          <a:lstStyle/>
          <a:p>
            <a:pPr lvl="0">
              <a:buClr>
                <a:srgbClr val="90C226"/>
              </a:buClr>
            </a:pPr>
            <a:endParaRPr lang="ru-RU" sz="4000" b="1" i="1" dirty="0" smtClean="0">
              <a:solidFill>
                <a:prstClr val="black">
                  <a:lumMod val="75000"/>
                  <a:lumOff val="25000"/>
                </a:prstClr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lvl="0">
              <a:buClr>
                <a:srgbClr val="90C226"/>
              </a:buClr>
            </a:pPr>
            <a:r>
              <a:rPr lang="ru-RU" sz="12800" b="1" i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Методика </a:t>
            </a:r>
            <a:r>
              <a:rPr lang="ru-RU" sz="12800" b="1" i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анализа</a:t>
            </a:r>
            <a:endParaRPr lang="ru-RU" sz="1280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405691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9382" y="266007"/>
            <a:ext cx="9024621" cy="5469775"/>
          </a:xfrm>
        </p:spPr>
        <p:txBody>
          <a:bodyPr>
            <a:normAutofit/>
          </a:bodyPr>
          <a:lstStyle/>
          <a:p>
            <a:pPr marL="457200" indent="252095">
              <a:lnSpc>
                <a:spcPct val="107000"/>
              </a:lnSpc>
              <a:spcAft>
                <a:spcPts val="0"/>
              </a:spcAft>
            </a:pPr>
            <a:r>
              <a:rPr lang="ru-RU" sz="2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Оценка платежеспособности и ликвидности</a:t>
            </a:r>
            <a:r>
              <a:rPr lang="ru-RU" sz="28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ru-RU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расчет показателей абсолютной ликвидности, промежуточного коэффициента покрытия, общего коэффициента покрытия;</a:t>
            </a:r>
            <a:r>
              <a:rPr lang="ru-RU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расчет коэффициента обеспеченности собственными средствами (это отношение собственных оборотных средств к фактической стоимости оборотных средств (2 раздел актива баланса));</a:t>
            </a:r>
            <a:r>
              <a:rPr lang="ru-RU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расчет коэффициента восстановления платежеспособности или утраты платежеспособности</a:t>
            </a:r>
            <a:r>
              <a:rPr lang="ru-R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8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48145" y="5852159"/>
            <a:ext cx="8234912" cy="573579"/>
          </a:xfrm>
        </p:spPr>
        <p:txBody>
          <a:bodyPr>
            <a:normAutofit lnSpcReduction="10000"/>
          </a:bodyPr>
          <a:lstStyle/>
          <a:p>
            <a:pPr lvl="0">
              <a:buClr>
                <a:srgbClr val="90C226"/>
              </a:buClr>
            </a:pPr>
            <a:r>
              <a:rPr lang="ru-RU" sz="3200" b="1" i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Методика анализа</a:t>
            </a:r>
            <a:endParaRPr lang="ru-RU" sz="320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85469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77336" y="5802284"/>
            <a:ext cx="8596666" cy="640080"/>
          </a:xfrm>
        </p:spPr>
        <p:txBody>
          <a:bodyPr>
            <a:normAutofit/>
          </a:bodyPr>
          <a:lstStyle/>
          <a:p>
            <a:r>
              <a:rPr lang="ru-RU" dirty="0" smtClean="0"/>
              <a:t>Порядок расчета коэффициентов платёжеспособности и ликвидности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1227495"/>
              </p:ext>
            </p:extLst>
          </p:nvPr>
        </p:nvGraphicFramePr>
        <p:xfrm>
          <a:off x="423949" y="609598"/>
          <a:ext cx="8850225" cy="493145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54190">
                  <a:extLst>
                    <a:ext uri="{9D8B030D-6E8A-4147-A177-3AD203B41FA5}">
                      <a16:colId xmlns:a16="http://schemas.microsoft.com/office/drawing/2014/main" val="3904871725"/>
                    </a:ext>
                  </a:extLst>
                </a:gridCol>
                <a:gridCol w="4286690">
                  <a:extLst>
                    <a:ext uri="{9D8B030D-6E8A-4147-A177-3AD203B41FA5}">
                      <a16:colId xmlns:a16="http://schemas.microsoft.com/office/drawing/2014/main" val="1674450228"/>
                    </a:ext>
                  </a:extLst>
                </a:gridCol>
                <a:gridCol w="1809345">
                  <a:extLst>
                    <a:ext uri="{9D8B030D-6E8A-4147-A177-3AD203B41FA5}">
                      <a16:colId xmlns:a16="http://schemas.microsoft.com/office/drawing/2014/main" val="1758789050"/>
                    </a:ext>
                  </a:extLst>
                </a:gridCol>
              </a:tblGrid>
              <a:tr h="431644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Коэффициент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Расчет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Норматив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3079650211"/>
                  </a:ext>
                </a:extLst>
              </a:tr>
              <a:tr h="680731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Коэффициент абсолютной ликвидности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u="sng" dirty="0" smtClean="0">
                          <a:effectLst/>
                        </a:rPr>
                        <a:t>А1</a:t>
                      </a:r>
                    </a:p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П1 </a:t>
                      </a:r>
                      <a:r>
                        <a:rPr lang="ru-RU" sz="1600" dirty="0">
                          <a:effectLst/>
                        </a:rPr>
                        <a:t>+ П2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&gt;=0,2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3814223882"/>
                  </a:ext>
                </a:extLst>
              </a:tr>
              <a:tr h="680731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Промежуточный коэффициент покрытия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u="sng" dirty="0">
                          <a:effectLst/>
                        </a:rPr>
                        <a:t>А1 + А2 </a:t>
                      </a:r>
                      <a:endParaRPr lang="ru-RU" sz="1600" dirty="0">
                        <a:effectLst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П1 </a:t>
                      </a:r>
                      <a:r>
                        <a:rPr lang="ru-RU" sz="1600" dirty="0">
                          <a:effectLst/>
                        </a:rPr>
                        <a:t>+ П2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&gt;=0,8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603332781"/>
                  </a:ext>
                </a:extLst>
              </a:tr>
              <a:tr h="718085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Коэффициент текущей ликвидности (Ктл)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u="sng" dirty="0">
                          <a:effectLst/>
                        </a:rPr>
                        <a:t>А1 + А2 + А3</a:t>
                      </a:r>
                      <a:endParaRPr lang="ru-RU" sz="1600" dirty="0">
                        <a:effectLst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П1 + П2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&gt;=2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3493392643"/>
                  </a:ext>
                </a:extLst>
              </a:tr>
              <a:tr h="691687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Ко-обеспеченности оборотными средствами 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u="sng" dirty="0">
                          <a:effectLst/>
                        </a:rPr>
                        <a:t>П4 – А4</a:t>
                      </a:r>
                      <a:endParaRPr lang="ru-RU" sz="1600" dirty="0">
                        <a:effectLst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А1 + А2 + А3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&gt;=0,1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2181946374"/>
                  </a:ext>
                </a:extLst>
              </a:tr>
              <a:tr h="702247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Кв - восстановления платежеспособности 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</a:rPr>
                        <a:t>Кв</a:t>
                      </a:r>
                      <a:r>
                        <a:rPr lang="ru-RU" sz="1600" dirty="0">
                          <a:effectLst/>
                        </a:rPr>
                        <a:t> = </a:t>
                      </a:r>
                      <a:r>
                        <a:rPr lang="ru-RU" sz="1600" u="sng" dirty="0">
                          <a:effectLst/>
                        </a:rPr>
                        <a:t>(</a:t>
                      </a:r>
                      <a:r>
                        <a:rPr lang="ru-RU" sz="1600" u="sng" dirty="0" err="1">
                          <a:effectLst/>
                        </a:rPr>
                        <a:t>Ктлк</a:t>
                      </a:r>
                      <a:r>
                        <a:rPr lang="ru-RU" sz="1600" u="sng" dirty="0">
                          <a:effectLst/>
                        </a:rPr>
                        <a:t> +6/ Т* (</a:t>
                      </a:r>
                      <a:r>
                        <a:rPr lang="ru-RU" sz="1600" u="sng" dirty="0" err="1">
                          <a:effectLst/>
                        </a:rPr>
                        <a:t>Ктлк</a:t>
                      </a:r>
                      <a:r>
                        <a:rPr lang="ru-RU" sz="1600" u="sng" dirty="0">
                          <a:effectLst/>
                        </a:rPr>
                        <a:t> –</a:t>
                      </a:r>
                      <a:r>
                        <a:rPr lang="ru-RU" sz="1600" u="sng" dirty="0" err="1">
                          <a:effectLst/>
                        </a:rPr>
                        <a:t>Ктлн</a:t>
                      </a:r>
                      <a:r>
                        <a:rPr lang="ru-RU" sz="1600" u="sng" dirty="0">
                          <a:effectLst/>
                        </a:rPr>
                        <a:t>)</a:t>
                      </a:r>
                      <a:endParaRPr lang="ru-RU" sz="1600" dirty="0">
                        <a:effectLst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                          2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&gt;1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428982077"/>
                  </a:ext>
                </a:extLst>
              </a:tr>
              <a:tr h="680731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Кутр- утраты платежеспособности 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</a:rPr>
                        <a:t>Кутр</a:t>
                      </a:r>
                      <a:r>
                        <a:rPr lang="ru-RU" sz="1600" dirty="0">
                          <a:effectLst/>
                        </a:rPr>
                        <a:t> = </a:t>
                      </a:r>
                      <a:r>
                        <a:rPr lang="ru-RU" sz="1600" u="sng" dirty="0">
                          <a:effectLst/>
                        </a:rPr>
                        <a:t>(</a:t>
                      </a:r>
                      <a:r>
                        <a:rPr lang="ru-RU" sz="1600" u="sng" dirty="0" err="1">
                          <a:effectLst/>
                        </a:rPr>
                        <a:t>Ктлк</a:t>
                      </a:r>
                      <a:r>
                        <a:rPr lang="ru-RU" sz="1600" u="sng" dirty="0">
                          <a:effectLst/>
                        </a:rPr>
                        <a:t> +3/ Т* (</a:t>
                      </a:r>
                      <a:r>
                        <a:rPr lang="ru-RU" sz="1600" u="sng" dirty="0" err="1">
                          <a:effectLst/>
                        </a:rPr>
                        <a:t>Ктлк</a:t>
                      </a:r>
                      <a:r>
                        <a:rPr lang="ru-RU" sz="1600" u="sng" dirty="0">
                          <a:effectLst/>
                        </a:rPr>
                        <a:t> –</a:t>
                      </a:r>
                      <a:r>
                        <a:rPr lang="ru-RU" sz="1600" u="sng" dirty="0" err="1">
                          <a:effectLst/>
                        </a:rPr>
                        <a:t>Ктлн</a:t>
                      </a:r>
                      <a:r>
                        <a:rPr lang="ru-RU" sz="1600" u="sng" dirty="0">
                          <a:effectLst/>
                        </a:rPr>
                        <a:t>)</a:t>
                      </a:r>
                      <a:endParaRPr lang="ru-RU" sz="1600" dirty="0">
                        <a:effectLst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                              2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&gt;1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14724965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64968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9135" y="609599"/>
            <a:ext cx="8924868" cy="4660669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Если коэффициент текущей ликвидности больше или равен 2, а коэффициент обеспеченности собственными средствами больше или равен 0,1, рассчитывается коэффициент утраты платежеспособности за период, равный трем месяцам.</a:t>
            </a: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Если полученное значение </a:t>
            </a:r>
            <a:r>
              <a:rPr lang="ru-RU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Кв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&gt;1, то у организации имеются реальные возможности восстановить свою платежеспособность в ближайшие 6 месяцев и наоборот, если значение меньше 1, то у организации нет возможности восстановить свою платежеспособность. </a:t>
            </a: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Если </a:t>
            </a:r>
            <a:r>
              <a:rPr lang="ru-RU" sz="2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Кутр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&gt;1,0, то это означает, что у предприятия нет реальной возможности утратить платежеспособность в течение трех месяцев, а при К утр &lt;1,0 - такая возможность имеется.</a:t>
            </a:r>
            <a:endParaRPr lang="ru-RU" sz="2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98515" y="5336771"/>
            <a:ext cx="8675487" cy="704590"/>
          </a:xfrm>
        </p:spPr>
        <p:txBody>
          <a:bodyPr/>
          <a:lstStyle/>
          <a:p>
            <a:r>
              <a:rPr lang="ru-RU" dirty="0" smtClean="0"/>
              <a:t>Оценка склонности к утрате платежеспособности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253188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447" y="609599"/>
            <a:ext cx="8916556" cy="5043055"/>
          </a:xfrm>
        </p:spPr>
        <p:txBody>
          <a:bodyPr>
            <a:normAutofit/>
          </a:bodyPr>
          <a:lstStyle/>
          <a:p>
            <a:pPr marL="457200" indent="252095">
              <a:lnSpc>
                <a:spcPct val="107000"/>
              </a:lnSpc>
              <a:spcAft>
                <a:spcPts val="0"/>
              </a:spcAft>
            </a:pPr>
            <a:r>
              <a:rPr lang="ru-RU" sz="20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Оценка финансовой устойчивости</a:t>
            </a:r>
            <a:r>
              <a:rPr lang="ru-RU" sz="2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расчет в динамике коэффициента сохранности собственных средств (это отношение суммы собственных средств на конец года к сумме их на начало года);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 расчет в динамике коэффициента независимости (это отношение собственных средств к итогу баланса);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расчет в динамике коэффициента финансовой устойчивости (это отношение суммы собственных и долгосрочных заемных средств к итогу баланса);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расчет в динамике коэффициента долгосрочного привлечения заемных средств (это отношение долгосрочных заемных средств к сумме долгосрочных заемных средств и собственных источников);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- расчет в динамике коэффициента маневренности (это отношение собственных оборотных средств к величине собственных средств предприятия).</a:t>
            </a:r>
            <a:endParaRPr lang="ru-RU" sz="20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7077" y="5918662"/>
            <a:ext cx="8376228" cy="606830"/>
          </a:xfrm>
        </p:spPr>
        <p:txBody>
          <a:bodyPr/>
          <a:lstStyle/>
          <a:p>
            <a:pPr lvl="0">
              <a:buClr>
                <a:srgbClr val="90C226"/>
              </a:buClr>
            </a:pPr>
            <a:r>
              <a:rPr lang="ru-RU" sz="3200" b="1" i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Методика анализа</a:t>
            </a:r>
            <a:endParaRPr lang="ru-RU" sz="320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886708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06335" y="5453148"/>
            <a:ext cx="8467668" cy="588213"/>
          </a:xfrm>
        </p:spPr>
        <p:txBody>
          <a:bodyPr/>
          <a:lstStyle/>
          <a:p>
            <a:r>
              <a:rPr lang="ru-RU" dirty="0" smtClean="0"/>
              <a:t>Оценка финансовой устойчивости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8806472"/>
              </p:ext>
            </p:extLst>
          </p:nvPr>
        </p:nvGraphicFramePr>
        <p:xfrm>
          <a:off x="677336" y="609600"/>
          <a:ext cx="8524852" cy="446818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88552">
                  <a:extLst>
                    <a:ext uri="{9D8B030D-6E8A-4147-A177-3AD203B41FA5}">
                      <a16:colId xmlns:a16="http://schemas.microsoft.com/office/drawing/2014/main" val="3311337244"/>
                    </a:ext>
                  </a:extLst>
                </a:gridCol>
                <a:gridCol w="556224">
                  <a:extLst>
                    <a:ext uri="{9D8B030D-6E8A-4147-A177-3AD203B41FA5}">
                      <a16:colId xmlns:a16="http://schemas.microsoft.com/office/drawing/2014/main" val="2762422832"/>
                    </a:ext>
                  </a:extLst>
                </a:gridCol>
                <a:gridCol w="589470">
                  <a:extLst>
                    <a:ext uri="{9D8B030D-6E8A-4147-A177-3AD203B41FA5}">
                      <a16:colId xmlns:a16="http://schemas.microsoft.com/office/drawing/2014/main" val="635793831"/>
                    </a:ext>
                  </a:extLst>
                </a:gridCol>
                <a:gridCol w="556224">
                  <a:extLst>
                    <a:ext uri="{9D8B030D-6E8A-4147-A177-3AD203B41FA5}">
                      <a16:colId xmlns:a16="http://schemas.microsoft.com/office/drawing/2014/main" val="247033684"/>
                    </a:ext>
                  </a:extLst>
                </a:gridCol>
                <a:gridCol w="892292">
                  <a:extLst>
                    <a:ext uri="{9D8B030D-6E8A-4147-A177-3AD203B41FA5}">
                      <a16:colId xmlns:a16="http://schemas.microsoft.com/office/drawing/2014/main" val="1331582890"/>
                    </a:ext>
                  </a:extLst>
                </a:gridCol>
                <a:gridCol w="891394">
                  <a:extLst>
                    <a:ext uri="{9D8B030D-6E8A-4147-A177-3AD203B41FA5}">
                      <a16:colId xmlns:a16="http://schemas.microsoft.com/office/drawing/2014/main" val="2140141068"/>
                    </a:ext>
                  </a:extLst>
                </a:gridCol>
                <a:gridCol w="891394">
                  <a:extLst>
                    <a:ext uri="{9D8B030D-6E8A-4147-A177-3AD203B41FA5}">
                      <a16:colId xmlns:a16="http://schemas.microsoft.com/office/drawing/2014/main" val="3463091461"/>
                    </a:ext>
                  </a:extLst>
                </a:gridCol>
                <a:gridCol w="759302">
                  <a:extLst>
                    <a:ext uri="{9D8B030D-6E8A-4147-A177-3AD203B41FA5}">
                      <a16:colId xmlns:a16="http://schemas.microsoft.com/office/drawing/2014/main" val="2337483699"/>
                    </a:ext>
                  </a:extLst>
                </a:gridCol>
              </a:tblGrid>
              <a:tr h="571574">
                <a:tc rowSpan="2"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Показатель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012" marR="51012" marT="0" marB="0"/>
                </a:tc>
                <a:tc rowSpan="2"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2014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012" marR="51012" marT="0" marB="0"/>
                </a:tc>
                <a:tc rowSpan="2"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2015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012" marR="51012" marT="0" marB="0"/>
                </a:tc>
                <a:tc rowSpan="2"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2016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012" marR="51012" marT="0" marB="0"/>
                </a:tc>
                <a:tc gridSpan="2"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Абсолютное отклонение к </a:t>
                      </a:r>
                      <a:r>
                        <a:rPr lang="ru-RU" sz="1200" dirty="0" smtClean="0">
                          <a:effectLst/>
                        </a:rPr>
                        <a:t>2014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012" marR="5101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Относительное отклонение к </a:t>
                      </a:r>
                      <a:r>
                        <a:rPr lang="ru-RU" sz="1200" dirty="0" smtClean="0">
                          <a:effectLst/>
                        </a:rPr>
                        <a:t>2014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012" marR="5101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6976479"/>
                  </a:ext>
                </a:extLst>
              </a:tr>
              <a:tr h="40818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2015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012" marR="51012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2016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012" marR="51012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2015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012" marR="51012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2016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012" marR="51012" marT="0" marB="0"/>
                </a:tc>
                <a:extLst>
                  <a:ext uri="{0D108BD9-81ED-4DB2-BD59-A6C34878D82A}">
                    <a16:rowId xmlns:a16="http://schemas.microsoft.com/office/drawing/2014/main" val="916207819"/>
                  </a:ext>
                </a:extLst>
              </a:tr>
              <a:tr h="379465"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Коэффициент независимости (автономии) (собственный капитал/валюта баланса)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012" marR="51012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012" marR="51012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012" marR="51012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012" marR="51012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012" marR="51012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012" marR="51012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012" marR="51012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012" marR="51012" marT="0" marB="0"/>
                </a:tc>
                <a:extLst>
                  <a:ext uri="{0D108BD9-81ED-4DB2-BD59-A6C34878D82A}">
                    <a16:rowId xmlns:a16="http://schemas.microsoft.com/office/drawing/2014/main" val="300525469"/>
                  </a:ext>
                </a:extLst>
              </a:tr>
              <a:tr h="639334"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Коэффициент финансовой устойчивости (собственный капитал 3 раздел пассива+ долгосрочные обязательства 4 раздел пассива)/валюта баланса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012" marR="51012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012" marR="51012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012" marR="51012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012" marR="51012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012" marR="51012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012" marR="51012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012" marR="51012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012" marR="51012" marT="0" marB="0"/>
                </a:tc>
                <a:extLst>
                  <a:ext uri="{0D108BD9-81ED-4DB2-BD59-A6C34878D82A}">
                    <a16:rowId xmlns:a16="http://schemas.microsoft.com/office/drawing/2014/main" val="4029242789"/>
                  </a:ext>
                </a:extLst>
              </a:tr>
              <a:tr h="479501"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Коэффициент соотношения собственных и заемных средств (заемный капитал 4+5 раздел)/собственный капитал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012" marR="51012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012" marR="51012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012" marR="51012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012" marR="51012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012" marR="51012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012" marR="51012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012" marR="51012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012" marR="51012" marT="0" marB="0"/>
                </a:tc>
                <a:extLst>
                  <a:ext uri="{0D108BD9-81ED-4DB2-BD59-A6C34878D82A}">
                    <a16:rowId xmlns:a16="http://schemas.microsoft.com/office/drawing/2014/main" val="3636975537"/>
                  </a:ext>
                </a:extLst>
              </a:tr>
              <a:tr h="859739"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Коэффициент долгосрочного привлечения заемных средств (долгосрочные заемные средства из 4 раздела/собственный капитал 3 раздел пассива + долгосрочные заемные средства)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012" marR="51012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012" marR="51012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012" marR="51012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012" marR="51012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012" marR="51012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012" marR="51012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012" marR="51012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012" marR="51012" marT="0" marB="0"/>
                </a:tc>
                <a:extLst>
                  <a:ext uri="{0D108BD9-81ED-4DB2-BD59-A6C34878D82A}">
                    <a16:rowId xmlns:a16="http://schemas.microsoft.com/office/drawing/2014/main" val="1950410392"/>
                  </a:ext>
                </a:extLst>
              </a:tr>
              <a:tr h="799168"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Коэффициент маневренности (собственный капитал 3 раздел пассива-внеоборотные активы 1 раздел актива)/собственный капитал 3 раздел пассива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012" marR="51012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012" marR="51012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012" marR="51012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012" marR="51012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012" marR="51012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012" marR="51012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012" marR="51012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012" marR="51012" marT="0" marB="0"/>
                </a:tc>
                <a:extLst>
                  <a:ext uri="{0D108BD9-81ED-4DB2-BD59-A6C34878D82A}">
                    <a16:rowId xmlns:a16="http://schemas.microsoft.com/office/drawing/2014/main" val="12587512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93269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7076" y="609599"/>
            <a:ext cx="8766927" cy="4619105"/>
          </a:xfrm>
        </p:spPr>
        <p:txBody>
          <a:bodyPr>
            <a:normAutofit/>
          </a:bodyPr>
          <a:lstStyle/>
          <a:p>
            <a:pPr marL="457200" indent="252095">
              <a:lnSpc>
                <a:spcPct val="107000"/>
              </a:lnSpc>
              <a:spcAft>
                <a:spcPts val="0"/>
              </a:spcAft>
            </a:pPr>
            <a:r>
              <a:rPr lang="ru-RU" sz="2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Оценка деловой активности предприятия</a:t>
            </a:r>
            <a:r>
              <a:rPr lang="ru-RU" sz="28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ru-RU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расчет в динамике показателей рентабельности;</a:t>
            </a:r>
            <a:r>
              <a:rPr lang="ru-RU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расчет в динамике коэффициента финансовой зависимости (это отношение активов предприятия к величине собственного капитала);</a:t>
            </a:r>
            <a:r>
              <a:rPr lang="ru-RU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- расчет коэффициента устойчивости экономического роста (это отношение чистой прибыли к величине собственного капитала).</a:t>
            </a:r>
            <a:endParaRPr lang="ru-RU" sz="28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06335" y="5411584"/>
            <a:ext cx="8467668" cy="629777"/>
          </a:xfrm>
        </p:spPr>
        <p:txBody>
          <a:bodyPr/>
          <a:lstStyle/>
          <a:p>
            <a:pPr lvl="0">
              <a:buClr>
                <a:srgbClr val="90C226"/>
              </a:buClr>
            </a:pPr>
            <a:r>
              <a:rPr lang="ru-RU" sz="3200" b="1" i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Методика анализа</a:t>
            </a:r>
            <a:endParaRPr lang="ru-RU" sz="320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40825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30777" y="5527964"/>
            <a:ext cx="8243225" cy="513398"/>
          </a:xfrm>
        </p:spPr>
        <p:txBody>
          <a:bodyPr/>
          <a:lstStyle/>
          <a:p>
            <a:r>
              <a:rPr lang="ru-RU" dirty="0" smtClean="0"/>
              <a:t>Анализ деловой активности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585093"/>
              </p:ext>
            </p:extLst>
          </p:nvPr>
        </p:nvGraphicFramePr>
        <p:xfrm>
          <a:off x="473824" y="609599"/>
          <a:ext cx="8800178" cy="465235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97994">
                  <a:extLst>
                    <a:ext uri="{9D8B030D-6E8A-4147-A177-3AD203B41FA5}">
                      <a16:colId xmlns:a16="http://schemas.microsoft.com/office/drawing/2014/main" val="3212207024"/>
                    </a:ext>
                  </a:extLst>
                </a:gridCol>
                <a:gridCol w="574187">
                  <a:extLst>
                    <a:ext uri="{9D8B030D-6E8A-4147-A177-3AD203B41FA5}">
                      <a16:colId xmlns:a16="http://schemas.microsoft.com/office/drawing/2014/main" val="1408444264"/>
                    </a:ext>
                  </a:extLst>
                </a:gridCol>
                <a:gridCol w="608507">
                  <a:extLst>
                    <a:ext uri="{9D8B030D-6E8A-4147-A177-3AD203B41FA5}">
                      <a16:colId xmlns:a16="http://schemas.microsoft.com/office/drawing/2014/main" val="207293416"/>
                    </a:ext>
                  </a:extLst>
                </a:gridCol>
                <a:gridCol w="574187">
                  <a:extLst>
                    <a:ext uri="{9D8B030D-6E8A-4147-A177-3AD203B41FA5}">
                      <a16:colId xmlns:a16="http://schemas.microsoft.com/office/drawing/2014/main" val="3433905502"/>
                    </a:ext>
                  </a:extLst>
                </a:gridCol>
                <a:gridCol w="921111">
                  <a:extLst>
                    <a:ext uri="{9D8B030D-6E8A-4147-A177-3AD203B41FA5}">
                      <a16:colId xmlns:a16="http://schemas.microsoft.com/office/drawing/2014/main" val="3859840579"/>
                    </a:ext>
                  </a:extLst>
                </a:gridCol>
                <a:gridCol w="920183">
                  <a:extLst>
                    <a:ext uri="{9D8B030D-6E8A-4147-A177-3AD203B41FA5}">
                      <a16:colId xmlns:a16="http://schemas.microsoft.com/office/drawing/2014/main" val="1561295969"/>
                    </a:ext>
                  </a:extLst>
                </a:gridCol>
                <a:gridCol w="920183">
                  <a:extLst>
                    <a:ext uri="{9D8B030D-6E8A-4147-A177-3AD203B41FA5}">
                      <a16:colId xmlns:a16="http://schemas.microsoft.com/office/drawing/2014/main" val="3293365260"/>
                    </a:ext>
                  </a:extLst>
                </a:gridCol>
                <a:gridCol w="783826">
                  <a:extLst>
                    <a:ext uri="{9D8B030D-6E8A-4147-A177-3AD203B41FA5}">
                      <a16:colId xmlns:a16="http://schemas.microsoft.com/office/drawing/2014/main" val="2441065422"/>
                    </a:ext>
                  </a:extLst>
                </a:gridCol>
              </a:tblGrid>
              <a:tr h="930471">
                <a:tc rowSpan="2"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Показатель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2014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2015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2016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Абсолютное отклонение к </a:t>
                      </a:r>
                      <a:r>
                        <a:rPr lang="ru-RU" sz="1200" dirty="0" smtClean="0">
                          <a:effectLst/>
                        </a:rPr>
                        <a:t>2014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Относительное отклонение к </a:t>
                      </a:r>
                      <a:r>
                        <a:rPr lang="ru-RU" sz="1200" dirty="0" smtClean="0">
                          <a:effectLst/>
                        </a:rPr>
                        <a:t>2014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1353418"/>
                  </a:ext>
                </a:extLst>
              </a:tr>
              <a:tr h="62031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2015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2016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2015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2016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33610530"/>
                  </a:ext>
                </a:extLst>
              </a:tr>
              <a:tr h="310157"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Доля чистой прибыли в валовой прибыли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22560276"/>
                  </a:ext>
                </a:extLst>
              </a:tr>
              <a:tr h="620315"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Рентабельность продаж (прибыль от продаж/выручка)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160353"/>
                  </a:ext>
                </a:extLst>
              </a:tr>
              <a:tr h="1240628"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Коэффициент финансовой зависимости (это отношение активов предприятия (итог баланса) к величине собственного капитала (3 раздел пассива))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60461794"/>
                  </a:ext>
                </a:extLst>
              </a:tr>
              <a:tr h="930471"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Коэффициент устойчивости экономического роста (это отношение чистой прибыли к величине собственного капитала)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650379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12058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Оценка склонности предприятия к банкротству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56457" y="5328458"/>
            <a:ext cx="8517545" cy="712904"/>
          </a:xfrm>
        </p:spPr>
        <p:txBody>
          <a:bodyPr/>
          <a:lstStyle/>
          <a:p>
            <a:pPr lvl="0">
              <a:buClr>
                <a:srgbClr val="90C226"/>
              </a:buClr>
            </a:pPr>
            <a:r>
              <a:rPr lang="ru-RU" sz="3200" b="1" i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Методика анализа</a:t>
            </a:r>
            <a:endParaRPr lang="ru-RU" sz="320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82014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447"/>
            <a:ext cx="8816803" cy="4621877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Модель Альтмана</a:t>
            </a:r>
            <a:br>
              <a:rPr lang="ru-RU" sz="2800" dirty="0" smtClean="0"/>
            </a:br>
            <a:r>
              <a:rPr lang="ru-RU" sz="2800" dirty="0" smtClean="0"/>
              <a:t>Модель </a:t>
            </a:r>
            <a:r>
              <a:rPr lang="ru-RU" sz="2800" dirty="0" err="1" smtClean="0"/>
              <a:t>Таффлера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Модель </a:t>
            </a:r>
            <a:r>
              <a:rPr lang="ru-RU" sz="2800" dirty="0" err="1" smtClean="0"/>
              <a:t>Бивера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Модель Иркутской государственной экономической академии</a:t>
            </a:r>
            <a:br>
              <a:rPr lang="ru-RU" sz="2800" dirty="0" smtClean="0"/>
            </a:br>
            <a:r>
              <a:rPr lang="ru-RU" sz="2800" dirty="0" smtClean="0"/>
              <a:t>Модель Казанского технологического университета</a:t>
            </a:r>
            <a:br>
              <a:rPr lang="ru-RU" sz="2800" dirty="0" smtClean="0"/>
            </a:br>
            <a:r>
              <a:rPr lang="ru-RU" sz="2800" dirty="0" smtClean="0"/>
              <a:t>М</a:t>
            </a:r>
            <a:r>
              <a:rPr lang="ru-RU" sz="2800" dirty="0"/>
              <a:t>одель Зайцевой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Модель Ковалева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Модель Р. С. </a:t>
            </a:r>
            <a:r>
              <a:rPr lang="ru-RU" sz="2800" dirty="0" err="1"/>
              <a:t>Сайфуллина</a:t>
            </a:r>
            <a:r>
              <a:rPr lang="ru-RU" sz="2800" dirty="0"/>
              <a:t> и Г. Г. </a:t>
            </a:r>
            <a:r>
              <a:rPr lang="ru-RU" sz="2800" dirty="0" err="1"/>
              <a:t>Кадыкова</a:t>
            </a: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Модели прогнозирования банкротства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456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9967" y="3011978"/>
            <a:ext cx="8596668" cy="1320800"/>
          </a:xfrm>
        </p:spPr>
        <p:txBody>
          <a:bodyPr/>
          <a:lstStyle/>
          <a:p>
            <a:r>
              <a:rPr lang="ru-RU" dirty="0" smtClean="0"/>
              <a:t>Спасибо за внимание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4667297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897</TotalTime>
  <Words>1686</Words>
  <Application>Microsoft Office PowerPoint</Application>
  <PresentationFormat>Широкоэкранный</PresentationFormat>
  <Paragraphs>548</Paragraphs>
  <Slides>28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4" baseType="lpstr">
      <vt:lpstr>Arial</vt:lpstr>
      <vt:lpstr>Calibri</vt:lpstr>
      <vt:lpstr>Times New Roman</vt:lpstr>
      <vt:lpstr>Trebuchet MS</vt:lpstr>
      <vt:lpstr>Wingdings 3</vt:lpstr>
      <vt:lpstr>Аспект</vt:lpstr>
      <vt:lpstr>Методика анализа бухгалтерской отчетности любого коммерческого предприятия</vt:lpstr>
      <vt:lpstr>- бухгалтерский баланс; - отчет о финансовых результатах; - приложения к бухгалтерскому балансу; - данные бухгалтерского учета по движению денежных средств, расчетов с дебиторами и кредиторами; - плановые данные. </vt:lpstr>
      <vt:lpstr>Общий анализ баланса: - составление аналитического баланса; - горизонтальный и вертикальный анализ баланса с расчетом темпов роста и прироста активов, обязательств и капитала.</vt:lpstr>
      <vt:lpstr>В основе группировки активов аналитического баланса лежит известная их классификация по степени ликвидности: – наиболее ликвидные активы (А1) = денежные средства и денежные эквиваленты + краткосрочные финансовые вложения; – быстро реализуемые активы (А2) = дебиторская задолженность + прочие оборотные активы; – медленно реализуемые активы (А3) = запасы + НДС по приобретённым ценностям; – трудно реализуемые активы (А4) = раздел I баланса «Внеоборотные активы». </vt:lpstr>
      <vt:lpstr> Пассивы сгруппированы по степени срочности погашения обязательств: – наиболее срочные обязательства (П1) = кредиторская задолженность; – краткосрочные обязательства (П2) = краткосрочные заёмные средства + краткосрочные оценочные обязательства + прочие краткосрочные обязательства; – долгосрочные обязательства (П3) = раздел IV баланса «Долгосрочные обязательства»; – собственный капитал и другие постоянные пассивы (П4) = раздел III баланса «Капитал и резервы» + доходы будущих периодов. </vt:lpstr>
      <vt:lpstr>Презентация PowerPoint</vt:lpstr>
      <vt:lpstr>Презентация PowerPoint</vt:lpstr>
      <vt:lpstr>Презентация PowerPoint</vt:lpstr>
      <vt:lpstr>Общая стоимость имущества АО «ННК-Приморнефтепродукт» на конец 2014 года составляла 4 783 973 тыс. рублей, 2015 года – 3 876 337 тыс. рублей, 2016 года – 4 194 427 тыс. рублей. Увеличение валюты баланса в 2016 году составило 318 090 тыс. рублей, или 8 %. В предыдущем отчётном году произошло уменьшение итога баланса на 907 636 тыс. рублей, или 19 %. Динамика валюты баланса свидетельствует о сокращении объёма хозяйственной деятельности в 2015 году и его расширении в 2016 году. Стоимость иммобилизованных средств (внеоборотных активов) общества на протяжении 2015-2016 годов постоянно снижалась. Снижение происходило преимущественно за счёт начисления амортизации и отсутствия значительного обновления основных фондов. В конце 2014 года она составляла 3 069 855 тыс. рублей, в 2015 году она упала на 6 % или на 188 314 тыс. рублей и достигла значения 2 881 541 тыс. рублей. В 2016 году темп падения стоимости иммобилизованных средств немного замедлился, снижение составило 4 % или 116 389 тыс. рублей. По состоянию на 31.12.2016 учётная стоимость внеоборотных активов АО «ННК-Приморнефтепродукт» составила 2 765 152 тыс. рублей.</vt:lpstr>
      <vt:lpstr>Стоимость текущих активов (оборотных средств) компании в 2015 году значительно упала, темп падения составил 58 %, а абсолютное изменение (-719 322) тыс. рублей. На конец 2014 года величина оборотных средств составляла 1 714 118 тыс. рублей, на конец 2015 года – 994 796 тыс. рублей. За 2016 год произошёл рост данного показателя на 44 % по сравнению с предыдущим годом, или на 434 479 тыс. рублей в абсолютном выражении. на конец 2016 года учётная стоимость оборотных средств общества составила 1 429 275 тыс. рублей. В динамике изменения величины оборотных средств в 2015 году основную роль сыграло уменьшение материально-производственных запасов (включая НДС) в денежном выражении приблизительно в два раза (темп роста 50 %), в 2016 году – рост дебиторской задолженности и прочих оборотных активов в 3,76 раз (темп роста 376 %). </vt:lpstr>
      <vt:lpstr>Презентация PowerPoint</vt:lpstr>
      <vt:lpstr>Презентация PowerPoint</vt:lpstr>
      <vt:lpstr>Презентация PowerPoint</vt:lpstr>
      <vt:lpstr>Наиболее значимой статьёй оборотных средств выступают запасы. Их доля в структуре текущих активов составляла 60,41 % в 2014 году, 52,37 % в 2015 году, 41,96 % в 2016 году. Высокий удельный вес запасов в составе оборотных активов связан со спецификой хозяйственной деятельности АО «ННК-Приморнефтепродукт», требующей создания значительных оборотных фондов, и длинным производственным циклом. Отрицательная динамика удельного веса запасов в составе оборотных активов вкупе с положительной динамикой их оборачиваемости (рост с 14,21 оборота в 2014 году до 26,50 оборота в 2016 году) свидетельствует о том, что используются они эффективно. Повышение удельного веса дебиторской задолженности и прочих оборотных активов в общей стоимости текущих активов в 2016 году на 30,16 % указывают на отрицательные тенденции в финансовой стабильности. По состоянию на 31.12.2016 дебиторская задолженность и прочие оборотные активы оказались самой крупной статьёй в составе оборотных активов, их доля занимала 42,09 %. Уменьшение удельного веса денежных средств в сумме оборотных активов с 31,53 % в 2015 году до 15,95 % в 2016 году негативно влияет на платёжеспособность организации.</vt:lpstr>
      <vt:lpstr>Анализ состава и структуры активов баланса: - расчет абсолютного и относительного изменения активов (темпы роста (прироста)); - группировка оборотных активов по степени риска: минимальная (денежные средства и краткосрочные финансовые вложения); малая (дебиторская задолженность, запасы); средняя (незавершенное производство, расходы будущих периодов); высокая (сомнительная дебиторская задолженность, неликвиды); - оценка изменения производственных возможностей предприятия в динамике (основные средства, незавершенное строительство, запасы).</vt:lpstr>
      <vt:lpstr>Анализ состава и структуры пассивов баланса: - сопоставление величины собственного и заёмного капитала в динамике в абсолютном и относительном выражении;  - расчет величины собственных оборотных средств в динамике (собственный капитал (3 раздел баланса) + долгосрочные заемные средства (4 раздел баланса) – внеоборотные активы (1 раздел баланса)); - анализ соотношения долгосрочных и краткосрочных заемных средств. </vt:lpstr>
      <vt:lpstr>Анализ оборачиваемости оборотных активов: - расчет коэффициента оборачиваемости (число оборотов) – это отношение объема продаж без НДС и акцизов к среднегодовой стоимости оборотных средств; - расчет продолжительности одного оборота в днях (это отношение среднегодовой стоимости оборотных средств к однодневной реализации). </vt:lpstr>
      <vt:lpstr> Анализ дебиторской и кредиторской задолженности: - динамика задолженности дебиторской и кредиторской задолженностей; - доля сомнительной задолженности в составе дебиторской задолженности; - срок погашения дебиторской задолженности (отношение средней дебиторской задолженности к выручке от продаж (без НДС и акцизов)); - срок погашения кредиторской задолженности (отношение средней кредиторской задолженности к выручке от продаж (без НДС и акцизов)); - расчет соотношения дебиторской и кредиторской задолженностей. </vt:lpstr>
      <vt:lpstr>Оценка платежеспособности и ликвидности: - расчет показателей абсолютной ликвидности, промежуточного коэффициента покрытия, общего коэффициента покрытия; - расчет коэффициента обеспеченности собственными средствами (это отношение собственных оборотных средств к фактической стоимости оборотных средств (2 раздел актива баланса)); - расчет коэффициента восстановления платежеспособности или утраты платежеспособности.</vt:lpstr>
      <vt:lpstr>Презентация PowerPoint</vt:lpstr>
      <vt:lpstr>Если коэффициент текущей ликвидности больше или равен 2, а коэффициент обеспеченности собственными средствами больше или равен 0,1, рассчитывается коэффициент утраты платежеспособности за период, равный трем месяцам. Если полученное значение Кв &gt;1, то у организации имеются реальные возможности восстановить свою платежеспособность в ближайшие 6 месяцев и наоборот, если значение меньше 1, то у организации нет возможности восстановить свою платежеспособность.  Если Кутр&gt;1,0, то это означает, что у предприятия нет реальной возможности утратить платежеспособность в течение трех месяцев, а при К утр &lt;1,0 - такая возможность имеется.</vt:lpstr>
      <vt:lpstr>Оценка финансовой устойчивости: - расчет в динамике коэффициента сохранности собственных средств (это отношение суммы собственных средств на конец года к сумме их на начало года); -  расчет в динамике коэффициента независимости (это отношение собственных средств к итогу баланса); - расчет в динамике коэффициента финансовой устойчивости (это отношение суммы собственных и долгосрочных заемных средств к итогу баланса); - расчет в динамике коэффициента долгосрочного привлечения заемных средств (это отношение долгосрочных заемных средств к сумме долгосрочных заемных средств и собственных источников); - расчет в динамике коэффициента маневренности (это отношение собственных оборотных средств к величине собственных средств предприятия).</vt:lpstr>
      <vt:lpstr>Презентация PowerPoint</vt:lpstr>
      <vt:lpstr>Оценка деловой активности предприятия: - расчет в динамике показателей рентабельности; - расчет в динамике коэффициента финансовой зависимости (это отношение активов предприятия к величине собственного капитала); - расчет коэффициента устойчивости экономического роста (это отношение чистой прибыли к величине собственного капитала).</vt:lpstr>
      <vt:lpstr>Презентация PowerPoint</vt:lpstr>
      <vt:lpstr>Оценка склонности предприятия к банкротству</vt:lpstr>
      <vt:lpstr>Модель Альтмана Модель Таффлера Модель Бивера Модель Иркутской государственной экономической академии Модель Казанского технологического университета Модель Зайцевой Модель Ковалева Модель Р. С. Сайфуллина и Г. Г. Кадыкова </vt:lpstr>
      <vt:lpstr>Спасибо за внимание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Методика анализа бухгалтерской отчетности любого коммерческого предприятия</dc:title>
  <dc:creator>Пользователь</dc:creator>
  <cp:lastModifiedBy>Пользователь</cp:lastModifiedBy>
  <cp:revision>10</cp:revision>
  <dcterms:created xsi:type="dcterms:W3CDTF">2018-03-13T22:13:10Z</dcterms:created>
  <dcterms:modified xsi:type="dcterms:W3CDTF">2018-03-14T13:10:12Z</dcterms:modified>
</cp:coreProperties>
</file>