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4" autoAdjust="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ru-RU" smtClean="0"/>
              <a:t>Образец заголовка</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10.05.2018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10.05.2018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10.05.2018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B4C71EC6-210F-42DE-9C53-41977AD35B3D}" type="datetimeFigureOut">
              <a:rPr lang="ru-RU" smtClean="0"/>
              <a:t>10.05.2018</a:t>
            </a:fld>
            <a:endParaRPr lang="ru-RU"/>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ru-RU"/>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836712"/>
            <a:ext cx="7772400" cy="1755626"/>
          </a:xfrm>
        </p:spPr>
        <p:txBody>
          <a:bodyPr>
            <a:normAutofit/>
          </a:bodyPr>
          <a:lstStyle/>
          <a:p>
            <a:pPr algn="ctr"/>
            <a:r>
              <a:rPr lang="ru-RU" sz="3600" b="1" dirty="0"/>
              <a:t>Лекция 5</a:t>
            </a:r>
            <a:r>
              <a:rPr lang="ru-RU" sz="3600" dirty="0"/>
              <a:t/>
            </a:r>
            <a:br>
              <a:rPr lang="ru-RU" sz="3600" dirty="0"/>
            </a:br>
            <a:r>
              <a:rPr lang="ru-RU" sz="3600" b="1" dirty="0"/>
              <a:t>Экстремистские проявления в сектах и </a:t>
            </a:r>
            <a:r>
              <a:rPr lang="ru-RU" sz="3600" b="1" dirty="0" smtClean="0"/>
              <a:t>культах</a:t>
            </a:r>
            <a:endParaRPr lang="ru-RU" sz="3600" dirty="0"/>
          </a:p>
        </p:txBody>
      </p:sp>
      <p:sp>
        <p:nvSpPr>
          <p:cNvPr id="3" name="Подзаголовок 2"/>
          <p:cNvSpPr>
            <a:spLocks noGrp="1"/>
          </p:cNvSpPr>
          <p:nvPr>
            <p:ph type="subTitle" idx="1"/>
          </p:nvPr>
        </p:nvSpPr>
        <p:spPr/>
        <p:txBody>
          <a:bodyPr>
            <a:normAutofit fontScale="62500" lnSpcReduction="20000"/>
          </a:bodyPr>
          <a:lstStyle/>
          <a:p>
            <a:pPr algn="l"/>
            <a:r>
              <a:rPr lang="ru-RU" dirty="0">
                <a:solidFill>
                  <a:schemeClr val="tx1"/>
                </a:solidFill>
              </a:rPr>
              <a:t>Кандидат политических наук</a:t>
            </a:r>
          </a:p>
          <a:p>
            <a:pPr algn="l"/>
            <a:r>
              <a:rPr lang="ru-RU" dirty="0">
                <a:solidFill>
                  <a:schemeClr val="tx1"/>
                </a:solidFill>
              </a:rPr>
              <a:t>Кошевая Елена Сергеевна</a:t>
            </a:r>
          </a:p>
          <a:p>
            <a:pPr algn="l"/>
            <a:r>
              <a:rPr lang="ru-RU" dirty="0">
                <a:solidFill>
                  <a:schemeClr val="tx1"/>
                </a:solidFill>
              </a:rPr>
              <a:t>Кафедра Управления</a:t>
            </a:r>
          </a:p>
          <a:p>
            <a:pPr algn="l"/>
            <a:endParaRPr lang="ru-RU" dirty="0">
              <a:solidFill>
                <a:schemeClr val="tx1"/>
              </a:solidFill>
            </a:endParaRPr>
          </a:p>
          <a:p>
            <a:pPr algn="l"/>
            <a:endParaRPr lang="ru-RU" dirty="0">
              <a:solidFill>
                <a:schemeClr val="tx1"/>
              </a:solidFill>
            </a:endParaRPr>
          </a:p>
          <a:p>
            <a:pPr algn="l"/>
            <a:r>
              <a:rPr lang="ru-RU" dirty="0">
                <a:solidFill>
                  <a:schemeClr val="tx1"/>
                </a:solidFill>
              </a:rPr>
              <a:t>Презентация по курсу «Социально-политический и религиозный экстремизм в молодежных организациях»</a:t>
            </a:r>
          </a:p>
          <a:p>
            <a:pPr algn="l"/>
            <a:endParaRPr lang="ru-RU" dirty="0"/>
          </a:p>
        </p:txBody>
      </p:sp>
      <p:grpSp>
        <p:nvGrpSpPr>
          <p:cNvPr id="5" name="Group 6"/>
          <p:cNvGrpSpPr>
            <a:grpSpLocks/>
          </p:cNvGrpSpPr>
          <p:nvPr/>
        </p:nvGrpSpPr>
        <p:grpSpPr bwMode="auto">
          <a:xfrm>
            <a:off x="7956376" y="6273254"/>
            <a:ext cx="1033463" cy="409575"/>
            <a:chOff x="4876" y="4062"/>
            <a:chExt cx="651" cy="258"/>
          </a:xfrm>
        </p:grpSpPr>
        <p:pic>
          <p:nvPicPr>
            <p:cNvPr id="6"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88489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404665"/>
            <a:ext cx="7848600" cy="720079"/>
          </a:xfrm>
        </p:spPr>
        <p:txBody>
          <a:bodyPr/>
          <a:lstStyle/>
          <a:p>
            <a:pPr algn="ctr"/>
            <a:r>
              <a:rPr lang="ru-RU" sz="2400" b="1" dirty="0"/>
              <a:t>Лекция </a:t>
            </a:r>
            <a:r>
              <a:rPr lang="ru-RU" sz="2400" b="1" dirty="0" smtClean="0"/>
              <a:t>5</a:t>
            </a:r>
            <a:r>
              <a:rPr lang="ru-RU" sz="2400" dirty="0" smtClean="0"/>
              <a:t> </a:t>
            </a:r>
            <a:r>
              <a:rPr lang="ru-RU" sz="2400" b="1" dirty="0" smtClean="0"/>
              <a:t>Экстремистские </a:t>
            </a:r>
            <a:r>
              <a:rPr lang="ru-RU" sz="2400" b="1" dirty="0"/>
              <a:t>проявления в сектах и культах</a:t>
            </a:r>
            <a:endParaRPr lang="ru-RU" sz="2400" dirty="0"/>
          </a:p>
        </p:txBody>
      </p:sp>
      <p:sp>
        <p:nvSpPr>
          <p:cNvPr id="3" name="Подзаголовок 2"/>
          <p:cNvSpPr>
            <a:spLocks noGrp="1"/>
          </p:cNvSpPr>
          <p:nvPr>
            <p:ph type="subTitle" idx="1"/>
          </p:nvPr>
        </p:nvSpPr>
        <p:spPr>
          <a:xfrm>
            <a:off x="685800" y="1340768"/>
            <a:ext cx="7774632" cy="4968552"/>
          </a:xfrm>
        </p:spPr>
        <p:txBody>
          <a:bodyPr>
            <a:normAutofit fontScale="92500"/>
          </a:bodyPr>
          <a:lstStyle/>
          <a:p>
            <a:r>
              <a:rPr lang="ru-RU" dirty="0">
                <a:latin typeface="Times New Roman" panose="02020603050405020304" pitchFamily="18" charset="0"/>
                <a:cs typeface="Times New Roman" panose="02020603050405020304" pitchFamily="18" charset="0"/>
              </a:rPr>
              <a:t>План лекции:</a:t>
            </a:r>
          </a:p>
          <a:p>
            <a:pPr lvl="0" indent="360000">
              <a:lnSpc>
                <a:spcPct val="120000"/>
              </a:lnSpc>
              <a:spcBef>
                <a:spcPts val="0"/>
              </a:spcBef>
              <a:buClr>
                <a:schemeClr val="accent1">
                  <a:lumMod val="50000"/>
                </a:schemeClr>
              </a:buClr>
              <a:buFont typeface="+mj-lt"/>
              <a:buAutoNum type="arabicPeriod"/>
            </a:pPr>
            <a:r>
              <a:rPr lang="ru-RU" dirty="0">
                <a:latin typeface="Times New Roman" panose="02020603050405020304" pitchFamily="18" charset="0"/>
                <a:cs typeface="Times New Roman" panose="02020603050405020304" pitchFamily="18" charset="0"/>
              </a:rPr>
              <a:t>Особенности понятия секта и культ. Классификация сект и культов. Причины и способы попадания человека в секты и культы</a:t>
            </a:r>
          </a:p>
          <a:p>
            <a:pPr lvl="0" indent="360000">
              <a:lnSpc>
                <a:spcPct val="120000"/>
              </a:lnSpc>
              <a:spcBef>
                <a:spcPts val="0"/>
              </a:spcBef>
              <a:buClr>
                <a:schemeClr val="accent1">
                  <a:lumMod val="50000"/>
                </a:schemeClr>
              </a:buClr>
              <a:buFont typeface="+mj-lt"/>
              <a:buAutoNum type="arabicPeriod"/>
            </a:pPr>
            <a:r>
              <a:rPr lang="ru-RU" dirty="0">
                <a:latin typeface="Times New Roman" panose="02020603050405020304" pitchFamily="18" charset="0"/>
                <a:cs typeface="Times New Roman" panose="02020603050405020304" pitchFamily="18" charset="0"/>
              </a:rPr>
              <a:t>Декларируемые и реально преследуемые цели сект и культов</a:t>
            </a:r>
          </a:p>
          <a:p>
            <a:pPr lvl="0" indent="360000">
              <a:lnSpc>
                <a:spcPct val="120000"/>
              </a:lnSpc>
              <a:spcBef>
                <a:spcPts val="0"/>
              </a:spcBef>
              <a:buClr>
                <a:schemeClr val="accent1">
                  <a:lumMod val="50000"/>
                </a:schemeClr>
              </a:buClr>
              <a:buFont typeface="+mj-lt"/>
              <a:buAutoNum type="arabicPeriod"/>
            </a:pPr>
            <a:r>
              <a:rPr lang="ru-RU" dirty="0">
                <a:latin typeface="Times New Roman" panose="02020603050405020304" pitchFamily="18" charset="0"/>
                <a:cs typeface="Times New Roman" panose="02020603050405020304" pitchFamily="18" charset="0"/>
              </a:rPr>
              <a:t>Психологическое воздействие на личность адепта в сектах и культах (характеристика личности). Критерии </a:t>
            </a:r>
            <a:r>
              <a:rPr lang="ru-RU" dirty="0" err="1">
                <a:latin typeface="Times New Roman" panose="02020603050405020304" pitchFamily="18" charset="0"/>
                <a:cs typeface="Times New Roman" panose="02020603050405020304" pitchFamily="18" charset="0"/>
              </a:rPr>
              <a:t>Лифтона</a:t>
            </a:r>
            <a:endParaRPr lang="ru-RU" dirty="0">
              <a:latin typeface="Times New Roman" panose="02020603050405020304" pitchFamily="18" charset="0"/>
              <a:cs typeface="Times New Roman" panose="02020603050405020304" pitchFamily="18" charset="0"/>
            </a:endParaRPr>
          </a:p>
          <a:p>
            <a:pPr lvl="0" indent="360000">
              <a:lnSpc>
                <a:spcPct val="120000"/>
              </a:lnSpc>
              <a:spcBef>
                <a:spcPts val="0"/>
              </a:spcBef>
              <a:buClr>
                <a:schemeClr val="accent1">
                  <a:lumMod val="50000"/>
                </a:schemeClr>
              </a:buClr>
              <a:buFont typeface="+mj-lt"/>
              <a:buAutoNum type="arabicPeriod"/>
            </a:pPr>
            <a:r>
              <a:rPr lang="ru-RU" dirty="0" smtClean="0">
                <a:latin typeface="Times New Roman" panose="02020603050405020304" pitchFamily="18" charset="0"/>
                <a:cs typeface="Times New Roman" panose="02020603050405020304" pitchFamily="18" charset="0"/>
              </a:rPr>
              <a:t>Деструктивное </a:t>
            </a:r>
            <a:r>
              <a:rPr lang="ru-RU" dirty="0">
                <a:latin typeface="Times New Roman" panose="02020603050405020304" pitchFamily="18" charset="0"/>
                <a:cs typeface="Times New Roman" panose="02020603050405020304" pitchFamily="18" charset="0"/>
              </a:rPr>
              <a:t>воздействие сект и культов на общество, государство, культуру.</a:t>
            </a:r>
          </a:p>
          <a:p>
            <a:pPr lvl="0" indent="360000">
              <a:lnSpc>
                <a:spcPct val="120000"/>
              </a:lnSpc>
              <a:spcBef>
                <a:spcPts val="0"/>
              </a:spcBef>
              <a:buClr>
                <a:schemeClr val="accent1">
                  <a:lumMod val="50000"/>
                </a:schemeClr>
              </a:buClr>
              <a:buFont typeface="+mj-lt"/>
              <a:buAutoNum type="arabicPeriod"/>
            </a:pPr>
            <a:r>
              <a:rPr lang="ru-RU" dirty="0">
                <a:latin typeface="Times New Roman" panose="02020603050405020304" pitchFamily="18" charset="0"/>
                <a:cs typeface="Times New Roman" panose="02020603050405020304" pitchFamily="18" charset="0"/>
              </a:rPr>
              <a:t>Закон «О свободе совести…» об ограничении деятельности религиозных </a:t>
            </a:r>
            <a:r>
              <a:rPr lang="ru-RU" dirty="0" smtClean="0">
                <a:latin typeface="Times New Roman" panose="02020603050405020304" pitchFamily="18" charset="0"/>
                <a:cs typeface="Times New Roman" panose="02020603050405020304" pitchFamily="18" charset="0"/>
              </a:rPr>
              <a:t>организаций</a:t>
            </a:r>
            <a:endParaRPr lang="ru-RU"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18594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93444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404665"/>
            <a:ext cx="7848600" cy="1152127"/>
          </a:xfrm>
        </p:spPr>
        <p:txBody>
          <a:bodyPr/>
          <a:lstStyle/>
          <a:p>
            <a:pPr lvl="0" algn="ctr"/>
            <a:r>
              <a:rPr lang="ru-RU" sz="2400" dirty="0">
                <a:latin typeface="Times New Roman" panose="02020603050405020304" pitchFamily="18" charset="0"/>
                <a:cs typeface="Times New Roman" panose="02020603050405020304" pitchFamily="18" charset="0"/>
              </a:rPr>
              <a:t>Особенности понятия секта и культ. Классификация сект и культов. Причины и способы попадания человека в секты и </a:t>
            </a:r>
            <a:r>
              <a:rPr lang="ru-RU" sz="2400" dirty="0" smtClean="0">
                <a:latin typeface="Times New Roman" panose="02020603050405020304" pitchFamily="18" charset="0"/>
                <a:cs typeface="Times New Roman" panose="02020603050405020304" pitchFamily="18" charset="0"/>
              </a:rPr>
              <a:t>культы</a:t>
            </a:r>
            <a:endParaRPr lang="ru-RU" sz="2400" dirty="0"/>
          </a:p>
        </p:txBody>
      </p:sp>
      <p:sp>
        <p:nvSpPr>
          <p:cNvPr id="3" name="Подзаголовок 2"/>
          <p:cNvSpPr>
            <a:spLocks noGrp="1"/>
          </p:cNvSpPr>
          <p:nvPr>
            <p:ph type="subTitle" idx="1"/>
          </p:nvPr>
        </p:nvSpPr>
        <p:spPr>
          <a:xfrm>
            <a:off x="685800" y="1628800"/>
            <a:ext cx="8062664" cy="4896544"/>
          </a:xfrm>
        </p:spPr>
        <p:txBody>
          <a:bodyPr>
            <a:normAutofit fontScale="70000" lnSpcReduction="20000"/>
          </a:bodyPr>
          <a:lstStyle/>
          <a:p>
            <a:pPr indent="360000">
              <a:lnSpc>
                <a:spcPct val="120000"/>
              </a:lnSpc>
              <a:spcBef>
                <a:spcPts val="0"/>
              </a:spcBef>
            </a:pPr>
            <a:r>
              <a:rPr lang="ru-RU" b="1" dirty="0">
                <a:solidFill>
                  <a:schemeClr val="tx1"/>
                </a:solidFill>
                <a:latin typeface="Times New Roman" pitchFamily="18" charset="0"/>
                <a:cs typeface="Times New Roman" pitchFamily="18" charset="0"/>
              </a:rPr>
              <a:t>Секта</a:t>
            </a:r>
            <a:r>
              <a:rPr lang="ru-RU" dirty="0">
                <a:solidFill>
                  <a:schemeClr val="tx1"/>
                </a:solidFill>
                <a:latin typeface="Times New Roman" pitchFamily="18" charset="0"/>
                <a:cs typeface="Times New Roman" pitchFamily="18" charset="0"/>
              </a:rPr>
              <a:t> (сред.-в. лат. </a:t>
            </a:r>
            <a:r>
              <a:rPr lang="ru-RU" dirty="0" err="1">
                <a:solidFill>
                  <a:schemeClr val="tx1"/>
                </a:solidFill>
                <a:latin typeface="Times New Roman" pitchFamily="18" charset="0"/>
                <a:cs typeface="Times New Roman" pitchFamily="18" charset="0"/>
              </a:rPr>
              <a:t>secta</a:t>
            </a:r>
            <a:r>
              <a:rPr lang="ru-RU" dirty="0">
                <a:solidFill>
                  <a:schemeClr val="tx1"/>
                </a:solidFill>
                <a:latin typeface="Times New Roman" pitchFamily="18" charset="0"/>
                <a:cs typeface="Times New Roman" pitchFamily="18" charset="0"/>
              </a:rPr>
              <a:t> — школа, учение, от лат. </a:t>
            </a:r>
            <a:r>
              <a:rPr lang="ru-RU" dirty="0" err="1">
                <a:solidFill>
                  <a:schemeClr val="tx1"/>
                </a:solidFill>
                <a:latin typeface="Times New Roman" pitchFamily="18" charset="0"/>
                <a:cs typeface="Times New Roman" pitchFamily="18" charset="0"/>
              </a:rPr>
              <a:t>sequor</a:t>
            </a:r>
            <a:r>
              <a:rPr lang="ru-RU" dirty="0">
                <a:solidFill>
                  <a:schemeClr val="tx1"/>
                </a:solidFill>
                <a:latin typeface="Times New Roman" pitchFamily="18" charset="0"/>
                <a:cs typeface="Times New Roman" pitchFamily="18" charset="0"/>
              </a:rPr>
              <a:t> — следую, латинскому слову лат. </a:t>
            </a:r>
            <a:r>
              <a:rPr lang="ru-RU" dirty="0" err="1">
                <a:solidFill>
                  <a:schemeClr val="tx1"/>
                </a:solidFill>
                <a:latin typeface="Times New Roman" pitchFamily="18" charset="0"/>
                <a:cs typeface="Times New Roman" pitchFamily="18" charset="0"/>
              </a:rPr>
              <a:t>secta</a:t>
            </a:r>
            <a:r>
              <a:rPr lang="ru-RU" dirty="0">
                <a:solidFill>
                  <a:schemeClr val="tx1"/>
                </a:solidFill>
                <a:latin typeface="Times New Roman" pitchFamily="18" charset="0"/>
                <a:cs typeface="Times New Roman" pitchFamily="18" charset="0"/>
              </a:rPr>
              <a:t> в древнегреческом языке соответствует слово др.-греч. ересь. Понятия «ересь» и «секта» в этих языках тождественные) — понятие, которое используется для обозначения религиозной группы, отделившейся от основного религиозного направления и противостоящего ему, или указания на организованную традицию, имеющую своего основателя и особое учение. </a:t>
            </a:r>
          </a:p>
          <a:p>
            <a:pPr indent="360000">
              <a:lnSpc>
                <a:spcPct val="120000"/>
              </a:lnSpc>
              <a:spcBef>
                <a:spcPts val="0"/>
              </a:spcBef>
            </a:pPr>
            <a:endParaRPr lang="ru-RU" dirty="0">
              <a:solidFill>
                <a:schemeClr val="tx1"/>
              </a:solidFill>
              <a:latin typeface="Times New Roman" pitchFamily="18" charset="0"/>
              <a:cs typeface="Times New Roman" pitchFamily="18" charset="0"/>
            </a:endParaRPr>
          </a:p>
          <a:p>
            <a:pPr indent="360000">
              <a:lnSpc>
                <a:spcPct val="120000"/>
              </a:lnSpc>
              <a:spcBef>
                <a:spcPts val="0"/>
              </a:spcBef>
            </a:pPr>
            <a:r>
              <a:rPr lang="ru-RU" dirty="0">
                <a:solidFill>
                  <a:schemeClr val="tx1"/>
                </a:solidFill>
                <a:latin typeface="Times New Roman" pitchFamily="18" charset="0"/>
                <a:cs typeface="Times New Roman" pitchFamily="18" charset="0"/>
              </a:rPr>
              <a:t>В некоторых источниках понятие </a:t>
            </a:r>
            <a:r>
              <a:rPr lang="ru-RU" b="1" dirty="0">
                <a:solidFill>
                  <a:schemeClr val="tx1"/>
                </a:solidFill>
                <a:latin typeface="Times New Roman" pitchFamily="18" charset="0"/>
                <a:cs typeface="Times New Roman" pitchFamily="18" charset="0"/>
              </a:rPr>
              <a:t>«секта» трактуется шире.</a:t>
            </a:r>
            <a:r>
              <a:rPr lang="ru-RU" dirty="0">
                <a:solidFill>
                  <a:schemeClr val="tx1"/>
                </a:solidFill>
                <a:latin typeface="Times New Roman" pitchFamily="18" charset="0"/>
                <a:cs typeface="Times New Roman" pitchFamily="18" charset="0"/>
              </a:rPr>
              <a:t> Так называется любая группа (религиозная или нерелигиозная, отделившаяся или новая), имеющая своё учение и свою практику, отличные от господствующей церкви или идеологии.</a:t>
            </a:r>
          </a:p>
          <a:p>
            <a:pPr indent="360000">
              <a:lnSpc>
                <a:spcPct val="120000"/>
              </a:lnSpc>
              <a:spcBef>
                <a:spcPts val="0"/>
              </a:spcBef>
            </a:pPr>
            <a:endParaRPr lang="ru-RU" b="1" dirty="0">
              <a:solidFill>
                <a:schemeClr val="tx1"/>
              </a:solidFill>
              <a:latin typeface="Times New Roman" pitchFamily="18" charset="0"/>
              <a:cs typeface="Times New Roman" pitchFamily="18" charset="0"/>
            </a:endParaRPr>
          </a:p>
          <a:p>
            <a:pPr indent="360000">
              <a:lnSpc>
                <a:spcPct val="120000"/>
              </a:lnSpc>
              <a:spcBef>
                <a:spcPts val="0"/>
              </a:spcBef>
            </a:pPr>
            <a:r>
              <a:rPr lang="ru-RU" b="1" dirty="0">
                <a:solidFill>
                  <a:schemeClr val="tx1"/>
                </a:solidFill>
                <a:latin typeface="Times New Roman" pitchFamily="18" charset="0"/>
                <a:cs typeface="Times New Roman" pitchFamily="18" charset="0"/>
              </a:rPr>
              <a:t>Культ</a:t>
            </a:r>
            <a:r>
              <a:rPr lang="ru-RU" dirty="0">
                <a:solidFill>
                  <a:schemeClr val="tx1"/>
                </a:solidFill>
                <a:latin typeface="Times New Roman" pitchFamily="18" charset="0"/>
                <a:cs typeface="Times New Roman" pitchFamily="18" charset="0"/>
              </a:rPr>
              <a:t> - почитание, поклонение. Религиозный культ — религиозное почитание каких-либо предметов (таких как икона, священные предметы или скульптуры), святых отцов, Бога или богов; религиозная обрядность (</a:t>
            </a:r>
            <a:r>
              <a:rPr lang="ru-RU" dirty="0" err="1">
                <a:solidFill>
                  <a:schemeClr val="tx1"/>
                </a:solidFill>
                <a:latin typeface="Times New Roman" pitchFamily="18" charset="0"/>
                <a:cs typeface="Times New Roman" pitchFamily="18" charset="0"/>
              </a:rPr>
              <a:t>церемониальность</a:t>
            </a:r>
            <a:r>
              <a:rPr lang="ru-RU" dirty="0">
                <a:solidFill>
                  <a:schemeClr val="tx1"/>
                </a:solidFill>
                <a:latin typeface="Times New Roman" pitchFamily="18" charset="0"/>
                <a:cs typeface="Times New Roman" pitchFamily="18" charset="0"/>
              </a:rPr>
              <a:t>).</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29796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764704"/>
            <a:ext cx="7848600" cy="504056"/>
          </a:xfrm>
        </p:spPr>
        <p:txBody>
          <a:bodyPr/>
          <a:lstStyle/>
          <a:p>
            <a:pPr algn="ctr"/>
            <a:r>
              <a:rPr lang="ru-RU" sz="2400" b="1" dirty="0">
                <a:cs typeface="Times New Roman" panose="02020603050405020304" pitchFamily="18" charset="0"/>
              </a:rPr>
              <a:t>Особенности понятия секта и культ.</a:t>
            </a:r>
            <a:endParaRPr lang="ru-RU" sz="2400" b="1" dirty="0"/>
          </a:p>
        </p:txBody>
      </p:sp>
      <p:sp>
        <p:nvSpPr>
          <p:cNvPr id="3" name="Подзаголовок 2"/>
          <p:cNvSpPr>
            <a:spLocks noGrp="1"/>
          </p:cNvSpPr>
          <p:nvPr>
            <p:ph type="subTitle" idx="1"/>
          </p:nvPr>
        </p:nvSpPr>
        <p:spPr>
          <a:xfrm>
            <a:off x="539552" y="1340768"/>
            <a:ext cx="8136904" cy="5184576"/>
          </a:xfrm>
        </p:spPr>
        <p:txBody>
          <a:bodyPr>
            <a:normAutofit fontScale="62500" lnSpcReduction="20000"/>
          </a:bodyPr>
          <a:lstStyle/>
          <a:p>
            <a:pPr indent="360000">
              <a:lnSpc>
                <a:spcPct val="120000"/>
              </a:lnSpc>
              <a:spcBef>
                <a:spcPts val="300"/>
              </a:spcBef>
              <a:spcAft>
                <a:spcPts val="300"/>
              </a:spcAft>
            </a:pPr>
            <a:r>
              <a:rPr lang="ru-RU" b="1" i="1" dirty="0">
                <a:solidFill>
                  <a:schemeClr val="tx1"/>
                </a:solidFill>
                <a:latin typeface="Times New Roman" panose="02020603050405020304" pitchFamily="18" charset="0"/>
                <a:cs typeface="Times New Roman" panose="02020603050405020304" pitchFamily="18" charset="0"/>
              </a:rPr>
              <a:t>Деструктивное религиозное объединение (деструктивный культ,</a:t>
            </a:r>
            <a:r>
              <a:rPr lang="ru-RU" b="1" dirty="0">
                <a:solidFill>
                  <a:schemeClr val="tx1"/>
                </a:solidFill>
                <a:latin typeface="Times New Roman" panose="02020603050405020304" pitchFamily="18" charset="0"/>
                <a:cs typeface="Times New Roman" panose="02020603050405020304" pitchFamily="18" charset="0"/>
              </a:rPr>
              <a:t> тоталитарная секта)</a:t>
            </a:r>
            <a:r>
              <a:rPr lang="ru-RU" dirty="0">
                <a:solidFill>
                  <a:schemeClr val="tx1"/>
                </a:solidFill>
                <a:latin typeface="Times New Roman" panose="02020603050405020304" pitchFamily="18" charset="0"/>
                <a:cs typeface="Times New Roman" panose="02020603050405020304" pitchFamily="18" charset="0"/>
              </a:rPr>
              <a:t> - это авторитарная иерархическая организация любой ориентации, разрушительная по отношению к естественному гармоническому духовному, психическому и физическому состоянию личности (внутренняя </a:t>
            </a:r>
            <a:r>
              <a:rPr lang="ru-RU" dirty="0" err="1">
                <a:solidFill>
                  <a:schemeClr val="tx1"/>
                </a:solidFill>
                <a:latin typeface="Times New Roman" panose="02020603050405020304" pitchFamily="18" charset="0"/>
                <a:cs typeface="Times New Roman" panose="02020603050405020304" pitchFamily="18" charset="0"/>
              </a:rPr>
              <a:t>деструктивность</a:t>
            </a:r>
            <a:r>
              <a:rPr lang="ru-RU" dirty="0">
                <a:solidFill>
                  <a:schemeClr val="tx1"/>
                </a:solidFill>
                <a:latin typeface="Times New Roman" panose="02020603050405020304" pitchFamily="18" charset="0"/>
                <a:cs typeface="Times New Roman" panose="02020603050405020304" pitchFamily="18" charset="0"/>
              </a:rPr>
              <a:t>), а также к созидательным традициям и нормам, сложившимся социальным структурам, культуре, порядку и обществу в целом (внешняя </a:t>
            </a:r>
            <a:r>
              <a:rPr lang="ru-RU" dirty="0" err="1">
                <a:solidFill>
                  <a:schemeClr val="tx1"/>
                </a:solidFill>
                <a:latin typeface="Times New Roman" panose="02020603050405020304" pitchFamily="18" charset="0"/>
                <a:cs typeface="Times New Roman" panose="02020603050405020304" pitchFamily="18" charset="0"/>
              </a:rPr>
              <a:t>деструктивность</a:t>
            </a:r>
            <a:r>
              <a:rPr lang="ru-RU" dirty="0">
                <a:solidFill>
                  <a:schemeClr val="tx1"/>
                </a:solidFill>
                <a:latin typeface="Times New Roman" panose="02020603050405020304" pitchFamily="18" charset="0"/>
                <a:cs typeface="Times New Roman" panose="02020603050405020304" pitchFamily="18" charset="0"/>
              </a:rPr>
              <a:t>), практикующая скрытое психологическое насилие, выражающееся в целенаправленном установлении отдельным лицом (лидером) или группой лиц (руководством) в своих узкоэгоистических целях незаконного контроля над сознанием, поведением и жизнью других личностей без их добровольного и осознанного согласия для формирования и поддержания у них состояния неестественной и противозаконной зависимости и покорности доктрине и лидерам, стремящимся через неинформированное использование преданных им и зависимых от них адептов к незаконному обогащению и незаконной власти.</a:t>
            </a:r>
          </a:p>
          <a:p>
            <a:pPr indent="360000">
              <a:lnSpc>
                <a:spcPct val="120000"/>
              </a:lnSpc>
              <a:spcBef>
                <a:spcPts val="300"/>
              </a:spcBef>
              <a:spcAft>
                <a:spcPts val="300"/>
              </a:spcAft>
            </a:pPr>
            <a:r>
              <a:rPr lang="ru-RU" i="1" dirty="0">
                <a:solidFill>
                  <a:schemeClr val="tx1"/>
                </a:solidFill>
                <a:latin typeface="Times New Roman" panose="02020603050405020304" pitchFamily="18" charset="0"/>
                <a:cs typeface="Times New Roman" panose="02020603050405020304" pitchFamily="18" charset="0"/>
              </a:rPr>
              <a:t>Контроль сознания ("незаконное влияние", "реформирование мышления",</a:t>
            </a:r>
            <a:r>
              <a:rPr lang="ru-RU" dirty="0">
                <a:solidFill>
                  <a:schemeClr val="tx1"/>
                </a:solidFill>
                <a:latin typeface="Times New Roman" panose="02020603050405020304" pitchFamily="18" charset="0"/>
                <a:cs typeface="Times New Roman" panose="02020603050405020304" pitchFamily="18" charset="0"/>
              </a:rPr>
              <a:t> "программирование") - это сознательное насильственное управление психикой и поведением, психологическое воздействие для достижения одностороннего выигрыша посредством скрытого побуждения другого человека к совершению определенных действий (в пользу манипулятора) с использованием насильственного или якобы ненасильственного обращения в веру (внедрение убеждения) или техники модификации поведения без информированного (осознанного) согласия или с индуцированного согласия того человека, к которому эту технику применяют.</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86291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476673"/>
            <a:ext cx="7848600" cy="504055"/>
          </a:xfrm>
        </p:spPr>
        <p:txBody>
          <a:bodyPr/>
          <a:lstStyle/>
          <a:p>
            <a:pPr algn="ctr"/>
            <a:r>
              <a:rPr lang="ru-RU" sz="2400" b="1" dirty="0">
                <a:cs typeface="Times New Roman" panose="02020603050405020304" pitchFamily="18" charset="0"/>
              </a:rPr>
              <a:t>Особенности понятия секта и культ.</a:t>
            </a:r>
            <a:endParaRPr lang="ru-RU" sz="2400" dirty="0"/>
          </a:p>
        </p:txBody>
      </p:sp>
      <p:sp>
        <p:nvSpPr>
          <p:cNvPr id="3" name="Подзаголовок 2"/>
          <p:cNvSpPr>
            <a:spLocks noGrp="1"/>
          </p:cNvSpPr>
          <p:nvPr>
            <p:ph type="subTitle" idx="1"/>
          </p:nvPr>
        </p:nvSpPr>
        <p:spPr>
          <a:xfrm>
            <a:off x="685800" y="1124744"/>
            <a:ext cx="8134672" cy="5472608"/>
          </a:xfrm>
        </p:spPr>
        <p:txBody>
          <a:bodyPr>
            <a:normAutofit fontScale="85000" lnSpcReduction="10000"/>
          </a:bodyPr>
          <a:lstStyle/>
          <a:p>
            <a:pPr indent="360000">
              <a:lnSpc>
                <a:spcPct val="110000"/>
              </a:lnSpc>
              <a:spcBef>
                <a:spcPts val="0"/>
              </a:spcBef>
            </a:pPr>
            <a:r>
              <a:rPr lang="ru-RU" dirty="0" smtClean="0">
                <a:solidFill>
                  <a:schemeClr val="tx1"/>
                </a:solidFill>
                <a:latin typeface="Times New Roman" panose="02020603050405020304" pitchFamily="18" charset="0"/>
                <a:cs typeface="Times New Roman" panose="02020603050405020304" pitchFamily="18" charset="0"/>
              </a:rPr>
              <a:t>Секта – обозначает организацию, и имеет два направления интерпретации:</a:t>
            </a:r>
          </a:p>
          <a:p>
            <a:pPr indent="360000">
              <a:lnSpc>
                <a:spcPct val="110000"/>
              </a:lnSpc>
              <a:spcBef>
                <a:spcPts val="0"/>
              </a:spcBef>
            </a:pPr>
            <a:r>
              <a:rPr lang="ru-RU" dirty="0" smtClean="0">
                <a:solidFill>
                  <a:schemeClr val="tx1"/>
                </a:solidFill>
                <a:latin typeface="Times New Roman" panose="02020603050405020304" pitchFamily="18" charset="0"/>
                <a:cs typeface="Times New Roman" panose="02020603050405020304" pitchFamily="18" charset="0"/>
              </a:rPr>
              <a:t> 1. происходит </a:t>
            </a:r>
            <a:r>
              <a:rPr lang="ru-RU" dirty="0">
                <a:solidFill>
                  <a:schemeClr val="tx1"/>
                </a:solidFill>
                <a:latin typeface="Times New Roman" panose="02020603050405020304" pitchFamily="18" charset="0"/>
                <a:cs typeface="Times New Roman" panose="02020603050405020304" pitchFamily="18" charset="0"/>
              </a:rPr>
              <a:t>от латинского слова </a:t>
            </a:r>
            <a:r>
              <a:rPr lang="ru-RU" b="1" i="1" dirty="0">
                <a:solidFill>
                  <a:schemeClr val="tx1"/>
                </a:solidFill>
                <a:latin typeface="Times New Roman" panose="02020603050405020304" pitchFamily="18" charset="0"/>
                <a:cs typeface="Times New Roman" panose="02020603050405020304" pitchFamily="18" charset="0"/>
              </a:rPr>
              <a:t>SECARE– «отсекать</a:t>
            </a:r>
            <a:r>
              <a:rPr lang="ru-RU" dirty="0">
                <a:solidFill>
                  <a:schemeClr val="tx1"/>
                </a:solidFill>
                <a:latin typeface="Times New Roman" panose="02020603050405020304" pitchFamily="18" charset="0"/>
                <a:cs typeface="Times New Roman" panose="02020603050405020304" pitchFamily="18" charset="0"/>
              </a:rPr>
              <a:t>» (часть от целого</a:t>
            </a:r>
            <a:r>
              <a:rPr lang="ru-RU" dirty="0" smtClean="0">
                <a:solidFill>
                  <a:schemeClr val="tx1"/>
                </a:solidFill>
                <a:latin typeface="Times New Roman" panose="02020603050405020304" pitchFamily="18" charset="0"/>
                <a:cs typeface="Times New Roman" panose="02020603050405020304" pitchFamily="18" charset="0"/>
              </a:rPr>
              <a:t>) либо;</a:t>
            </a:r>
          </a:p>
          <a:p>
            <a:pPr indent="360000">
              <a:lnSpc>
                <a:spcPct val="110000"/>
              </a:lnSpc>
              <a:spcBef>
                <a:spcPts val="0"/>
              </a:spcBef>
            </a:pPr>
            <a:r>
              <a:rPr lang="ru-RU" dirty="0" smtClean="0">
                <a:solidFill>
                  <a:schemeClr val="tx1"/>
                </a:solidFill>
                <a:latin typeface="Times New Roman" panose="02020603050405020304" pitchFamily="18" charset="0"/>
                <a:cs typeface="Times New Roman" panose="02020603050405020304" pitchFamily="18" charset="0"/>
              </a:rPr>
              <a:t>2. от </a:t>
            </a:r>
            <a:r>
              <a:rPr lang="ru-RU" b="1" i="1" dirty="0">
                <a:solidFill>
                  <a:schemeClr val="tx1"/>
                </a:solidFill>
                <a:latin typeface="Times New Roman" panose="02020603050405020304" pitchFamily="18" charset="0"/>
                <a:cs typeface="Times New Roman" panose="02020603050405020304" pitchFamily="18" charset="0"/>
              </a:rPr>
              <a:t>латинского же SEQUI</a:t>
            </a:r>
            <a:r>
              <a:rPr lang="ru-RU" dirty="0">
                <a:solidFill>
                  <a:schemeClr val="tx1"/>
                </a:solidFill>
                <a:latin typeface="Times New Roman" panose="02020603050405020304" pitchFamily="18" charset="0"/>
                <a:cs typeface="Times New Roman" panose="02020603050405020304" pitchFamily="18" charset="0"/>
              </a:rPr>
              <a:t>– «следовать» (за лидером, задающим самопроизвольное направление). Каждая из этих </a:t>
            </a:r>
            <a:r>
              <a:rPr lang="ru-RU" dirty="0" smtClean="0">
                <a:solidFill>
                  <a:schemeClr val="tx1"/>
                </a:solidFill>
                <a:latin typeface="Times New Roman" panose="02020603050405020304" pitchFamily="18" charset="0"/>
                <a:cs typeface="Times New Roman" panose="02020603050405020304" pitchFamily="18" charset="0"/>
              </a:rPr>
              <a:t>определений </a:t>
            </a:r>
            <a:r>
              <a:rPr lang="ru-RU" dirty="0">
                <a:solidFill>
                  <a:schemeClr val="tx1"/>
                </a:solidFill>
                <a:latin typeface="Times New Roman" panose="02020603050405020304" pitchFamily="18" charset="0"/>
                <a:cs typeface="Times New Roman" panose="02020603050405020304" pitchFamily="18" charset="0"/>
              </a:rPr>
              <a:t>по-своему раскрывает смысл понятия сектантства, если первая из них более подходит к сектам историческим (менониты, молокане, баптисты), то вторая – к сектам новоявленным, тоталитарным</a:t>
            </a:r>
            <a:r>
              <a:rPr lang="ru-RU" dirty="0" smtClean="0">
                <a:solidFill>
                  <a:schemeClr val="tx1"/>
                </a:solidFill>
                <a:latin typeface="Times New Roman" panose="02020603050405020304" pitchFamily="18" charset="0"/>
                <a:cs typeface="Times New Roman" panose="02020603050405020304" pitchFamily="18" charset="0"/>
              </a:rPr>
              <a:t>.</a:t>
            </a:r>
          </a:p>
          <a:p>
            <a:pPr indent="360000">
              <a:lnSpc>
                <a:spcPct val="110000"/>
              </a:lnSpc>
              <a:spcBef>
                <a:spcPts val="0"/>
              </a:spcBef>
            </a:pPr>
            <a:r>
              <a:rPr lang="ru-RU" b="1" i="1" dirty="0">
                <a:solidFill>
                  <a:schemeClr val="tx1"/>
                </a:solidFill>
                <a:latin typeface="Times New Roman" panose="02020603050405020304" pitchFamily="18" charset="0"/>
                <a:cs typeface="Times New Roman" panose="02020603050405020304" pitchFamily="18" charset="0"/>
              </a:rPr>
              <a:t>Тоталитарная секта </a:t>
            </a:r>
            <a:r>
              <a:rPr lang="ru-RU" dirty="0">
                <a:solidFill>
                  <a:schemeClr val="tx1"/>
                </a:solidFill>
                <a:latin typeface="Times New Roman" panose="02020603050405020304" pitchFamily="18" charset="0"/>
                <a:cs typeface="Times New Roman" panose="02020603050405020304" pitchFamily="18" charset="0"/>
              </a:rPr>
              <a:t>– это пользующаяся </a:t>
            </a:r>
            <a:r>
              <a:rPr lang="ru-RU" dirty="0" err="1">
                <a:solidFill>
                  <a:schemeClr val="tx1"/>
                </a:solidFill>
                <a:latin typeface="Times New Roman" panose="02020603050405020304" pitchFamily="18" charset="0"/>
                <a:cs typeface="Times New Roman" panose="02020603050405020304" pitchFamily="18" charset="0"/>
              </a:rPr>
              <a:t>манипулятивными</a:t>
            </a:r>
            <a:r>
              <a:rPr lang="ru-RU" dirty="0">
                <a:solidFill>
                  <a:schemeClr val="tx1"/>
                </a:solidFill>
                <a:latin typeface="Times New Roman" panose="02020603050405020304" pitchFamily="18" charset="0"/>
                <a:cs typeface="Times New Roman" panose="02020603050405020304" pitchFamily="18" charset="0"/>
              </a:rPr>
              <a:t> приемами группа, которая эксплуатирует своих членов; может нанести им психологический, финансовый и физический вред. Она в значительной степени контролирует поведение, мысли и эмоции своих членов; использует различные методы для превращения </a:t>
            </a:r>
            <a:r>
              <a:rPr lang="ru-RU" dirty="0" err="1">
                <a:solidFill>
                  <a:schemeClr val="tx1"/>
                </a:solidFill>
                <a:latin typeface="Times New Roman" panose="02020603050405020304" pitchFamily="18" charset="0"/>
                <a:cs typeface="Times New Roman" panose="02020603050405020304" pitchFamily="18" charset="0"/>
              </a:rPr>
              <a:t>новозавербованного</a:t>
            </a:r>
            <a:r>
              <a:rPr lang="ru-RU" dirty="0">
                <a:solidFill>
                  <a:schemeClr val="tx1"/>
                </a:solidFill>
                <a:latin typeface="Times New Roman" panose="02020603050405020304" pitchFamily="18" charset="0"/>
                <a:cs typeface="Times New Roman" panose="02020603050405020304" pitchFamily="18" charset="0"/>
              </a:rPr>
              <a:t> человека в лояльного, послушного, раболепного и подобострастного </a:t>
            </a:r>
            <a:r>
              <a:rPr lang="ru-RU" dirty="0" smtClean="0">
                <a:solidFill>
                  <a:schemeClr val="tx1"/>
                </a:solidFill>
                <a:latin typeface="Times New Roman" panose="02020603050405020304" pitchFamily="18" charset="0"/>
                <a:cs typeface="Times New Roman" panose="02020603050405020304" pitchFamily="18" charset="0"/>
              </a:rPr>
              <a:t>члена.</a:t>
            </a:r>
            <a:endParaRPr lang="ru-RU" dirty="0">
              <a:solidFill>
                <a:schemeClr val="tx1"/>
              </a:solidFill>
              <a:latin typeface="Times New Roman" panose="02020603050405020304" pitchFamily="18" charset="0"/>
              <a:cs typeface="Times New Roman" panose="02020603050405020304" pitchFamily="18" charset="0"/>
            </a:endParaRPr>
          </a:p>
          <a:p>
            <a:r>
              <a:rPr lang="ru-RU" dirty="0" smtClean="0"/>
              <a:t>  </a:t>
            </a:r>
            <a:endParaRPr lang="ru-RU" dirty="0"/>
          </a:p>
        </p:txBody>
      </p:sp>
      <p:grpSp>
        <p:nvGrpSpPr>
          <p:cNvPr id="4" name="Group 6"/>
          <p:cNvGrpSpPr>
            <a:grpSpLocks/>
          </p:cNvGrpSpPr>
          <p:nvPr/>
        </p:nvGrpSpPr>
        <p:grpSpPr bwMode="auto">
          <a:xfrm>
            <a:off x="7753969" y="625315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46692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76673"/>
            <a:ext cx="7848600" cy="504056"/>
          </a:xfrm>
        </p:spPr>
        <p:txBody>
          <a:bodyPr/>
          <a:lstStyle/>
          <a:p>
            <a:pPr algn="ctr"/>
            <a:r>
              <a:rPr lang="ru-RU" sz="2400" b="1" dirty="0">
                <a:cs typeface="Times New Roman" panose="02020603050405020304" pitchFamily="18" charset="0"/>
              </a:rPr>
              <a:t>Особенности понятия секта и культ.</a:t>
            </a:r>
            <a:endParaRPr lang="ru-RU" sz="2400" dirty="0"/>
          </a:p>
        </p:txBody>
      </p:sp>
      <p:sp>
        <p:nvSpPr>
          <p:cNvPr id="3" name="Подзаголовок 2"/>
          <p:cNvSpPr>
            <a:spLocks noGrp="1"/>
          </p:cNvSpPr>
          <p:nvPr>
            <p:ph type="subTitle" idx="1"/>
          </p:nvPr>
        </p:nvSpPr>
        <p:spPr>
          <a:xfrm>
            <a:off x="685800" y="980728"/>
            <a:ext cx="7990656" cy="5616624"/>
          </a:xfrm>
        </p:spPr>
        <p:txBody>
          <a:bodyPr>
            <a:normAutofit fontScale="92500" lnSpcReduction="10000"/>
          </a:bodyPr>
          <a:lstStyle/>
          <a:p>
            <a:pPr indent="360000">
              <a:lnSpc>
                <a:spcPct val="110000"/>
              </a:lnSpc>
              <a:spcBef>
                <a:spcPts val="0"/>
              </a:spcBef>
            </a:pPr>
            <a:r>
              <a:rPr lang="ru-RU" b="1" i="1" dirty="0">
                <a:solidFill>
                  <a:schemeClr val="tx1"/>
                </a:solidFill>
                <a:latin typeface="Times New Roman" panose="02020603050405020304" pitchFamily="18" charset="0"/>
                <a:cs typeface="Times New Roman" panose="02020603050405020304" pitchFamily="18" charset="0"/>
              </a:rPr>
              <a:t>Особенности сект</a:t>
            </a:r>
            <a:r>
              <a:rPr lang="ru-RU" b="1"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a:p>
            <a:pPr indent="360000">
              <a:lnSpc>
                <a:spcPct val="110000"/>
              </a:lnSpc>
              <a:spcBef>
                <a:spcPts val="0"/>
              </a:spcBef>
            </a:pPr>
            <a:r>
              <a:rPr lang="ru-RU" dirty="0">
                <a:solidFill>
                  <a:schemeClr val="tx1"/>
                </a:solidFill>
                <a:latin typeface="Times New Roman" panose="02020603050405020304" pitchFamily="18" charset="0"/>
                <a:cs typeface="Times New Roman" panose="02020603050405020304" pitchFamily="18" charset="0"/>
              </a:rPr>
              <a:t>Обыкновенно люди не ищут секту чтобы в нее попасть. Секты ищут людей, чтобы завербовать их. Вовсе не обязательно переживать состояние потерянности, депрессии или неуверенности в себе, чтобы попасться на вербовочные приемы секты.</a:t>
            </a:r>
          </a:p>
          <a:p>
            <a:pPr indent="360000">
              <a:lnSpc>
                <a:spcPct val="110000"/>
              </a:lnSpc>
              <a:spcBef>
                <a:spcPts val="0"/>
              </a:spcBef>
            </a:pPr>
            <a:r>
              <a:rPr lang="ru-RU" dirty="0">
                <a:solidFill>
                  <a:schemeClr val="tx1"/>
                </a:solidFill>
                <a:latin typeface="Times New Roman" panose="02020603050405020304" pitchFamily="18" charset="0"/>
                <a:cs typeface="Times New Roman" panose="02020603050405020304" pitchFamily="18" charset="0"/>
              </a:rPr>
              <a:t>Люди обычно попадают в секту потому что:</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они </a:t>
            </a:r>
            <a:r>
              <a:rPr lang="ru-RU" dirty="0">
                <a:solidFill>
                  <a:schemeClr val="tx1"/>
                </a:solidFill>
                <a:latin typeface="Times New Roman" panose="02020603050405020304" pitchFamily="18" charset="0"/>
                <a:cs typeface="Times New Roman" panose="02020603050405020304" pitchFamily="18" charset="0"/>
              </a:rPr>
              <a:t>не знают, чем эта группа является на самом деле;</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вербовщики не говорят им честно и искренне об истинной природе секты;</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вербовщики </a:t>
            </a:r>
            <a:r>
              <a:rPr lang="ru-RU" dirty="0">
                <a:solidFill>
                  <a:schemeClr val="tx1"/>
                </a:solidFill>
                <a:latin typeface="Times New Roman" panose="02020603050405020304" pitchFamily="18" charset="0"/>
                <a:cs typeface="Times New Roman" panose="02020603050405020304" pitchFamily="18" charset="0"/>
              </a:rPr>
              <a:t>не сообщают им обо всех требованиях, которые будут предъявляться к члену группы;</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вербовщик </a:t>
            </a:r>
            <a:r>
              <a:rPr lang="ru-RU" dirty="0">
                <a:solidFill>
                  <a:schemeClr val="tx1"/>
                </a:solidFill>
                <a:latin typeface="Times New Roman" panose="02020603050405020304" pitchFamily="18" charset="0"/>
                <a:cs typeface="Times New Roman" panose="02020603050405020304" pitchFamily="18" charset="0"/>
              </a:rPr>
              <a:t>выглядит искренне дружелюбным и откровенным;</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вербовщик </a:t>
            </a:r>
            <a:r>
              <a:rPr lang="ru-RU" dirty="0">
                <a:solidFill>
                  <a:schemeClr val="tx1"/>
                </a:solidFill>
                <a:latin typeface="Times New Roman" panose="02020603050405020304" pitchFamily="18" charset="0"/>
                <a:cs typeface="Times New Roman" panose="02020603050405020304" pitchFamily="18" charset="0"/>
              </a:rPr>
              <a:t>является другом или членом семьи, и вы не верите, что он может обмануть вас.</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28479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76673"/>
            <a:ext cx="7848600" cy="504056"/>
          </a:xfrm>
        </p:spPr>
        <p:txBody>
          <a:bodyPr/>
          <a:lstStyle/>
          <a:p>
            <a:pPr algn="ctr"/>
            <a:r>
              <a:rPr lang="ru-RU" sz="2400" b="1" dirty="0">
                <a:cs typeface="Times New Roman" panose="02020603050405020304" pitchFamily="18" charset="0"/>
              </a:rPr>
              <a:t>Особенности понятия секта и культ.</a:t>
            </a:r>
            <a:endParaRPr lang="ru-RU" sz="2400" dirty="0"/>
          </a:p>
        </p:txBody>
      </p:sp>
      <p:sp>
        <p:nvSpPr>
          <p:cNvPr id="3" name="Подзаголовок 2"/>
          <p:cNvSpPr>
            <a:spLocks noGrp="1"/>
          </p:cNvSpPr>
          <p:nvPr>
            <p:ph type="subTitle" idx="1"/>
          </p:nvPr>
        </p:nvSpPr>
        <p:spPr>
          <a:xfrm>
            <a:off x="539552" y="1124744"/>
            <a:ext cx="8208912" cy="5472608"/>
          </a:xfrm>
        </p:spPr>
        <p:txBody>
          <a:bodyPr>
            <a:normAutofit fontScale="85000" lnSpcReduction="20000"/>
          </a:bodyPr>
          <a:lstStyle/>
          <a:p>
            <a:pPr indent="360000">
              <a:spcBef>
                <a:spcPts val="0"/>
              </a:spcBef>
            </a:pPr>
            <a:r>
              <a:rPr lang="ru-RU" b="1" i="1" dirty="0" smtClean="0">
                <a:solidFill>
                  <a:schemeClr val="tx1"/>
                </a:solidFill>
                <a:latin typeface="Times New Roman" panose="02020603050405020304" pitchFamily="18" charset="0"/>
                <a:cs typeface="Times New Roman" panose="02020603050405020304" pitchFamily="18" charset="0"/>
              </a:rPr>
              <a:t>КУЛЬТ </a:t>
            </a:r>
            <a:r>
              <a:rPr lang="ru-RU" b="1" i="1" dirty="0">
                <a:solidFill>
                  <a:schemeClr val="tx1"/>
                </a:solidFill>
                <a:latin typeface="Times New Roman" panose="02020603050405020304" pitchFamily="18" charset="0"/>
                <a:cs typeface="Times New Roman" panose="02020603050405020304" pitchFamily="18" charset="0"/>
              </a:rPr>
              <a:t>В РОССИИ </a:t>
            </a:r>
            <a:r>
              <a:rPr lang="ru-RU" dirty="0">
                <a:solidFill>
                  <a:schemeClr val="tx1"/>
                </a:solidFill>
                <a:latin typeface="Times New Roman" panose="02020603050405020304" pitchFamily="18" charset="0"/>
                <a:cs typeface="Times New Roman" panose="02020603050405020304" pitchFamily="18" charset="0"/>
              </a:rPr>
              <a:t>— экстремистская разновидность нетрадиционных религий (новых религиозных движений). Политизированный термин «тоталитарные культы», расширительно применяемый ко всем новым религиозным движениям, нельзя признать научно состоятельным. Для деструктивных культов характерны жесткая иерархическая структура, строгая дисциплина, тщательно разработанная система наказаний за проступки, постоянный контроль за повседневным поведением членов организации, требование беспрекословного подчинения указаниям религиозных наставников</a:t>
            </a:r>
            <a:r>
              <a:rPr lang="ru-RU" dirty="0" smtClean="0">
                <a:solidFill>
                  <a:schemeClr val="tx1"/>
                </a:solidFill>
                <a:latin typeface="Times New Roman" panose="02020603050405020304" pitchFamily="18" charset="0"/>
                <a:cs typeface="Times New Roman" panose="02020603050405020304" pitchFamily="18" charset="0"/>
              </a:rPr>
              <a:t>.</a:t>
            </a:r>
          </a:p>
          <a:p>
            <a:pPr indent="360000">
              <a:lnSpc>
                <a:spcPct val="110000"/>
              </a:lnSpc>
              <a:spcBef>
                <a:spcPts val="300"/>
              </a:spcBef>
            </a:pPr>
            <a:r>
              <a:rPr lang="ru-RU" b="1" i="1" dirty="0">
                <a:solidFill>
                  <a:schemeClr val="tx1"/>
                </a:solidFill>
                <a:latin typeface="Times New Roman" panose="02020603050405020304" pitchFamily="18" charset="0"/>
                <a:cs typeface="Times New Roman" panose="02020603050405020304" pitchFamily="18" charset="0"/>
              </a:rPr>
              <a:t>КУЛЬТ РЕЛИГИОЗНЫЙ </a:t>
            </a:r>
            <a:r>
              <a:rPr lang="ru-RU" dirty="0">
                <a:solidFill>
                  <a:schemeClr val="tx1"/>
                </a:solidFill>
                <a:latin typeface="Times New Roman" panose="02020603050405020304" pitchFamily="18" charset="0"/>
                <a:cs typeface="Times New Roman" panose="02020603050405020304" pitchFamily="18" charset="0"/>
              </a:rPr>
              <a:t>(лат. </a:t>
            </a:r>
            <a:r>
              <a:rPr lang="ru-RU" dirty="0" err="1">
                <a:solidFill>
                  <a:schemeClr val="tx1"/>
                </a:solidFill>
                <a:latin typeface="Times New Roman" panose="02020603050405020304" pitchFamily="18" charset="0"/>
                <a:cs typeface="Times New Roman" panose="02020603050405020304" pitchFamily="18" charset="0"/>
              </a:rPr>
              <a:t>cultus</a:t>
            </a:r>
            <a:r>
              <a:rPr lang="ru-RU" dirty="0">
                <a:solidFill>
                  <a:schemeClr val="tx1"/>
                </a:solidFill>
                <a:latin typeface="Times New Roman" panose="02020603050405020304" pitchFamily="18" charset="0"/>
                <a:cs typeface="Times New Roman" panose="02020603050405020304" pitchFamily="18" charset="0"/>
              </a:rPr>
              <a:t> - уход, почитание) - совокупность </a:t>
            </a:r>
            <a:r>
              <a:rPr lang="ru-RU" dirty="0" err="1">
                <a:solidFill>
                  <a:schemeClr val="tx1"/>
                </a:solidFill>
                <a:latin typeface="Times New Roman" panose="02020603050405020304" pitchFamily="18" charset="0"/>
                <a:cs typeface="Times New Roman" panose="02020603050405020304" pitchFamily="18" charset="0"/>
              </a:rPr>
              <a:t>религизных</a:t>
            </a:r>
            <a:r>
              <a:rPr lang="ru-RU" dirty="0">
                <a:solidFill>
                  <a:schemeClr val="tx1"/>
                </a:solidFill>
                <a:latin typeface="Times New Roman" panose="02020603050405020304" pitchFamily="18" charset="0"/>
                <a:cs typeface="Times New Roman" panose="02020603050405020304" pitchFamily="18" charset="0"/>
              </a:rPr>
              <a:t> действий, связанных с отношением к сверхъестественному. Содержание культовой деятельности определяется представлениями о сверхъестественном, его функциях в мире, характере его отношений к человеку и человека к нему и т. д. Культовая деятельность носит иллюзорно-практический характер. Выделяются две основные разновидности культа религиозного - магия (колдовство) и умилостивительный (</a:t>
            </a:r>
            <a:r>
              <a:rPr lang="ru-RU" dirty="0" err="1">
                <a:solidFill>
                  <a:schemeClr val="tx1"/>
                </a:solidFill>
                <a:latin typeface="Times New Roman" panose="02020603050405020304" pitchFamily="18" charset="0"/>
                <a:cs typeface="Times New Roman" panose="02020603050405020304" pitchFamily="18" charset="0"/>
              </a:rPr>
              <a:t>вропициальный</a:t>
            </a:r>
            <a:r>
              <a:rPr lang="ru-RU" dirty="0">
                <a:solidFill>
                  <a:schemeClr val="tx1"/>
                </a:solidFill>
                <a:latin typeface="Times New Roman" panose="02020603050405020304" pitchFamily="18" charset="0"/>
                <a:cs typeface="Times New Roman" panose="02020603050405020304" pitchFamily="18" charset="0"/>
              </a:rPr>
              <a:t>) культ. Возникнув в первобытном обществе, магия впоследствии стала элементом всех религий классового общества.</a:t>
            </a:r>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33081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548681"/>
            <a:ext cx="7772400" cy="936104"/>
          </a:xfrm>
        </p:spPr>
        <p:txBody>
          <a:bodyPr>
            <a:normAutofit/>
          </a:bodyPr>
          <a:lstStyle/>
          <a:p>
            <a:r>
              <a:rPr lang="ru-RU" sz="2800" b="1" dirty="0">
                <a:cs typeface="Times New Roman" panose="02020603050405020304" pitchFamily="18" charset="0"/>
              </a:rPr>
              <a:t>Особенности понятия секта и культ.</a:t>
            </a:r>
            <a:endParaRPr lang="ru-RU" sz="2800" dirty="0"/>
          </a:p>
        </p:txBody>
      </p:sp>
      <p:sp>
        <p:nvSpPr>
          <p:cNvPr id="3" name="Текст 2"/>
          <p:cNvSpPr>
            <a:spLocks noGrp="1"/>
          </p:cNvSpPr>
          <p:nvPr>
            <p:ph type="body" idx="1"/>
          </p:nvPr>
        </p:nvSpPr>
        <p:spPr>
          <a:xfrm>
            <a:off x="722313" y="1700808"/>
            <a:ext cx="7772400" cy="4680520"/>
          </a:xfrm>
        </p:spPr>
        <p:txBody>
          <a:bodyPr>
            <a:normAutofit lnSpcReduction="10000"/>
          </a:bodyPr>
          <a:lstStyle/>
          <a:p>
            <a:r>
              <a:rPr lang="ru-RU" dirty="0" smtClean="0"/>
              <a:t>Движение (культовое или </a:t>
            </a:r>
            <a:r>
              <a:rPr lang="ru-RU" dirty="0" err="1" smtClean="0"/>
              <a:t>сектанское</a:t>
            </a:r>
            <a:r>
              <a:rPr lang="ru-RU" dirty="0" smtClean="0"/>
              <a:t>) </a:t>
            </a:r>
            <a:r>
              <a:rPr lang="ru-RU" dirty="0"/>
              <a:t>может длительно контролировать своих членов, </a:t>
            </a:r>
            <a:r>
              <a:rPr lang="ru-RU" dirty="0" smtClean="0"/>
              <a:t>используя:</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t>Изоляцию;</a:t>
            </a:r>
          </a:p>
          <a:p>
            <a:pPr indent="360000">
              <a:lnSpc>
                <a:spcPct val="110000"/>
              </a:lnSpc>
              <a:spcBef>
                <a:spcPts val="0"/>
              </a:spcBef>
              <a:buClr>
                <a:schemeClr val="accent1">
                  <a:lumMod val="75000"/>
                </a:schemeClr>
              </a:buClr>
              <a:buFont typeface="Wingdings" panose="05000000000000000000" pitchFamily="2" charset="2"/>
              <a:buChar char="§"/>
            </a:pPr>
            <a:r>
              <a:rPr lang="ru-RU" dirty="0"/>
              <a:t>Социальное групповое </a:t>
            </a:r>
            <a:r>
              <a:rPr lang="ru-RU" dirty="0" smtClean="0"/>
              <a:t>давление;</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t>Вина;</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t>Страх;</a:t>
            </a:r>
          </a:p>
          <a:p>
            <a:pPr indent="360000">
              <a:lnSpc>
                <a:spcPct val="110000"/>
              </a:lnSpc>
              <a:spcBef>
                <a:spcPts val="0"/>
              </a:spcBef>
              <a:buClr>
                <a:schemeClr val="accent1">
                  <a:lumMod val="75000"/>
                </a:schemeClr>
              </a:buClr>
              <a:buFont typeface="Wingdings" panose="05000000000000000000" pitchFamily="2" charset="2"/>
              <a:buChar char="§"/>
            </a:pPr>
            <a:r>
              <a:rPr lang="ru-RU" dirty="0"/>
              <a:t>Бомбардировку </a:t>
            </a:r>
            <a:r>
              <a:rPr lang="ru-RU" dirty="0" smtClean="0"/>
              <a:t>любовью (чувство </a:t>
            </a:r>
            <a:r>
              <a:rPr lang="ru-RU" dirty="0"/>
              <a:t>единой семьи и принадлежности может быть искусственно создано постоянными объятиями, поцелуями, прикосновениями и непрекращающейся </a:t>
            </a:r>
            <a:r>
              <a:rPr lang="ru-RU" dirty="0" smtClean="0"/>
              <a:t>лестью);</a:t>
            </a:r>
          </a:p>
          <a:p>
            <a:pPr indent="360000">
              <a:lnSpc>
                <a:spcPct val="110000"/>
              </a:lnSpc>
              <a:spcBef>
                <a:spcPts val="0"/>
              </a:spcBef>
              <a:buClr>
                <a:schemeClr val="accent1">
                  <a:lumMod val="75000"/>
                </a:schemeClr>
              </a:buClr>
              <a:buFont typeface="Wingdings" panose="05000000000000000000" pitchFamily="2" charset="2"/>
              <a:buChar char="§"/>
            </a:pPr>
            <a:r>
              <a:rPr lang="ru-RU" dirty="0"/>
              <a:t>Отсутствие всего </a:t>
            </a:r>
            <a:r>
              <a:rPr lang="ru-RU" dirty="0" smtClean="0"/>
              <a:t>личного;</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t>Усталость.</a:t>
            </a:r>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02045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76673"/>
            <a:ext cx="7848600" cy="504055"/>
          </a:xfrm>
        </p:spPr>
        <p:txBody>
          <a:bodyPr/>
          <a:lstStyle/>
          <a:p>
            <a:pPr algn="ctr"/>
            <a:r>
              <a:rPr lang="ru-RU" sz="2400" dirty="0">
                <a:latin typeface="Times New Roman" panose="02020603050405020304" pitchFamily="18" charset="0"/>
                <a:cs typeface="Times New Roman" panose="02020603050405020304" pitchFamily="18" charset="0"/>
              </a:rPr>
              <a:t>Классификация сект и культов</a:t>
            </a:r>
            <a:endParaRPr lang="ru-RU" sz="2400" dirty="0"/>
          </a:p>
        </p:txBody>
      </p:sp>
      <p:sp>
        <p:nvSpPr>
          <p:cNvPr id="3" name="Подзаголовок 2"/>
          <p:cNvSpPr>
            <a:spLocks noGrp="1"/>
          </p:cNvSpPr>
          <p:nvPr>
            <p:ph type="subTitle" idx="1"/>
          </p:nvPr>
        </p:nvSpPr>
        <p:spPr>
          <a:xfrm>
            <a:off x="685800" y="1196752"/>
            <a:ext cx="8134672" cy="5256584"/>
          </a:xfrm>
        </p:spPr>
        <p:txBody>
          <a:bodyPr/>
          <a:lstStyle/>
          <a:p>
            <a:pPr indent="360000">
              <a:spcBef>
                <a:spcPts val="0"/>
              </a:spcBef>
            </a:pPr>
            <a:r>
              <a:rPr lang="ru-RU" b="1" i="1" dirty="0" smtClean="0">
                <a:solidFill>
                  <a:schemeClr val="tx1"/>
                </a:solidFill>
                <a:latin typeface="Times New Roman" pitchFamily="18" charset="0"/>
                <a:cs typeface="Times New Roman" pitchFamily="18" charset="0"/>
              </a:rPr>
              <a:t>По происхождению и сфере влияния</a:t>
            </a:r>
          </a:p>
          <a:p>
            <a:pPr indent="360000">
              <a:spcBef>
                <a:spcPts val="0"/>
              </a:spcBef>
              <a:buClr>
                <a:schemeClr val="accent1">
                  <a:lumMod val="75000"/>
                </a:schemeClr>
              </a:buClr>
              <a:buFont typeface="Wingdings" panose="05000000000000000000" pitchFamily="2" charset="2"/>
              <a:buChar char="§"/>
            </a:pPr>
            <a:r>
              <a:rPr lang="ru-RU" b="1" i="1" dirty="0" smtClean="0">
                <a:solidFill>
                  <a:schemeClr val="tx1"/>
                </a:solidFill>
                <a:latin typeface="Times New Roman" pitchFamily="18" charset="0"/>
                <a:cs typeface="Times New Roman" pitchFamily="18" charset="0"/>
              </a:rPr>
              <a:t>западные</a:t>
            </a:r>
            <a:r>
              <a:rPr lang="ru-RU" dirty="0" smtClean="0">
                <a:solidFill>
                  <a:schemeClr val="tx1"/>
                </a:solidFill>
                <a:latin typeface="Times New Roman" pitchFamily="18" charset="0"/>
                <a:cs typeface="Times New Roman" pitchFamily="18" charset="0"/>
              </a:rPr>
              <a:t> </a:t>
            </a:r>
            <a:r>
              <a:rPr lang="ru-RU" dirty="0">
                <a:solidFill>
                  <a:schemeClr val="tx1"/>
                </a:solidFill>
                <a:latin typeface="Times New Roman" pitchFamily="18" charset="0"/>
                <a:cs typeface="Times New Roman" pitchFamily="18" charset="0"/>
              </a:rPr>
              <a:t>– то есть секты, происходящие из Европы и Америки, имеющие христианские корни (например, «Свидетели Иеговы», мормоны);</a:t>
            </a:r>
          </a:p>
          <a:p>
            <a:pPr indent="360000">
              <a:spcBef>
                <a:spcPts val="0"/>
              </a:spcBef>
              <a:buClr>
                <a:schemeClr val="accent1">
                  <a:lumMod val="75000"/>
                </a:schemeClr>
              </a:buClr>
              <a:buFont typeface="Wingdings" panose="05000000000000000000" pitchFamily="2" charset="2"/>
              <a:buChar char="§"/>
            </a:pPr>
            <a:r>
              <a:rPr lang="ru-RU" b="1" i="1" dirty="0">
                <a:solidFill>
                  <a:schemeClr val="tx1"/>
                </a:solidFill>
                <a:latin typeface="Times New Roman" pitchFamily="18" charset="0"/>
                <a:cs typeface="Times New Roman" pitchFamily="18" charset="0"/>
              </a:rPr>
              <a:t>восточные</a:t>
            </a:r>
            <a:r>
              <a:rPr lang="ru-RU" i="1" dirty="0">
                <a:solidFill>
                  <a:schemeClr val="tx1"/>
                </a:solidFill>
                <a:latin typeface="Times New Roman" pitchFamily="18" charset="0"/>
                <a:cs typeface="Times New Roman" pitchFamily="18" charset="0"/>
              </a:rPr>
              <a:t> </a:t>
            </a:r>
            <a:r>
              <a:rPr lang="ru-RU" dirty="0">
                <a:solidFill>
                  <a:schemeClr val="tx1"/>
                </a:solidFill>
                <a:latin typeface="Times New Roman" pitchFamily="18" charset="0"/>
                <a:cs typeface="Times New Roman" pitchFamily="18" charset="0"/>
              </a:rPr>
              <a:t>– то есть секты, в основе которых лежат переработанные и искажённые индуизм, буддизм, ислам  (например, Общество Сознания Кришны, Брахма-</a:t>
            </a:r>
            <a:r>
              <a:rPr lang="ru-RU" dirty="0" err="1">
                <a:solidFill>
                  <a:schemeClr val="tx1"/>
                </a:solidFill>
                <a:latin typeface="Times New Roman" pitchFamily="18" charset="0"/>
                <a:cs typeface="Times New Roman" pitchFamily="18" charset="0"/>
              </a:rPr>
              <a:t>Кумарис</a:t>
            </a:r>
            <a:r>
              <a:rPr lang="ru-RU" dirty="0">
                <a:solidFill>
                  <a:schemeClr val="tx1"/>
                </a:solidFill>
                <a:latin typeface="Times New Roman" pitchFamily="18" charset="0"/>
                <a:cs typeface="Times New Roman" pitchFamily="18" charset="0"/>
              </a:rPr>
              <a:t>);</a:t>
            </a:r>
          </a:p>
          <a:p>
            <a:pPr indent="360000">
              <a:spcBef>
                <a:spcPts val="0"/>
              </a:spcBef>
              <a:buClr>
                <a:schemeClr val="accent1">
                  <a:lumMod val="75000"/>
                </a:schemeClr>
              </a:buClr>
              <a:buFont typeface="Wingdings" panose="05000000000000000000" pitchFamily="2" charset="2"/>
              <a:buChar char="§"/>
            </a:pPr>
            <a:r>
              <a:rPr lang="ru-RU" b="1" i="1" dirty="0">
                <a:solidFill>
                  <a:schemeClr val="tx1"/>
                </a:solidFill>
                <a:latin typeface="Times New Roman" pitchFamily="18" charset="0"/>
                <a:cs typeface="Times New Roman" pitchFamily="18" charset="0"/>
              </a:rPr>
              <a:t>национальные</a:t>
            </a:r>
            <a:r>
              <a:rPr lang="ru-RU" dirty="0">
                <a:solidFill>
                  <a:schemeClr val="tx1"/>
                </a:solidFill>
                <a:latin typeface="Times New Roman" pitchFamily="18" charset="0"/>
                <a:cs typeface="Times New Roman" pitchFamily="18" charset="0"/>
              </a:rPr>
              <a:t> – российские секты (например, Церковь последнего завета (</a:t>
            </a:r>
            <a:r>
              <a:rPr lang="ru-RU" dirty="0" err="1">
                <a:solidFill>
                  <a:schemeClr val="tx1"/>
                </a:solidFill>
                <a:latin typeface="Times New Roman" pitchFamily="18" charset="0"/>
                <a:cs typeface="Times New Roman" pitchFamily="18" charset="0"/>
              </a:rPr>
              <a:t>Виссарионовцы</a:t>
            </a:r>
            <a:r>
              <a:rPr lang="ru-RU" dirty="0">
                <a:solidFill>
                  <a:schemeClr val="tx1"/>
                </a:solidFill>
                <a:latin typeface="Times New Roman" pitchFamily="18" charset="0"/>
                <a:cs typeface="Times New Roman" pitchFamily="18" charset="0"/>
              </a:rPr>
              <a:t>), Богородичный Центр);</a:t>
            </a:r>
          </a:p>
          <a:p>
            <a:pPr indent="360000">
              <a:spcBef>
                <a:spcPts val="0"/>
              </a:spcBef>
              <a:buClr>
                <a:schemeClr val="accent1">
                  <a:lumMod val="75000"/>
                </a:schemeClr>
              </a:buClr>
              <a:buFont typeface="Wingdings" panose="05000000000000000000" pitchFamily="2" charset="2"/>
              <a:buChar char="§"/>
            </a:pPr>
            <a:r>
              <a:rPr lang="ru-RU" b="1" i="1" dirty="0">
                <a:solidFill>
                  <a:schemeClr val="tx1"/>
                </a:solidFill>
                <a:latin typeface="Times New Roman" pitchFamily="18" charset="0"/>
                <a:cs typeface="Times New Roman" pitchFamily="18" charset="0"/>
              </a:rPr>
              <a:t>транснациональные</a:t>
            </a:r>
            <a:r>
              <a:rPr lang="ru-RU" i="1" dirty="0">
                <a:solidFill>
                  <a:schemeClr val="tx1"/>
                </a:solidFill>
                <a:latin typeface="Times New Roman" pitchFamily="18" charset="0"/>
                <a:cs typeface="Times New Roman" pitchFamily="18" charset="0"/>
              </a:rPr>
              <a:t> </a:t>
            </a:r>
            <a:r>
              <a:rPr lang="ru-RU" dirty="0">
                <a:solidFill>
                  <a:schemeClr val="tx1"/>
                </a:solidFill>
                <a:latin typeface="Times New Roman" pitchFamily="18" charset="0"/>
                <a:cs typeface="Times New Roman" pitchFamily="18" charset="0"/>
              </a:rPr>
              <a:t>(международные). Сюда относятся секты, имеющие целую сеть своих филиалов по всему миру (например, те же «Свидетели Иеговы»).</a:t>
            </a:r>
          </a:p>
          <a:p>
            <a:pPr indent="360000">
              <a:buClr>
                <a:schemeClr val="accent1">
                  <a:lumMod val="75000"/>
                </a:schemeClr>
              </a:buClr>
              <a:buFont typeface="Wingdings" panose="05000000000000000000" pitchFamily="2" charset="2"/>
              <a:buChar char="§"/>
            </a:pPr>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96775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476673"/>
            <a:ext cx="7848600" cy="504055"/>
          </a:xfrm>
        </p:spPr>
        <p:txBody>
          <a:bodyPr/>
          <a:lstStyle/>
          <a:p>
            <a:pPr algn="ctr"/>
            <a:r>
              <a:rPr lang="ru-RU" sz="2400" dirty="0">
                <a:latin typeface="Times New Roman" panose="02020603050405020304" pitchFamily="18" charset="0"/>
                <a:cs typeface="Times New Roman" panose="02020603050405020304" pitchFamily="18" charset="0"/>
              </a:rPr>
              <a:t>Классификация сект и культов</a:t>
            </a:r>
            <a:endParaRPr lang="ru-RU" sz="2400" dirty="0"/>
          </a:p>
        </p:txBody>
      </p:sp>
      <p:sp>
        <p:nvSpPr>
          <p:cNvPr id="3" name="Подзаголовок 2"/>
          <p:cNvSpPr>
            <a:spLocks noGrp="1"/>
          </p:cNvSpPr>
          <p:nvPr>
            <p:ph type="subTitle" idx="1"/>
          </p:nvPr>
        </p:nvSpPr>
        <p:spPr>
          <a:xfrm>
            <a:off x="467544" y="1052736"/>
            <a:ext cx="8208912" cy="5544616"/>
          </a:xfrm>
        </p:spPr>
        <p:txBody>
          <a:bodyPr>
            <a:normAutofit fontScale="55000" lnSpcReduction="20000"/>
          </a:bodyPr>
          <a:lstStyle/>
          <a:p>
            <a:pPr indent="360000">
              <a:lnSpc>
                <a:spcPct val="120000"/>
              </a:lnSpc>
              <a:spcBef>
                <a:spcPts val="0"/>
              </a:spcBef>
            </a:pPr>
            <a:r>
              <a:rPr lang="ru-RU" sz="2500" b="1" i="1" dirty="0" smtClean="0">
                <a:solidFill>
                  <a:schemeClr val="tx1"/>
                </a:solidFill>
                <a:latin typeface="Times New Roman" panose="02020603050405020304" pitchFamily="18" charset="0"/>
                <a:cs typeface="Times New Roman" panose="02020603050405020304" pitchFamily="18" charset="0"/>
              </a:rPr>
              <a:t>По принципу самоопределения</a:t>
            </a:r>
            <a:r>
              <a:rPr lang="ru-RU" sz="2500" dirty="0" smtClean="0">
                <a:solidFill>
                  <a:schemeClr val="tx1"/>
                </a:solidFill>
                <a:latin typeface="Times New Roman" panose="02020603050405020304" pitchFamily="18" charset="0"/>
                <a:cs typeface="Times New Roman" panose="02020603050405020304" pitchFamily="18" charset="0"/>
              </a:rPr>
              <a:t>:</a:t>
            </a:r>
          </a:p>
          <a:p>
            <a:pPr indent="360000">
              <a:lnSpc>
                <a:spcPct val="120000"/>
              </a:lnSpc>
              <a:spcBef>
                <a:spcPts val="0"/>
              </a:spcBef>
            </a:pPr>
            <a:r>
              <a:rPr lang="ru-RU" sz="2500" b="1" i="1" dirty="0" err="1">
                <a:solidFill>
                  <a:schemeClr val="tx1"/>
                </a:solidFill>
                <a:latin typeface="Times New Roman" pitchFamily="18" charset="0"/>
                <a:cs typeface="Times New Roman" pitchFamily="18" charset="0"/>
              </a:rPr>
              <a:t>псевдохристианские</a:t>
            </a:r>
            <a:r>
              <a:rPr lang="ru-RU" sz="2500" b="1" i="1" dirty="0">
                <a:solidFill>
                  <a:schemeClr val="tx1"/>
                </a:solidFill>
                <a:latin typeface="Times New Roman" pitchFamily="18" charset="0"/>
                <a:cs typeface="Times New Roman" pitchFamily="18" charset="0"/>
              </a:rPr>
              <a:t> секты </a:t>
            </a:r>
            <a:r>
              <a:rPr lang="ru-RU" sz="2500" dirty="0">
                <a:solidFill>
                  <a:schemeClr val="tx1"/>
                </a:solidFill>
                <a:latin typeface="Times New Roman" pitchFamily="18" charset="0"/>
                <a:cs typeface="Times New Roman" pitchFamily="18" charset="0"/>
              </a:rPr>
              <a:t>(«Семья» («Дети Бога»), «Движение веры», «Богородичный центр», «Церковь последнего завета», мормоны, «Свидетели Иеговы» и т.д.). Характеристика: стилизуются под христианскую конфессию. Для данного типа групп характерны: искажение толкования Священного Писания по сравнению с традиционно сложившимися богословскими школами, наличие собственных «откровений», имеющих для сектантов большее значение, чем Божественное библейское Откровение, обострённо негативное отношение к традиционному христианству, провозглашение собственных специфичных условий спасения.</a:t>
            </a:r>
          </a:p>
          <a:p>
            <a:pPr indent="360000">
              <a:lnSpc>
                <a:spcPct val="120000"/>
              </a:lnSpc>
              <a:spcBef>
                <a:spcPts val="0"/>
              </a:spcBef>
            </a:pPr>
            <a:r>
              <a:rPr lang="ru-RU" sz="2500" b="1" i="1" dirty="0" err="1">
                <a:solidFill>
                  <a:schemeClr val="tx1"/>
                </a:solidFill>
                <a:latin typeface="Times New Roman" pitchFamily="18" charset="0"/>
                <a:cs typeface="Times New Roman" pitchFamily="18" charset="0"/>
              </a:rPr>
              <a:t>псевдовосточные</a:t>
            </a:r>
            <a:r>
              <a:rPr lang="ru-RU" sz="2500" b="1" i="1" dirty="0">
                <a:solidFill>
                  <a:schemeClr val="tx1"/>
                </a:solidFill>
                <a:latin typeface="Times New Roman" pitchFamily="18" charset="0"/>
                <a:cs typeface="Times New Roman" pitchFamily="18" charset="0"/>
              </a:rPr>
              <a:t> секты </a:t>
            </a:r>
            <a:r>
              <a:rPr lang="ru-RU" sz="2500" dirty="0">
                <a:solidFill>
                  <a:schemeClr val="tx1"/>
                </a:solidFill>
                <a:latin typeface="Times New Roman" pitchFamily="18" charset="0"/>
                <a:cs typeface="Times New Roman" pitchFamily="18" charset="0"/>
              </a:rPr>
              <a:t>(Брахма-</a:t>
            </a:r>
            <a:r>
              <a:rPr lang="ru-RU" sz="2500" dirty="0" err="1">
                <a:solidFill>
                  <a:schemeClr val="tx1"/>
                </a:solidFill>
                <a:latin typeface="Times New Roman" pitchFamily="18" charset="0"/>
                <a:cs typeface="Times New Roman" pitchFamily="18" charset="0"/>
              </a:rPr>
              <a:t>Кумарис</a:t>
            </a:r>
            <a:r>
              <a:rPr lang="ru-RU" sz="2500" dirty="0">
                <a:solidFill>
                  <a:schemeClr val="tx1"/>
                </a:solidFill>
                <a:latin typeface="Times New Roman" pitchFamily="18" charset="0"/>
                <a:cs typeface="Times New Roman" pitchFamily="18" charset="0"/>
              </a:rPr>
              <a:t>, </a:t>
            </a:r>
            <a:r>
              <a:rPr lang="ru-RU" sz="2500" dirty="0" err="1">
                <a:solidFill>
                  <a:schemeClr val="tx1"/>
                </a:solidFill>
                <a:latin typeface="Times New Roman" pitchFamily="18" charset="0"/>
                <a:cs typeface="Times New Roman" pitchFamily="18" charset="0"/>
              </a:rPr>
              <a:t>Сахаджа</a:t>
            </a:r>
            <a:r>
              <a:rPr lang="ru-RU" sz="2500" dirty="0">
                <a:solidFill>
                  <a:schemeClr val="tx1"/>
                </a:solidFill>
                <a:latin typeface="Times New Roman" pitchFamily="18" charset="0"/>
                <a:cs typeface="Times New Roman" pitchFamily="18" charset="0"/>
              </a:rPr>
              <a:t> Йога, культ </a:t>
            </a:r>
            <a:r>
              <a:rPr lang="ru-RU" sz="2500" dirty="0" err="1">
                <a:solidFill>
                  <a:schemeClr val="tx1"/>
                </a:solidFill>
                <a:latin typeface="Times New Roman" pitchFamily="18" charset="0"/>
                <a:cs typeface="Times New Roman" pitchFamily="18" charset="0"/>
              </a:rPr>
              <a:t>Ошо</a:t>
            </a:r>
            <a:r>
              <a:rPr lang="ru-RU" sz="2500" dirty="0">
                <a:solidFill>
                  <a:schemeClr val="tx1"/>
                </a:solidFill>
                <a:latin typeface="Times New Roman" pitchFamily="18" charset="0"/>
                <a:cs typeface="Times New Roman" pitchFamily="18" charset="0"/>
              </a:rPr>
              <a:t> </a:t>
            </a:r>
            <a:r>
              <a:rPr lang="ru-RU" sz="2500" dirty="0" err="1">
                <a:solidFill>
                  <a:schemeClr val="tx1"/>
                </a:solidFill>
                <a:latin typeface="Times New Roman" pitchFamily="18" charset="0"/>
                <a:cs typeface="Times New Roman" pitchFamily="18" charset="0"/>
              </a:rPr>
              <a:t>Раджниша</a:t>
            </a:r>
            <a:r>
              <a:rPr lang="ru-RU" sz="2500" dirty="0">
                <a:solidFill>
                  <a:schemeClr val="tx1"/>
                </a:solidFill>
                <a:latin typeface="Times New Roman" pitchFamily="18" charset="0"/>
                <a:cs typeface="Times New Roman" pitchFamily="18" charset="0"/>
              </a:rPr>
              <a:t>, Тантра-</a:t>
            </a:r>
            <a:r>
              <a:rPr lang="ru-RU" sz="2500" dirty="0" err="1">
                <a:solidFill>
                  <a:schemeClr val="tx1"/>
                </a:solidFill>
                <a:latin typeface="Times New Roman" pitchFamily="18" charset="0"/>
                <a:cs typeface="Times New Roman" pitchFamily="18" charset="0"/>
              </a:rPr>
              <a:t>Сангха</a:t>
            </a:r>
            <a:r>
              <a:rPr lang="ru-RU" sz="2500" dirty="0">
                <a:solidFill>
                  <a:schemeClr val="tx1"/>
                </a:solidFill>
                <a:latin typeface="Times New Roman" pitchFamily="18" charset="0"/>
                <a:cs typeface="Times New Roman" pitchFamily="18" charset="0"/>
              </a:rPr>
              <a:t>, культ Шри </a:t>
            </a:r>
            <a:r>
              <a:rPr lang="ru-RU" sz="2500" dirty="0" err="1">
                <a:solidFill>
                  <a:schemeClr val="tx1"/>
                </a:solidFill>
                <a:latin typeface="Times New Roman" pitchFamily="18" charset="0"/>
                <a:cs typeface="Times New Roman" pitchFamily="18" charset="0"/>
              </a:rPr>
              <a:t>Чинмоя</a:t>
            </a:r>
            <a:r>
              <a:rPr lang="ru-RU" sz="2500" dirty="0">
                <a:solidFill>
                  <a:schemeClr val="tx1"/>
                </a:solidFill>
                <a:latin typeface="Times New Roman" pitchFamily="18" charset="0"/>
                <a:cs typeface="Times New Roman" pitchFamily="18" charset="0"/>
              </a:rPr>
              <a:t>,  Общество Сознания Кришны и т.д.). Характеристика: приписывают себе традиционность восточных религий, претендуют на передачу истинной духовной традиции, заявляют о своей совместимости с христианским вероучением. Для подобных сект характерна подмена основных условий  исповедания традиционного индуизма. Философия полна заимствований из христианства, отсутствующих в оригинальной индийской философии, которые вводятся с целью создания более привлекательного имиджа  секты в глазах людей, воспитанных в христианской культуре. Скажем, представление о законе кармы логически несовместимо с верой в Личностного Бога, а  идея освобождения ученика от кармы его духовным учителем представляет собой искажённое заимствование христианского таинства Покаяния и прощения христианина Богом. </a:t>
            </a:r>
          </a:p>
          <a:p>
            <a:pPr indent="360000">
              <a:lnSpc>
                <a:spcPct val="120000"/>
              </a:lnSpc>
              <a:spcBef>
                <a:spcPts val="0"/>
              </a:spcBef>
            </a:pPr>
            <a:r>
              <a:rPr lang="ru-RU" sz="2500" dirty="0">
                <a:solidFill>
                  <a:schemeClr val="tx1"/>
                </a:solidFill>
                <a:latin typeface="Times New Roman" pitchFamily="18" charset="0"/>
                <a:cs typeface="Times New Roman" pitchFamily="18" charset="0"/>
              </a:rPr>
              <a:t> </a:t>
            </a:r>
            <a:r>
              <a:rPr lang="ru-RU" sz="2500" b="1" i="1" dirty="0">
                <a:solidFill>
                  <a:schemeClr val="tx1"/>
                </a:solidFill>
                <a:latin typeface="Times New Roman" pitchFamily="18" charset="0"/>
                <a:cs typeface="Times New Roman" pitchFamily="18" charset="0"/>
              </a:rPr>
              <a:t>псевдонаучные</a:t>
            </a:r>
            <a:r>
              <a:rPr lang="ru-RU" sz="2500" dirty="0">
                <a:solidFill>
                  <a:schemeClr val="tx1"/>
                </a:solidFill>
                <a:latin typeface="Times New Roman" pitchFamily="18" charset="0"/>
                <a:cs typeface="Times New Roman" pitchFamily="18" charset="0"/>
              </a:rPr>
              <a:t> (парапсихология, сайентология и т.д.). Характеристика: стилизация научности, «игра» в науку. При этом научные критерии решения проблем полностью отсутствуют. Напомним, главным критерием научности является экспериментальная доказуемость утверждаемых положений. Совокупность утверждений, противоречащих научным, то есть экспериментально обоснованным выводам, можно считать лишь лженаукой. В подобных организациях есть  лишь один критерий истинности любого утверждения – мнение лидера организации. </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64758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476673"/>
            <a:ext cx="7848600" cy="432047"/>
          </a:xfrm>
        </p:spPr>
        <p:txBody>
          <a:bodyPr/>
          <a:lstStyle/>
          <a:p>
            <a:pPr algn="ctr"/>
            <a:r>
              <a:rPr lang="ru-RU" sz="2400" dirty="0">
                <a:latin typeface="Times New Roman" panose="02020603050405020304" pitchFamily="18" charset="0"/>
                <a:cs typeface="Times New Roman" panose="02020603050405020304" pitchFamily="18" charset="0"/>
              </a:rPr>
              <a:t>Классификация сект и культов</a:t>
            </a:r>
            <a:endParaRPr lang="ru-RU" sz="2400" dirty="0"/>
          </a:p>
        </p:txBody>
      </p:sp>
      <p:sp>
        <p:nvSpPr>
          <p:cNvPr id="3" name="Подзаголовок 2"/>
          <p:cNvSpPr>
            <a:spLocks noGrp="1"/>
          </p:cNvSpPr>
          <p:nvPr>
            <p:ph type="subTitle" idx="1"/>
          </p:nvPr>
        </p:nvSpPr>
        <p:spPr>
          <a:xfrm>
            <a:off x="251520" y="980728"/>
            <a:ext cx="8568952" cy="5688632"/>
          </a:xfrm>
        </p:spPr>
        <p:txBody>
          <a:bodyPr>
            <a:noAutofit/>
          </a:bodyPr>
          <a:lstStyle/>
          <a:p>
            <a:pPr indent="360000">
              <a:lnSpc>
                <a:spcPct val="120000"/>
              </a:lnSpc>
              <a:spcBef>
                <a:spcPts val="0"/>
              </a:spcBef>
            </a:pPr>
            <a:r>
              <a:rPr lang="ru-RU" sz="1400" b="1" i="1" dirty="0" smtClean="0">
                <a:solidFill>
                  <a:schemeClr val="tx1"/>
                </a:solidFill>
                <a:latin typeface="Times New Roman" panose="02020603050405020304" pitchFamily="18" charset="0"/>
                <a:cs typeface="Times New Roman" panose="02020603050405020304" pitchFamily="18" charset="0"/>
              </a:rPr>
              <a:t>По принципу самоопределения</a:t>
            </a:r>
            <a:r>
              <a:rPr lang="ru-RU" sz="1400" dirty="0" smtClean="0">
                <a:solidFill>
                  <a:schemeClr val="tx1"/>
                </a:solidFill>
                <a:latin typeface="Times New Roman" panose="02020603050405020304" pitchFamily="18" charset="0"/>
                <a:cs typeface="Times New Roman" panose="02020603050405020304" pitchFamily="18" charset="0"/>
              </a:rPr>
              <a:t>:</a:t>
            </a:r>
          </a:p>
          <a:p>
            <a:pPr indent="360000">
              <a:lnSpc>
                <a:spcPct val="120000"/>
              </a:lnSpc>
              <a:spcBef>
                <a:spcPts val="0"/>
              </a:spcBef>
            </a:pPr>
            <a:r>
              <a:rPr lang="ru-RU" sz="1400" b="1" i="1" dirty="0" smtClean="0">
                <a:solidFill>
                  <a:schemeClr val="tx1"/>
                </a:solidFill>
                <a:latin typeface="Times New Roman" pitchFamily="18" charset="0"/>
                <a:cs typeface="Times New Roman" pitchFamily="18" charset="0"/>
              </a:rPr>
              <a:t>культы </a:t>
            </a:r>
            <a:r>
              <a:rPr lang="ru-RU" sz="1400" b="1" i="1" dirty="0">
                <a:solidFill>
                  <a:schemeClr val="tx1"/>
                </a:solidFill>
                <a:latin typeface="Times New Roman" pitchFamily="18" charset="0"/>
                <a:cs typeface="Times New Roman" pitchFamily="18" charset="0"/>
              </a:rPr>
              <a:t>здоровья </a:t>
            </a:r>
            <a:r>
              <a:rPr lang="ru-RU" sz="1400" dirty="0">
                <a:solidFill>
                  <a:schemeClr val="tx1"/>
                </a:solidFill>
                <a:latin typeface="Times New Roman" pitchFamily="18" charset="0"/>
                <a:cs typeface="Times New Roman" pitchFamily="18" charset="0"/>
              </a:rPr>
              <a:t>(последователи Порфирия Иванова, ребёфинг (дыхательная </a:t>
            </a:r>
            <a:r>
              <a:rPr lang="ru-RU" sz="1400" dirty="0" smtClean="0">
                <a:solidFill>
                  <a:schemeClr val="tx1"/>
                </a:solidFill>
                <a:latin typeface="Times New Roman" pitchFamily="18" charset="0"/>
                <a:cs typeface="Times New Roman" pitchFamily="18" charset="0"/>
              </a:rPr>
              <a:t>психотехника</a:t>
            </a:r>
            <a:r>
              <a:rPr lang="ru-RU" sz="1400" dirty="0">
                <a:solidFill>
                  <a:schemeClr val="tx1"/>
                </a:solidFill>
                <a:latin typeface="Times New Roman" pitchFamily="18" charset="0"/>
                <a:cs typeface="Times New Roman" pitchFamily="18" charset="0"/>
              </a:rPr>
              <a:t>), «Христианская наука» и т.д.).  Характеристика: общим для данной группы сект является утверждение приоритетной ценности физического здоровья и долголетия; утверждается, что именно на путях данного движения возможно их обретение. При этом  либо обожествляется лидер, либо </a:t>
            </a:r>
            <a:r>
              <a:rPr lang="ru-RU" sz="1400" dirty="0" err="1">
                <a:solidFill>
                  <a:schemeClr val="tx1"/>
                </a:solidFill>
                <a:latin typeface="Times New Roman" pitchFamily="18" charset="0"/>
                <a:cs typeface="Times New Roman" pitchFamily="18" charset="0"/>
              </a:rPr>
              <a:t>сакрализуется</a:t>
            </a:r>
            <a:r>
              <a:rPr lang="ru-RU" sz="1400" dirty="0">
                <a:solidFill>
                  <a:schemeClr val="tx1"/>
                </a:solidFill>
                <a:latin typeface="Times New Roman" pitchFamily="18" charset="0"/>
                <a:cs typeface="Times New Roman" pitchFamily="18" charset="0"/>
              </a:rPr>
              <a:t> методика, либо основателю секты приписывается пророческий дар.</a:t>
            </a:r>
          </a:p>
          <a:p>
            <a:pPr indent="360000">
              <a:lnSpc>
                <a:spcPct val="120000"/>
              </a:lnSpc>
              <a:spcBef>
                <a:spcPts val="0"/>
              </a:spcBef>
            </a:pPr>
            <a:r>
              <a:rPr lang="ru-RU" sz="1400" b="1" dirty="0">
                <a:solidFill>
                  <a:schemeClr val="tx1"/>
                </a:solidFill>
                <a:latin typeface="Times New Roman" pitchFamily="18" charset="0"/>
                <a:cs typeface="Times New Roman" pitchFamily="18" charset="0"/>
              </a:rPr>
              <a:t> </a:t>
            </a:r>
            <a:r>
              <a:rPr lang="ru-RU" sz="1400" b="1" i="1" dirty="0">
                <a:solidFill>
                  <a:schemeClr val="tx1"/>
                </a:solidFill>
                <a:latin typeface="Times New Roman" pitchFamily="18" charset="0"/>
                <a:cs typeface="Times New Roman" pitchFamily="18" charset="0"/>
              </a:rPr>
              <a:t>оккультные направления </a:t>
            </a:r>
            <a:r>
              <a:rPr lang="ru-RU" sz="1400" dirty="0">
                <a:solidFill>
                  <a:schemeClr val="tx1"/>
                </a:solidFill>
                <a:latin typeface="Times New Roman" pitchFamily="18" charset="0"/>
                <a:cs typeface="Times New Roman" pitchFamily="18" charset="0"/>
              </a:rPr>
              <a:t>(</a:t>
            </a:r>
            <a:r>
              <a:rPr lang="ru-RU" sz="1400" dirty="0" err="1">
                <a:solidFill>
                  <a:schemeClr val="tx1"/>
                </a:solidFill>
                <a:latin typeface="Times New Roman" pitchFamily="18" charset="0"/>
                <a:cs typeface="Times New Roman" pitchFamily="18" charset="0"/>
              </a:rPr>
              <a:t>агни</a:t>
            </a:r>
            <a:r>
              <a:rPr lang="ru-RU" sz="1400" dirty="0">
                <a:solidFill>
                  <a:schemeClr val="tx1"/>
                </a:solidFill>
                <a:latin typeface="Times New Roman" pitchFamily="18" charset="0"/>
                <a:cs typeface="Times New Roman" pitchFamily="18" charset="0"/>
              </a:rPr>
              <a:t>-йога, теософия, антропософия, астрология, магия, экстрасенсорика, биоэнергетика, хиромантия и т.д.). Характеристика: претендуют на обладание некими «тайными знаниями», дающими власть над «силами вселенной», практикуют систему «эзотерических посвящений», открывающих сверхъестественные способности, возможности нового видения и понимания устройства мира.</a:t>
            </a:r>
          </a:p>
          <a:p>
            <a:pPr indent="360000">
              <a:lnSpc>
                <a:spcPct val="120000"/>
              </a:lnSpc>
              <a:spcBef>
                <a:spcPts val="0"/>
              </a:spcBef>
            </a:pPr>
            <a:r>
              <a:rPr lang="ru-RU" sz="1400" b="1" dirty="0">
                <a:solidFill>
                  <a:schemeClr val="tx1"/>
                </a:solidFill>
                <a:latin typeface="Times New Roman" pitchFamily="18" charset="0"/>
                <a:cs typeface="Times New Roman" pitchFamily="18" charset="0"/>
              </a:rPr>
              <a:t> </a:t>
            </a:r>
            <a:r>
              <a:rPr lang="ru-RU" sz="1400" b="1" i="1" dirty="0" err="1">
                <a:solidFill>
                  <a:schemeClr val="tx1"/>
                </a:solidFill>
                <a:latin typeface="Times New Roman" pitchFamily="18" charset="0"/>
                <a:cs typeface="Times New Roman" pitchFamily="18" charset="0"/>
              </a:rPr>
              <a:t>неоязыческие</a:t>
            </a:r>
            <a:r>
              <a:rPr lang="ru-RU" sz="1400" b="1" dirty="0">
                <a:solidFill>
                  <a:schemeClr val="tx1"/>
                </a:solidFill>
                <a:latin typeface="Times New Roman" pitchFamily="18" charset="0"/>
                <a:cs typeface="Times New Roman" pitchFamily="18" charset="0"/>
              </a:rPr>
              <a:t> </a:t>
            </a:r>
            <a:r>
              <a:rPr lang="ru-RU" sz="1400" dirty="0">
                <a:solidFill>
                  <a:schemeClr val="tx1"/>
                </a:solidFill>
                <a:latin typeface="Times New Roman" pitchFamily="18" charset="0"/>
                <a:cs typeface="Times New Roman" pitchFamily="18" charset="0"/>
              </a:rPr>
              <a:t>(«</a:t>
            </a:r>
            <a:r>
              <a:rPr lang="ru-RU" sz="1400" dirty="0" err="1">
                <a:solidFill>
                  <a:schemeClr val="tx1"/>
                </a:solidFill>
                <a:latin typeface="Times New Roman" pitchFamily="18" charset="0"/>
                <a:cs typeface="Times New Roman" pitchFamily="18" charset="0"/>
              </a:rPr>
              <a:t>Веда</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Вервольф</a:t>
            </a:r>
            <a:r>
              <a:rPr lang="ru-RU" sz="1400" dirty="0">
                <a:solidFill>
                  <a:schemeClr val="tx1"/>
                </a:solidFill>
                <a:latin typeface="Times New Roman" pitchFamily="18" charset="0"/>
                <a:cs typeface="Times New Roman" pitchFamily="18" charset="0"/>
              </a:rPr>
              <a:t>», «Вятичи», «</a:t>
            </a:r>
            <a:r>
              <a:rPr lang="ru-RU" sz="1400" dirty="0" err="1">
                <a:solidFill>
                  <a:schemeClr val="tx1"/>
                </a:solidFill>
                <a:latin typeface="Times New Roman" pitchFamily="18" charset="0"/>
                <a:cs typeface="Times New Roman" pitchFamily="18" charset="0"/>
              </a:rPr>
              <a:t>Индеанисты</a:t>
            </a:r>
            <a:r>
              <a:rPr lang="ru-RU" sz="1400" dirty="0">
                <a:solidFill>
                  <a:schemeClr val="tx1"/>
                </a:solidFill>
                <a:latin typeface="Times New Roman" pitchFamily="18" charset="0"/>
                <a:cs typeface="Times New Roman" pitchFamily="18" charset="0"/>
              </a:rPr>
              <a:t>» и т.д.). Характеристика: возрождают языческие культы. По сути, неоязычество состоит из оккультной «начинки» и фольклорного «одеяния». Ради  подтверждения исторической легитимности проводятся параллели между славянской и индийской мифологиями. Для  того чтобы придать своему учению авторитет древности, называют получившийся суррогат сохранённым священным преданием древних славян, которое донесли до нас тайные адепты язычества. На основе всего вышесказанного сочиняют собственную «религию». </a:t>
            </a:r>
          </a:p>
          <a:p>
            <a:pPr indent="360000">
              <a:lnSpc>
                <a:spcPct val="120000"/>
              </a:lnSpc>
              <a:spcBef>
                <a:spcPts val="0"/>
              </a:spcBef>
            </a:pPr>
            <a:r>
              <a:rPr lang="ru-RU" sz="1400" b="1" i="1" dirty="0">
                <a:solidFill>
                  <a:schemeClr val="tx1"/>
                </a:solidFill>
                <a:latin typeface="Times New Roman" pitchFamily="18" charset="0"/>
                <a:cs typeface="Times New Roman" pitchFamily="18" charset="0"/>
              </a:rPr>
              <a:t>коммерческие секты </a:t>
            </a:r>
            <a:r>
              <a:rPr lang="ru-RU" sz="1400" dirty="0">
                <a:solidFill>
                  <a:schemeClr val="tx1"/>
                </a:solidFill>
                <a:latin typeface="Times New Roman" pitchFamily="18" charset="0"/>
                <a:cs typeface="Times New Roman" pitchFamily="18" charset="0"/>
              </a:rPr>
              <a:t>(все  организации, имеющие пирамидальную структуру и основывающие коммерцию на идеологии (например, «</a:t>
            </a:r>
            <a:r>
              <a:rPr lang="ru-RU" sz="1400" dirty="0" err="1">
                <a:solidFill>
                  <a:schemeClr val="tx1"/>
                </a:solidFill>
                <a:latin typeface="Times New Roman" pitchFamily="18" charset="0"/>
                <a:cs typeface="Times New Roman" pitchFamily="18" charset="0"/>
              </a:rPr>
              <a:t>Гербалайф</a:t>
            </a:r>
            <a:r>
              <a:rPr lang="ru-RU" sz="1400" dirty="0">
                <a:solidFill>
                  <a:schemeClr val="tx1"/>
                </a:solidFill>
                <a:latin typeface="Times New Roman" pitchFamily="18" charset="0"/>
                <a:cs typeface="Times New Roman" pitchFamily="18" charset="0"/>
              </a:rPr>
              <a:t>»)). Характеристика: коммерческая деятельность организаций данного типа окрашена в мистические тона. Провозглашается спасительная идея, например, спасение человечества от ожирения с помощью «чудо-продукта». Создается миф о необычном появлении «чудо-продукта», утверждается элитарность членов организации по отношению к остальному обществу</a:t>
            </a:r>
          </a:p>
        </p:txBody>
      </p:sp>
      <p:grpSp>
        <p:nvGrpSpPr>
          <p:cNvPr id="4" name="Group 6"/>
          <p:cNvGrpSpPr>
            <a:grpSpLocks/>
          </p:cNvGrpSpPr>
          <p:nvPr/>
        </p:nvGrpSpPr>
        <p:grpSpPr bwMode="auto">
          <a:xfrm>
            <a:off x="7956376" y="63812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99790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04665"/>
            <a:ext cx="7848600" cy="504055"/>
          </a:xfrm>
        </p:spPr>
        <p:txBody>
          <a:bodyPr/>
          <a:lstStyle/>
          <a:p>
            <a:pPr algn="ctr"/>
            <a:r>
              <a:rPr lang="ru-RU" sz="2400" dirty="0">
                <a:latin typeface="Times New Roman" panose="02020603050405020304" pitchFamily="18" charset="0"/>
                <a:cs typeface="Times New Roman" panose="02020603050405020304" pitchFamily="18" charset="0"/>
              </a:rPr>
              <a:t>Классификация сект и культов</a:t>
            </a:r>
            <a:endParaRPr lang="ru-RU" sz="2400" dirty="0"/>
          </a:p>
        </p:txBody>
      </p:sp>
      <p:sp>
        <p:nvSpPr>
          <p:cNvPr id="3" name="Подзаголовок 2"/>
          <p:cNvSpPr>
            <a:spLocks noGrp="1"/>
          </p:cNvSpPr>
          <p:nvPr>
            <p:ph type="subTitle" idx="1"/>
          </p:nvPr>
        </p:nvSpPr>
        <p:spPr>
          <a:xfrm>
            <a:off x="467544" y="980728"/>
            <a:ext cx="8280920" cy="5760640"/>
          </a:xfrm>
        </p:spPr>
        <p:txBody>
          <a:bodyPr>
            <a:normAutofit fontScale="55000" lnSpcReduction="20000"/>
          </a:bodyPr>
          <a:lstStyle/>
          <a:p>
            <a:pPr indent="360000">
              <a:lnSpc>
                <a:spcPct val="120000"/>
              </a:lnSpc>
              <a:spcBef>
                <a:spcPts val="0"/>
              </a:spcBef>
            </a:pPr>
            <a:r>
              <a:rPr lang="ru-RU" sz="2500" b="1" i="1" dirty="0" smtClean="0">
                <a:solidFill>
                  <a:schemeClr val="tx1"/>
                </a:solidFill>
                <a:latin typeface="Times New Roman" panose="02020603050405020304" pitchFamily="18" charset="0"/>
                <a:cs typeface="Times New Roman" panose="02020603050405020304" pitchFamily="18" charset="0"/>
              </a:rPr>
              <a:t>По опасности для общества:</a:t>
            </a:r>
          </a:p>
          <a:p>
            <a:pPr indent="360000">
              <a:lnSpc>
                <a:spcPct val="120000"/>
              </a:lnSpc>
              <a:spcBef>
                <a:spcPts val="0"/>
              </a:spcBef>
            </a:pPr>
            <a:r>
              <a:rPr lang="ru-RU" sz="2500" b="1" i="1" dirty="0">
                <a:solidFill>
                  <a:schemeClr val="tx1"/>
                </a:solidFill>
                <a:latin typeface="Times New Roman" pitchFamily="18" charset="0"/>
                <a:cs typeface="Times New Roman" pitchFamily="18" charset="0"/>
              </a:rPr>
              <a:t>Тоталитарные</a:t>
            </a:r>
          </a:p>
          <a:p>
            <a:pPr indent="360000">
              <a:lnSpc>
                <a:spcPct val="120000"/>
              </a:lnSpc>
              <a:spcBef>
                <a:spcPts val="0"/>
              </a:spcBef>
            </a:pPr>
            <a:r>
              <a:rPr lang="ru-RU" sz="2500" dirty="0">
                <a:solidFill>
                  <a:schemeClr val="tx1"/>
                </a:solidFill>
                <a:latin typeface="Times New Roman" pitchFamily="18" charset="0"/>
                <a:cs typeface="Times New Roman" pitchFamily="18" charset="0"/>
              </a:rPr>
              <a:t>Обычно тоталитарные секты возникают как род бизнеса, для обогащения и удовлетворения амбиций небольшой группы людей: лидеров, пропагандистов и вербовщиков. Они вводят принцип сетевого маркетинга: чем больше ты вовлекаешь людей, тем более высокое положение в иерархии занимаешь. Обработанный должным образом последователь станет работать на благо секты, пожертвует деньги или завещает недвижимость. Основные отличия тоталитарных сект от других сект касаются не их вероучения , а способов привлечения и удержания новых членов. Среди многих признаков, характерных для тоталитарных сект, наиболее характерны два: непрозрачность внутренней структуры и идеологии и обман рядовых членов. </a:t>
            </a:r>
            <a:endParaRPr lang="ru-RU" sz="2500" b="1" dirty="0">
              <a:solidFill>
                <a:schemeClr val="tx1"/>
              </a:solidFill>
              <a:latin typeface="Times New Roman" pitchFamily="18" charset="0"/>
              <a:cs typeface="Times New Roman" pitchFamily="18" charset="0"/>
            </a:endParaRPr>
          </a:p>
          <a:p>
            <a:pPr indent="360000">
              <a:lnSpc>
                <a:spcPct val="120000"/>
              </a:lnSpc>
              <a:spcBef>
                <a:spcPts val="0"/>
              </a:spcBef>
            </a:pPr>
            <a:r>
              <a:rPr lang="ru-RU" sz="2500" b="1" i="1" dirty="0">
                <a:solidFill>
                  <a:schemeClr val="tx1"/>
                </a:solidFill>
                <a:latin typeface="Times New Roman" pitchFamily="18" charset="0"/>
                <a:cs typeface="Times New Roman" pitchFamily="18" charset="0"/>
              </a:rPr>
              <a:t>Деструктивны</a:t>
            </a:r>
            <a:r>
              <a:rPr lang="ru-RU" sz="2500" b="1" dirty="0">
                <a:solidFill>
                  <a:schemeClr val="tx1"/>
                </a:solidFill>
                <a:latin typeface="Times New Roman" pitchFamily="18" charset="0"/>
                <a:cs typeface="Times New Roman" pitchFamily="18" charset="0"/>
              </a:rPr>
              <a:t>е</a:t>
            </a:r>
          </a:p>
          <a:p>
            <a:pPr indent="360000">
              <a:lnSpc>
                <a:spcPct val="120000"/>
              </a:lnSpc>
              <a:spcBef>
                <a:spcPts val="0"/>
              </a:spcBef>
            </a:pPr>
            <a:r>
              <a:rPr lang="ru-RU" sz="2500" dirty="0">
                <a:solidFill>
                  <a:schemeClr val="tx1"/>
                </a:solidFill>
                <a:latin typeface="Times New Roman" pitchFamily="18" charset="0"/>
                <a:cs typeface="Times New Roman" pitchFamily="18" charset="0"/>
              </a:rPr>
              <a:t>Сейчас всё чаще говорят о том, что некоторые религиозные организации практикуют контроль сознания своих адептов, то есть воздействуют на их психику с целью установления полного контроля над ними. Этому явлению можно дать следующее определение. Контроль сознания - это сознательное насильственное управление психикой и поведением, психологическое воздействие для достижения одностороннего выигрыша посредством скрытого побуждения другого человека к совершению определенных действий (в пользу манипулятора) с использованием насильственного или якобы ненасильственного обращения в веру (внедрение убеждения) или техники модификации поведения без информированного (осознанного) согласия или с индуцированного согласия того человека, к которому эту технику применяют. </a:t>
            </a:r>
            <a:endParaRPr lang="ru-RU" sz="2500" b="1" dirty="0">
              <a:solidFill>
                <a:schemeClr val="tx1"/>
              </a:solidFill>
              <a:latin typeface="Times New Roman" pitchFamily="18" charset="0"/>
              <a:cs typeface="Times New Roman" pitchFamily="18" charset="0"/>
            </a:endParaRPr>
          </a:p>
          <a:p>
            <a:pPr indent="360000">
              <a:lnSpc>
                <a:spcPct val="120000"/>
              </a:lnSpc>
              <a:spcBef>
                <a:spcPts val="0"/>
              </a:spcBef>
            </a:pPr>
            <a:r>
              <a:rPr lang="ru-RU" sz="2500" b="1" i="1" dirty="0">
                <a:solidFill>
                  <a:schemeClr val="tx1"/>
                </a:solidFill>
                <a:latin typeface="Times New Roman" pitchFamily="18" charset="0"/>
                <a:cs typeface="Times New Roman" pitchFamily="18" charset="0"/>
              </a:rPr>
              <a:t>Секты-убийцы</a:t>
            </a:r>
          </a:p>
          <a:p>
            <a:pPr indent="360000">
              <a:lnSpc>
                <a:spcPct val="120000"/>
              </a:lnSpc>
              <a:spcBef>
                <a:spcPts val="0"/>
              </a:spcBef>
            </a:pPr>
            <a:r>
              <a:rPr lang="ru-RU" sz="2500" dirty="0">
                <a:solidFill>
                  <a:schemeClr val="tx1"/>
                </a:solidFill>
                <a:latin typeface="Times New Roman" pitchFamily="18" charset="0"/>
                <a:cs typeface="Times New Roman" pitchFamily="18" charset="0"/>
              </a:rPr>
              <a:t>Обвиняются в самоубийствах и убийствах других людей. Имеется свыше десяти сект, случаи самоубийств и убийств членами которых хорошо документированы и, как правило, не оспариваются, среди них такие, как «</a:t>
            </a:r>
            <a:r>
              <a:rPr lang="ru-RU" sz="2500" dirty="0" err="1">
                <a:solidFill>
                  <a:schemeClr val="tx1"/>
                </a:solidFill>
                <a:latin typeface="Times New Roman" pitchFamily="18" charset="0"/>
                <a:cs typeface="Times New Roman" pitchFamily="18" charset="0"/>
              </a:rPr>
              <a:t>Аум</a:t>
            </a:r>
            <a:r>
              <a:rPr lang="ru-RU" sz="2500" dirty="0">
                <a:solidFill>
                  <a:schemeClr val="tx1"/>
                </a:solidFill>
                <a:latin typeface="Times New Roman" pitchFamily="18" charset="0"/>
                <a:cs typeface="Times New Roman" pitchFamily="18" charset="0"/>
              </a:rPr>
              <a:t> </a:t>
            </a:r>
            <a:r>
              <a:rPr lang="ru-RU" sz="2500" dirty="0" err="1">
                <a:solidFill>
                  <a:schemeClr val="tx1"/>
                </a:solidFill>
                <a:latin typeface="Times New Roman" pitchFamily="18" charset="0"/>
                <a:cs typeface="Times New Roman" pitchFamily="18" charset="0"/>
              </a:rPr>
              <a:t>Синрикё</a:t>
            </a:r>
            <a:r>
              <a:rPr lang="ru-RU" sz="2500" dirty="0">
                <a:solidFill>
                  <a:schemeClr val="tx1"/>
                </a:solidFill>
                <a:latin typeface="Times New Roman" pitchFamily="18" charset="0"/>
                <a:cs typeface="Times New Roman" pitchFamily="18" charset="0"/>
              </a:rPr>
              <a:t>», «Ветвь Давида», Армия сопротивления Господа и другие.</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16577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76673"/>
            <a:ext cx="7848600" cy="576064"/>
          </a:xfrm>
        </p:spPr>
        <p:txBody>
          <a:bodyPr/>
          <a:lstStyle/>
          <a:p>
            <a:pPr algn="ctr"/>
            <a:r>
              <a:rPr lang="ru-RU" sz="2400" dirty="0" smtClean="0"/>
              <a:t>Признаки тоталитарных сект</a:t>
            </a:r>
            <a:endParaRPr lang="ru-RU" sz="2400" dirty="0"/>
          </a:p>
        </p:txBody>
      </p:sp>
      <p:sp>
        <p:nvSpPr>
          <p:cNvPr id="3" name="Подзаголовок 2"/>
          <p:cNvSpPr>
            <a:spLocks noGrp="1"/>
          </p:cNvSpPr>
          <p:nvPr>
            <p:ph type="subTitle" idx="1"/>
          </p:nvPr>
        </p:nvSpPr>
        <p:spPr>
          <a:xfrm>
            <a:off x="685800" y="1196752"/>
            <a:ext cx="7990656" cy="5400600"/>
          </a:xfrm>
        </p:spPr>
        <p:txBody>
          <a:bodyPr>
            <a:normAutofit fontScale="85000" lnSpcReduction="10000"/>
          </a:bodyPr>
          <a:lstStyle/>
          <a:p>
            <a:pPr indent="360000">
              <a:lnSpc>
                <a:spcPct val="110000"/>
              </a:lnSpc>
              <a:spcBef>
                <a:spcPts val="0"/>
              </a:spcBef>
              <a:buClr>
                <a:schemeClr val="accent1">
                  <a:lumMod val="75000"/>
                </a:schemeClr>
              </a:buClr>
              <a:buFont typeface="Wingdings" panose="05000000000000000000" pitchFamily="2" charset="2"/>
              <a:buChar char="§"/>
            </a:pPr>
            <a:r>
              <a:rPr lang="ru-RU" dirty="0">
                <a:solidFill>
                  <a:schemeClr val="tx1"/>
                </a:solidFill>
                <a:latin typeface="Times New Roman" pitchFamily="18" charset="0"/>
                <a:cs typeface="Times New Roman" pitchFamily="18" charset="0"/>
              </a:rPr>
              <a:t>наличие выдающегося </a:t>
            </a:r>
            <a:r>
              <a:rPr lang="ru-RU" dirty="0" err="1">
                <a:solidFill>
                  <a:schemeClr val="tx1"/>
                </a:solidFill>
                <a:latin typeface="Times New Roman" pitchFamily="18" charset="0"/>
                <a:cs typeface="Times New Roman" pitchFamily="18" charset="0"/>
              </a:rPr>
              <a:t>харизматичного</a:t>
            </a:r>
            <a:r>
              <a:rPr lang="ru-RU" dirty="0">
                <a:solidFill>
                  <a:schemeClr val="tx1"/>
                </a:solidFill>
                <a:latin typeface="Times New Roman" pitchFamily="18" charset="0"/>
                <a:cs typeface="Times New Roman" pitchFamily="18" charset="0"/>
              </a:rPr>
              <a:t> лидера («гуру», «учитель») (рассматривается в качестве «просветлённого», «святого» или посредника между Богом и людьми);</a:t>
            </a:r>
          </a:p>
          <a:p>
            <a:pPr indent="360000">
              <a:lnSpc>
                <a:spcPct val="110000"/>
              </a:lnSpc>
              <a:spcBef>
                <a:spcPts val="0"/>
              </a:spcBef>
              <a:buClr>
                <a:schemeClr val="accent1">
                  <a:lumMod val="75000"/>
                </a:schemeClr>
              </a:buClr>
              <a:buFont typeface="Wingdings" panose="05000000000000000000" pitchFamily="2" charset="2"/>
              <a:buChar char="§"/>
            </a:pPr>
            <a:r>
              <a:rPr lang="ru-RU" dirty="0">
                <a:solidFill>
                  <a:schemeClr val="tx1"/>
                </a:solidFill>
                <a:latin typeface="Times New Roman" pitchFamily="18" charset="0"/>
                <a:cs typeface="Times New Roman" pitchFamily="18" charset="0"/>
              </a:rPr>
              <a:t>недолговечность существования (в среднем полтора поколения, пока жив лидер и лично общавшиеся с ним приближённые);</a:t>
            </a:r>
          </a:p>
          <a:p>
            <a:pPr indent="360000">
              <a:lnSpc>
                <a:spcPct val="110000"/>
              </a:lnSpc>
              <a:spcBef>
                <a:spcPts val="0"/>
              </a:spcBef>
              <a:buClr>
                <a:schemeClr val="accent1">
                  <a:lumMod val="75000"/>
                </a:schemeClr>
              </a:buClr>
              <a:buFont typeface="Wingdings" panose="05000000000000000000" pitchFamily="2" charset="2"/>
              <a:buChar char="§"/>
            </a:pPr>
            <a:r>
              <a:rPr lang="ru-RU" dirty="0">
                <a:solidFill>
                  <a:schemeClr val="tx1"/>
                </a:solidFill>
                <a:latin typeface="Times New Roman" pitchFamily="18" charset="0"/>
                <a:cs typeface="Times New Roman" pitchFamily="18" charset="0"/>
              </a:rPr>
              <a:t>отсутствие разномыслия и критического мышления;</a:t>
            </a:r>
          </a:p>
          <a:p>
            <a:pPr indent="360000">
              <a:lnSpc>
                <a:spcPct val="110000"/>
              </a:lnSpc>
              <a:spcBef>
                <a:spcPts val="0"/>
              </a:spcBef>
              <a:buClr>
                <a:schemeClr val="accent1">
                  <a:lumMod val="75000"/>
                </a:schemeClr>
              </a:buClr>
              <a:buFont typeface="Wingdings" panose="05000000000000000000" pitchFamily="2" charset="2"/>
              <a:buChar char="§"/>
            </a:pPr>
            <a:r>
              <a:rPr lang="ru-RU" dirty="0">
                <a:solidFill>
                  <a:schemeClr val="tx1"/>
                </a:solidFill>
                <a:latin typeface="Times New Roman" pitchFamily="18" charset="0"/>
                <a:cs typeface="Times New Roman" pitchFamily="18" charset="0"/>
              </a:rPr>
              <a:t>внутренняя непрозрачность структуры и идеологии;</a:t>
            </a:r>
          </a:p>
          <a:p>
            <a:pPr indent="360000">
              <a:lnSpc>
                <a:spcPct val="110000"/>
              </a:lnSpc>
              <a:spcBef>
                <a:spcPts val="0"/>
              </a:spcBef>
              <a:buClr>
                <a:schemeClr val="accent1">
                  <a:lumMod val="75000"/>
                </a:schemeClr>
              </a:buClr>
              <a:buFont typeface="Wingdings" panose="05000000000000000000" pitchFamily="2" charset="2"/>
              <a:buChar char="§"/>
            </a:pPr>
            <a:r>
              <a:rPr lang="ru-RU" dirty="0">
                <a:solidFill>
                  <a:schemeClr val="tx1"/>
                </a:solidFill>
                <a:latin typeface="Times New Roman" pitchFamily="18" charset="0"/>
                <a:cs typeface="Times New Roman" pitchFamily="18" charset="0"/>
              </a:rPr>
              <a:t>обман рядовых членов путём умолчания, сокрытия и </a:t>
            </a:r>
            <a:r>
              <a:rPr lang="ru-RU" dirty="0" err="1">
                <a:solidFill>
                  <a:schemeClr val="tx1"/>
                </a:solidFill>
                <a:latin typeface="Times New Roman" pitchFamily="18" charset="0"/>
                <a:cs typeface="Times New Roman" pitchFamily="18" charset="0"/>
              </a:rPr>
              <a:t>цензурирования</a:t>
            </a:r>
            <a:r>
              <a:rPr lang="ru-RU" dirty="0">
                <a:solidFill>
                  <a:schemeClr val="tx1"/>
                </a:solidFill>
                <a:latin typeface="Times New Roman" pitchFamily="18" charset="0"/>
                <a:cs typeface="Times New Roman" pitchFamily="18" charset="0"/>
              </a:rPr>
              <a:t> информации;</a:t>
            </a:r>
          </a:p>
          <a:p>
            <a:pPr indent="360000">
              <a:lnSpc>
                <a:spcPct val="110000"/>
              </a:lnSpc>
              <a:spcBef>
                <a:spcPts val="0"/>
              </a:spcBef>
              <a:buClr>
                <a:schemeClr val="accent1">
                  <a:lumMod val="75000"/>
                </a:schemeClr>
              </a:buClr>
              <a:buFont typeface="Wingdings" panose="05000000000000000000" pitchFamily="2" charset="2"/>
              <a:buChar char="§"/>
            </a:pPr>
            <a:r>
              <a:rPr lang="ru-RU" dirty="0">
                <a:solidFill>
                  <a:schemeClr val="tx1"/>
                </a:solidFill>
                <a:latin typeface="Times New Roman" pitchFamily="18" charset="0"/>
                <a:cs typeface="Times New Roman" pitchFamily="18" charset="0"/>
              </a:rPr>
              <a:t>навязчивая пропаганда для привлечения новых членов;</a:t>
            </a:r>
          </a:p>
          <a:p>
            <a:pPr indent="360000">
              <a:lnSpc>
                <a:spcPct val="110000"/>
              </a:lnSpc>
              <a:spcBef>
                <a:spcPts val="0"/>
              </a:spcBef>
              <a:buClr>
                <a:schemeClr val="accent1">
                  <a:lumMod val="75000"/>
                </a:schemeClr>
              </a:buClr>
              <a:buFont typeface="Wingdings" panose="05000000000000000000" pitchFamily="2" charset="2"/>
              <a:buChar char="§"/>
            </a:pPr>
            <a:r>
              <a:rPr lang="ru-RU" dirty="0">
                <a:solidFill>
                  <a:schemeClr val="tx1"/>
                </a:solidFill>
                <a:latin typeface="Times New Roman" pitchFamily="18" charset="0"/>
                <a:cs typeface="Times New Roman" pitchFamily="18" charset="0"/>
              </a:rPr>
              <a:t>контроль над личностью (промывание мозгов) (изоляция адептов от внешнего мира, запрет на свидания с семьёй, чтение книг, газет, просмотра телевизора, прослушивания радио);</a:t>
            </a:r>
          </a:p>
          <a:p>
            <a:pPr indent="360000">
              <a:lnSpc>
                <a:spcPct val="110000"/>
              </a:lnSpc>
              <a:spcBef>
                <a:spcPts val="0"/>
              </a:spcBef>
              <a:buClr>
                <a:schemeClr val="accent1">
                  <a:lumMod val="75000"/>
                </a:schemeClr>
              </a:buClr>
              <a:buFont typeface="Wingdings" panose="05000000000000000000" pitchFamily="2" charset="2"/>
              <a:buChar char="§"/>
            </a:pPr>
            <a:r>
              <a:rPr lang="ru-RU" dirty="0">
                <a:solidFill>
                  <a:schemeClr val="tx1"/>
                </a:solidFill>
                <a:latin typeface="Times New Roman" pitchFamily="18" charset="0"/>
                <a:cs typeface="Times New Roman" pitchFamily="18" charset="0"/>
              </a:rPr>
              <a:t>психологическое давление;</a:t>
            </a:r>
          </a:p>
          <a:p>
            <a:pPr indent="360000">
              <a:lnSpc>
                <a:spcPct val="110000"/>
              </a:lnSpc>
              <a:spcBef>
                <a:spcPts val="0"/>
              </a:spcBef>
              <a:buClr>
                <a:schemeClr val="accent1">
                  <a:lumMod val="75000"/>
                </a:schemeClr>
              </a:buClr>
              <a:buFont typeface="Wingdings" panose="05000000000000000000" pitchFamily="2" charset="2"/>
              <a:buChar char="§"/>
            </a:pPr>
            <a:r>
              <a:rPr lang="ru-RU" dirty="0">
                <a:solidFill>
                  <a:schemeClr val="tx1"/>
                </a:solidFill>
                <a:latin typeface="Times New Roman" pitchFamily="18" charset="0"/>
                <a:cs typeface="Times New Roman" pitchFamily="18" charset="0"/>
              </a:rPr>
              <a:t>провозглашение внешнего мира злом;</a:t>
            </a:r>
          </a:p>
          <a:p>
            <a:pPr indent="360000">
              <a:lnSpc>
                <a:spcPct val="110000"/>
              </a:lnSpc>
              <a:spcBef>
                <a:spcPts val="0"/>
              </a:spcBef>
              <a:buClr>
                <a:schemeClr val="accent1">
                  <a:lumMod val="75000"/>
                </a:schemeClr>
              </a:buClr>
              <a:buFont typeface="Wingdings" panose="05000000000000000000" pitchFamily="2" charset="2"/>
              <a:buChar char="§"/>
            </a:pPr>
            <a:r>
              <a:rPr lang="ru-RU" dirty="0">
                <a:solidFill>
                  <a:schemeClr val="tx1"/>
                </a:solidFill>
                <a:latin typeface="Times New Roman" pitchFamily="18" charset="0"/>
                <a:cs typeface="Times New Roman" pitchFamily="18" charset="0"/>
              </a:rPr>
              <a:t>использование рядовых членов для совершения преступлений (массовые самоубийства, террористические акты);</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99308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476673"/>
            <a:ext cx="7848600" cy="504055"/>
          </a:xfrm>
        </p:spPr>
        <p:txBody>
          <a:bodyPr/>
          <a:lstStyle/>
          <a:p>
            <a:pPr algn="ctr"/>
            <a:r>
              <a:rPr lang="ru-RU" sz="2400" dirty="0" smtClean="0"/>
              <a:t>Статистика</a:t>
            </a:r>
            <a:endParaRPr lang="ru-RU" sz="2400" dirty="0"/>
          </a:p>
        </p:txBody>
      </p:sp>
      <p:sp>
        <p:nvSpPr>
          <p:cNvPr id="3" name="Подзаголовок 2"/>
          <p:cNvSpPr>
            <a:spLocks noGrp="1"/>
          </p:cNvSpPr>
          <p:nvPr>
            <p:ph type="subTitle" idx="1"/>
          </p:nvPr>
        </p:nvSpPr>
        <p:spPr>
          <a:xfrm>
            <a:off x="685800" y="1196752"/>
            <a:ext cx="7774632" cy="5400600"/>
          </a:xfrm>
        </p:spPr>
        <p:txBody>
          <a:bodyPr>
            <a:normAutofit lnSpcReduction="10000"/>
          </a:bodyPr>
          <a:lstStyle/>
          <a:p>
            <a:pPr indent="360000">
              <a:spcBef>
                <a:spcPts val="0"/>
              </a:spcBef>
            </a:pPr>
            <a:r>
              <a:rPr lang="ru-RU" dirty="0">
                <a:solidFill>
                  <a:schemeClr val="tx1"/>
                </a:solidFill>
                <a:latin typeface="Times New Roman" pitchFamily="18" charset="0"/>
                <a:cs typeface="Times New Roman" pitchFamily="18" charset="0"/>
              </a:rPr>
              <a:t>В России по сейчас насчитывается </a:t>
            </a:r>
            <a:r>
              <a:rPr lang="ru-RU" b="1" i="1" dirty="0">
                <a:solidFill>
                  <a:schemeClr val="tx1"/>
                </a:solidFill>
                <a:latin typeface="Times New Roman" pitchFamily="18" charset="0"/>
                <a:cs typeface="Times New Roman" pitchFamily="18" charset="0"/>
              </a:rPr>
              <a:t>от 3 до 5 миллионов адептов религиозных сект</a:t>
            </a:r>
            <a:r>
              <a:rPr lang="ru-RU" b="1" dirty="0">
                <a:solidFill>
                  <a:schemeClr val="tx1"/>
                </a:solidFill>
                <a:latin typeface="Times New Roman" pitchFamily="18" charset="0"/>
                <a:cs typeface="Times New Roman" pitchFamily="18" charset="0"/>
              </a:rPr>
              <a:t>, </a:t>
            </a:r>
          </a:p>
          <a:p>
            <a:pPr indent="360000">
              <a:spcBef>
                <a:spcPts val="0"/>
              </a:spcBef>
            </a:pPr>
            <a:r>
              <a:rPr lang="ru-RU" dirty="0">
                <a:solidFill>
                  <a:schemeClr val="tx1"/>
                </a:solidFill>
                <a:latin typeface="Times New Roman" pitchFamily="18" charset="0"/>
                <a:cs typeface="Times New Roman" pitchFamily="18" charset="0"/>
              </a:rPr>
              <a:t>из которых в возрасте до 18 лет - около 500 тысяч, </a:t>
            </a:r>
          </a:p>
          <a:p>
            <a:pPr indent="360000">
              <a:spcBef>
                <a:spcPts val="0"/>
              </a:spcBef>
            </a:pPr>
            <a:r>
              <a:rPr lang="ru-RU" dirty="0">
                <a:solidFill>
                  <a:schemeClr val="tx1"/>
                </a:solidFill>
                <a:latin typeface="Times New Roman" pitchFamily="18" charset="0"/>
                <a:cs typeface="Times New Roman" pitchFamily="18" charset="0"/>
              </a:rPr>
              <a:t>а от 18 до 25 лет - 1 миллион человек (оценить в этой цифре долю, соответствующую численности адептов деструктивных религиозных организаций</a:t>
            </a:r>
            <a:r>
              <a:rPr lang="ru-RU" dirty="0" smtClean="0">
                <a:solidFill>
                  <a:schemeClr val="tx1"/>
                </a:solidFill>
                <a:latin typeface="Times New Roman" pitchFamily="18" charset="0"/>
                <a:cs typeface="Times New Roman" pitchFamily="18" charset="0"/>
              </a:rPr>
              <a:t>,</a:t>
            </a:r>
          </a:p>
          <a:p>
            <a:pPr indent="360000">
              <a:spcBef>
                <a:spcPts val="0"/>
              </a:spcBef>
            </a:pPr>
            <a:endParaRPr lang="ru-RU" dirty="0">
              <a:solidFill>
                <a:schemeClr val="tx1"/>
              </a:solidFill>
              <a:latin typeface="Times New Roman" pitchFamily="18" charset="0"/>
              <a:cs typeface="Times New Roman" pitchFamily="18" charset="0"/>
            </a:endParaRPr>
          </a:p>
          <a:p>
            <a:pPr indent="360000">
              <a:spcBef>
                <a:spcPts val="0"/>
              </a:spcBef>
            </a:pPr>
            <a:r>
              <a:rPr lang="ru-RU" dirty="0" smtClean="0">
                <a:solidFill>
                  <a:schemeClr val="tx1"/>
                </a:solidFill>
                <a:latin typeface="Times New Roman" pitchFamily="18" charset="0"/>
                <a:cs typeface="Times New Roman" pitchFamily="18" charset="0"/>
              </a:rPr>
              <a:t> </a:t>
            </a:r>
            <a:r>
              <a:rPr lang="ru-RU" dirty="0">
                <a:solidFill>
                  <a:schemeClr val="tx1"/>
                </a:solidFill>
                <a:latin typeface="Times New Roman" pitchFamily="18" charset="0"/>
                <a:cs typeface="Times New Roman" pitchFamily="18" charset="0"/>
              </a:rPr>
              <a:t>проблематично, хотя ориентировочно оно составит около 500-900 тысяч человек</a:t>
            </a:r>
            <a:r>
              <a:rPr lang="ru-RU" dirty="0" smtClean="0">
                <a:solidFill>
                  <a:schemeClr val="tx1"/>
                </a:solidFill>
                <a:latin typeface="Times New Roman" pitchFamily="18" charset="0"/>
                <a:cs typeface="Times New Roman" pitchFamily="18" charset="0"/>
              </a:rPr>
              <a:t>).</a:t>
            </a:r>
          </a:p>
          <a:p>
            <a:pPr indent="360000">
              <a:spcBef>
                <a:spcPts val="0"/>
              </a:spcBef>
            </a:pPr>
            <a:r>
              <a:rPr lang="ru-RU" dirty="0">
                <a:solidFill>
                  <a:schemeClr val="tx1"/>
                </a:solidFill>
                <a:latin typeface="Times New Roman" panose="02020603050405020304" pitchFamily="18" charset="0"/>
                <a:cs typeface="Times New Roman" panose="02020603050405020304" pitchFamily="18" charset="0"/>
              </a:rPr>
              <a:t>В настоящее время большое количество деструктивных религиозных объединений вообще не регистрируется. И примерами тому - "Церковь Христа" (в некоторых областях), "Церковь сатаны", "Белое Братство" и многие другие. Некоторые деструктивные религиозные объединения регистрируются как общественные организации или коммерческие фирмы. </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10635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76673"/>
            <a:ext cx="7848600" cy="792088"/>
          </a:xfrm>
        </p:spPr>
        <p:txBody>
          <a:bodyPr/>
          <a:lstStyle/>
          <a:p>
            <a:pPr algn="ctr"/>
            <a:r>
              <a:rPr lang="ru-RU" sz="2400" dirty="0" smtClean="0"/>
              <a:t>Причины обращения людей в секты</a:t>
            </a:r>
            <a:endParaRPr lang="ru-RU" sz="2400" dirty="0"/>
          </a:p>
        </p:txBody>
      </p:sp>
      <p:sp>
        <p:nvSpPr>
          <p:cNvPr id="3" name="Подзаголовок 2"/>
          <p:cNvSpPr>
            <a:spLocks noGrp="1"/>
          </p:cNvSpPr>
          <p:nvPr>
            <p:ph type="subTitle" idx="1"/>
          </p:nvPr>
        </p:nvSpPr>
        <p:spPr>
          <a:xfrm>
            <a:off x="685800" y="1268760"/>
            <a:ext cx="7846640" cy="5040560"/>
          </a:xfrm>
        </p:spPr>
        <p:txBody>
          <a:bodyPr>
            <a:normAutofit fontScale="92500" lnSpcReduction="20000"/>
          </a:bodyPr>
          <a:lstStyle/>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Общий кризис, переживаемый страной;</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экологическая обстановка;</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социально-экономическая нестабильность;</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ухудшение </a:t>
            </a:r>
            <a:r>
              <a:rPr lang="ru-RU" dirty="0">
                <a:solidFill>
                  <a:schemeClr val="tx1"/>
                </a:solidFill>
                <a:latin typeface="Times New Roman" panose="02020603050405020304" pitchFamily="18" charset="0"/>
                <a:cs typeface="Times New Roman" panose="02020603050405020304" pitchFamily="18" charset="0"/>
              </a:rPr>
              <a:t>материального положения и уровня </a:t>
            </a:r>
            <a:r>
              <a:rPr lang="ru-RU" dirty="0" smtClean="0">
                <a:solidFill>
                  <a:schemeClr val="tx1"/>
                </a:solidFill>
                <a:latin typeface="Times New Roman" panose="02020603050405020304" pitchFamily="18" charset="0"/>
                <a:cs typeface="Times New Roman" panose="02020603050405020304" pitchFamily="18" charset="0"/>
              </a:rPr>
              <a:t>жизни;</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отсутствие </a:t>
            </a:r>
            <a:r>
              <a:rPr lang="ru-RU" dirty="0">
                <a:solidFill>
                  <a:schemeClr val="tx1"/>
                </a:solidFill>
                <a:latin typeface="Times New Roman" panose="02020603050405020304" pitchFamily="18" charset="0"/>
                <a:cs typeface="Times New Roman" panose="02020603050405020304" pitchFamily="18" charset="0"/>
              </a:rPr>
              <a:t>надлежащей государственной </a:t>
            </a:r>
            <a:r>
              <a:rPr lang="ru-RU" dirty="0" smtClean="0">
                <a:solidFill>
                  <a:schemeClr val="tx1"/>
                </a:solidFill>
                <a:latin typeface="Times New Roman" panose="02020603050405020304" pitchFamily="18" charset="0"/>
                <a:cs typeface="Times New Roman" panose="02020603050405020304" pitchFamily="18" charset="0"/>
              </a:rPr>
              <a:t>системы;</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духовное </a:t>
            </a:r>
            <a:r>
              <a:rPr lang="ru-RU" dirty="0">
                <a:solidFill>
                  <a:schemeClr val="tx1"/>
                </a:solidFill>
                <a:latin typeface="Times New Roman" panose="02020603050405020304" pitchFamily="18" charset="0"/>
                <a:cs typeface="Times New Roman" panose="02020603050405020304" pitchFamily="18" charset="0"/>
              </a:rPr>
              <a:t>и </a:t>
            </a:r>
            <a:r>
              <a:rPr lang="ru-RU" dirty="0" smtClean="0">
                <a:solidFill>
                  <a:schemeClr val="tx1"/>
                </a:solidFill>
                <a:latin typeface="Times New Roman" panose="02020603050405020304" pitchFamily="18" charset="0"/>
                <a:cs typeface="Times New Roman" panose="02020603050405020304" pitchFamily="18" charset="0"/>
              </a:rPr>
              <a:t>физическое оздоровление </a:t>
            </a:r>
            <a:r>
              <a:rPr lang="ru-RU" dirty="0">
                <a:solidFill>
                  <a:schemeClr val="tx1"/>
                </a:solidFill>
                <a:latin typeface="Times New Roman" panose="02020603050405020304" pitchFamily="18" charset="0"/>
                <a:cs typeface="Times New Roman" panose="02020603050405020304" pitchFamily="18" charset="0"/>
              </a:rPr>
              <a:t>непосредственно отражаются на физическом и психическом здоровье </a:t>
            </a:r>
            <a:r>
              <a:rPr lang="ru-RU" dirty="0" smtClean="0">
                <a:solidFill>
                  <a:schemeClr val="tx1"/>
                </a:solidFill>
                <a:latin typeface="Times New Roman" panose="02020603050405020304" pitchFamily="18" charset="0"/>
                <a:cs typeface="Times New Roman" panose="02020603050405020304" pitchFamily="18" charset="0"/>
              </a:rPr>
              <a:t>народа;</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увеличение </a:t>
            </a:r>
            <a:r>
              <a:rPr lang="ru-RU" dirty="0">
                <a:solidFill>
                  <a:schemeClr val="tx1"/>
                </a:solidFill>
                <a:latin typeface="Times New Roman" panose="02020603050405020304" pitchFamily="18" charset="0"/>
                <a:cs typeface="Times New Roman" panose="02020603050405020304" pitchFamily="18" charset="0"/>
              </a:rPr>
              <a:t>заболеваемости, смертности </a:t>
            </a:r>
            <a:r>
              <a:rPr lang="ru-RU" dirty="0" smtClean="0">
                <a:solidFill>
                  <a:schemeClr val="tx1"/>
                </a:solidFill>
                <a:latin typeface="Times New Roman" panose="02020603050405020304" pitchFamily="18" charset="0"/>
                <a:cs typeface="Times New Roman" panose="02020603050405020304" pitchFamily="18" charset="0"/>
              </a:rPr>
              <a:t>населения;</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рост числа алкоголиков и </a:t>
            </a:r>
            <a:r>
              <a:rPr lang="ru-RU" dirty="0" smtClean="0">
                <a:solidFill>
                  <a:schemeClr val="tx1"/>
                </a:solidFill>
                <a:latin typeface="Times New Roman" panose="02020603050405020304" pitchFamily="18" charset="0"/>
                <a:cs typeface="Times New Roman" panose="02020603050405020304" pitchFamily="18" charset="0"/>
              </a:rPr>
              <a:t>наркоманов;</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ухудшение медицинского обслуживания;</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преобладание платного </a:t>
            </a:r>
            <a:r>
              <a:rPr lang="ru-RU" dirty="0" smtClean="0">
                <a:solidFill>
                  <a:schemeClr val="tx1"/>
                </a:solidFill>
                <a:latin typeface="Times New Roman" panose="02020603050405020304" pitchFamily="18" charset="0"/>
                <a:cs typeface="Times New Roman" panose="02020603050405020304" pitchFamily="18" charset="0"/>
              </a:rPr>
              <a:t>лечения;</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дороговизна </a:t>
            </a:r>
            <a:r>
              <a:rPr lang="ru-RU" dirty="0">
                <a:solidFill>
                  <a:schemeClr val="tx1"/>
                </a:solidFill>
                <a:latin typeface="Times New Roman" panose="02020603050405020304" pitchFamily="18" charset="0"/>
                <a:cs typeface="Times New Roman" panose="02020603050405020304" pitchFamily="18" charset="0"/>
              </a:rPr>
              <a:t>лекарств, нехватка их в </a:t>
            </a:r>
            <a:r>
              <a:rPr lang="ru-RU" dirty="0" smtClean="0">
                <a:solidFill>
                  <a:schemeClr val="tx1"/>
                </a:solidFill>
                <a:latin typeface="Times New Roman" panose="02020603050405020304" pitchFamily="18" charset="0"/>
                <a:cs typeface="Times New Roman" panose="02020603050405020304" pitchFamily="18" charset="0"/>
              </a:rPr>
              <a:t>больницах;</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несостоятельность </a:t>
            </a:r>
            <a:r>
              <a:rPr lang="ru-RU" dirty="0">
                <a:solidFill>
                  <a:schemeClr val="tx1"/>
                </a:solidFill>
                <a:latin typeface="Times New Roman" panose="02020603050405020304" pitchFamily="18" charset="0"/>
                <a:cs typeface="Times New Roman" panose="02020603050405020304" pitchFamily="18" charset="0"/>
              </a:rPr>
              <a:t>медицины в лечении ряда грозных болезней </a:t>
            </a:r>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47557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476673"/>
            <a:ext cx="7848600" cy="792088"/>
          </a:xfrm>
        </p:spPr>
        <p:txBody>
          <a:bodyPr/>
          <a:lstStyle/>
          <a:p>
            <a:pPr lvl="0" algn="ctr"/>
            <a:r>
              <a:rPr lang="ru-RU" sz="2400" dirty="0">
                <a:latin typeface="Times New Roman" panose="02020603050405020304" pitchFamily="18" charset="0"/>
                <a:cs typeface="Times New Roman" panose="02020603050405020304" pitchFamily="18" charset="0"/>
              </a:rPr>
              <a:t>Причины и способы попадания человека в секты и </a:t>
            </a:r>
            <a:r>
              <a:rPr lang="ru-RU" sz="2400" dirty="0" smtClean="0">
                <a:latin typeface="Times New Roman" panose="02020603050405020304" pitchFamily="18" charset="0"/>
                <a:cs typeface="Times New Roman" panose="02020603050405020304" pitchFamily="18" charset="0"/>
              </a:rPr>
              <a:t>культы</a:t>
            </a:r>
            <a:endParaRPr lang="ru-RU" sz="2400" dirty="0"/>
          </a:p>
        </p:txBody>
      </p:sp>
      <p:sp>
        <p:nvSpPr>
          <p:cNvPr id="3" name="Подзаголовок 2"/>
          <p:cNvSpPr>
            <a:spLocks noGrp="1"/>
          </p:cNvSpPr>
          <p:nvPr>
            <p:ph type="subTitle" idx="1"/>
          </p:nvPr>
        </p:nvSpPr>
        <p:spPr>
          <a:xfrm>
            <a:off x="685800" y="1484784"/>
            <a:ext cx="7846640" cy="5256584"/>
          </a:xfrm>
        </p:spPr>
        <p:txBody>
          <a:bodyPr>
            <a:normAutofit lnSpcReduction="10000"/>
          </a:bodyPr>
          <a:lstStyle/>
          <a:p>
            <a:pPr indent="360000">
              <a:lnSpc>
                <a:spcPct val="110000"/>
              </a:lnSpc>
              <a:spcBef>
                <a:spcPts val="0"/>
              </a:spcBef>
            </a:pPr>
            <a:r>
              <a:rPr lang="ru-RU" dirty="0" smtClean="0">
                <a:solidFill>
                  <a:schemeClr val="tx1"/>
                </a:solidFill>
                <a:latin typeface="Times New Roman" panose="02020603050405020304" pitchFamily="18" charset="0"/>
                <a:cs typeface="Times New Roman" panose="02020603050405020304" pitchFamily="18" charset="0"/>
              </a:rPr>
              <a:t>Агрессивно-тоталитарный характер сект способствует их проникновению в многие страны. </a:t>
            </a:r>
            <a:r>
              <a:rPr lang="ru-RU" dirty="0">
                <a:solidFill>
                  <a:schemeClr val="tx1"/>
                </a:solidFill>
                <a:latin typeface="Times New Roman" panose="02020603050405020304" pitchFamily="18" charset="0"/>
                <a:cs typeface="Times New Roman" panose="02020603050405020304" pitchFamily="18" charset="0"/>
              </a:rPr>
              <a:t>Это происходит в силу созданной и отработанной в каждой секте своей системы воздействия на людей – от момента привлечения, до их закрепления в общине. </a:t>
            </a:r>
            <a:endParaRPr lang="ru-RU" dirty="0" smtClean="0">
              <a:solidFill>
                <a:schemeClr val="tx1"/>
              </a:solidFill>
              <a:latin typeface="Times New Roman" panose="02020603050405020304" pitchFamily="18" charset="0"/>
              <a:cs typeface="Times New Roman" panose="02020603050405020304" pitchFamily="18" charset="0"/>
            </a:endParaRPr>
          </a:p>
          <a:p>
            <a:pPr indent="360000">
              <a:lnSpc>
                <a:spcPct val="110000"/>
              </a:lnSpc>
              <a:spcBef>
                <a:spcPts val="0"/>
              </a:spcBef>
            </a:pPr>
            <a:r>
              <a:rPr lang="ru-RU" b="1" i="1" dirty="0" smtClean="0">
                <a:solidFill>
                  <a:schemeClr val="tx1"/>
                </a:solidFill>
                <a:latin typeface="Times New Roman" panose="02020603050405020304" pitchFamily="18" charset="0"/>
                <a:cs typeface="Times New Roman" panose="02020603050405020304" pitchFamily="18" charset="0"/>
              </a:rPr>
              <a:t>Триединая </a:t>
            </a:r>
            <a:r>
              <a:rPr lang="ru-RU" b="1" i="1" dirty="0">
                <a:solidFill>
                  <a:schemeClr val="tx1"/>
                </a:solidFill>
                <a:latin typeface="Times New Roman" panose="02020603050405020304" pitchFamily="18" charset="0"/>
                <a:cs typeface="Times New Roman" panose="02020603050405020304" pitchFamily="18" charset="0"/>
              </a:rPr>
              <a:t>сущность сект </a:t>
            </a:r>
            <a:r>
              <a:rPr lang="ru-RU" dirty="0">
                <a:solidFill>
                  <a:schemeClr val="tx1"/>
                </a:solidFill>
                <a:latin typeface="Times New Roman" panose="02020603050405020304" pitchFamily="18" charset="0"/>
                <a:cs typeface="Times New Roman" panose="02020603050405020304" pitchFamily="18" charset="0"/>
              </a:rPr>
              <a:t>– новые идеи, характер вербовки и методы тайного («скрытого </a:t>
            </a:r>
            <a:r>
              <a:rPr lang="ru-RU" dirty="0" err="1">
                <a:solidFill>
                  <a:schemeClr val="tx1"/>
                </a:solidFill>
                <a:latin typeface="Times New Roman" panose="02020603050405020304" pitchFamily="18" charset="0"/>
                <a:cs typeface="Times New Roman" panose="02020603050405020304" pitchFamily="18" charset="0"/>
              </a:rPr>
              <a:t>психонасилия</a:t>
            </a:r>
            <a:r>
              <a:rPr lang="ru-RU" dirty="0">
                <a:solidFill>
                  <a:schemeClr val="tx1"/>
                </a:solidFill>
                <a:latin typeface="Times New Roman" panose="02020603050405020304" pitchFamily="18" charset="0"/>
                <a:cs typeface="Times New Roman" panose="02020603050405020304" pitchFamily="18" charset="0"/>
              </a:rPr>
              <a:t>» – по терминологии </a:t>
            </a:r>
            <a:r>
              <a:rPr lang="ru-RU" dirty="0" err="1">
                <a:solidFill>
                  <a:schemeClr val="tx1"/>
                </a:solidFill>
                <a:latin typeface="Times New Roman" panose="02020603050405020304" pitchFamily="18" charset="0"/>
                <a:cs typeface="Times New Roman" panose="02020603050405020304" pitchFamily="18" charset="0"/>
              </a:rPr>
              <a:t>Дуброу</a:t>
            </a:r>
            <a:r>
              <a:rPr lang="ru-RU" dirty="0">
                <a:solidFill>
                  <a:schemeClr val="tx1"/>
                </a:solidFill>
                <a:latin typeface="Times New Roman" panose="02020603050405020304" pitchFamily="18" charset="0"/>
                <a:cs typeface="Times New Roman" panose="02020603050405020304" pitchFamily="18" charset="0"/>
              </a:rPr>
              <a:t>) воздействия на сознание, чувства, волю – одна из основных специфических причин распространения тоталитарных сект в мире, а не только в России. Ни одна из мировых религий и ни одна из христианских конфессий не обладает такой системой обработки человека, какая существует в сектах, которая не оставляет за ним права </a:t>
            </a:r>
            <a:r>
              <a:rPr lang="ru-RU" dirty="0" smtClean="0">
                <a:solidFill>
                  <a:schemeClr val="tx1"/>
                </a:solidFill>
                <a:latin typeface="Times New Roman" panose="02020603050405020304" pitchFamily="18" charset="0"/>
                <a:cs typeface="Times New Roman" panose="02020603050405020304" pitchFamily="18" charset="0"/>
              </a:rPr>
              <a:t>выбора.</a:t>
            </a:r>
            <a:endParaRPr lang="ru-RU" dirty="0">
              <a:solidFill>
                <a:schemeClr val="tx1"/>
              </a:solidFill>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5913" y="63812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42356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76672"/>
            <a:ext cx="7848600" cy="792087"/>
          </a:xfrm>
        </p:spPr>
        <p:txBody>
          <a:bodyPr/>
          <a:lstStyle/>
          <a:p>
            <a:pPr algn="ctr"/>
            <a:r>
              <a:rPr lang="ru-RU" sz="2400" dirty="0">
                <a:latin typeface="Times New Roman" panose="02020603050405020304" pitchFamily="18" charset="0"/>
                <a:cs typeface="Times New Roman" panose="02020603050405020304" pitchFamily="18" charset="0"/>
              </a:rPr>
              <a:t>Причины и способы попадания человека в секты и культы</a:t>
            </a:r>
            <a:endParaRPr lang="ru-RU" sz="2400" dirty="0"/>
          </a:p>
        </p:txBody>
      </p:sp>
      <p:sp>
        <p:nvSpPr>
          <p:cNvPr id="3" name="Подзаголовок 2"/>
          <p:cNvSpPr>
            <a:spLocks noGrp="1"/>
          </p:cNvSpPr>
          <p:nvPr>
            <p:ph type="subTitle" idx="1"/>
          </p:nvPr>
        </p:nvSpPr>
        <p:spPr>
          <a:xfrm>
            <a:off x="685800" y="1268760"/>
            <a:ext cx="8062664" cy="5472608"/>
          </a:xfrm>
        </p:spPr>
        <p:txBody>
          <a:bodyPr>
            <a:normAutofit fontScale="70000" lnSpcReduction="20000"/>
          </a:bodyPr>
          <a:lstStyle/>
          <a:p>
            <a:pPr indent="360000">
              <a:lnSpc>
                <a:spcPct val="120000"/>
              </a:lnSpc>
              <a:spcBef>
                <a:spcPts val="0"/>
              </a:spcBef>
            </a:pPr>
            <a:r>
              <a:rPr lang="ru-RU" b="1" i="1" dirty="0" smtClean="0">
                <a:solidFill>
                  <a:schemeClr val="tx1"/>
                </a:solidFill>
                <a:latin typeface="Times New Roman" panose="02020603050405020304" pitchFamily="18" charset="0"/>
                <a:cs typeface="Times New Roman" panose="02020603050405020304" pitchFamily="18" charset="0"/>
              </a:rPr>
              <a:t>Триединый </a:t>
            </a:r>
            <a:r>
              <a:rPr lang="ru-RU" b="1" i="1" dirty="0">
                <a:solidFill>
                  <a:schemeClr val="tx1"/>
                </a:solidFill>
                <a:latin typeface="Times New Roman" panose="02020603050405020304" pitchFamily="18" charset="0"/>
                <a:cs typeface="Times New Roman" panose="02020603050405020304" pitchFamily="18" charset="0"/>
              </a:rPr>
              <a:t>механизм тоталитарного влияния </a:t>
            </a:r>
            <a:r>
              <a:rPr lang="ru-RU" dirty="0">
                <a:solidFill>
                  <a:schemeClr val="tx1"/>
                </a:solidFill>
                <a:latin typeface="Times New Roman" panose="02020603050405020304" pitchFamily="18" charset="0"/>
                <a:cs typeface="Times New Roman" panose="02020603050405020304" pitchFamily="18" charset="0"/>
              </a:rPr>
              <a:t>на человека – доктрины, характера вербовки и методов </a:t>
            </a:r>
            <a:r>
              <a:rPr lang="ru-RU" dirty="0" smtClean="0">
                <a:solidFill>
                  <a:schemeClr val="tx1"/>
                </a:solidFill>
                <a:latin typeface="Times New Roman" panose="02020603050405020304" pitchFamily="18" charset="0"/>
                <a:cs typeface="Times New Roman" panose="02020603050405020304" pitchFamily="18" charset="0"/>
              </a:rPr>
              <a:t>обработки:</a:t>
            </a:r>
          </a:p>
          <a:p>
            <a:pPr indent="360000">
              <a:lnSpc>
                <a:spcPct val="120000"/>
              </a:lnSpc>
              <a:spcBef>
                <a:spcPts val="0"/>
              </a:spcBef>
              <a:buClr>
                <a:schemeClr val="accent1">
                  <a:lumMod val="75000"/>
                </a:schemeClr>
              </a:buClr>
              <a:buFont typeface="Wingdings" panose="05000000000000000000" pitchFamily="2" charset="2"/>
              <a:buChar char="§"/>
            </a:pPr>
            <a:r>
              <a:rPr lang="ru-RU" b="1" i="1" dirty="0">
                <a:solidFill>
                  <a:schemeClr val="tx1"/>
                </a:solidFill>
                <a:latin typeface="Times New Roman" panose="02020603050405020304" pitchFamily="18" charset="0"/>
                <a:cs typeface="Times New Roman" panose="02020603050405020304" pitchFamily="18" charset="0"/>
              </a:rPr>
              <a:t>Псевдорелигиозные</a:t>
            </a:r>
            <a:r>
              <a:rPr lang="ru-RU" dirty="0">
                <a:solidFill>
                  <a:schemeClr val="tx1"/>
                </a:solidFill>
                <a:latin typeface="Times New Roman" panose="02020603050405020304" pitchFamily="18" charset="0"/>
                <a:cs typeface="Times New Roman" panose="02020603050405020304" pitchFamily="18" charset="0"/>
              </a:rPr>
              <a:t> заезжие миссионеры и проповедники в своих лекциях и красочной рекламе знакомят с новыми идеями, абсолютными «истинами», которыми обладают. Ищущим и интересующимся они предлагают свою помощь в осуществлении жизненных программ – обретения высшего смысла жизни, абсолютного счастья на земле, избавления от страдания и зла и т.д. Основной упор делается на «терапевтический» смысл – оздоровление человека и общества путем развития «сверхчувственных сил человека», раскрытия их, ибо, как считают лидеры, в каждом человеке скрыта единая божественная сущность. Рекламная информация, новые идеи, цели и обещания являют собой одновременно и первый этап в системе вербовки, этап знакомства</a:t>
            </a:r>
            <a:r>
              <a:rPr lang="ru-RU" dirty="0" smtClean="0">
                <a:solidFill>
                  <a:schemeClr val="tx1"/>
                </a:solidFill>
                <a:latin typeface="Times New Roman" panose="02020603050405020304" pitchFamily="18" charset="0"/>
                <a:cs typeface="Times New Roman" panose="02020603050405020304" pitchFamily="18" charset="0"/>
              </a:rPr>
              <a:t>.</a:t>
            </a:r>
          </a:p>
          <a:p>
            <a:pPr indent="360000">
              <a:lnSpc>
                <a:spcPct val="120000"/>
              </a:lnSpc>
              <a:spcBef>
                <a:spcPts val="0"/>
              </a:spcBef>
              <a:buClr>
                <a:schemeClr val="accent1">
                  <a:lumMod val="75000"/>
                </a:schemeClr>
              </a:buClr>
              <a:buFont typeface="Wingdings" panose="05000000000000000000" pitchFamily="2" charset="2"/>
              <a:buChar char="§"/>
            </a:pPr>
            <a:r>
              <a:rPr lang="ru-RU" b="1" i="1" dirty="0" smtClean="0">
                <a:solidFill>
                  <a:schemeClr val="tx1"/>
                </a:solidFill>
                <a:latin typeface="Times New Roman" panose="02020603050405020304" pitchFamily="18" charset="0"/>
                <a:cs typeface="Times New Roman" panose="02020603050405020304" pitchFamily="18" charset="0"/>
              </a:rPr>
              <a:t>система </a:t>
            </a:r>
            <a:r>
              <a:rPr lang="ru-RU" b="1" i="1" dirty="0">
                <a:solidFill>
                  <a:schemeClr val="tx1"/>
                </a:solidFill>
                <a:latin typeface="Times New Roman" panose="02020603050405020304" pitchFamily="18" charset="0"/>
                <a:cs typeface="Times New Roman" panose="02020603050405020304" pitchFamily="18" charset="0"/>
              </a:rPr>
              <a:t>вербовки </a:t>
            </a:r>
            <a:r>
              <a:rPr lang="ru-RU" dirty="0">
                <a:solidFill>
                  <a:schemeClr val="tx1"/>
                </a:solidFill>
                <a:latin typeface="Times New Roman" panose="02020603050405020304" pitchFamily="18" charset="0"/>
                <a:cs typeface="Times New Roman" panose="02020603050405020304" pitchFamily="18" charset="0"/>
              </a:rPr>
              <a:t>включает различные способы привлечения в объединения. У каждой секты существуют свои приемы, они не одинаковы в конкретных формах, но идентичны по существу и характеру – активны, агрессивны, многообразны и эффективны. У каждой секты отработана своя система подхода. Общей установкой сект на этой стадии вербовки является обращение к чувствам, настроению, к миру эмоций, чтобы понравиться, затронуть сокровенное в душе человека. </a:t>
            </a:r>
            <a:endParaRPr lang="ru-RU" dirty="0" smtClean="0">
              <a:solidFill>
                <a:schemeClr val="tx1"/>
              </a:solidFill>
              <a:latin typeface="Times New Roman" panose="02020603050405020304" pitchFamily="18" charset="0"/>
              <a:cs typeface="Times New Roman" panose="02020603050405020304" pitchFamily="18" charset="0"/>
            </a:endParaRP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система </a:t>
            </a:r>
            <a:r>
              <a:rPr lang="ru-RU" dirty="0">
                <a:solidFill>
                  <a:schemeClr val="tx1"/>
                </a:solidFill>
                <a:latin typeface="Times New Roman" panose="02020603050405020304" pitchFamily="18" charset="0"/>
                <a:cs typeface="Times New Roman" panose="02020603050405020304" pitchFamily="18" charset="0"/>
              </a:rPr>
              <a:t>воздействия – методы и способы дальнейшей обработки вступившего в общество, в результате которой происходит изменение личности привлеченного. </a:t>
            </a:r>
            <a:endParaRPr lang="ru-RU" dirty="0" smtClean="0">
              <a:solidFill>
                <a:schemeClr val="tx1"/>
              </a:solidFill>
              <a:latin typeface="Times New Roman" panose="02020603050405020304" pitchFamily="18" charset="0"/>
              <a:cs typeface="Times New Roman" panose="02020603050405020304" pitchFamily="18" charset="0"/>
            </a:endParaRPr>
          </a:p>
          <a:p>
            <a:pPr indent="360000">
              <a:buClr>
                <a:schemeClr val="accent1">
                  <a:lumMod val="75000"/>
                </a:schemeClr>
              </a:buClr>
              <a:buFont typeface="Wingdings" panose="05000000000000000000" pitchFamily="2" charset="2"/>
              <a:buChar char="§"/>
            </a:pPr>
            <a:endParaRPr lang="ru-RU" dirty="0"/>
          </a:p>
        </p:txBody>
      </p:sp>
      <p:grpSp>
        <p:nvGrpSpPr>
          <p:cNvPr id="4" name="Group 6"/>
          <p:cNvGrpSpPr>
            <a:grpSpLocks/>
          </p:cNvGrpSpPr>
          <p:nvPr/>
        </p:nvGrpSpPr>
        <p:grpSpPr bwMode="auto">
          <a:xfrm>
            <a:off x="7956376" y="639509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00284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548681"/>
            <a:ext cx="7848600" cy="936104"/>
          </a:xfrm>
        </p:spPr>
        <p:txBody>
          <a:bodyPr/>
          <a:lstStyle/>
          <a:p>
            <a:pPr algn="ctr"/>
            <a:r>
              <a:rPr lang="ru-RU" sz="2400" dirty="0">
                <a:latin typeface="Times New Roman" panose="02020603050405020304" pitchFamily="18" charset="0"/>
                <a:cs typeface="Times New Roman" panose="02020603050405020304" pitchFamily="18" charset="0"/>
              </a:rPr>
              <a:t>Причины и способы попадания человека в секты и культы</a:t>
            </a:r>
            <a:endParaRPr lang="ru-RU" sz="2400" dirty="0"/>
          </a:p>
        </p:txBody>
      </p:sp>
      <p:sp>
        <p:nvSpPr>
          <p:cNvPr id="3" name="Подзаголовок 2"/>
          <p:cNvSpPr>
            <a:spLocks noGrp="1"/>
          </p:cNvSpPr>
          <p:nvPr>
            <p:ph type="subTitle" idx="1"/>
          </p:nvPr>
        </p:nvSpPr>
        <p:spPr>
          <a:xfrm>
            <a:off x="685800" y="1556792"/>
            <a:ext cx="7846640" cy="4896544"/>
          </a:xfrm>
        </p:spPr>
        <p:txBody>
          <a:bodyPr>
            <a:normAutofit fontScale="85000" lnSpcReduction="10000"/>
          </a:bodyPr>
          <a:lstStyle/>
          <a:p>
            <a:pPr indent="360000">
              <a:lnSpc>
                <a:spcPct val="110000"/>
              </a:lnSpc>
              <a:spcBef>
                <a:spcPts val="0"/>
              </a:spcBef>
            </a:pPr>
            <a:r>
              <a:rPr lang="ru-RU" b="1" i="1" dirty="0">
                <a:solidFill>
                  <a:schemeClr val="tx1"/>
                </a:solidFill>
                <a:latin typeface="Times New Roman" panose="02020603050405020304" pitchFamily="18" charset="0"/>
                <a:cs typeface="Times New Roman" panose="02020603050405020304" pitchFamily="18" charset="0"/>
              </a:rPr>
              <a:t>Основными условиями </a:t>
            </a:r>
            <a:r>
              <a:rPr lang="ru-RU" b="1" i="1" dirty="0" smtClean="0">
                <a:solidFill>
                  <a:schemeClr val="tx1"/>
                </a:solidFill>
                <a:latin typeface="Times New Roman" panose="02020603050405020304" pitchFamily="18" charset="0"/>
                <a:cs typeface="Times New Roman" panose="02020603050405020304" pitchFamily="18" charset="0"/>
              </a:rPr>
              <a:t>уязвимости:</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различные </a:t>
            </a:r>
            <a:r>
              <a:rPr lang="ru-RU" dirty="0">
                <a:solidFill>
                  <a:schemeClr val="tx1"/>
                </a:solidFill>
                <a:latin typeface="Times New Roman" panose="02020603050405020304" pitchFamily="18" charset="0"/>
                <a:cs typeface="Times New Roman" panose="02020603050405020304" pitchFamily="18" charset="0"/>
              </a:rPr>
              <a:t>жизненные </a:t>
            </a:r>
            <a:r>
              <a:rPr lang="ru-RU" dirty="0" smtClean="0">
                <a:solidFill>
                  <a:schemeClr val="tx1"/>
                </a:solidFill>
                <a:latin typeface="Times New Roman" panose="02020603050405020304" pitchFamily="18" charset="0"/>
                <a:cs typeface="Times New Roman" panose="02020603050405020304" pitchFamily="18" charset="0"/>
              </a:rPr>
              <a:t>конфликты;</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критические ситуации;</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факты </a:t>
            </a:r>
            <a:r>
              <a:rPr lang="ru-RU" dirty="0">
                <a:solidFill>
                  <a:schemeClr val="tx1"/>
                </a:solidFill>
                <a:latin typeface="Times New Roman" panose="02020603050405020304" pitchFamily="18" charset="0"/>
                <a:cs typeface="Times New Roman" panose="02020603050405020304" pitchFamily="18" charset="0"/>
              </a:rPr>
              <a:t>биографии, вызывающие стрессовые </a:t>
            </a:r>
            <a:r>
              <a:rPr lang="ru-RU" dirty="0" smtClean="0">
                <a:solidFill>
                  <a:schemeClr val="tx1"/>
                </a:solidFill>
                <a:latin typeface="Times New Roman" panose="02020603050405020304" pitchFamily="18" charset="0"/>
                <a:cs typeface="Times New Roman" panose="02020603050405020304" pitchFamily="18" charset="0"/>
              </a:rPr>
              <a:t>состояния;</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напряжения </a:t>
            </a:r>
            <a:r>
              <a:rPr lang="ru-RU" dirty="0">
                <a:solidFill>
                  <a:schemeClr val="tx1"/>
                </a:solidFill>
                <a:latin typeface="Times New Roman" panose="02020603050405020304" pitchFamily="18" charset="0"/>
                <a:cs typeface="Times New Roman" panose="02020603050405020304" pitchFamily="18" charset="0"/>
              </a:rPr>
              <a:t>душевных </a:t>
            </a:r>
            <a:r>
              <a:rPr lang="ru-RU" dirty="0" smtClean="0">
                <a:solidFill>
                  <a:schemeClr val="tx1"/>
                </a:solidFill>
                <a:latin typeface="Times New Roman" panose="02020603050405020304" pitchFamily="18" charset="0"/>
                <a:cs typeface="Times New Roman" panose="02020603050405020304" pitchFamily="18" charset="0"/>
              </a:rPr>
              <a:t>сил;</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снижение </a:t>
            </a:r>
            <a:r>
              <a:rPr lang="ru-RU" dirty="0">
                <a:solidFill>
                  <a:schemeClr val="tx1"/>
                </a:solidFill>
                <a:latin typeface="Times New Roman" panose="02020603050405020304" pitchFamily="18" charset="0"/>
                <a:cs typeface="Times New Roman" panose="02020603050405020304" pitchFamily="18" charset="0"/>
              </a:rPr>
              <a:t>положительных </a:t>
            </a:r>
            <a:r>
              <a:rPr lang="ru-RU" dirty="0" smtClean="0">
                <a:solidFill>
                  <a:schemeClr val="tx1"/>
                </a:solidFill>
                <a:latin typeface="Times New Roman" panose="02020603050405020304" pitchFamily="18" charset="0"/>
                <a:cs typeface="Times New Roman" panose="02020603050405020304" pitchFamily="18" charset="0"/>
              </a:rPr>
              <a:t>эмоций;</a:t>
            </a:r>
          </a:p>
          <a:p>
            <a:pPr indent="360000">
              <a:lnSpc>
                <a:spcPct val="11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депрессия, апатия </a:t>
            </a:r>
            <a:r>
              <a:rPr lang="ru-RU" dirty="0">
                <a:solidFill>
                  <a:schemeClr val="tx1"/>
                </a:solidFill>
                <a:latin typeface="Times New Roman" panose="02020603050405020304" pitchFamily="18" charset="0"/>
                <a:cs typeface="Times New Roman" panose="02020603050405020304" pitchFamily="18" charset="0"/>
              </a:rPr>
              <a:t>и безразличие, равнодушие к окружающим.</a:t>
            </a:r>
          </a:p>
          <a:p>
            <a:pPr indent="360000">
              <a:lnSpc>
                <a:spcPct val="110000"/>
              </a:lnSpc>
              <a:spcBef>
                <a:spcPts val="0"/>
              </a:spcBef>
            </a:pPr>
            <a:r>
              <a:rPr lang="ru-RU" dirty="0">
                <a:solidFill>
                  <a:schemeClr val="tx1"/>
                </a:solidFill>
                <a:latin typeface="Times New Roman" panose="02020603050405020304" pitchFamily="18" charset="0"/>
                <a:cs typeface="Times New Roman" panose="02020603050405020304" pitchFamily="18" charset="0"/>
              </a:rPr>
              <a:t>Не менее существенным фактором уязвимости человека перед сектами является </a:t>
            </a:r>
            <a:r>
              <a:rPr lang="ru-RU" b="1" i="1" dirty="0">
                <a:solidFill>
                  <a:schemeClr val="tx1"/>
                </a:solidFill>
                <a:latin typeface="Times New Roman" panose="02020603050405020304" pitchFamily="18" charset="0"/>
                <a:cs typeface="Times New Roman" panose="02020603050405020304" pitchFamily="18" charset="0"/>
              </a:rPr>
              <a:t>психологическая предрасположенность </a:t>
            </a:r>
            <a:r>
              <a:rPr lang="ru-RU" dirty="0">
                <a:solidFill>
                  <a:schemeClr val="tx1"/>
                </a:solidFill>
                <a:latin typeface="Times New Roman" panose="02020603050405020304" pitchFamily="18" charset="0"/>
                <a:cs typeface="Times New Roman" panose="02020603050405020304" pitchFamily="18" charset="0"/>
              </a:rPr>
              <a:t>для принятия абсолютных истин и многообещающих перспектив в жизни. Это такие душевные качества и состояния, как доверчивость и открытость, внушаемость, застенчивость, разочарованность, подавленное настроение, эмоциональная усталость от однообразия жизни, неудовлетворенность, неспособность постоять за себя, поиск нравственно-мировоззренческих </a:t>
            </a:r>
            <a:r>
              <a:rPr lang="ru-RU" dirty="0" smtClean="0">
                <a:solidFill>
                  <a:schemeClr val="tx1"/>
                </a:solidFill>
                <a:latin typeface="Times New Roman" panose="02020603050405020304" pitchFamily="18" charset="0"/>
                <a:cs typeface="Times New Roman" panose="02020603050405020304" pitchFamily="18" charset="0"/>
              </a:rPr>
              <a:t>ценностей.</a:t>
            </a:r>
            <a:r>
              <a:rPr lang="ru-RU" dirty="0" smtClean="0"/>
              <a:t> </a:t>
            </a:r>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22369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04665"/>
            <a:ext cx="7848600" cy="648072"/>
          </a:xfrm>
        </p:spPr>
        <p:txBody>
          <a:bodyPr/>
          <a:lstStyle/>
          <a:p>
            <a:pPr algn="ctr"/>
            <a:r>
              <a:rPr lang="ru-RU" sz="2400" dirty="0">
                <a:latin typeface="Times New Roman" panose="02020603050405020304" pitchFamily="18" charset="0"/>
                <a:cs typeface="Times New Roman" panose="02020603050405020304" pitchFamily="18" charset="0"/>
              </a:rPr>
              <a:t>Причины и способы попадания человека в секты и культы</a:t>
            </a:r>
            <a:endParaRPr lang="ru-RU" sz="2400" dirty="0"/>
          </a:p>
        </p:txBody>
      </p:sp>
      <p:sp>
        <p:nvSpPr>
          <p:cNvPr id="3" name="Подзаголовок 2"/>
          <p:cNvSpPr>
            <a:spLocks noGrp="1"/>
          </p:cNvSpPr>
          <p:nvPr>
            <p:ph type="subTitle" idx="1"/>
          </p:nvPr>
        </p:nvSpPr>
        <p:spPr>
          <a:xfrm>
            <a:off x="685800" y="1268760"/>
            <a:ext cx="7774632" cy="5472608"/>
          </a:xfrm>
        </p:spPr>
        <p:txBody>
          <a:bodyPr>
            <a:normAutofit fontScale="85000" lnSpcReduction="10000"/>
          </a:bodyPr>
          <a:lstStyle/>
          <a:p>
            <a:pPr indent="360000">
              <a:lnSpc>
                <a:spcPct val="120000"/>
              </a:lnSpc>
              <a:spcBef>
                <a:spcPts val="0"/>
              </a:spcBef>
            </a:pPr>
            <a:r>
              <a:rPr lang="ru-RU" dirty="0" smtClean="0">
                <a:solidFill>
                  <a:schemeClr val="tx1"/>
                </a:solidFill>
                <a:latin typeface="Times New Roman" panose="02020603050405020304" pitchFamily="18" charset="0"/>
                <a:cs typeface="Times New Roman" panose="02020603050405020304" pitchFamily="18" charset="0"/>
              </a:rPr>
              <a:t>В </a:t>
            </a:r>
            <a:r>
              <a:rPr lang="ru-RU" dirty="0">
                <a:solidFill>
                  <a:schemeClr val="tx1"/>
                </a:solidFill>
                <a:latin typeface="Times New Roman" panose="02020603050405020304" pitchFamily="18" charset="0"/>
                <a:cs typeface="Times New Roman" panose="02020603050405020304" pitchFamily="18" charset="0"/>
              </a:rPr>
              <a:t>секты вовлекается молодежь, </a:t>
            </a:r>
            <a:r>
              <a:rPr lang="ru-RU" dirty="0" smtClean="0">
                <a:solidFill>
                  <a:schemeClr val="tx1"/>
                </a:solidFill>
                <a:latin typeface="Times New Roman" panose="02020603050405020304" pitchFamily="18" charset="0"/>
                <a:cs typeface="Times New Roman" panose="02020603050405020304" pitchFamily="18" charset="0"/>
              </a:rPr>
              <a:t>по разным </a:t>
            </a:r>
            <a:r>
              <a:rPr lang="ru-RU" b="1" i="1" dirty="0" smtClean="0">
                <a:solidFill>
                  <a:schemeClr val="tx1"/>
                </a:solidFill>
                <a:latin typeface="Times New Roman" panose="02020603050405020304" pitchFamily="18" charset="0"/>
                <a:cs typeface="Times New Roman" panose="02020603050405020304" pitchFamily="18" charset="0"/>
              </a:rPr>
              <a:t>причинам:</a:t>
            </a:r>
          </a:p>
          <a:p>
            <a:pPr marL="342900" indent="-3429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особенности </a:t>
            </a:r>
            <a:r>
              <a:rPr lang="ru-RU" dirty="0">
                <a:solidFill>
                  <a:schemeClr val="tx1"/>
                </a:solidFill>
                <a:latin typeface="Times New Roman" panose="02020603050405020304" pitchFamily="18" charset="0"/>
                <a:cs typeface="Times New Roman" panose="02020603050405020304" pitchFamily="18" charset="0"/>
              </a:rPr>
              <a:t>психического развития или </a:t>
            </a:r>
            <a:r>
              <a:rPr lang="ru-RU" dirty="0" smtClean="0">
                <a:solidFill>
                  <a:schemeClr val="tx1"/>
                </a:solidFill>
                <a:latin typeface="Times New Roman" panose="02020603050405020304" pitchFamily="18" charset="0"/>
                <a:cs typeface="Times New Roman" panose="02020603050405020304" pitchFamily="18" charset="0"/>
              </a:rPr>
              <a:t>наличие психических заболеваний;</a:t>
            </a:r>
          </a:p>
          <a:p>
            <a:pPr marL="342900" indent="-3429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Кризисный период </a:t>
            </a:r>
            <a:r>
              <a:rPr lang="ru-RU" dirty="0">
                <a:solidFill>
                  <a:schemeClr val="tx1"/>
                </a:solidFill>
                <a:latin typeface="Times New Roman" panose="02020603050405020304" pitchFamily="18" charset="0"/>
                <a:cs typeface="Times New Roman" panose="02020603050405020304" pitchFamily="18" charset="0"/>
              </a:rPr>
              <a:t>полового </a:t>
            </a:r>
            <a:r>
              <a:rPr lang="ru-RU" dirty="0" smtClean="0">
                <a:solidFill>
                  <a:schemeClr val="tx1"/>
                </a:solidFill>
                <a:latin typeface="Times New Roman" panose="02020603050405020304" pitchFamily="18" charset="0"/>
                <a:cs typeface="Times New Roman" panose="02020603050405020304" pitchFamily="18" charset="0"/>
              </a:rPr>
              <a:t>созревания;</a:t>
            </a:r>
          </a:p>
          <a:p>
            <a:pPr marL="342900" indent="-3429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anose="02020603050405020304" pitchFamily="18" charset="0"/>
                <a:cs typeface="Times New Roman" panose="02020603050405020304" pitchFamily="18" charset="0"/>
              </a:rPr>
              <a:t>неудачники</a:t>
            </a:r>
            <a:r>
              <a:rPr lang="ru-RU" dirty="0">
                <a:solidFill>
                  <a:schemeClr val="tx1"/>
                </a:solidFill>
                <a:latin typeface="Times New Roman" panose="02020603050405020304" pitchFamily="18" charset="0"/>
                <a:cs typeface="Times New Roman" panose="02020603050405020304" pitchFamily="18" charset="0"/>
              </a:rPr>
              <a:t>, т.е. с серьезными проблемами в семейной жизни или профессиональной </a:t>
            </a:r>
            <a:r>
              <a:rPr lang="ru-RU" dirty="0" smtClean="0">
                <a:solidFill>
                  <a:schemeClr val="tx1"/>
                </a:solidFill>
                <a:latin typeface="Times New Roman" panose="02020603050405020304" pitchFamily="18" charset="0"/>
                <a:cs typeface="Times New Roman" panose="02020603050405020304" pitchFamily="18" charset="0"/>
              </a:rPr>
              <a:t>деятельности;</a:t>
            </a:r>
          </a:p>
          <a:p>
            <a:pPr marL="342900" indent="-342900">
              <a:lnSpc>
                <a:spcPct val="120000"/>
              </a:lnSpc>
              <a:spcBef>
                <a:spcPts val="0"/>
              </a:spcBef>
              <a:buClr>
                <a:schemeClr val="accent1">
                  <a:lumMod val="75000"/>
                </a:schemeClr>
              </a:buClr>
              <a:buFont typeface="Wingdings" panose="05000000000000000000" pitchFamily="2" charset="2"/>
              <a:buChar char="§"/>
            </a:pPr>
            <a:r>
              <a:rPr lang="ru-RU" dirty="0">
                <a:solidFill>
                  <a:schemeClr val="tx1"/>
                </a:solidFill>
                <a:latin typeface="Times New Roman" panose="02020603050405020304" pitchFamily="18" charset="0"/>
                <a:cs typeface="Times New Roman" panose="02020603050405020304" pitchFamily="18" charset="0"/>
              </a:rPr>
              <a:t>полноценные и духовно развитые люди, стремление которых к высшим целям (весьма идеализированным), моральным и этическим ценностям остались невостребованными в обществе. </a:t>
            </a:r>
            <a:endParaRPr lang="ru-RU" dirty="0" smtClean="0">
              <a:solidFill>
                <a:schemeClr val="tx1"/>
              </a:solidFill>
              <a:latin typeface="Times New Roman" panose="02020603050405020304" pitchFamily="18" charset="0"/>
              <a:cs typeface="Times New Roman" panose="02020603050405020304" pitchFamily="18" charset="0"/>
            </a:endParaRPr>
          </a:p>
          <a:p>
            <a:pPr indent="360000">
              <a:lnSpc>
                <a:spcPct val="120000"/>
              </a:lnSpc>
              <a:spcBef>
                <a:spcPts val="0"/>
              </a:spcBef>
            </a:pPr>
            <a:r>
              <a:rPr lang="ru-RU" dirty="0">
                <a:solidFill>
                  <a:schemeClr val="tx1"/>
                </a:solidFill>
                <a:latin typeface="Times New Roman" panose="02020603050405020304" pitchFamily="18" charset="0"/>
                <a:cs typeface="Times New Roman" panose="02020603050405020304" pitchFamily="18" charset="0"/>
              </a:rPr>
              <a:t>К </a:t>
            </a:r>
            <a:r>
              <a:rPr lang="ru-RU" b="1" i="1" dirty="0">
                <a:solidFill>
                  <a:schemeClr val="tx1"/>
                </a:solidFill>
                <a:latin typeface="Times New Roman" panose="02020603050405020304" pitchFamily="18" charset="0"/>
                <a:cs typeface="Times New Roman" panose="02020603050405020304" pitchFamily="18" charset="0"/>
              </a:rPr>
              <a:t>факторам, влияющим на попадание </a:t>
            </a:r>
            <a:r>
              <a:rPr lang="ru-RU" dirty="0">
                <a:solidFill>
                  <a:schemeClr val="tx1"/>
                </a:solidFill>
                <a:latin typeface="Times New Roman" panose="02020603050405020304" pitchFamily="18" charset="0"/>
                <a:cs typeface="Times New Roman" panose="02020603050405020304" pitchFamily="18" charset="0"/>
              </a:rPr>
              <a:t>в секты лиц данной группы, относятся возрастные кризисы развития, критические ситуации и переломные моменты личной биографии: первый год вне семьи, обстановка смены работы или ее потеря, влияние внезапной болезни или смерти близкого. К </a:t>
            </a:r>
            <a:r>
              <a:rPr lang="ru-RU" b="1" i="1" dirty="0">
                <a:solidFill>
                  <a:schemeClr val="tx1"/>
                </a:solidFill>
                <a:latin typeface="Times New Roman" panose="02020603050405020304" pitchFamily="18" charset="0"/>
                <a:cs typeface="Times New Roman" panose="02020603050405020304" pitchFamily="18" charset="0"/>
              </a:rPr>
              <a:t>ситуационным факторам </a:t>
            </a:r>
            <a:r>
              <a:rPr lang="ru-RU" dirty="0">
                <a:solidFill>
                  <a:schemeClr val="tx1"/>
                </a:solidFill>
                <a:latin typeface="Times New Roman" panose="02020603050405020304" pitchFamily="18" charset="0"/>
                <a:cs typeface="Times New Roman" panose="02020603050405020304" pitchFamily="18" charset="0"/>
              </a:rPr>
              <a:t>относят также развод, безработицу, переезд, отъезд на учебу. </a:t>
            </a:r>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13075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476673"/>
            <a:ext cx="7848600" cy="648072"/>
          </a:xfrm>
        </p:spPr>
        <p:txBody>
          <a:bodyPr/>
          <a:lstStyle/>
          <a:p>
            <a:pPr algn="ctr"/>
            <a:r>
              <a:rPr lang="ru-RU" sz="2400" dirty="0">
                <a:latin typeface="Times New Roman" panose="02020603050405020304" pitchFamily="18" charset="0"/>
                <a:cs typeface="Times New Roman" panose="02020603050405020304" pitchFamily="18" charset="0"/>
              </a:rPr>
              <a:t>Причины и способы попадания человека в секты и культы</a:t>
            </a:r>
            <a:endParaRPr lang="ru-RU" sz="2400" dirty="0"/>
          </a:p>
        </p:txBody>
      </p:sp>
      <p:sp>
        <p:nvSpPr>
          <p:cNvPr id="3" name="Подзаголовок 2"/>
          <p:cNvSpPr>
            <a:spLocks noGrp="1"/>
          </p:cNvSpPr>
          <p:nvPr>
            <p:ph type="subTitle" idx="1"/>
          </p:nvPr>
        </p:nvSpPr>
        <p:spPr>
          <a:xfrm>
            <a:off x="685800" y="1124743"/>
            <a:ext cx="7990656" cy="5590381"/>
          </a:xfrm>
        </p:spPr>
        <p:txBody>
          <a:bodyPr>
            <a:normAutofit fontScale="62500" lnSpcReduction="20000"/>
          </a:bodyPr>
          <a:lstStyle/>
          <a:p>
            <a:pPr indent="360000">
              <a:lnSpc>
                <a:spcPct val="120000"/>
              </a:lnSpc>
              <a:spcBef>
                <a:spcPts val="0"/>
              </a:spcBef>
            </a:pPr>
            <a:r>
              <a:rPr lang="ru-RU" sz="2800" dirty="0">
                <a:solidFill>
                  <a:schemeClr val="tx1"/>
                </a:solidFill>
                <a:latin typeface="Times New Roman" pitchFamily="18" charset="0"/>
                <a:cs typeface="Times New Roman" pitchFamily="18" charset="0"/>
              </a:rPr>
              <a:t>* острый интерес и тяга ко всему необычному, мистическому;</a:t>
            </a:r>
          </a:p>
          <a:p>
            <a:pPr indent="360000">
              <a:lnSpc>
                <a:spcPct val="120000"/>
              </a:lnSpc>
              <a:spcBef>
                <a:spcPts val="0"/>
              </a:spcBef>
            </a:pPr>
            <a:r>
              <a:rPr lang="ru-RU" sz="2800" dirty="0">
                <a:solidFill>
                  <a:schemeClr val="tx1"/>
                </a:solidFill>
                <a:latin typeface="Times New Roman" pitchFamily="18" charset="0"/>
                <a:cs typeface="Times New Roman" pitchFamily="18" charset="0"/>
              </a:rPr>
              <a:t>* слабая, неустойчивая психика, повышенная внушаемость;</a:t>
            </a:r>
          </a:p>
          <a:p>
            <a:pPr indent="360000">
              <a:lnSpc>
                <a:spcPct val="120000"/>
              </a:lnSpc>
              <a:spcBef>
                <a:spcPts val="0"/>
              </a:spcBef>
            </a:pPr>
            <a:r>
              <a:rPr lang="ru-RU" sz="2800" dirty="0">
                <a:solidFill>
                  <a:schemeClr val="tx1"/>
                </a:solidFill>
                <a:latin typeface="Times New Roman" pitchFamily="18" charset="0"/>
                <a:cs typeface="Times New Roman" pitchFamily="18" charset="0"/>
              </a:rPr>
              <a:t>* трудная ситуация (семейные проблемы, нарушения здоровья и психического состояния, неблагоприятный социальный фон, превратности судьбы и др.);</a:t>
            </a:r>
          </a:p>
          <a:p>
            <a:pPr indent="360000">
              <a:lnSpc>
                <a:spcPct val="120000"/>
              </a:lnSpc>
              <a:spcBef>
                <a:spcPts val="0"/>
              </a:spcBef>
            </a:pPr>
            <a:r>
              <a:rPr lang="ru-RU" sz="2800" dirty="0">
                <a:solidFill>
                  <a:schemeClr val="tx1"/>
                </a:solidFill>
                <a:latin typeface="Times New Roman" pitchFamily="18" charset="0"/>
                <a:cs typeface="Times New Roman" pitchFamily="18" charset="0"/>
              </a:rPr>
              <a:t>* наличие родственников, друзей и кумиров, увлеченных религией, мистицизмом;</a:t>
            </a:r>
          </a:p>
          <a:p>
            <a:pPr indent="360000">
              <a:lnSpc>
                <a:spcPct val="120000"/>
              </a:lnSpc>
              <a:spcBef>
                <a:spcPts val="0"/>
              </a:spcBef>
            </a:pPr>
            <a:r>
              <a:rPr lang="ru-RU" sz="2800" dirty="0">
                <a:solidFill>
                  <a:schemeClr val="tx1"/>
                </a:solidFill>
                <a:latin typeface="Times New Roman" pitchFamily="18" charset="0"/>
                <a:cs typeface="Times New Roman" pitchFamily="18" charset="0"/>
              </a:rPr>
              <a:t>* опыт наркотизации.</a:t>
            </a:r>
          </a:p>
          <a:p>
            <a:pPr indent="360000">
              <a:lnSpc>
                <a:spcPct val="120000"/>
              </a:lnSpc>
              <a:spcBef>
                <a:spcPts val="0"/>
              </a:spcBef>
            </a:pPr>
            <a:r>
              <a:rPr lang="ru-RU" b="1" dirty="0">
                <a:solidFill>
                  <a:schemeClr val="tx1"/>
                </a:solidFill>
                <a:latin typeface="Times New Roman" pitchFamily="18" charset="0"/>
                <a:cs typeface="Times New Roman" pitchFamily="18" charset="0"/>
              </a:rPr>
              <a:t>Потенциальной жертвой </a:t>
            </a:r>
            <a:r>
              <a:rPr lang="ru-RU" dirty="0">
                <a:solidFill>
                  <a:schemeClr val="tx1"/>
                </a:solidFill>
                <a:latin typeface="Times New Roman" pitchFamily="18" charset="0"/>
                <a:cs typeface="Times New Roman" pitchFamily="18" charset="0"/>
              </a:rPr>
              <a:t>деструктивных культов является каждый человек, пребывающий в состоянии разочарования, наивности, безнадежности, хотя бы кратковременной </a:t>
            </a:r>
            <a:r>
              <a:rPr lang="ru-RU" dirty="0" err="1">
                <a:solidFill>
                  <a:schemeClr val="tx1"/>
                </a:solidFill>
                <a:latin typeface="Times New Roman" pitchFamily="18" charset="0"/>
                <a:cs typeface="Times New Roman" pitchFamily="18" charset="0"/>
              </a:rPr>
              <a:t>дезадаптированности</a:t>
            </a:r>
            <a:r>
              <a:rPr lang="ru-RU" dirty="0">
                <a:solidFill>
                  <a:schemeClr val="tx1"/>
                </a:solidFill>
                <a:latin typeface="Times New Roman" pitchFamily="18" charset="0"/>
                <a:cs typeface="Times New Roman" pitchFamily="18" charset="0"/>
              </a:rPr>
              <a:t> и фрустрации и даже в состоянии авитаминоза. Большинство будущих адептов страдают от сильного чувства одиночества, также для них характерны серьёзные неудачи в семейной жизни. В секты приходят люди с не разрешенными во «внешнем» обществе проблемами, комплексами, нереализованными мотивами (самоутверждения, стремления к человеческим отношениям, личностного роста). </a:t>
            </a:r>
          </a:p>
          <a:p>
            <a:pPr indent="360000">
              <a:lnSpc>
                <a:spcPct val="120000"/>
              </a:lnSpc>
              <a:spcBef>
                <a:spcPts val="0"/>
              </a:spcBef>
            </a:pPr>
            <a:r>
              <a:rPr lang="ru-RU" dirty="0">
                <a:solidFill>
                  <a:schemeClr val="tx1"/>
                </a:solidFill>
                <a:latin typeface="Times New Roman" pitchFamily="18" charset="0"/>
                <a:cs typeface="Times New Roman" pitchFamily="18" charset="0"/>
              </a:rPr>
              <a:t>Согласно исследованиям, на момент вовлечения в культ отсутствие семьи отмечалось у </a:t>
            </a:r>
            <a:r>
              <a:rPr lang="ru-RU" b="1" dirty="0">
                <a:solidFill>
                  <a:schemeClr val="tx1"/>
                </a:solidFill>
                <a:latin typeface="Times New Roman" pitchFamily="18" charset="0"/>
                <a:cs typeface="Times New Roman" pitchFamily="18" charset="0"/>
              </a:rPr>
              <a:t>78,4 %</a:t>
            </a:r>
            <a:r>
              <a:rPr lang="ru-RU" dirty="0">
                <a:solidFill>
                  <a:schemeClr val="tx1"/>
                </a:solidFill>
                <a:latin typeface="Times New Roman" pitchFamily="18" charset="0"/>
                <a:cs typeface="Times New Roman" pitchFamily="18" charset="0"/>
              </a:rPr>
              <a:t> обследованных. Другие </a:t>
            </a:r>
            <a:r>
              <a:rPr lang="ru-RU" dirty="0" err="1">
                <a:solidFill>
                  <a:schemeClr val="tx1"/>
                </a:solidFill>
                <a:latin typeface="Times New Roman" pitchFamily="18" charset="0"/>
                <a:cs typeface="Times New Roman" pitchFamily="18" charset="0"/>
              </a:rPr>
              <a:t>микросоциальные</a:t>
            </a:r>
            <a:r>
              <a:rPr lang="ru-RU" dirty="0">
                <a:solidFill>
                  <a:schemeClr val="tx1"/>
                </a:solidFill>
                <a:latin typeface="Times New Roman" pitchFamily="18" charset="0"/>
                <a:cs typeface="Times New Roman" pitchFamily="18" charset="0"/>
              </a:rPr>
              <a:t> факторы по возрастанию значимости распределяются следующим образом: переезд в другой регион; учёба в чужом городе; болезнь близких; патологический тип семьи; ситуация развода; соматическая патология самих пациентов; социальный кризис.</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619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476673"/>
            <a:ext cx="7848600" cy="720080"/>
          </a:xfrm>
        </p:spPr>
        <p:txBody>
          <a:bodyPr/>
          <a:lstStyle/>
          <a:p>
            <a:pPr algn="ctr"/>
            <a:r>
              <a:rPr lang="ru-RU" sz="2400" dirty="0">
                <a:latin typeface="Times New Roman" panose="02020603050405020304" pitchFamily="18" charset="0"/>
                <a:cs typeface="Times New Roman" panose="02020603050405020304" pitchFamily="18" charset="0"/>
              </a:rPr>
              <a:t>Причины и способы попадания человека в секты и культы</a:t>
            </a:r>
            <a:endParaRPr lang="ru-RU" sz="2400" dirty="0"/>
          </a:p>
        </p:txBody>
      </p:sp>
      <p:sp>
        <p:nvSpPr>
          <p:cNvPr id="3" name="Подзаголовок 2"/>
          <p:cNvSpPr>
            <a:spLocks noGrp="1"/>
          </p:cNvSpPr>
          <p:nvPr>
            <p:ph type="subTitle" idx="1"/>
          </p:nvPr>
        </p:nvSpPr>
        <p:spPr>
          <a:xfrm>
            <a:off x="395536" y="1268760"/>
            <a:ext cx="8424936" cy="5400600"/>
          </a:xfrm>
        </p:spPr>
        <p:txBody>
          <a:bodyPr>
            <a:normAutofit fontScale="62500" lnSpcReduction="20000"/>
          </a:bodyPr>
          <a:lstStyle/>
          <a:p>
            <a:pPr indent="360000">
              <a:lnSpc>
                <a:spcPct val="120000"/>
              </a:lnSpc>
              <a:spcBef>
                <a:spcPts val="0"/>
              </a:spcBef>
            </a:pPr>
            <a:r>
              <a:rPr lang="ru-RU" b="1" dirty="0">
                <a:solidFill>
                  <a:schemeClr val="tx1"/>
                </a:solidFill>
                <a:latin typeface="Times New Roman" pitchFamily="18" charset="0"/>
                <a:cs typeface="Times New Roman" pitchFamily="18" charset="0"/>
              </a:rPr>
              <a:t>При вовлечении в секты применяются такие методы:</a:t>
            </a:r>
            <a:endParaRPr lang="ru-RU" dirty="0">
              <a:solidFill>
                <a:schemeClr val="tx1"/>
              </a:solidFill>
              <a:latin typeface="Times New Roman" pitchFamily="18" charset="0"/>
              <a:cs typeface="Times New Roman" pitchFamily="18" charset="0"/>
            </a:endParaRP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itchFamily="18" charset="0"/>
                <a:cs typeface="Times New Roman" pitchFamily="18" charset="0"/>
              </a:rPr>
              <a:t>Психологическое </a:t>
            </a:r>
            <a:r>
              <a:rPr lang="ru-RU" dirty="0">
                <a:solidFill>
                  <a:schemeClr val="tx1"/>
                </a:solidFill>
                <a:latin typeface="Times New Roman" pitchFamily="18" charset="0"/>
                <a:cs typeface="Times New Roman" pitchFamily="18" charset="0"/>
              </a:rPr>
              <a:t>давление. Угроза сверхъестественным наказанием. Провоцирование чувства вины, стыда, сострадания (манипулируя образами греха, гордыни, жалости). Инерция согласия (пять раз сказав «да», на шестой трудно сказать «нет»).</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itchFamily="18" charset="0"/>
                <a:cs typeface="Times New Roman" pitchFamily="18" charset="0"/>
              </a:rPr>
              <a:t>Активное </a:t>
            </a:r>
            <a:r>
              <a:rPr lang="ru-RU" dirty="0">
                <a:solidFill>
                  <a:schemeClr val="tx1"/>
                </a:solidFill>
                <a:latin typeface="Times New Roman" pitchFamily="18" charset="0"/>
                <a:cs typeface="Times New Roman" pitchFamily="18" charset="0"/>
              </a:rPr>
              <a:t>подкрепление. Яркое одобрение нужных суждений, поступков - и осуждение нежелательных. «Бомбардировка любовью». Предугадывание реакций, «чтение мыслей», необыкновенная убедительность могут достигаться методами нейролингвистического программирования.</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itchFamily="18" charset="0"/>
                <a:cs typeface="Times New Roman" pitchFamily="18" charset="0"/>
              </a:rPr>
              <a:t>Фокусы</a:t>
            </a:r>
            <a:r>
              <a:rPr lang="ru-RU" dirty="0">
                <a:solidFill>
                  <a:schemeClr val="tx1"/>
                </a:solidFill>
                <a:latin typeface="Times New Roman" pitchFamily="18" charset="0"/>
                <a:cs typeface="Times New Roman" pitchFamily="18" charset="0"/>
              </a:rPr>
              <a:t>. Демонстрация необычной проницательности, способности исцелять, </a:t>
            </a:r>
            <a:r>
              <a:rPr lang="ru-RU" dirty="0" smtClean="0">
                <a:solidFill>
                  <a:schemeClr val="tx1"/>
                </a:solidFill>
                <a:latin typeface="Times New Roman" pitchFamily="18" charset="0"/>
                <a:cs typeface="Times New Roman" pitchFamily="18" charset="0"/>
              </a:rPr>
              <a:t>предсказывать будущее, </a:t>
            </a:r>
            <a:r>
              <a:rPr lang="ru-RU" dirty="0">
                <a:solidFill>
                  <a:schemeClr val="tx1"/>
                </a:solidFill>
                <a:latin typeface="Times New Roman" pitchFamily="18" charset="0"/>
                <a:cs typeface="Times New Roman" pitchFamily="18" charset="0"/>
              </a:rPr>
              <a:t>управлять событиями. Обычно за счет сфабрикованных «чудес» или технических средств.</a:t>
            </a:r>
          </a:p>
          <a:p>
            <a:pPr indent="360000">
              <a:lnSpc>
                <a:spcPct val="120000"/>
              </a:lnSpc>
              <a:spcBef>
                <a:spcPts val="0"/>
              </a:spcBef>
              <a:buClr>
                <a:schemeClr val="accent1">
                  <a:lumMod val="75000"/>
                </a:schemeClr>
              </a:buClr>
              <a:buFont typeface="Wingdings" panose="05000000000000000000" pitchFamily="2" charset="2"/>
              <a:buChar char="§"/>
            </a:pPr>
            <a:r>
              <a:rPr lang="ru-RU" dirty="0" smtClean="0">
                <a:solidFill>
                  <a:schemeClr val="tx1"/>
                </a:solidFill>
                <a:latin typeface="Times New Roman" pitchFamily="18" charset="0"/>
                <a:cs typeface="Times New Roman" pitchFamily="18" charset="0"/>
              </a:rPr>
              <a:t> </a:t>
            </a:r>
            <a:r>
              <a:rPr lang="ru-RU" dirty="0">
                <a:solidFill>
                  <a:schemeClr val="tx1"/>
                </a:solidFill>
                <a:latin typeface="Times New Roman" pitchFamily="18" charset="0"/>
                <a:cs typeface="Times New Roman" pitchFamily="18" charset="0"/>
              </a:rPr>
              <a:t>Использование обтекаемых, универсальных формул («есть у вас один грех…», «будет одна встреча, она повернет всю судьбу…»), которые слушатель сам додумывает, наделяет значительностью, особым смыслом.</a:t>
            </a:r>
          </a:p>
          <a:p>
            <a:pPr indent="360000">
              <a:lnSpc>
                <a:spcPct val="120000"/>
              </a:lnSpc>
              <a:spcBef>
                <a:spcPts val="0"/>
              </a:spcBef>
            </a:pPr>
            <a:r>
              <a:rPr lang="ru-RU" dirty="0">
                <a:solidFill>
                  <a:schemeClr val="tx1"/>
                </a:solidFill>
                <a:latin typeface="Times New Roman" pitchFamily="18" charset="0"/>
                <a:cs typeface="Times New Roman" pitchFamily="18" charset="0"/>
              </a:rPr>
              <a:t>Конкретная деятельность сатанинских сект осуществляется в форме легальных союзов и тайных элитных групп, вербующих своих сторонников в основном на рок-концертах среди любителей острых и сомнительных в нравственном отношении ощущений. Сатанисты активно применяют наркотические и психотропные вещества, взаимодействуют с наркомафией. </a:t>
            </a:r>
          </a:p>
          <a:p>
            <a:pPr indent="360000">
              <a:lnSpc>
                <a:spcPct val="120000"/>
              </a:lnSpc>
              <a:spcBef>
                <a:spcPts val="0"/>
              </a:spcBef>
            </a:pPr>
            <a:r>
              <a:rPr lang="ru-RU" b="1" i="1" dirty="0">
                <a:solidFill>
                  <a:schemeClr val="tx1"/>
                </a:solidFill>
                <a:latin typeface="Times New Roman" pitchFamily="18" charset="0"/>
                <a:cs typeface="Times New Roman" pitchFamily="18" charset="0"/>
              </a:rPr>
              <a:t>Сатанистские секты </a:t>
            </a:r>
            <a:r>
              <a:rPr lang="ru-RU" dirty="0">
                <a:solidFill>
                  <a:schemeClr val="tx1"/>
                </a:solidFill>
                <a:latin typeface="Times New Roman" pitchFamily="18" charset="0"/>
                <a:cs typeface="Times New Roman" pitchFamily="18" charset="0"/>
              </a:rPr>
              <a:t>выпускают массовыми тиражами сатанинскую литературу, способствуют организации рок-концертов (неформальным лидером американской "церкви сатаны" была популярная певица Джин </a:t>
            </a:r>
            <a:r>
              <a:rPr lang="ru-RU" dirty="0" err="1">
                <a:solidFill>
                  <a:schemeClr val="tx1"/>
                </a:solidFill>
                <a:latin typeface="Times New Roman" pitchFamily="18" charset="0"/>
                <a:cs typeface="Times New Roman" pitchFamily="18" charset="0"/>
              </a:rPr>
              <a:t>Менсфилд</a:t>
            </a:r>
            <a:r>
              <a:rPr lang="ru-RU" dirty="0">
                <a:solidFill>
                  <a:schemeClr val="tx1"/>
                </a:solidFill>
                <a:latin typeface="Times New Roman" pitchFamily="18" charset="0"/>
                <a:cs typeface="Times New Roman" pitchFamily="18" charset="0"/>
              </a:rPr>
              <a:t>), изготавливают майки, куртки, кольца и др. продукцию со своей символикой. </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7071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548681"/>
            <a:ext cx="7848600" cy="648072"/>
          </a:xfrm>
        </p:spPr>
        <p:txBody>
          <a:bodyPr/>
          <a:lstStyle/>
          <a:p>
            <a:pPr algn="ctr"/>
            <a:r>
              <a:rPr lang="ru-RU" sz="2400" dirty="0" smtClean="0"/>
              <a:t>Профилактика</a:t>
            </a:r>
            <a:endParaRPr lang="ru-RU" sz="2400" dirty="0"/>
          </a:p>
        </p:txBody>
      </p:sp>
      <p:sp>
        <p:nvSpPr>
          <p:cNvPr id="3" name="Подзаголовок 2"/>
          <p:cNvSpPr>
            <a:spLocks noGrp="1"/>
          </p:cNvSpPr>
          <p:nvPr>
            <p:ph type="subTitle" idx="1"/>
          </p:nvPr>
        </p:nvSpPr>
        <p:spPr>
          <a:xfrm>
            <a:off x="685800" y="1268760"/>
            <a:ext cx="7702624" cy="5184576"/>
          </a:xfrm>
        </p:spPr>
        <p:txBody>
          <a:bodyPr>
            <a:normAutofit fontScale="77500" lnSpcReduction="20000"/>
          </a:bodyPr>
          <a:lstStyle/>
          <a:p>
            <a:pPr indent="360000">
              <a:lnSpc>
                <a:spcPct val="120000"/>
              </a:lnSpc>
              <a:spcBef>
                <a:spcPts val="0"/>
              </a:spcBef>
            </a:pPr>
            <a:r>
              <a:rPr lang="ru-RU" dirty="0">
                <a:solidFill>
                  <a:schemeClr val="tx1"/>
                </a:solidFill>
                <a:latin typeface="Times New Roman" pitchFamily="18" charset="0"/>
                <a:cs typeface="Times New Roman" pitchFamily="18" charset="0"/>
              </a:rPr>
              <a:t>1. Знать о существующей проблеме. Быть образованным. Не попадаться «на крючок». </a:t>
            </a:r>
          </a:p>
          <a:p>
            <a:pPr indent="360000">
              <a:lnSpc>
                <a:spcPct val="120000"/>
              </a:lnSpc>
              <a:spcBef>
                <a:spcPts val="0"/>
              </a:spcBef>
            </a:pPr>
            <a:r>
              <a:rPr lang="ru-RU" dirty="0">
                <a:solidFill>
                  <a:schemeClr val="tx1"/>
                </a:solidFill>
                <a:latin typeface="Times New Roman" pitchFamily="18" charset="0"/>
                <a:cs typeface="Times New Roman" pitchFamily="18" charset="0"/>
              </a:rPr>
              <a:t>2. Понимать, что вербовка в секты чаще осуществляется в транспорте, на территории вузов, на выставках, а также там, где надо ждать, а уйти нельзя. Также вербовка часто производится в форме официальных «курсов развития личности», предложений «перспективной работы».</a:t>
            </a:r>
          </a:p>
          <a:p>
            <a:pPr indent="360000">
              <a:lnSpc>
                <a:spcPct val="120000"/>
              </a:lnSpc>
              <a:spcBef>
                <a:spcPts val="0"/>
              </a:spcBef>
            </a:pPr>
            <a:r>
              <a:rPr lang="ru-RU" dirty="0">
                <a:solidFill>
                  <a:schemeClr val="tx1"/>
                </a:solidFill>
                <a:latin typeface="Times New Roman" pitchFamily="18" charset="0"/>
                <a:cs typeface="Times New Roman" pitchFamily="18" charset="0"/>
              </a:rPr>
              <a:t>3. Если разговор неизбежен, быть немногословным, не задавать вопросов, не спорить. Поблагодарить и быстро расстаться. Пропагандистскую литературу читать нежелательно.</a:t>
            </a:r>
          </a:p>
          <a:p>
            <a:pPr indent="360000">
              <a:lnSpc>
                <a:spcPct val="120000"/>
              </a:lnSpc>
              <a:spcBef>
                <a:spcPts val="0"/>
              </a:spcBef>
            </a:pPr>
            <a:r>
              <a:rPr lang="ru-RU" dirty="0">
                <a:solidFill>
                  <a:schemeClr val="tx1"/>
                </a:solidFill>
                <a:latin typeface="Times New Roman" pitchFamily="18" charset="0"/>
                <a:cs typeface="Times New Roman" pitchFamily="18" charset="0"/>
              </a:rPr>
              <a:t>4. Не погружаться глубоко в коллективные духовные практики. Уметь вовремя прервать обучение, взяв нечто полезное для личности.</a:t>
            </a:r>
          </a:p>
          <a:p>
            <a:pPr indent="360000">
              <a:lnSpc>
                <a:spcPct val="120000"/>
              </a:lnSpc>
              <a:spcBef>
                <a:spcPts val="0"/>
              </a:spcBef>
            </a:pPr>
            <a:r>
              <a:rPr lang="ru-RU" dirty="0">
                <a:solidFill>
                  <a:schemeClr val="tx1"/>
                </a:solidFill>
                <a:latin typeface="Times New Roman" pitchFamily="18" charset="0"/>
                <a:cs typeface="Times New Roman" pitchFamily="18" charset="0"/>
              </a:rPr>
              <a:t>5. Если вовлечение в секту состоялось, можно обратиться за поддержкой в правоохранительные органы, систему здравоохранения (психиатрия, психотерапия) и к ортодоксальной религии (церковь), либо в специальные центры психологической реабилитации жертв духовного и психологического насилия и деструктивных культов.</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3147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548681"/>
            <a:ext cx="7848600" cy="720079"/>
          </a:xfrm>
        </p:spPr>
        <p:txBody>
          <a:bodyPr/>
          <a:lstStyle/>
          <a:p>
            <a:pPr algn="ctr"/>
            <a:r>
              <a:rPr lang="ru-RU" sz="2000" dirty="0">
                <a:latin typeface="Times New Roman" panose="02020603050405020304" pitchFamily="18" charset="0"/>
                <a:cs typeface="Times New Roman" panose="02020603050405020304" pitchFamily="18" charset="0"/>
              </a:rPr>
              <a:t>Психологическое воздействие на личность адепта в сектах и культах (характеристика личности).</a:t>
            </a:r>
            <a:endParaRPr lang="ru-RU" sz="2000" dirty="0"/>
          </a:p>
        </p:txBody>
      </p:sp>
      <p:sp>
        <p:nvSpPr>
          <p:cNvPr id="3" name="Подзаголовок 2"/>
          <p:cNvSpPr>
            <a:spLocks noGrp="1"/>
          </p:cNvSpPr>
          <p:nvPr>
            <p:ph type="subTitle" idx="1"/>
          </p:nvPr>
        </p:nvSpPr>
        <p:spPr>
          <a:xfrm>
            <a:off x="685800" y="1412776"/>
            <a:ext cx="7846640" cy="5184576"/>
          </a:xfrm>
        </p:spPr>
        <p:txBody>
          <a:bodyPr>
            <a:normAutofit fontScale="92500"/>
          </a:bodyPr>
          <a:lstStyle/>
          <a:p>
            <a:pPr indent="360000">
              <a:lnSpc>
                <a:spcPct val="110000"/>
              </a:lnSpc>
              <a:spcBef>
                <a:spcPts val="0"/>
              </a:spcBef>
            </a:pPr>
            <a:r>
              <a:rPr lang="ru-RU" dirty="0">
                <a:solidFill>
                  <a:schemeClr val="tx1"/>
                </a:solidFill>
                <a:latin typeface="Times New Roman" pitchFamily="18" charset="0"/>
                <a:cs typeface="Times New Roman" pitchFamily="18" charset="0"/>
              </a:rPr>
              <a:t>Как правило, во главе такой религиозной организации стоит </a:t>
            </a:r>
            <a:r>
              <a:rPr lang="ru-RU" b="1" dirty="0">
                <a:solidFill>
                  <a:schemeClr val="tx1"/>
                </a:solidFill>
                <a:latin typeface="Times New Roman" pitchFamily="18" charset="0"/>
                <a:cs typeface="Times New Roman" pitchFamily="18" charset="0"/>
              </a:rPr>
              <a:t>сильная </a:t>
            </a:r>
            <a:r>
              <a:rPr lang="ru-RU" b="1" dirty="0" err="1">
                <a:solidFill>
                  <a:schemeClr val="tx1"/>
                </a:solidFill>
                <a:latin typeface="Times New Roman" pitchFamily="18" charset="0"/>
                <a:cs typeface="Times New Roman" pitchFamily="18" charset="0"/>
              </a:rPr>
              <a:t>харизматичная</a:t>
            </a:r>
            <a:r>
              <a:rPr lang="ru-RU" b="1" dirty="0">
                <a:solidFill>
                  <a:schemeClr val="tx1"/>
                </a:solidFill>
                <a:latin typeface="Times New Roman" pitchFamily="18" charset="0"/>
                <a:cs typeface="Times New Roman" pitchFamily="18" charset="0"/>
              </a:rPr>
              <a:t> личность</a:t>
            </a:r>
            <a:r>
              <a:rPr lang="ru-RU" dirty="0">
                <a:solidFill>
                  <a:schemeClr val="tx1"/>
                </a:solidFill>
                <a:latin typeface="Times New Roman" pitchFamily="18" charset="0"/>
                <a:cs typeface="Times New Roman" pitchFamily="18" charset="0"/>
              </a:rPr>
              <a:t>, способная оказывать мощное влияние на окружающих и подчинять себе их волю. </a:t>
            </a:r>
          </a:p>
          <a:p>
            <a:pPr indent="360000">
              <a:lnSpc>
                <a:spcPct val="110000"/>
              </a:lnSpc>
              <a:spcBef>
                <a:spcPts val="0"/>
              </a:spcBef>
            </a:pPr>
            <a:r>
              <a:rPr lang="ru-RU" dirty="0">
                <a:solidFill>
                  <a:schemeClr val="tx1"/>
                </a:solidFill>
                <a:latin typeface="Times New Roman" pitchFamily="18" charset="0"/>
                <a:cs typeface="Times New Roman" pitchFamily="18" charset="0"/>
              </a:rPr>
              <a:t>Иногда такой лидер, помимо природных данных, обладает специальными </a:t>
            </a:r>
            <a:r>
              <a:rPr lang="ru-RU" b="1" dirty="0">
                <a:solidFill>
                  <a:schemeClr val="tx1"/>
                </a:solidFill>
                <a:latin typeface="Times New Roman" pitchFamily="18" charset="0"/>
                <a:cs typeface="Times New Roman" pitchFamily="18" charset="0"/>
              </a:rPr>
              <a:t>знаниями в области психологии</a:t>
            </a:r>
            <a:r>
              <a:rPr lang="ru-RU" dirty="0">
                <a:solidFill>
                  <a:schemeClr val="tx1"/>
                </a:solidFill>
                <a:latin typeface="Times New Roman" pitchFamily="18" charset="0"/>
                <a:cs typeface="Times New Roman" pitchFamily="18" charset="0"/>
              </a:rPr>
              <a:t>, полученными им в процессе обучения, а порой даже владеет навыками гипноза и внушения. </a:t>
            </a:r>
          </a:p>
          <a:p>
            <a:pPr indent="360000">
              <a:lnSpc>
                <a:spcPct val="110000"/>
              </a:lnSpc>
              <a:spcBef>
                <a:spcPts val="0"/>
              </a:spcBef>
            </a:pPr>
            <a:r>
              <a:rPr lang="ru-RU" dirty="0">
                <a:solidFill>
                  <a:schemeClr val="tx1"/>
                </a:solidFill>
                <a:latin typeface="Times New Roman" pitchFamily="18" charset="0"/>
                <a:cs typeface="Times New Roman" pitchFamily="18" charset="0"/>
              </a:rPr>
              <a:t>Во всех случаях он обладает мощным инструментом – </a:t>
            </a:r>
            <a:r>
              <a:rPr lang="ru-RU" b="1" dirty="0">
                <a:solidFill>
                  <a:schemeClr val="tx1"/>
                </a:solidFill>
                <a:latin typeface="Times New Roman" pitchFamily="18" charset="0"/>
                <a:cs typeface="Times New Roman" pitchFamily="18" charset="0"/>
              </a:rPr>
              <a:t>способностью управлять сознанием масс</a:t>
            </a:r>
            <a:r>
              <a:rPr lang="ru-RU" dirty="0">
                <a:solidFill>
                  <a:schemeClr val="tx1"/>
                </a:solidFill>
                <a:latin typeface="Times New Roman" pitchFamily="18" charset="0"/>
                <a:cs typeface="Times New Roman" pitchFamily="18" charset="0"/>
              </a:rPr>
              <a:t>. И от того, в чьих руках оказалось такое оружие, кто стал его жертвами, часто зависят психическое здоровье, материальное благополучие, а иногда и жизнь многих людей.</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07094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548681"/>
            <a:ext cx="7848600" cy="792088"/>
          </a:xfrm>
        </p:spPr>
        <p:txBody>
          <a:bodyPr/>
          <a:lstStyle/>
          <a:p>
            <a:pPr algn="ctr"/>
            <a:r>
              <a:rPr lang="ru-RU" sz="2400" dirty="0"/>
              <a:t>Восемь критериев Роберта </a:t>
            </a:r>
            <a:r>
              <a:rPr lang="ru-RU" sz="2400" dirty="0" err="1"/>
              <a:t>Джея</a:t>
            </a:r>
            <a:r>
              <a:rPr lang="ru-RU" sz="2400" dirty="0"/>
              <a:t> </a:t>
            </a:r>
            <a:r>
              <a:rPr lang="ru-RU" sz="2400" dirty="0" err="1"/>
              <a:t>Лифтона</a:t>
            </a:r>
            <a:r>
              <a:rPr lang="ru-RU" sz="2400" dirty="0"/>
              <a:t> </a:t>
            </a:r>
            <a:br>
              <a:rPr lang="ru-RU" sz="2400" dirty="0"/>
            </a:br>
            <a:r>
              <a:rPr lang="ru-RU" sz="2400" dirty="0"/>
              <a:t>(США, психиатр)</a:t>
            </a:r>
          </a:p>
        </p:txBody>
      </p:sp>
      <p:sp>
        <p:nvSpPr>
          <p:cNvPr id="3" name="Подзаголовок 2"/>
          <p:cNvSpPr>
            <a:spLocks noGrp="1"/>
          </p:cNvSpPr>
          <p:nvPr>
            <p:ph type="subTitle" idx="1"/>
          </p:nvPr>
        </p:nvSpPr>
        <p:spPr>
          <a:xfrm>
            <a:off x="685800" y="1484784"/>
            <a:ext cx="7846640" cy="5040560"/>
          </a:xfrm>
        </p:spPr>
        <p:txBody>
          <a:bodyPr>
            <a:normAutofit fontScale="70000" lnSpcReduction="20000"/>
          </a:bodyPr>
          <a:lstStyle/>
          <a:p>
            <a:pPr indent="360000">
              <a:lnSpc>
                <a:spcPct val="120000"/>
              </a:lnSpc>
              <a:spcBef>
                <a:spcPts val="0"/>
              </a:spcBef>
            </a:pPr>
            <a:r>
              <a:rPr lang="ru-RU" dirty="0" smtClean="0">
                <a:solidFill>
                  <a:schemeClr val="tx1"/>
                </a:solidFill>
                <a:latin typeface="Times New Roman" pitchFamily="18" charset="0"/>
                <a:cs typeface="Times New Roman" pitchFamily="18" charset="0"/>
              </a:rPr>
              <a:t>Признанные </a:t>
            </a:r>
            <a:r>
              <a:rPr lang="ru-RU" dirty="0">
                <a:solidFill>
                  <a:schemeClr val="tx1"/>
                </a:solidFill>
                <a:latin typeface="Times New Roman" pitchFamily="18" charset="0"/>
                <a:cs typeface="Times New Roman" pitchFamily="18" charset="0"/>
              </a:rPr>
              <a:t>международными ассоциациями психологов и психотерапевтов  по определению сект</a:t>
            </a:r>
          </a:p>
          <a:p>
            <a:pPr indent="360000">
              <a:lnSpc>
                <a:spcPct val="120000"/>
              </a:lnSpc>
              <a:spcBef>
                <a:spcPts val="0"/>
              </a:spcBef>
            </a:pPr>
            <a:endParaRPr lang="ru-RU" dirty="0">
              <a:solidFill>
                <a:schemeClr val="tx1"/>
              </a:solidFill>
              <a:latin typeface="Times New Roman" pitchFamily="18" charset="0"/>
              <a:cs typeface="Times New Roman" pitchFamily="18" charset="0"/>
            </a:endParaRPr>
          </a:p>
          <a:p>
            <a:pPr indent="360000">
              <a:lnSpc>
                <a:spcPct val="120000"/>
              </a:lnSpc>
              <a:spcBef>
                <a:spcPts val="0"/>
              </a:spcBef>
            </a:pPr>
            <a:r>
              <a:rPr lang="ru-RU" b="1" dirty="0">
                <a:solidFill>
                  <a:schemeClr val="tx1"/>
                </a:solidFill>
                <a:latin typeface="Times New Roman" pitchFamily="18" charset="0"/>
                <a:cs typeface="Times New Roman" pitchFamily="18" charset="0"/>
              </a:rPr>
              <a:t>1. </a:t>
            </a:r>
            <a:r>
              <a:rPr lang="ru-RU" b="1" dirty="0" err="1">
                <a:solidFill>
                  <a:schemeClr val="tx1"/>
                </a:solidFill>
                <a:latin typeface="Times New Roman" pitchFamily="18" charset="0"/>
                <a:cs typeface="Times New Roman" pitchFamily="18" charset="0"/>
              </a:rPr>
              <a:t>Средовый</a:t>
            </a:r>
            <a:r>
              <a:rPr lang="ru-RU" b="1" dirty="0">
                <a:solidFill>
                  <a:schemeClr val="tx1"/>
                </a:solidFill>
                <a:latin typeface="Times New Roman" pitchFamily="18" charset="0"/>
                <a:cs typeface="Times New Roman" pitchFamily="18" charset="0"/>
              </a:rPr>
              <a:t> контроль. </a:t>
            </a:r>
            <a:r>
              <a:rPr lang="ru-RU" dirty="0">
                <a:solidFill>
                  <a:schemeClr val="tx1"/>
                </a:solidFill>
                <a:latin typeface="Times New Roman" pitchFamily="18" charset="0"/>
                <a:cs typeface="Times New Roman" pitchFamily="18" charset="0"/>
              </a:rPr>
              <a:t>Контроль жизненной среды и общения в пределах этой среды. Сюда входит не только общение людей друг с другом, но и проникновение в сознание человека групповых представлений, постепенно начинающих управлять его внутренним диалогом.</a:t>
            </a:r>
          </a:p>
          <a:p>
            <a:pPr indent="360000">
              <a:lnSpc>
                <a:spcPct val="120000"/>
              </a:lnSpc>
              <a:spcBef>
                <a:spcPts val="0"/>
              </a:spcBef>
            </a:pPr>
            <a:r>
              <a:rPr lang="ru-RU" b="1" dirty="0">
                <a:solidFill>
                  <a:schemeClr val="tx1"/>
                </a:solidFill>
                <a:latin typeface="Times New Roman" pitchFamily="18" charset="0"/>
                <a:cs typeface="Times New Roman" pitchFamily="18" charset="0"/>
              </a:rPr>
              <a:t>2. Мистическое манипулирование. </a:t>
            </a:r>
            <a:r>
              <a:rPr lang="ru-RU" dirty="0">
                <a:solidFill>
                  <a:schemeClr val="tx1"/>
                </a:solidFill>
                <a:latin typeface="Times New Roman" pitchFamily="18" charset="0"/>
                <a:cs typeface="Times New Roman" pitchFamily="18" charset="0"/>
              </a:rPr>
              <a:t>Специальная технология планирования случаев, демонстрирующих внешне спонтанные и «сверхъестественные» события. Все манипулируют всеми ради более высокой цели.</a:t>
            </a:r>
          </a:p>
          <a:p>
            <a:pPr indent="360000">
              <a:lnSpc>
                <a:spcPct val="120000"/>
              </a:lnSpc>
              <a:spcBef>
                <a:spcPts val="0"/>
              </a:spcBef>
            </a:pPr>
            <a:r>
              <a:rPr lang="ru-RU" b="1" dirty="0">
                <a:solidFill>
                  <a:schemeClr val="tx1"/>
                </a:solidFill>
                <a:latin typeface="Times New Roman" pitchFamily="18" charset="0"/>
                <a:cs typeface="Times New Roman" pitchFamily="18" charset="0"/>
              </a:rPr>
              <a:t>3. Требование чистоты. </a:t>
            </a:r>
            <a:r>
              <a:rPr lang="ru-RU" dirty="0">
                <a:solidFill>
                  <a:schemeClr val="tx1"/>
                </a:solidFill>
                <a:latin typeface="Times New Roman" pitchFamily="18" charset="0"/>
                <a:cs typeface="Times New Roman" pitchFamily="18" charset="0"/>
              </a:rPr>
              <a:t>Установление невыполнимых стандартов поведения, что способствует созданию атмосферы вины и стыда. Независимо от того, какие усилия прикладывает человек, он всегда терпит неудачу, чувствует себя скверно и работает еще усерднее.</a:t>
            </a:r>
          </a:p>
          <a:p>
            <a:pPr indent="360000">
              <a:lnSpc>
                <a:spcPct val="120000"/>
              </a:lnSpc>
              <a:spcBef>
                <a:spcPts val="0"/>
              </a:spcBef>
            </a:pPr>
            <a:r>
              <a:rPr lang="ru-RU" b="1" dirty="0">
                <a:solidFill>
                  <a:schemeClr val="tx1"/>
                </a:solidFill>
                <a:latin typeface="Times New Roman" pitchFamily="18" charset="0"/>
                <a:cs typeface="Times New Roman" pitchFamily="18" charset="0"/>
              </a:rPr>
              <a:t>4. Культ исповеди. </a:t>
            </a:r>
            <a:r>
              <a:rPr lang="ru-RU" dirty="0">
                <a:solidFill>
                  <a:schemeClr val="tx1"/>
                </a:solidFill>
                <a:latin typeface="Times New Roman" pitchFamily="18" charset="0"/>
                <a:cs typeface="Times New Roman" pitchFamily="18" charset="0"/>
              </a:rPr>
              <a:t>Разрушение границ личности, предписывающее делиться и признаваться в любой мысли, чувстве или действии, которые можно заподозрить в несоответствии групповым правилам. Полученная при этом информация не прощается и не забывается, а используется в целях контроля.</a:t>
            </a:r>
          </a:p>
          <a:p>
            <a:pPr indent="360000">
              <a:lnSpc>
                <a:spcPct val="120000"/>
              </a:lnSpc>
              <a:spcBef>
                <a:spcPts val="0"/>
              </a:spcBef>
            </a:pPr>
            <a:endParaRPr lang="ru-RU" dirty="0">
              <a:solidFill>
                <a:schemeClr val="tx1"/>
              </a:solidFill>
            </a:endParaRPr>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04147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548681"/>
            <a:ext cx="7848600" cy="792088"/>
          </a:xfrm>
        </p:spPr>
        <p:txBody>
          <a:bodyPr/>
          <a:lstStyle/>
          <a:p>
            <a:pPr algn="ctr"/>
            <a:r>
              <a:rPr lang="ru-RU" sz="2400" dirty="0"/>
              <a:t>Восемь критериев Роберта </a:t>
            </a:r>
            <a:r>
              <a:rPr lang="ru-RU" sz="2400" dirty="0" err="1"/>
              <a:t>Джея</a:t>
            </a:r>
            <a:r>
              <a:rPr lang="ru-RU" sz="2400" dirty="0"/>
              <a:t> </a:t>
            </a:r>
            <a:r>
              <a:rPr lang="ru-RU" sz="2400" dirty="0" err="1"/>
              <a:t>Лифтона</a:t>
            </a:r>
            <a:r>
              <a:rPr lang="ru-RU" sz="2400" dirty="0"/>
              <a:t> </a:t>
            </a:r>
            <a:br>
              <a:rPr lang="ru-RU" sz="2400" dirty="0"/>
            </a:br>
            <a:r>
              <a:rPr lang="ru-RU" sz="2400" dirty="0"/>
              <a:t>(США, психиатр)</a:t>
            </a:r>
          </a:p>
        </p:txBody>
      </p:sp>
      <p:sp>
        <p:nvSpPr>
          <p:cNvPr id="3" name="Подзаголовок 2"/>
          <p:cNvSpPr>
            <a:spLocks noGrp="1"/>
          </p:cNvSpPr>
          <p:nvPr>
            <p:ph type="subTitle" idx="1"/>
          </p:nvPr>
        </p:nvSpPr>
        <p:spPr>
          <a:xfrm>
            <a:off x="685800" y="1484784"/>
            <a:ext cx="7558608" cy="4464496"/>
          </a:xfrm>
        </p:spPr>
        <p:txBody>
          <a:bodyPr>
            <a:normAutofit fontScale="92500" lnSpcReduction="20000"/>
          </a:bodyPr>
          <a:lstStyle/>
          <a:p>
            <a:pPr indent="360000">
              <a:lnSpc>
                <a:spcPct val="110000"/>
              </a:lnSpc>
              <a:spcBef>
                <a:spcPts val="0"/>
              </a:spcBef>
            </a:pPr>
            <a:r>
              <a:rPr lang="ru-RU" b="1" dirty="0">
                <a:solidFill>
                  <a:schemeClr val="tx1"/>
                </a:solidFill>
                <a:latin typeface="Times New Roman" pitchFamily="18" charset="0"/>
                <a:cs typeface="Times New Roman" pitchFamily="18" charset="0"/>
              </a:rPr>
              <a:t>5. Священная наука. </a:t>
            </a:r>
            <a:r>
              <a:rPr lang="ru-RU" dirty="0">
                <a:solidFill>
                  <a:schemeClr val="tx1"/>
                </a:solidFill>
                <a:latin typeface="Times New Roman" pitchFamily="18" charset="0"/>
                <a:cs typeface="Times New Roman" pitchFamily="18" charset="0"/>
              </a:rPr>
              <a:t>Вера в абсолютную научную и нравственную истинность групповой догмы, что не оставляет места для каких бы то ни было вопросов или альтернативных точек зрения.</a:t>
            </a:r>
          </a:p>
          <a:p>
            <a:pPr indent="360000">
              <a:lnSpc>
                <a:spcPct val="110000"/>
              </a:lnSpc>
              <a:spcBef>
                <a:spcPts val="0"/>
              </a:spcBef>
            </a:pPr>
            <a:r>
              <a:rPr lang="ru-RU" b="1" dirty="0">
                <a:solidFill>
                  <a:schemeClr val="tx1"/>
                </a:solidFill>
                <a:latin typeface="Times New Roman" pitchFamily="18" charset="0"/>
                <a:cs typeface="Times New Roman" pitchFamily="18" charset="0"/>
              </a:rPr>
              <a:t>6. Передергивание языка. </a:t>
            </a:r>
            <a:r>
              <a:rPr lang="ru-RU" dirty="0">
                <a:solidFill>
                  <a:schemeClr val="tx1"/>
                </a:solidFill>
                <a:latin typeface="Times New Roman" pitchFamily="18" charset="0"/>
                <a:cs typeface="Times New Roman" pitchFamily="18" charset="0"/>
              </a:rPr>
              <a:t>Использование словесных ресурсов с целью ограничить мышление членов группы абсолютными, черно-белыми, «</a:t>
            </a:r>
            <a:r>
              <a:rPr lang="ru-RU" dirty="0" err="1">
                <a:solidFill>
                  <a:schemeClr val="tx1"/>
                </a:solidFill>
                <a:latin typeface="Times New Roman" pitchFamily="18" charset="0"/>
                <a:cs typeface="Times New Roman" pitchFamily="18" charset="0"/>
              </a:rPr>
              <a:t>мыслепрерывающими</a:t>
            </a:r>
            <a:r>
              <a:rPr lang="ru-RU" dirty="0">
                <a:solidFill>
                  <a:schemeClr val="tx1"/>
                </a:solidFill>
                <a:latin typeface="Times New Roman" pitchFamily="18" charset="0"/>
                <a:cs typeface="Times New Roman" pitchFamily="18" charset="0"/>
              </a:rPr>
              <a:t>» клише, понятными только для посвященных.</a:t>
            </a:r>
          </a:p>
          <a:p>
            <a:pPr indent="360000">
              <a:lnSpc>
                <a:spcPct val="110000"/>
              </a:lnSpc>
              <a:spcBef>
                <a:spcPts val="0"/>
              </a:spcBef>
            </a:pPr>
            <a:r>
              <a:rPr lang="ru-RU" b="1" dirty="0">
                <a:solidFill>
                  <a:schemeClr val="tx1"/>
                </a:solidFill>
                <a:latin typeface="Times New Roman" pitchFamily="18" charset="0"/>
                <a:cs typeface="Times New Roman" pitchFamily="18" charset="0"/>
              </a:rPr>
              <a:t>7. Доктрина выше личности. </a:t>
            </a:r>
            <a:r>
              <a:rPr lang="ru-RU" dirty="0">
                <a:solidFill>
                  <a:schemeClr val="tx1"/>
                </a:solidFill>
                <a:latin typeface="Times New Roman" pitchFamily="18" charset="0"/>
                <a:cs typeface="Times New Roman" pitchFamily="18" charset="0"/>
              </a:rPr>
              <a:t>Навязывание верований группы в противовес опыту, сознанию и целостности личности.</a:t>
            </a:r>
          </a:p>
          <a:p>
            <a:pPr indent="360000">
              <a:lnSpc>
                <a:spcPct val="110000"/>
              </a:lnSpc>
              <a:spcBef>
                <a:spcPts val="0"/>
              </a:spcBef>
            </a:pPr>
            <a:r>
              <a:rPr lang="ru-RU" b="1" dirty="0">
                <a:solidFill>
                  <a:schemeClr val="tx1"/>
                </a:solidFill>
                <a:latin typeface="Times New Roman" pitchFamily="18" charset="0"/>
                <a:cs typeface="Times New Roman" pitchFamily="18" charset="0"/>
              </a:rPr>
              <a:t>8. Разделение существования. </a:t>
            </a:r>
            <a:r>
              <a:rPr lang="ru-RU" dirty="0">
                <a:solidFill>
                  <a:schemeClr val="tx1"/>
                </a:solidFill>
                <a:latin typeface="Times New Roman" pitchFamily="18" charset="0"/>
                <a:cs typeface="Times New Roman" pitchFamily="18" charset="0"/>
              </a:rPr>
              <a:t>Вера в то, что члены группы имеют право на существование, а всяческие критики, диссиденты и «расстриги» — не имеют.</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28001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620688"/>
            <a:ext cx="7848600" cy="792088"/>
          </a:xfrm>
        </p:spPr>
        <p:txBody>
          <a:bodyPr/>
          <a:lstStyle/>
          <a:p>
            <a:pPr algn="ctr"/>
            <a:r>
              <a:rPr lang="ru-RU" sz="2400" dirty="0" smtClean="0"/>
              <a:t>Секты в России</a:t>
            </a:r>
            <a:endParaRPr lang="ru-RU" sz="2400" dirty="0"/>
          </a:p>
        </p:txBody>
      </p:sp>
      <p:sp>
        <p:nvSpPr>
          <p:cNvPr id="3" name="Подзаголовок 2"/>
          <p:cNvSpPr>
            <a:spLocks noGrp="1"/>
          </p:cNvSpPr>
          <p:nvPr>
            <p:ph type="subTitle" idx="1"/>
          </p:nvPr>
        </p:nvSpPr>
        <p:spPr>
          <a:xfrm>
            <a:off x="611560" y="1628800"/>
            <a:ext cx="7774632" cy="5040560"/>
          </a:xfrm>
        </p:spPr>
        <p:txBody>
          <a:bodyPr>
            <a:normAutofit fontScale="92500" lnSpcReduction="10000"/>
          </a:bodyPr>
          <a:lstStyle/>
          <a:p>
            <a:pPr indent="360000">
              <a:lnSpc>
                <a:spcPct val="110000"/>
              </a:lnSpc>
              <a:spcBef>
                <a:spcPts val="0"/>
              </a:spcBef>
            </a:pPr>
            <a:r>
              <a:rPr lang="ru-RU" dirty="0">
                <a:solidFill>
                  <a:schemeClr val="tx1"/>
                </a:solidFill>
                <a:latin typeface="Times New Roman" pitchFamily="18" charset="0"/>
                <a:cs typeface="Times New Roman" pitchFamily="18" charset="0"/>
              </a:rPr>
              <a:t>Религиозные секты в России получили за последние два десятилетия мощный импульс для своего развития. </a:t>
            </a:r>
          </a:p>
          <a:p>
            <a:pPr indent="360000">
              <a:lnSpc>
                <a:spcPct val="110000"/>
              </a:lnSpc>
              <a:spcBef>
                <a:spcPts val="0"/>
              </a:spcBef>
            </a:pPr>
            <a:r>
              <a:rPr lang="ru-RU" dirty="0">
                <a:solidFill>
                  <a:schemeClr val="tx1"/>
                </a:solidFill>
                <a:latin typeface="Times New Roman" pitchFamily="18" charset="0"/>
                <a:cs typeface="Times New Roman" pitchFamily="18" charset="0"/>
              </a:rPr>
              <a:t>Важную роль здесь сыграли </a:t>
            </a:r>
            <a:r>
              <a:rPr lang="ru-RU" b="1" dirty="0">
                <a:solidFill>
                  <a:schemeClr val="tx1"/>
                </a:solidFill>
                <a:latin typeface="Times New Roman" pitchFamily="18" charset="0"/>
                <a:cs typeface="Times New Roman" pitchFamily="18" charset="0"/>
              </a:rPr>
              <a:t>ухудшение экономического положения ряда слоёв населения и политическая нестабильность </a:t>
            </a:r>
            <a:r>
              <a:rPr lang="ru-RU" dirty="0">
                <a:solidFill>
                  <a:schemeClr val="tx1"/>
                </a:solidFill>
                <a:latin typeface="Times New Roman" pitchFamily="18" charset="0"/>
                <a:cs typeface="Times New Roman" pitchFamily="18" charset="0"/>
              </a:rPr>
              <a:t>последних лет. </a:t>
            </a:r>
          </a:p>
          <a:p>
            <a:pPr indent="360000">
              <a:lnSpc>
                <a:spcPct val="110000"/>
              </a:lnSpc>
              <a:spcBef>
                <a:spcPts val="0"/>
              </a:spcBef>
            </a:pPr>
            <a:r>
              <a:rPr lang="ru-RU" dirty="0">
                <a:solidFill>
                  <a:schemeClr val="tx1"/>
                </a:solidFill>
                <a:latin typeface="Times New Roman" pitchFamily="18" charset="0"/>
                <a:cs typeface="Times New Roman" pitchFamily="18" charset="0"/>
              </a:rPr>
              <a:t>Апологеты различных сектантских течений, используя эти внутригосударственные сложности, пытаются на них спекулировать, привлекая в свои ряды новых членов. </a:t>
            </a:r>
          </a:p>
          <a:p>
            <a:pPr indent="360000">
              <a:lnSpc>
                <a:spcPct val="110000"/>
              </a:lnSpc>
              <a:spcBef>
                <a:spcPts val="0"/>
              </a:spcBef>
            </a:pPr>
            <a:r>
              <a:rPr lang="ru-RU" dirty="0">
                <a:solidFill>
                  <a:schemeClr val="tx1"/>
                </a:solidFill>
                <a:latin typeface="Times New Roman" pitchFamily="18" charset="0"/>
                <a:cs typeface="Times New Roman" pitchFamily="18" charset="0"/>
              </a:rPr>
              <a:t>Поверившие пропагандистским посулам новообращённые члены таких сект попадают под жёсткий психологический прессинг. </a:t>
            </a:r>
          </a:p>
          <a:p>
            <a:pPr indent="360000">
              <a:lnSpc>
                <a:spcPct val="110000"/>
              </a:lnSpc>
              <a:spcBef>
                <a:spcPts val="0"/>
              </a:spcBef>
            </a:pPr>
            <a:r>
              <a:rPr lang="ru-RU" dirty="0">
                <a:solidFill>
                  <a:schemeClr val="tx1"/>
                </a:solidFill>
                <a:latin typeface="Times New Roman" pitchFamily="18" charset="0"/>
                <a:cs typeface="Times New Roman" pitchFamily="18" charset="0"/>
              </a:rPr>
              <a:t>Часто результатом их доверчивости становятся </a:t>
            </a:r>
            <a:r>
              <a:rPr lang="ru-RU" b="1" dirty="0">
                <a:solidFill>
                  <a:schemeClr val="tx1"/>
                </a:solidFill>
                <a:latin typeface="Times New Roman" pitchFamily="18" charset="0"/>
                <a:cs typeface="Times New Roman" pitchFamily="18" charset="0"/>
              </a:rPr>
              <a:t>тяжёлые психические расстройства, потеря имущества, и разрыв с семьёй.</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07496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548681"/>
            <a:ext cx="7848600" cy="792088"/>
          </a:xfrm>
        </p:spPr>
        <p:txBody>
          <a:bodyPr/>
          <a:lstStyle/>
          <a:p>
            <a:pPr algn="ctr"/>
            <a:r>
              <a:rPr lang="ru-RU" sz="2400" dirty="0"/>
              <a:t>Секты в России</a:t>
            </a:r>
          </a:p>
        </p:txBody>
      </p:sp>
      <p:sp>
        <p:nvSpPr>
          <p:cNvPr id="3" name="Подзаголовок 2"/>
          <p:cNvSpPr>
            <a:spLocks noGrp="1"/>
          </p:cNvSpPr>
          <p:nvPr>
            <p:ph type="subTitle" idx="1"/>
          </p:nvPr>
        </p:nvSpPr>
        <p:spPr>
          <a:xfrm>
            <a:off x="685800" y="1556792"/>
            <a:ext cx="8062664" cy="4896544"/>
          </a:xfrm>
        </p:spPr>
        <p:txBody>
          <a:bodyPr>
            <a:normAutofit fontScale="77500" lnSpcReduction="20000"/>
          </a:bodyPr>
          <a:lstStyle/>
          <a:p>
            <a:pPr indent="360000">
              <a:lnSpc>
                <a:spcPct val="120000"/>
              </a:lnSpc>
              <a:spcBef>
                <a:spcPts val="0"/>
              </a:spcBef>
            </a:pPr>
            <a:r>
              <a:rPr lang="ru-RU" b="1" dirty="0">
                <a:solidFill>
                  <a:schemeClr val="tx1"/>
                </a:solidFill>
                <a:latin typeface="Times New Roman" pitchFamily="18" charset="0"/>
                <a:cs typeface="Times New Roman" pitchFamily="18" charset="0"/>
              </a:rPr>
              <a:t>«Свидетели Иеговы»</a:t>
            </a:r>
          </a:p>
          <a:p>
            <a:pPr indent="360000">
              <a:lnSpc>
                <a:spcPct val="120000"/>
              </a:lnSpc>
              <a:spcBef>
                <a:spcPts val="0"/>
              </a:spcBef>
            </a:pPr>
            <a:r>
              <a:rPr lang="ru-RU" dirty="0">
                <a:solidFill>
                  <a:schemeClr val="tx1"/>
                </a:solidFill>
                <a:latin typeface="Times New Roman" pitchFamily="18" charset="0"/>
                <a:cs typeface="Times New Roman" pitchFamily="18" charset="0"/>
              </a:rPr>
              <a:t> Часто адепты назойливо звонят в двери квартир и останавливают людей на улицах, предлагая выслушать их псевдорелигиозные догмы, научиться «истинному» пониманию Священного писания, обрести вечную жизнь. </a:t>
            </a:r>
          </a:p>
          <a:p>
            <a:pPr indent="360000">
              <a:lnSpc>
                <a:spcPct val="120000"/>
              </a:lnSpc>
              <a:spcBef>
                <a:spcPts val="0"/>
              </a:spcBef>
            </a:pPr>
            <a:r>
              <a:rPr lang="ru-RU" dirty="0">
                <a:solidFill>
                  <a:schemeClr val="tx1"/>
                </a:solidFill>
                <a:latin typeface="Times New Roman" pitchFamily="18" charset="0"/>
                <a:cs typeface="Times New Roman" pitchFamily="18" charset="0"/>
              </a:rPr>
              <a:t>Стоит только проявить к ним какой-либо интерес, как они становятся неотвязчивы, суют свои брошюры и предлагают непременно посетить их собрания. Технология вербовки новых членов продумана настолько, что человек практически не замечает, как становится активным членом секты.</a:t>
            </a:r>
          </a:p>
          <a:p>
            <a:pPr indent="360000">
              <a:lnSpc>
                <a:spcPct val="120000"/>
              </a:lnSpc>
              <a:spcBef>
                <a:spcPts val="0"/>
              </a:spcBef>
            </a:pPr>
            <a:r>
              <a:rPr lang="ru-RU" dirty="0">
                <a:solidFill>
                  <a:schemeClr val="tx1"/>
                </a:solidFill>
                <a:latin typeface="Times New Roman" pitchFamily="18" charset="0"/>
                <a:cs typeface="Times New Roman" pitchFamily="18" charset="0"/>
              </a:rPr>
              <a:t>Эта организация имеет штаб-квартиру в Америке и отделения во многих странах мира. Несмотря на то что они называют себя христианами, ничего общего с христианством их учение не имеет. Во всей их деятельности отчётливо видны истинные, сугубо меркантильные побудительные мотивы. </a:t>
            </a:r>
          </a:p>
          <a:p>
            <a:pPr indent="360000">
              <a:lnSpc>
                <a:spcPct val="120000"/>
              </a:lnSpc>
              <a:spcBef>
                <a:spcPts val="0"/>
              </a:spcBef>
            </a:pPr>
            <a:r>
              <a:rPr lang="ru-RU" dirty="0">
                <a:solidFill>
                  <a:schemeClr val="tx1"/>
                </a:solidFill>
                <a:latin typeface="Times New Roman" pitchFamily="18" charset="0"/>
                <a:cs typeface="Times New Roman" pitchFamily="18" charset="0"/>
              </a:rPr>
              <a:t>В нашей стране секта долгое время была вне закона, но с наступлением перестройки все запреты были сняты, и члены организации развернули бурную деятельность.</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205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332656"/>
            <a:ext cx="9036496" cy="648073"/>
          </a:xfrm>
        </p:spPr>
        <p:txBody>
          <a:bodyPr/>
          <a:lstStyle/>
          <a:p>
            <a:pPr algn="ctr"/>
            <a:r>
              <a:rPr lang="ru-RU" sz="2000" dirty="0">
                <a:latin typeface="Times New Roman" panose="02020603050405020304" pitchFamily="18" charset="0"/>
                <a:cs typeface="Times New Roman" panose="02020603050405020304" pitchFamily="18" charset="0"/>
              </a:rPr>
              <a:t>Деструктивное воздействие сект и культов на общество, государство, культуру</a:t>
            </a:r>
            <a:endParaRPr lang="ru-RU" sz="2000" dirty="0"/>
          </a:p>
        </p:txBody>
      </p:sp>
      <p:sp>
        <p:nvSpPr>
          <p:cNvPr id="3" name="Подзаголовок 2"/>
          <p:cNvSpPr>
            <a:spLocks noGrp="1"/>
          </p:cNvSpPr>
          <p:nvPr>
            <p:ph type="subTitle" idx="1"/>
          </p:nvPr>
        </p:nvSpPr>
        <p:spPr>
          <a:xfrm>
            <a:off x="323528" y="980728"/>
            <a:ext cx="8568952" cy="5877272"/>
          </a:xfrm>
        </p:spPr>
        <p:txBody>
          <a:bodyPr>
            <a:normAutofit fontScale="62500" lnSpcReduction="20000"/>
          </a:bodyPr>
          <a:lstStyle/>
          <a:p>
            <a:pPr indent="360000">
              <a:lnSpc>
                <a:spcPct val="120000"/>
              </a:lnSpc>
              <a:spcBef>
                <a:spcPts val="0"/>
              </a:spcBef>
            </a:pPr>
            <a:r>
              <a:rPr lang="ru-RU" b="1" i="1" dirty="0" smtClean="0">
                <a:solidFill>
                  <a:schemeClr val="tx1"/>
                </a:solidFill>
                <a:latin typeface="Times New Roman" panose="02020603050405020304" pitchFamily="18" charset="0"/>
                <a:cs typeface="Times New Roman" panose="02020603050405020304" pitchFamily="18" charset="0"/>
              </a:rPr>
              <a:t>Религиозные </a:t>
            </a:r>
            <a:r>
              <a:rPr lang="ru-RU" b="1" i="1" dirty="0">
                <a:solidFill>
                  <a:schemeClr val="tx1"/>
                </a:solidFill>
                <a:latin typeface="Times New Roman" panose="02020603050405020304" pitchFamily="18" charset="0"/>
                <a:cs typeface="Times New Roman" panose="02020603050405020304" pitchFamily="18" charset="0"/>
              </a:rPr>
              <a:t>секты </a:t>
            </a:r>
            <a:r>
              <a:rPr lang="ru-RU" dirty="0">
                <a:solidFill>
                  <a:schemeClr val="tx1"/>
                </a:solidFill>
                <a:latin typeface="Times New Roman" panose="02020603050405020304" pitchFamily="18" charset="0"/>
                <a:cs typeface="Times New Roman" panose="02020603050405020304" pitchFamily="18" charset="0"/>
              </a:rPr>
              <a:t>могут оказывать </a:t>
            </a:r>
            <a:r>
              <a:rPr lang="ru-RU" dirty="0" err="1">
                <a:solidFill>
                  <a:schemeClr val="tx1"/>
                </a:solidFill>
                <a:latin typeface="Times New Roman" panose="02020603050405020304" pitchFamily="18" charset="0"/>
                <a:cs typeface="Times New Roman" panose="02020603050405020304" pitchFamily="18" charset="0"/>
              </a:rPr>
              <a:t>культурообразующее</a:t>
            </a:r>
            <a:r>
              <a:rPr lang="ru-RU" dirty="0">
                <a:solidFill>
                  <a:schemeClr val="tx1"/>
                </a:solidFill>
                <a:latin typeface="Times New Roman" panose="02020603050405020304" pitchFamily="18" charset="0"/>
                <a:cs typeface="Times New Roman" panose="02020603050405020304" pitchFamily="18" charset="0"/>
              </a:rPr>
              <a:t> влияние на традиции народов, сами постепенно превращаясь в мощные религиозные позитивные движения, отличаясь от материнской религии только какими-то догматами. Примером здесь может служить протестантство. Но среди всей массы религиозных движений есть целый пласт таких, деятельность которых идет вразрез со светскими законами ("АУМ </a:t>
            </a:r>
            <a:r>
              <a:rPr lang="ru-RU" dirty="0" err="1">
                <a:solidFill>
                  <a:schemeClr val="tx1"/>
                </a:solidFill>
                <a:latin typeface="Times New Roman" panose="02020603050405020304" pitchFamily="18" charset="0"/>
                <a:cs typeface="Times New Roman" panose="02020603050405020304" pitchFamily="18" charset="0"/>
              </a:rPr>
              <a:t>Синрике</a:t>
            </a:r>
            <a:r>
              <a:rPr lang="ru-RU" dirty="0">
                <a:solidFill>
                  <a:schemeClr val="tx1"/>
                </a:solidFill>
                <a:latin typeface="Times New Roman" panose="02020603050405020304" pitchFamily="18" charset="0"/>
                <a:cs typeface="Times New Roman" panose="02020603050405020304" pitchFamily="18" charset="0"/>
              </a:rPr>
              <a:t>", "Свидетели Иеговы", "Белое Братство" и др.) или доктрины которых прямо призывают к насилию над людьми из </a:t>
            </a:r>
            <a:r>
              <a:rPr lang="ru-RU" dirty="0" err="1">
                <a:solidFill>
                  <a:schemeClr val="tx1"/>
                </a:solidFill>
                <a:latin typeface="Times New Roman" panose="02020603050405020304" pitchFamily="18" charset="0"/>
                <a:cs typeface="Times New Roman" panose="02020603050405020304" pitchFamily="18" charset="0"/>
              </a:rPr>
              <a:t>внекультового</a:t>
            </a:r>
            <a:r>
              <a:rPr lang="ru-RU" dirty="0">
                <a:solidFill>
                  <a:schemeClr val="tx1"/>
                </a:solidFill>
                <a:latin typeface="Times New Roman" panose="02020603050405020304" pitchFamily="18" charset="0"/>
                <a:cs typeface="Times New Roman" panose="02020603050405020304" pitchFamily="18" charset="0"/>
              </a:rPr>
              <a:t> социума ("Церковь сатаны" и др.), то есть </a:t>
            </a:r>
            <a:r>
              <a:rPr lang="ru-RU" b="1" i="1" dirty="0">
                <a:solidFill>
                  <a:schemeClr val="tx1"/>
                </a:solidFill>
                <a:latin typeface="Times New Roman" panose="02020603050405020304" pitchFamily="18" charset="0"/>
                <a:cs typeface="Times New Roman" panose="02020603050405020304" pitchFamily="18" charset="0"/>
              </a:rPr>
              <a:t>религиозных объединений деструктивного характера </a:t>
            </a:r>
            <a:r>
              <a:rPr lang="ru-RU" dirty="0">
                <a:solidFill>
                  <a:schemeClr val="tx1"/>
                </a:solidFill>
                <a:latin typeface="Times New Roman" panose="02020603050405020304" pitchFamily="18" charset="0"/>
                <a:cs typeface="Times New Roman" panose="02020603050405020304" pitchFamily="18" charset="0"/>
              </a:rPr>
              <a:t>или иначе деструктивных религиозных объединений, которые из-за тоталитарных порядков, царящих в них, называют также "</a:t>
            </a:r>
            <a:r>
              <a:rPr lang="ru-RU" b="1" i="1" dirty="0">
                <a:solidFill>
                  <a:schemeClr val="tx1"/>
                </a:solidFill>
                <a:latin typeface="Times New Roman" panose="02020603050405020304" pitchFamily="18" charset="0"/>
                <a:cs typeface="Times New Roman" panose="02020603050405020304" pitchFamily="18" charset="0"/>
              </a:rPr>
              <a:t>тоталитарными сектами</a:t>
            </a:r>
            <a:r>
              <a:rPr lang="ru-RU" dirty="0">
                <a:solidFill>
                  <a:schemeClr val="tx1"/>
                </a:solidFill>
                <a:latin typeface="Times New Roman" panose="02020603050405020304" pitchFamily="18" charset="0"/>
                <a:cs typeface="Times New Roman" panose="02020603050405020304" pitchFamily="18" charset="0"/>
              </a:rPr>
              <a:t>" ("тоталитарное религиозное объединение", "деструктивный культ"). Криминальный характер таких организаций хорошо замаскирован, но тем не менее он проявляется в виде различных громких инцидентов.</a:t>
            </a:r>
          </a:p>
          <a:p>
            <a:pPr indent="360000">
              <a:lnSpc>
                <a:spcPct val="120000"/>
              </a:lnSpc>
              <a:spcBef>
                <a:spcPts val="0"/>
              </a:spcBef>
            </a:pPr>
            <a:r>
              <a:rPr lang="ru-RU" dirty="0">
                <a:solidFill>
                  <a:schemeClr val="tx1"/>
                </a:solidFill>
                <a:latin typeface="Times New Roman" panose="02020603050405020304" pitchFamily="18" charset="0"/>
                <a:cs typeface="Times New Roman" panose="02020603050405020304" pitchFamily="18" charset="0"/>
              </a:rPr>
              <a:t>Термин "деструктивная религиозная организация" ("тоталитарная секта", "деструктивный культ"), отсутствующий в законодательстве нашей </a:t>
            </a:r>
            <a:r>
              <a:rPr lang="ru-RU" dirty="0" smtClean="0">
                <a:solidFill>
                  <a:schemeClr val="tx1"/>
                </a:solidFill>
                <a:latin typeface="Times New Roman" panose="02020603050405020304" pitchFamily="18" charset="0"/>
                <a:cs typeface="Times New Roman" panose="02020603050405020304" pitchFamily="18" charset="0"/>
              </a:rPr>
              <a:t>страны.</a:t>
            </a:r>
          </a:p>
          <a:p>
            <a:pPr indent="360000">
              <a:lnSpc>
                <a:spcPct val="120000"/>
              </a:lnSpc>
              <a:spcBef>
                <a:spcPts val="0"/>
              </a:spcBef>
            </a:pPr>
            <a:r>
              <a:rPr lang="ru-RU" b="1" i="1" dirty="0">
                <a:solidFill>
                  <a:schemeClr val="tx1"/>
                </a:solidFill>
                <a:latin typeface="Times New Roman" panose="02020603050405020304" pitchFamily="18" charset="0"/>
                <a:cs typeface="Times New Roman" panose="02020603050405020304" pitchFamily="18" charset="0"/>
              </a:rPr>
              <a:t>Деструктивное религиозное объединение (деструктивный культ,</a:t>
            </a:r>
            <a:r>
              <a:rPr lang="ru-RU" b="1" dirty="0">
                <a:solidFill>
                  <a:schemeClr val="tx1"/>
                </a:solidFill>
                <a:latin typeface="Times New Roman" panose="02020603050405020304" pitchFamily="18" charset="0"/>
                <a:cs typeface="Times New Roman" panose="02020603050405020304" pitchFamily="18" charset="0"/>
              </a:rPr>
              <a:t> тоталитарная секта)</a:t>
            </a:r>
            <a:r>
              <a:rPr lang="ru-RU" dirty="0">
                <a:solidFill>
                  <a:schemeClr val="tx1"/>
                </a:solidFill>
                <a:latin typeface="Times New Roman" panose="02020603050405020304" pitchFamily="18" charset="0"/>
                <a:cs typeface="Times New Roman" panose="02020603050405020304" pitchFamily="18" charset="0"/>
              </a:rPr>
              <a:t> - это авторитарная иерархическая организация любой ориентации, разрушительная по отношению к естественному гармоническому духовному, психическому и физическому состоянию личности (внутренняя </a:t>
            </a:r>
            <a:r>
              <a:rPr lang="ru-RU" dirty="0" err="1">
                <a:solidFill>
                  <a:schemeClr val="tx1"/>
                </a:solidFill>
                <a:latin typeface="Times New Roman" panose="02020603050405020304" pitchFamily="18" charset="0"/>
                <a:cs typeface="Times New Roman" panose="02020603050405020304" pitchFamily="18" charset="0"/>
              </a:rPr>
              <a:t>деструктивность</a:t>
            </a:r>
            <a:r>
              <a:rPr lang="ru-RU" dirty="0">
                <a:solidFill>
                  <a:schemeClr val="tx1"/>
                </a:solidFill>
                <a:latin typeface="Times New Roman" panose="02020603050405020304" pitchFamily="18" charset="0"/>
                <a:cs typeface="Times New Roman" panose="02020603050405020304" pitchFamily="18" charset="0"/>
              </a:rPr>
              <a:t>), а также к созидательным традициям и нормам, сложившимся социальным структурам, культуре, порядку и обществу в целом (внешняя </a:t>
            </a:r>
            <a:r>
              <a:rPr lang="ru-RU" dirty="0" err="1">
                <a:solidFill>
                  <a:schemeClr val="tx1"/>
                </a:solidFill>
                <a:latin typeface="Times New Roman" panose="02020603050405020304" pitchFamily="18" charset="0"/>
                <a:cs typeface="Times New Roman" panose="02020603050405020304" pitchFamily="18" charset="0"/>
              </a:rPr>
              <a:t>деструктивность</a:t>
            </a:r>
            <a:r>
              <a:rPr lang="ru-RU" dirty="0">
                <a:solidFill>
                  <a:schemeClr val="tx1"/>
                </a:solidFill>
                <a:latin typeface="Times New Roman" panose="02020603050405020304" pitchFamily="18" charset="0"/>
                <a:cs typeface="Times New Roman" panose="02020603050405020304" pitchFamily="18" charset="0"/>
              </a:rPr>
              <a:t>), практикующая скрытое психологическое насилие, выражающееся в целенаправленном установлении отдельным лицом (лидером) или группой лиц (руководством) в своих узкоэгоистических целях незаконного контроля над сознанием, поведением и жизнью других личностей без их добровольного и осознанного согласия для формирования и поддержания у них состояния неестественной и противозаконной зависимости и покорности доктрине и лидерам, стремящимся через неинформированное использование преданных им и зависимых от них адептов к незаконному обогащению и незаконной власти.</a:t>
            </a:r>
          </a:p>
          <a:p>
            <a:endParaRPr lang="ru-RU" dirty="0"/>
          </a:p>
        </p:txBody>
      </p:sp>
      <p:grpSp>
        <p:nvGrpSpPr>
          <p:cNvPr id="4" name="Group 6"/>
          <p:cNvGrpSpPr>
            <a:grpSpLocks/>
          </p:cNvGrpSpPr>
          <p:nvPr/>
        </p:nvGrpSpPr>
        <p:grpSpPr bwMode="auto">
          <a:xfrm>
            <a:off x="7956376" y="635352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419055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04664"/>
            <a:ext cx="8640960" cy="792089"/>
          </a:xfrm>
        </p:spPr>
        <p:txBody>
          <a:bodyPr/>
          <a:lstStyle/>
          <a:p>
            <a:pPr lvl="0" algn="ctr"/>
            <a:r>
              <a:rPr lang="ru-RU" sz="2400" dirty="0">
                <a:latin typeface="Times New Roman" panose="02020603050405020304" pitchFamily="18" charset="0"/>
                <a:cs typeface="Times New Roman" panose="02020603050405020304" pitchFamily="18" charset="0"/>
              </a:rPr>
              <a:t>Закон «О свободе совести…» об ограничении деятельности религиозных </a:t>
            </a:r>
            <a:r>
              <a:rPr lang="ru-RU" sz="2400" dirty="0" smtClean="0">
                <a:latin typeface="Times New Roman" panose="02020603050405020304" pitchFamily="18" charset="0"/>
                <a:cs typeface="Times New Roman" panose="02020603050405020304" pitchFamily="18" charset="0"/>
              </a:rPr>
              <a:t>организаций</a:t>
            </a:r>
            <a:endParaRPr lang="ru-RU" sz="2400" dirty="0"/>
          </a:p>
        </p:txBody>
      </p:sp>
      <p:sp>
        <p:nvSpPr>
          <p:cNvPr id="3" name="Подзаголовок 2"/>
          <p:cNvSpPr>
            <a:spLocks noGrp="1"/>
          </p:cNvSpPr>
          <p:nvPr>
            <p:ph type="subTitle" idx="1"/>
          </p:nvPr>
        </p:nvSpPr>
        <p:spPr>
          <a:xfrm>
            <a:off x="539552" y="1268760"/>
            <a:ext cx="8136904" cy="5328592"/>
          </a:xfrm>
        </p:spPr>
        <p:txBody>
          <a:bodyPr>
            <a:normAutofit fontScale="70000" lnSpcReduction="20000"/>
          </a:bodyPr>
          <a:lstStyle/>
          <a:p>
            <a:pPr indent="360000">
              <a:lnSpc>
                <a:spcPct val="120000"/>
              </a:lnSpc>
              <a:spcBef>
                <a:spcPts val="0"/>
              </a:spcBef>
            </a:pPr>
            <a:r>
              <a:rPr lang="ru-RU" dirty="0">
                <a:solidFill>
                  <a:schemeClr val="tx1"/>
                </a:solidFill>
                <a:latin typeface="Times New Roman" panose="02020603050405020304" pitchFamily="18" charset="0"/>
                <a:cs typeface="Times New Roman" panose="02020603050405020304" pitchFamily="18" charset="0"/>
              </a:rPr>
              <a:t>Статья 20 Закона РСФСР "</a:t>
            </a:r>
            <a:r>
              <a:rPr lang="ru-RU" b="1" i="1" dirty="0">
                <a:solidFill>
                  <a:schemeClr val="tx1"/>
                </a:solidFill>
                <a:latin typeface="Times New Roman" panose="02020603050405020304" pitchFamily="18" charset="0"/>
                <a:cs typeface="Times New Roman" panose="02020603050405020304" pitchFamily="18" charset="0"/>
              </a:rPr>
              <a:t>О свободе вероисповеданий</a:t>
            </a:r>
            <a:r>
              <a:rPr lang="ru-RU" dirty="0">
                <a:solidFill>
                  <a:schemeClr val="tx1"/>
                </a:solidFill>
                <a:latin typeface="Times New Roman" panose="02020603050405020304" pitchFamily="18" charset="0"/>
                <a:cs typeface="Times New Roman" panose="02020603050405020304" pitchFamily="18" charset="0"/>
              </a:rPr>
              <a:t>" от 25 октября 1990 года гласит, что в регистрации устава религиозного объединения может быть отказано только в том случае, если его содержание противоречит требованиям этого закона и другим актам законодательства РСФСР, а в проекте новой редакции закона (вариант, согласованный в рабочей группе 26 декабря 1996 г.) в ст. 12, п.2 говорится о том, что религиозная организация может быть ликвидирована или запрещена в судебном порядке по ряду оснований, в том числе, таком, как пропаганда войны, разжигание социальной, расовой, национальной или религиозной розни, человеконенавистничества. Этим подтверждается принципиальная возможность существования религиозных организаций, доктрина и деятельность которых не позволят их зарегистрировать или обусловят их запрещение и ликвидацию в судебном порядке.</a:t>
            </a:r>
          </a:p>
          <a:p>
            <a:pPr indent="360000">
              <a:lnSpc>
                <a:spcPct val="120000"/>
              </a:lnSpc>
              <a:spcBef>
                <a:spcPts val="0"/>
              </a:spcBef>
            </a:pPr>
            <a:r>
              <a:rPr lang="ru-RU" dirty="0">
                <a:solidFill>
                  <a:schemeClr val="tx1"/>
                </a:solidFill>
                <a:latin typeface="Times New Roman" panose="02020603050405020304" pitchFamily="18" charset="0"/>
                <a:cs typeface="Times New Roman" panose="02020603050405020304" pitchFamily="18" charset="0"/>
              </a:rPr>
              <a:t>Однако, в случае, если какое-либо религиозное объединение будет запрещено в судебном порядке, то оно будет называться опять же религиозным объединением, но только "запрещенным". Но такая формулировка не отражает сущности подобных религиозных объединений, деятельность которых отнюдь не прекратится после отказа им в регистрации или запрещения решением суда</a:t>
            </a:r>
          </a:p>
          <a:p>
            <a:endParaRPr lang="ru-RU" dirty="0"/>
          </a:p>
        </p:txBody>
      </p:sp>
      <p:grpSp>
        <p:nvGrpSpPr>
          <p:cNvPr id="4" name="Group 6"/>
          <p:cNvGrpSpPr>
            <a:grpSpLocks/>
          </p:cNvGrpSpPr>
          <p:nvPr/>
        </p:nvGrpSpPr>
        <p:grpSpPr bwMode="auto">
          <a:xfrm>
            <a:off x="795637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15024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996952"/>
            <a:ext cx="8229600" cy="990600"/>
          </a:xfrm>
        </p:spPr>
        <p:txBody>
          <a:bodyPr/>
          <a:lstStyle/>
          <a:p>
            <a:pPr algn="ctr"/>
            <a:r>
              <a:rPr lang="ru-RU" dirty="0" smtClean="0"/>
              <a:t>Спасибо за внимание!</a:t>
            </a:r>
            <a:endParaRPr lang="ru-RU" dirty="0"/>
          </a:p>
        </p:txBody>
      </p:sp>
      <p:grpSp>
        <p:nvGrpSpPr>
          <p:cNvPr id="3" name="Group 6"/>
          <p:cNvGrpSpPr>
            <a:grpSpLocks/>
          </p:cNvGrpSpPr>
          <p:nvPr/>
        </p:nvGrpSpPr>
        <p:grpSpPr bwMode="auto">
          <a:xfrm>
            <a:off x="7956376" y="6273254"/>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55601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сность">
  <a:themeElements>
    <a:clrScheme name="Ясность">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Ясность">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151</TotalTime>
  <Words>4199</Words>
  <Application>Microsoft Office PowerPoint</Application>
  <PresentationFormat>Экран (4:3)</PresentationFormat>
  <Paragraphs>188</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Ясность</vt:lpstr>
      <vt:lpstr>Лекция 5 Экстремистские проявления в сектах и культах</vt:lpstr>
      <vt:lpstr>Лекция 5 Экстремистские проявления в сектах и культах</vt:lpstr>
      <vt:lpstr>Особенности понятия секта и культ. Классификация сект и культов. Причины и способы попадания человека в секты и культы</vt:lpstr>
      <vt:lpstr>Особенности понятия секта и культ.</vt:lpstr>
      <vt:lpstr>Особенности понятия секта и культ.</vt:lpstr>
      <vt:lpstr>Особенности понятия секта и культ.</vt:lpstr>
      <vt:lpstr>Особенности понятия секта и культ.</vt:lpstr>
      <vt:lpstr>Особенности понятия секта и культ.</vt:lpstr>
      <vt:lpstr>Классификация сект и культов</vt:lpstr>
      <vt:lpstr>Классификация сект и культов</vt:lpstr>
      <vt:lpstr>Классификация сект и культов</vt:lpstr>
      <vt:lpstr>Классификация сект и культов</vt:lpstr>
      <vt:lpstr>Признаки тоталитарных сект</vt:lpstr>
      <vt:lpstr>Статистика</vt:lpstr>
      <vt:lpstr>Причины обращения людей в секты</vt:lpstr>
      <vt:lpstr>Причины и способы попадания человека в секты и культы</vt:lpstr>
      <vt:lpstr>Причины и способы попадания человека в секты и культы</vt:lpstr>
      <vt:lpstr>Причины и способы попадания человека в секты и культы</vt:lpstr>
      <vt:lpstr>Причины и способы попадания человека в секты и культы</vt:lpstr>
      <vt:lpstr>Причины и способы попадания человека в секты и культы</vt:lpstr>
      <vt:lpstr>Причины и способы попадания человека в секты и культы</vt:lpstr>
      <vt:lpstr>Профилактика</vt:lpstr>
      <vt:lpstr>Психологическое воздействие на личность адепта в сектах и культах (характеристика личности).</vt:lpstr>
      <vt:lpstr>Восемь критериев Роберта Джея Лифтона  (США, психиатр)</vt:lpstr>
      <vt:lpstr>Восемь критериев Роберта Джея Лифтона  (США, психиатр)</vt:lpstr>
      <vt:lpstr>Секты в России</vt:lpstr>
      <vt:lpstr>Секты в России</vt:lpstr>
      <vt:lpstr>Деструктивное воздействие сект и культов на общество, государство, культуру</vt:lpstr>
      <vt:lpstr>Закон «О свободе совести…» об ограничении деятельности религиозных организаций</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5 Экстремистские проявления в сектах и культах</dc:title>
  <dc:creator>Елена</dc:creator>
  <cp:lastModifiedBy>Харчевникова Елена</cp:lastModifiedBy>
  <cp:revision>45</cp:revision>
  <dcterms:created xsi:type="dcterms:W3CDTF">2017-12-04T11:36:40Z</dcterms:created>
  <dcterms:modified xsi:type="dcterms:W3CDTF">2018-05-10T06:12:54Z</dcterms:modified>
</cp:coreProperties>
</file>