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648" r:id="rId1"/>
  </p:sldMasterIdLst>
  <p:sldIdLst>
    <p:sldId id="256" r:id="rId2"/>
    <p:sldId id="598" r:id="rId3"/>
    <p:sldId id="518" r:id="rId4"/>
    <p:sldId id="564" r:id="rId5"/>
    <p:sldId id="563" r:id="rId6"/>
    <p:sldId id="554" r:id="rId7"/>
    <p:sldId id="562" r:id="rId8"/>
    <p:sldId id="569" r:id="rId9"/>
    <p:sldId id="570" r:id="rId10"/>
    <p:sldId id="571" r:id="rId11"/>
    <p:sldId id="572" r:id="rId12"/>
    <p:sldId id="573" r:id="rId13"/>
    <p:sldId id="574" r:id="rId14"/>
    <p:sldId id="575" r:id="rId15"/>
    <p:sldId id="555" r:id="rId16"/>
    <p:sldId id="556" r:id="rId17"/>
    <p:sldId id="557" r:id="rId18"/>
    <p:sldId id="558" r:id="rId19"/>
    <p:sldId id="559" r:id="rId20"/>
    <p:sldId id="560" r:id="rId21"/>
    <p:sldId id="561" r:id="rId22"/>
    <p:sldId id="565" r:id="rId23"/>
    <p:sldId id="566" r:id="rId24"/>
    <p:sldId id="576" r:id="rId25"/>
    <p:sldId id="530" r:id="rId26"/>
    <p:sldId id="589" r:id="rId27"/>
    <p:sldId id="531" r:id="rId28"/>
    <p:sldId id="532" r:id="rId29"/>
    <p:sldId id="533" r:id="rId30"/>
    <p:sldId id="534" r:id="rId31"/>
    <p:sldId id="535" r:id="rId32"/>
    <p:sldId id="536" r:id="rId33"/>
    <p:sldId id="537" r:id="rId34"/>
    <p:sldId id="538" r:id="rId35"/>
    <p:sldId id="539" r:id="rId36"/>
    <p:sldId id="580" r:id="rId37"/>
    <p:sldId id="579" r:id="rId38"/>
    <p:sldId id="578" r:id="rId39"/>
    <p:sldId id="581" r:id="rId40"/>
    <p:sldId id="577" r:id="rId41"/>
    <p:sldId id="540" r:id="rId42"/>
    <p:sldId id="541" r:id="rId43"/>
    <p:sldId id="542" r:id="rId44"/>
    <p:sldId id="543" r:id="rId45"/>
    <p:sldId id="582" r:id="rId46"/>
    <p:sldId id="583" r:id="rId47"/>
    <p:sldId id="544" r:id="rId48"/>
    <p:sldId id="545" r:id="rId49"/>
    <p:sldId id="546" r:id="rId50"/>
    <p:sldId id="547" r:id="rId51"/>
    <p:sldId id="548" r:id="rId52"/>
    <p:sldId id="549" r:id="rId53"/>
    <p:sldId id="550" r:id="rId54"/>
    <p:sldId id="551" r:id="rId55"/>
    <p:sldId id="552" r:id="rId56"/>
    <p:sldId id="553" r:id="rId57"/>
    <p:sldId id="584" r:id="rId58"/>
    <p:sldId id="585" r:id="rId59"/>
    <p:sldId id="586" r:id="rId60"/>
    <p:sldId id="587" r:id="rId61"/>
    <p:sldId id="588" r:id="rId62"/>
    <p:sldId id="590" r:id="rId63"/>
    <p:sldId id="591" r:id="rId64"/>
    <p:sldId id="592" r:id="rId65"/>
    <p:sldId id="593" r:id="rId66"/>
    <p:sldId id="594" r:id="rId67"/>
    <p:sldId id="595" r:id="rId68"/>
    <p:sldId id="596" r:id="rId69"/>
    <p:sldId id="597" r:id="rId70"/>
  </p:sldIdLst>
  <p:sldSz cx="12192000" cy="6858000"/>
  <p:notesSz cx="6815138"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p:scale>
          <a:sx n="90" d="100"/>
          <a:sy n="90" d="100"/>
        </p:scale>
        <p:origin x="-84"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5/14/2014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ru-RU" smtClean="0"/>
              <a:t>Образец заголовка</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5/14/2014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hyperlink" Target="http://www.pfrf.ru/userdata/zakonodatelstvo/19901222_4421psvs.doc"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www.pfrf.ru/userdata/zakonodatelstvo/19901222_4421psvs.doc"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pfrf.ru/userdata/zakonodatelstvo/20000927_1709ukpr.doc"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pfrf.ru/userdata/zakonodatelstvo/20011215_167fz.doc" TargetMode="External"/><Relationship Id="rId2" Type="http://schemas.openxmlformats.org/officeDocument/2006/relationships/hyperlink" Target="http://www.pfrf.ru/userdata/zakonodatelstvo/19960401_27fz.doc"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pfrf.ru/userdata/zakonodatelstvo/20011217_173fz.doc"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www.consultant.ru/document/cons_doc_LAW_154792/?dst=100408"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consultant.ru/document/cons_doc_LAW_144071/?dst=100009" TargetMode="External"/><Relationship Id="rId2" Type="http://schemas.openxmlformats.org/officeDocument/2006/relationships/hyperlink" Target="http://www.consultant.ru/document/cons_doc_LAW_127020/?dst=100008"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consultant.ru/popular/pensia/60_2.html#p151" TargetMode="External"/><Relationship Id="rId2" Type="http://schemas.openxmlformats.org/officeDocument/2006/relationships/hyperlink" Target="http://www.consultant.ru/popular/pensia/60_2.html#p152"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consultantplus://offline/ref=7486D44810362E84018A1B57753860806DE9FDDC061C557915D7E5137919F288069358567C711960m213H"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www.pfrf.ru/paketzak/"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pfrf.ru/tarif_nakop/"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66974" y="1469417"/>
            <a:ext cx="10919012" cy="2421464"/>
          </a:xfrm>
        </p:spPr>
        <p:txBody>
          <a:bodyPr>
            <a:noAutofit/>
          </a:bodyPr>
          <a:lstStyle/>
          <a:p>
            <a:pPr algn="ctr"/>
            <a:r>
              <a:rPr lang="ru-RU" sz="7200" b="1" dirty="0" smtClean="0">
                <a:solidFill>
                  <a:srgbClr val="FFFF00"/>
                </a:solidFill>
              </a:rPr>
              <a:t>Государственные и муниципальные финансы</a:t>
            </a:r>
            <a:endParaRPr lang="ru-RU" sz="7200" b="1" dirty="0">
              <a:solidFill>
                <a:srgbClr val="FFFF00"/>
              </a:solidFill>
            </a:endParaRPr>
          </a:p>
        </p:txBody>
      </p:sp>
      <p:sp>
        <p:nvSpPr>
          <p:cNvPr id="3" name="Подзаголовок 2"/>
          <p:cNvSpPr>
            <a:spLocks noGrp="1"/>
          </p:cNvSpPr>
          <p:nvPr>
            <p:ph type="subTitle" idx="1"/>
          </p:nvPr>
        </p:nvSpPr>
        <p:spPr>
          <a:xfrm>
            <a:off x="2789815" y="4245884"/>
            <a:ext cx="7197726" cy="1405467"/>
          </a:xfrm>
        </p:spPr>
        <p:txBody>
          <a:bodyPr>
            <a:noAutofit/>
          </a:bodyPr>
          <a:lstStyle/>
          <a:p>
            <a:pPr algn="ctr"/>
            <a:r>
              <a:rPr lang="ru-RU" sz="2800" b="1" dirty="0" smtClean="0"/>
              <a:t>Доцент кафедры Финансов и налогов,</a:t>
            </a:r>
          </a:p>
          <a:p>
            <a:pPr algn="ctr"/>
            <a:r>
              <a:rPr lang="ru-RU" sz="2800" b="1" dirty="0" smtClean="0"/>
              <a:t>канд. Экон. наук</a:t>
            </a:r>
          </a:p>
          <a:p>
            <a:pPr algn="ctr"/>
            <a:r>
              <a:rPr lang="ru-RU" sz="3600" b="1" dirty="0" smtClean="0"/>
              <a:t>Бедрачук илья александрович</a:t>
            </a:r>
            <a:endParaRPr lang="ru-RU" sz="3600" b="1" dirty="0"/>
          </a:p>
        </p:txBody>
      </p:sp>
    </p:spTree>
    <p:extLst>
      <p:ext uri="{BB962C8B-B14F-4D97-AF65-F5344CB8AC3E}">
        <p14:creationId xmlns:p14="http://schemas.microsoft.com/office/powerpoint/2010/main" val="3725845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33194" y="235608"/>
            <a:ext cx="8218843" cy="707886"/>
          </a:xfrm>
          <a:prstGeom prst="rect">
            <a:avLst/>
          </a:prstGeom>
          <a:noFill/>
        </p:spPr>
        <p:txBody>
          <a:bodyPr wrap="square" rtlCol="0">
            <a:spAutoFit/>
          </a:bodyPr>
          <a:lstStyle/>
          <a:p>
            <a:pPr algn="ctr"/>
            <a:r>
              <a:rPr lang="ru-RU" sz="4000" b="1" dirty="0" smtClean="0">
                <a:solidFill>
                  <a:srgbClr val="FFFF00"/>
                </a:solidFill>
              </a:rPr>
              <a:t>Практическое занятие 8</a:t>
            </a:r>
            <a:endParaRPr lang="ru-RU" sz="4000" b="1" dirty="0">
              <a:solidFill>
                <a:srgbClr val="FFFF00"/>
              </a:solidFill>
            </a:endParaRPr>
          </a:p>
        </p:txBody>
      </p:sp>
      <p:sp>
        <p:nvSpPr>
          <p:cNvPr id="4" name="Прямоугольник 3"/>
          <p:cNvSpPr/>
          <p:nvPr/>
        </p:nvSpPr>
        <p:spPr>
          <a:xfrm>
            <a:off x="710004" y="1032733"/>
            <a:ext cx="10649754" cy="5262979"/>
          </a:xfrm>
          <a:prstGeom prst="rect">
            <a:avLst/>
          </a:prstGeom>
        </p:spPr>
        <p:txBody>
          <a:bodyPr wrap="square">
            <a:spAutoFit/>
          </a:bodyPr>
          <a:lstStyle>
            <a:lvl1pPr indent="2508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indent="0"/>
            <a:r>
              <a:rPr lang="ru-RU" sz="2800" b="1" dirty="0">
                <a:latin typeface="Times New Roman" panose="02020603050405020304" pitchFamily="18" charset="0"/>
                <a:cs typeface="Times New Roman" panose="02020603050405020304" pitchFamily="18" charset="0"/>
              </a:rPr>
              <a:t>1. </a:t>
            </a:r>
            <a:r>
              <a:rPr lang="ru-RU" sz="2800" b="1" dirty="0">
                <a:latin typeface="Times New Roman" panose="02020603050405020304" pitchFamily="18" charset="0"/>
                <a:cs typeface="Times New Roman" panose="02020603050405020304" pitchFamily="18" charset="0"/>
              </a:rPr>
              <a:t>История развития </a:t>
            </a:r>
            <a:r>
              <a:rPr lang="ru-RU" sz="2800" b="1" dirty="0">
                <a:latin typeface="Times New Roman" panose="02020603050405020304" pitchFamily="18" charset="0"/>
                <a:cs typeface="Times New Roman" panose="02020603050405020304" pitchFamily="18" charset="0"/>
              </a:rPr>
              <a:t>государственного кредита </a:t>
            </a:r>
            <a:r>
              <a:rPr lang="ru-RU" sz="2800" b="1" dirty="0">
                <a:latin typeface="Times New Roman" panose="02020603050405020304" pitchFamily="18" charset="0"/>
                <a:cs typeface="Times New Roman" panose="02020603050405020304" pitchFamily="18" charset="0"/>
              </a:rPr>
              <a:t>и </a:t>
            </a:r>
            <a:r>
              <a:rPr lang="ru-RU" sz="2800" b="1" dirty="0" smtClean="0">
                <a:latin typeface="Times New Roman" panose="02020603050405020304" pitchFamily="18" charset="0"/>
                <a:cs typeface="Times New Roman" panose="02020603050405020304" pitchFamily="18" charset="0"/>
              </a:rPr>
              <a:t>государственного долга </a:t>
            </a:r>
            <a:r>
              <a:rPr lang="ru-RU" sz="2800" b="1" dirty="0">
                <a:latin typeface="Times New Roman" panose="02020603050405020304" pitchFamily="18" charset="0"/>
                <a:cs typeface="Times New Roman" panose="02020603050405020304" pitchFamily="18" charset="0"/>
              </a:rPr>
              <a:t>в Советском Союзе</a:t>
            </a:r>
            <a:endParaRPr lang="ru-RU" sz="2800" b="1" dirty="0">
              <a:latin typeface="Times New Roman" panose="02020603050405020304" pitchFamily="18" charset="0"/>
              <a:cs typeface="Times New Roman" panose="02020603050405020304" pitchFamily="18" charset="0"/>
            </a:endParaRPr>
          </a:p>
          <a:p>
            <a:pPr indent="0"/>
            <a:r>
              <a:rPr lang="ru-RU" sz="2800" b="1" dirty="0" smtClean="0">
                <a:latin typeface="Times New Roman" panose="02020603050405020304" pitchFamily="18" charset="0"/>
                <a:cs typeface="Times New Roman" panose="02020603050405020304" pitchFamily="18" charset="0"/>
              </a:rPr>
              <a:t>2. Структура </a:t>
            </a:r>
            <a:r>
              <a:rPr lang="ru-RU" sz="2800" b="1" dirty="0">
                <a:latin typeface="Times New Roman" panose="02020603050405020304" pitchFamily="18" charset="0"/>
                <a:cs typeface="Times New Roman" panose="02020603050405020304" pitchFamily="18" charset="0"/>
              </a:rPr>
              <a:t>и динамика государственного внутреннего долга Российской Федерации с 1992 года</a:t>
            </a:r>
          </a:p>
          <a:p>
            <a:pPr indent="0"/>
            <a:r>
              <a:rPr lang="ru-RU" sz="2800" b="1" dirty="0">
                <a:latin typeface="Times New Roman" panose="02020603050405020304" pitchFamily="18" charset="0"/>
                <a:cs typeface="Times New Roman" panose="02020603050405020304" pitchFamily="18" charset="0"/>
              </a:rPr>
              <a:t>3</a:t>
            </a:r>
            <a:r>
              <a:rPr lang="ru-RU" sz="2800" b="1" dirty="0" smtClean="0">
                <a:latin typeface="Times New Roman" panose="02020603050405020304" pitchFamily="18" charset="0"/>
                <a:cs typeface="Times New Roman" panose="02020603050405020304" pitchFamily="18" charset="0"/>
              </a:rPr>
              <a:t>. Структура </a:t>
            </a:r>
            <a:r>
              <a:rPr lang="ru-RU" sz="2800" b="1" dirty="0">
                <a:latin typeface="Times New Roman" panose="02020603050405020304" pitchFamily="18" charset="0"/>
                <a:cs typeface="Times New Roman" panose="02020603050405020304" pitchFamily="18" charset="0"/>
              </a:rPr>
              <a:t>и динамика государственного </a:t>
            </a:r>
            <a:r>
              <a:rPr lang="ru-RU" sz="2800" b="1" dirty="0">
                <a:latin typeface="Times New Roman" panose="02020603050405020304" pitchFamily="18" charset="0"/>
                <a:cs typeface="Times New Roman" panose="02020603050405020304" pitchFamily="18" charset="0"/>
              </a:rPr>
              <a:t>внешнего </a:t>
            </a:r>
            <a:r>
              <a:rPr lang="ru-RU" sz="2800" b="1" dirty="0">
                <a:latin typeface="Times New Roman" panose="02020603050405020304" pitchFamily="18" charset="0"/>
                <a:cs typeface="Times New Roman" panose="02020603050405020304" pitchFamily="18" charset="0"/>
              </a:rPr>
              <a:t>долга Российской Федерации с 1992 года</a:t>
            </a:r>
          </a:p>
          <a:p>
            <a:pPr indent="0"/>
            <a:r>
              <a:rPr lang="ru-RU" sz="2800" b="1" dirty="0">
                <a:latin typeface="Times New Roman" panose="02020603050405020304" pitchFamily="18" charset="0"/>
                <a:cs typeface="Times New Roman" panose="02020603050405020304" pitchFamily="18" charset="0"/>
              </a:rPr>
              <a:t>4</a:t>
            </a:r>
            <a:r>
              <a:rPr lang="ru-RU" sz="2800" b="1" dirty="0" smtClean="0">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Проблемы </a:t>
            </a:r>
            <a:r>
              <a:rPr lang="ru-RU" sz="2800" b="1" dirty="0">
                <a:latin typeface="Times New Roman" panose="02020603050405020304" pitchFamily="18" charset="0"/>
                <a:cs typeface="Times New Roman" panose="02020603050405020304" pitchFamily="18" charset="0"/>
              </a:rPr>
              <a:t>задолженности бывшего Советского Союза и </a:t>
            </a:r>
            <a:r>
              <a:rPr lang="ru-RU" sz="2800" b="1" dirty="0">
                <a:latin typeface="Times New Roman" panose="02020603050405020304" pitchFamily="18" charset="0"/>
                <a:cs typeface="Times New Roman" panose="02020603050405020304" pitchFamily="18" charset="0"/>
              </a:rPr>
              <a:t>их </a:t>
            </a:r>
            <a:r>
              <a:rPr lang="ru-RU" sz="2800" b="1" dirty="0" smtClean="0">
                <a:latin typeface="Times New Roman" panose="02020603050405020304" pitchFamily="18" charset="0"/>
                <a:cs typeface="Times New Roman" panose="02020603050405020304" pitchFamily="18" charset="0"/>
              </a:rPr>
              <a:t>решения</a:t>
            </a:r>
          </a:p>
          <a:p>
            <a:pPr indent="0"/>
            <a:r>
              <a:rPr lang="ru-RU" sz="2800" b="1" dirty="0">
                <a:latin typeface="Times New Roman" panose="02020603050405020304" pitchFamily="18" charset="0"/>
                <a:cs typeface="Times New Roman" panose="02020603050405020304" pitchFamily="18" charset="0"/>
              </a:rPr>
              <a:t>5</a:t>
            </a:r>
            <a:r>
              <a:rPr lang="ru-RU" sz="2800" b="1" dirty="0" smtClean="0">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Обзор рынка государственных ценных </a:t>
            </a:r>
            <a:r>
              <a:rPr lang="ru-RU" sz="2800" b="1" dirty="0">
                <a:latin typeface="Times New Roman" panose="02020603050405020304" pitchFamily="18" charset="0"/>
                <a:cs typeface="Times New Roman" panose="02020603050405020304" pitchFamily="18" charset="0"/>
              </a:rPr>
              <a:t>бумаг</a:t>
            </a:r>
          </a:p>
          <a:p>
            <a:pPr indent="0"/>
            <a:r>
              <a:rPr lang="ru-RU" sz="2800" b="1" dirty="0" smtClean="0">
                <a:latin typeface="Times New Roman" panose="02020603050405020304" pitchFamily="18" charset="0"/>
                <a:cs typeface="Times New Roman" panose="02020603050405020304" pitchFamily="18" charset="0"/>
              </a:rPr>
              <a:t>6.  Международный валютный фонд</a:t>
            </a:r>
          </a:p>
          <a:p>
            <a:pPr indent="0"/>
            <a:r>
              <a:rPr lang="ru-RU" sz="2800" b="1" dirty="0">
                <a:latin typeface="Times New Roman" panose="02020603050405020304" pitchFamily="18" charset="0"/>
                <a:cs typeface="Times New Roman" panose="02020603050405020304" pitchFamily="18" charset="0"/>
              </a:rPr>
              <a:t>7</a:t>
            </a:r>
            <a:r>
              <a:rPr lang="ru-RU" sz="2800" b="1" dirty="0" smtClean="0">
                <a:latin typeface="Times New Roman" panose="02020603050405020304" pitchFamily="18" charset="0"/>
                <a:cs typeface="Times New Roman" panose="02020603050405020304" pitchFamily="18" charset="0"/>
              </a:rPr>
              <a:t>. Парижский </a:t>
            </a:r>
            <a:r>
              <a:rPr lang="ru-RU" sz="2800" b="1" dirty="0">
                <a:latin typeface="Times New Roman" panose="02020603050405020304" pitchFamily="18" charset="0"/>
                <a:cs typeface="Times New Roman" panose="02020603050405020304" pitchFamily="18" charset="0"/>
              </a:rPr>
              <a:t>клуб </a:t>
            </a:r>
            <a:r>
              <a:rPr lang="ru-RU" sz="2800" b="1" dirty="0">
                <a:latin typeface="Times New Roman" panose="02020603050405020304" pitchFamily="18" charset="0"/>
                <a:cs typeface="Times New Roman" panose="02020603050405020304" pitchFamily="18" charset="0"/>
              </a:rPr>
              <a:t>стран-кредиторов и </a:t>
            </a:r>
            <a:r>
              <a:rPr lang="ru-RU" sz="2800" b="1" dirty="0">
                <a:latin typeface="Times New Roman" panose="02020603050405020304" pitchFamily="18" charset="0"/>
                <a:cs typeface="Times New Roman" panose="02020603050405020304" pitchFamily="18" charset="0"/>
              </a:rPr>
              <a:t>Лондонский клуб банков-кредиторов</a:t>
            </a:r>
          </a:p>
        </p:txBody>
      </p:sp>
    </p:spTree>
    <p:extLst>
      <p:ext uri="{BB962C8B-B14F-4D97-AF65-F5344CB8AC3E}">
        <p14:creationId xmlns:p14="http://schemas.microsoft.com/office/powerpoint/2010/main" val="31511590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366" y="1075763"/>
            <a:ext cx="11198712" cy="2985433"/>
          </a:xfrm>
          <a:prstGeom prst="rect">
            <a:avLst/>
          </a:prstGeom>
          <a:noFill/>
        </p:spPr>
        <p:txBody>
          <a:bodyPr wrap="square" rtlCol="0">
            <a:spAutoFit/>
          </a:bodyPr>
          <a:lstStyle/>
          <a:p>
            <a:pPr algn="ctr"/>
            <a:endParaRPr lang="ru-RU" sz="4400" b="1" u="sng" dirty="0"/>
          </a:p>
          <a:p>
            <a:pPr marL="0" lvl="8" algn="ctr"/>
            <a:r>
              <a:rPr lang="ru-RU" sz="4800" b="1" dirty="0" smtClean="0"/>
              <a:t>Лекция 13</a:t>
            </a:r>
          </a:p>
          <a:p>
            <a:pPr marL="0" lvl="8" algn="ctr"/>
            <a:endParaRPr lang="ru-RU" sz="4800" b="1" dirty="0" smtClean="0"/>
          </a:p>
          <a:p>
            <a:pPr marL="0" lvl="8" algn="ctr"/>
            <a:r>
              <a:rPr lang="ru-RU" sz="4800" b="1" dirty="0" smtClean="0"/>
              <a:t>Внебюджетные фонды государства</a:t>
            </a:r>
            <a:endParaRPr lang="ru-RU" sz="4800" b="1" dirty="0"/>
          </a:p>
        </p:txBody>
      </p:sp>
    </p:spTree>
    <p:extLst>
      <p:ext uri="{BB962C8B-B14F-4D97-AF65-F5344CB8AC3E}">
        <p14:creationId xmlns:p14="http://schemas.microsoft.com/office/powerpoint/2010/main" val="2873858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25" y="612775"/>
            <a:ext cx="10155238" cy="5570538"/>
          </a:xfrm>
          <a:prstGeom prst="rect">
            <a:avLst/>
          </a:prstGeom>
        </p:spPr>
        <p:txBody>
          <a:bodyPr>
            <a:spAutoFit/>
          </a:bodyPr>
          <a:lstStyle>
            <a:lvl1pPr indent="2508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just"/>
            <a:r>
              <a:rPr lang="ru-RU" sz="3600" b="1" dirty="0">
                <a:latin typeface="Times New Roman" panose="02020603050405020304" pitchFamily="18" charset="0"/>
                <a:cs typeface="Times New Roman" panose="02020603050405020304" pitchFamily="18" charset="0"/>
              </a:rPr>
              <a:t>Финансовая система Российской Федерации </a:t>
            </a:r>
            <a:r>
              <a:rPr lang="ru-RU" sz="3200" dirty="0">
                <a:latin typeface="Times New Roman" panose="02020603050405020304" pitchFamily="18" charset="0"/>
                <a:cs typeface="Times New Roman" panose="02020603050405020304" pitchFamily="18" charset="0"/>
              </a:rPr>
              <a:t>включает следующие звенья финансовых отношений:</a:t>
            </a:r>
          </a:p>
          <a:p>
            <a:pPr algn="just"/>
            <a:r>
              <a:rPr lang="ru-RU" sz="3200" dirty="0">
                <a:latin typeface="Times New Roman" panose="02020603050405020304" pitchFamily="18" charset="0"/>
                <a:cs typeface="Times New Roman" panose="02020603050405020304" pitchFamily="18" charset="0"/>
              </a:rPr>
              <a:t>1)	</a:t>
            </a:r>
            <a:r>
              <a:rPr lang="ru-RU" sz="3200" b="1" u="sng" dirty="0">
                <a:solidFill>
                  <a:srgbClr val="FFFF00"/>
                </a:solidFill>
                <a:latin typeface="Times New Roman" panose="02020603050405020304" pitchFamily="18" charset="0"/>
                <a:cs typeface="Times New Roman" panose="02020603050405020304" pitchFamily="18" charset="0"/>
              </a:rPr>
              <a:t>централизованные финансы:</a:t>
            </a:r>
          </a:p>
          <a:p>
            <a:pPr algn="just">
              <a:buFont typeface="Wingdings" panose="05000000000000000000" pitchFamily="2" charset="2"/>
              <a:buChar char=""/>
            </a:pPr>
            <a:r>
              <a:rPr lang="ru-RU" sz="3200" dirty="0">
                <a:latin typeface="Times New Roman" panose="02020603050405020304" pitchFamily="18" charset="0"/>
                <a:cs typeface="Times New Roman" panose="02020603050405020304" pitchFamily="18" charset="0"/>
              </a:rPr>
              <a:t>государственная бюджетная система;</a:t>
            </a:r>
          </a:p>
          <a:p>
            <a:pPr algn="just">
              <a:buFont typeface="Wingdings" panose="05000000000000000000" pitchFamily="2" charset="2"/>
              <a:buChar char=""/>
            </a:pPr>
            <a:r>
              <a:rPr lang="ru-RU" sz="3200" dirty="0">
                <a:latin typeface="Times New Roman" panose="02020603050405020304" pitchFamily="18" charset="0"/>
                <a:cs typeface="Times New Roman" panose="02020603050405020304" pitchFamily="18" charset="0"/>
              </a:rPr>
              <a:t>внебюджетные фонды;</a:t>
            </a:r>
          </a:p>
          <a:p>
            <a:pPr algn="just">
              <a:buFont typeface="Wingdings" panose="05000000000000000000" pitchFamily="2" charset="2"/>
              <a:buChar char=""/>
            </a:pPr>
            <a:r>
              <a:rPr lang="ru-RU" sz="3200" dirty="0">
                <a:latin typeface="Times New Roman" panose="02020603050405020304" pitchFamily="18" charset="0"/>
                <a:cs typeface="Times New Roman" panose="02020603050405020304" pitchFamily="18" charset="0"/>
              </a:rPr>
              <a:t>государственный кредит;</a:t>
            </a:r>
          </a:p>
          <a:p>
            <a:pPr algn="just"/>
            <a:r>
              <a:rPr lang="ru-RU" sz="3200" dirty="0">
                <a:latin typeface="Times New Roman" panose="02020603050405020304" pitchFamily="18" charset="0"/>
                <a:cs typeface="Times New Roman" panose="02020603050405020304" pitchFamily="18" charset="0"/>
              </a:rPr>
              <a:t>2)	</a:t>
            </a:r>
            <a:r>
              <a:rPr lang="ru-RU" sz="3200" b="1" u="sng" dirty="0">
                <a:solidFill>
                  <a:srgbClr val="FFFF00"/>
                </a:solidFill>
                <a:latin typeface="Times New Roman" panose="02020603050405020304" pitchFamily="18" charset="0"/>
                <a:cs typeface="Times New Roman" panose="02020603050405020304" pitchFamily="18" charset="0"/>
              </a:rPr>
              <a:t>децентрализованные финансы:</a:t>
            </a:r>
          </a:p>
          <a:p>
            <a:pPr algn="just">
              <a:buFont typeface="Wingdings" panose="05000000000000000000" pitchFamily="2" charset="2"/>
              <a:buChar char=""/>
            </a:pPr>
            <a:r>
              <a:rPr lang="ru-RU" sz="3200" dirty="0">
                <a:latin typeface="Times New Roman" panose="02020603050405020304" pitchFamily="18" charset="0"/>
                <a:cs typeface="Times New Roman" panose="02020603050405020304" pitchFamily="18" charset="0"/>
              </a:rPr>
              <a:t>финансы коммерческих предприятий и организаций;</a:t>
            </a:r>
          </a:p>
          <a:p>
            <a:pPr algn="just">
              <a:buFont typeface="Wingdings" panose="05000000000000000000" pitchFamily="2" charset="2"/>
              <a:buChar char=""/>
            </a:pPr>
            <a:r>
              <a:rPr lang="ru-RU" sz="3200" dirty="0">
                <a:latin typeface="Times New Roman" panose="02020603050405020304" pitchFamily="18" charset="0"/>
                <a:cs typeface="Times New Roman" panose="02020603050405020304" pitchFamily="18" charset="0"/>
              </a:rPr>
              <a:t>финансы некоммерческих организаций;</a:t>
            </a:r>
          </a:p>
          <a:p>
            <a:pPr algn="just">
              <a:buFont typeface="Wingdings" panose="05000000000000000000" pitchFamily="2" charset="2"/>
              <a:buChar char=""/>
            </a:pPr>
            <a:r>
              <a:rPr lang="ru-RU" sz="3200" dirty="0">
                <a:latin typeface="Times New Roman" panose="02020603050405020304" pitchFamily="18" charset="0"/>
                <a:cs typeface="Times New Roman" panose="02020603050405020304" pitchFamily="18" charset="0"/>
              </a:rPr>
              <a:t>финансы финансовых посредников;</a:t>
            </a:r>
          </a:p>
          <a:p>
            <a:pPr algn="just"/>
            <a:r>
              <a:rPr lang="ru-RU" sz="3200" dirty="0">
                <a:latin typeface="Times New Roman" panose="02020603050405020304" pitchFamily="18" charset="0"/>
                <a:cs typeface="Times New Roman" panose="02020603050405020304" pitchFamily="18" charset="0"/>
              </a:rPr>
              <a:t>3)	</a:t>
            </a:r>
            <a:r>
              <a:rPr lang="ru-RU" sz="3200" b="1" u="sng" dirty="0">
                <a:solidFill>
                  <a:srgbClr val="FFFF00"/>
                </a:solidFill>
                <a:latin typeface="Times New Roman" panose="02020603050405020304" pitchFamily="18" charset="0"/>
                <a:cs typeface="Times New Roman" panose="02020603050405020304" pitchFamily="18" charset="0"/>
              </a:rPr>
              <a:t>финансы домашних хозяйств.</a:t>
            </a:r>
          </a:p>
        </p:txBody>
      </p:sp>
    </p:spTree>
    <p:extLst>
      <p:ext uri="{BB962C8B-B14F-4D97-AF65-F5344CB8AC3E}">
        <p14:creationId xmlns:p14="http://schemas.microsoft.com/office/powerpoint/2010/main" val="13603803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Прямоугольник 1"/>
          <p:cNvSpPr>
            <a:spLocks noChangeArrowheads="1"/>
          </p:cNvSpPr>
          <p:nvPr/>
        </p:nvSpPr>
        <p:spPr bwMode="auto">
          <a:xfrm>
            <a:off x="473075" y="409575"/>
            <a:ext cx="11069638"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508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ru-RU" sz="2800" dirty="0">
                <a:latin typeface="Times New Roman" panose="02020603050405020304" pitchFamily="18" charset="0"/>
                <a:cs typeface="Times New Roman" panose="02020603050405020304" pitchFamily="18" charset="0"/>
              </a:rPr>
              <a:t>Второй элемент централизованных финансов – </a:t>
            </a:r>
            <a:r>
              <a:rPr lang="ru-RU" sz="2800" b="1" dirty="0">
                <a:solidFill>
                  <a:srgbClr val="FFFF00"/>
                </a:solidFill>
                <a:latin typeface="Times New Roman" panose="02020603050405020304" pitchFamily="18" charset="0"/>
                <a:cs typeface="Times New Roman" panose="02020603050405020304" pitchFamily="18" charset="0"/>
              </a:rPr>
              <a:t>внебюджетные фонды</a:t>
            </a:r>
            <a:r>
              <a:rPr lang="ru-RU" sz="2800" dirty="0">
                <a:latin typeface="Times New Roman" panose="02020603050405020304" pitchFamily="18" charset="0"/>
                <a:cs typeface="Times New Roman" panose="02020603050405020304" pitchFamily="18" charset="0"/>
              </a:rPr>
              <a:t>. Эти фонды имеют постоянный источник, а мобилизация и использование средств осуществляется в особых формах и особыми методами. Внебюджетные фонды не зависят от средств государственного бюджета, используются строго по целевому назначению – для оказания социальных услуг населению, стимулирования развития отсталых отраслей инфраструктуры.</a:t>
            </a:r>
          </a:p>
        </p:txBody>
      </p:sp>
      <p:sp>
        <p:nvSpPr>
          <p:cNvPr id="67587" name="TextBox 2"/>
          <p:cNvSpPr txBox="1">
            <a:spLocks noChangeArrowheads="1"/>
          </p:cNvSpPr>
          <p:nvPr/>
        </p:nvSpPr>
        <p:spPr bwMode="auto">
          <a:xfrm>
            <a:off x="550863" y="3808413"/>
            <a:ext cx="11250612"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ru-RU" sz="4000" b="1" dirty="0">
                <a:solidFill>
                  <a:srgbClr val="FFFF00"/>
                </a:solidFill>
              </a:rPr>
              <a:t>1. Пенсионный фонд РФ</a:t>
            </a:r>
          </a:p>
          <a:p>
            <a:r>
              <a:rPr lang="ru-RU" sz="4000" b="1" dirty="0">
                <a:solidFill>
                  <a:srgbClr val="FFFF00"/>
                </a:solidFill>
              </a:rPr>
              <a:t>2. Фонд социального страхования РФ</a:t>
            </a:r>
          </a:p>
          <a:p>
            <a:r>
              <a:rPr lang="ru-RU" sz="4000" b="1" dirty="0">
                <a:solidFill>
                  <a:srgbClr val="FFFF00"/>
                </a:solidFill>
              </a:rPr>
              <a:t>3. Фонды обязательного медицинского страхования</a:t>
            </a:r>
          </a:p>
        </p:txBody>
      </p:sp>
    </p:spTree>
    <p:extLst>
      <p:ext uri="{BB962C8B-B14F-4D97-AF65-F5344CB8AC3E}">
        <p14:creationId xmlns:p14="http://schemas.microsoft.com/office/powerpoint/2010/main" val="28347547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Grp="1" noChangeArrowheads="1"/>
          </p:cNvSpPr>
          <p:nvPr>
            <p:ph type="title"/>
          </p:nvPr>
        </p:nvSpPr>
        <p:spPr>
          <a:xfrm>
            <a:off x="785309" y="355003"/>
            <a:ext cx="10725373" cy="5744584"/>
          </a:xfrm>
        </p:spPr>
        <p:txBody>
          <a:bodyPr>
            <a:noAutofit/>
          </a:bodyPr>
          <a:lstStyle/>
          <a:p>
            <a:r>
              <a:rPr lang="ru-RU" sz="4400" b="1" dirty="0" smtClean="0">
                <a:solidFill>
                  <a:srgbClr val="FFFF00"/>
                </a:solidFill>
              </a:rPr>
              <a:t>Пенсионный </a:t>
            </a:r>
            <a:r>
              <a:rPr lang="ru-RU" sz="4400" b="1" dirty="0">
                <a:solidFill>
                  <a:srgbClr val="FFFF00"/>
                </a:solidFill>
              </a:rPr>
              <a:t>фонд Российской </a:t>
            </a:r>
            <a:r>
              <a:rPr lang="ru-RU" sz="4400" b="1" dirty="0" smtClean="0">
                <a:solidFill>
                  <a:srgbClr val="FFFF00"/>
                </a:solidFill>
              </a:rPr>
              <a:t>Федерации</a:t>
            </a:r>
            <a:br>
              <a:rPr lang="ru-RU" sz="4400" b="1" dirty="0" smtClean="0">
                <a:solidFill>
                  <a:srgbClr val="FFFF00"/>
                </a:solidFill>
              </a:rPr>
            </a:br>
            <a:r>
              <a:rPr lang="ru-RU" sz="4400" b="1" dirty="0" smtClean="0"/>
              <a:t>- </a:t>
            </a:r>
            <a:r>
              <a:rPr lang="ru-RU" sz="4400" b="1" dirty="0"/>
              <a:t>один из наиболее значимых социальных институтов страны. Это крупнейшая федеральная система оказания государственных услуг в области социального обеспечения в России.</a:t>
            </a:r>
          </a:p>
        </p:txBody>
      </p:sp>
    </p:spTree>
    <p:extLst>
      <p:ext uri="{BB962C8B-B14F-4D97-AF65-F5344CB8AC3E}">
        <p14:creationId xmlns:p14="http://schemas.microsoft.com/office/powerpoint/2010/main" val="4114238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Grp="1" noChangeArrowheads="1"/>
          </p:cNvSpPr>
          <p:nvPr>
            <p:ph type="title"/>
          </p:nvPr>
        </p:nvSpPr>
        <p:spPr>
          <a:xfrm>
            <a:off x="785309" y="355003"/>
            <a:ext cx="10725373" cy="5744584"/>
          </a:xfrm>
        </p:spPr>
        <p:txBody>
          <a:bodyPr>
            <a:noAutofit/>
          </a:bodyPr>
          <a:lstStyle/>
          <a:p>
            <a:r>
              <a:rPr lang="ru-RU" sz="2800" b="1" dirty="0">
                <a:solidFill>
                  <a:srgbClr val="FFFF00"/>
                </a:solidFill>
              </a:rPr>
              <a:t>ПФР был образован 22 декабря 1990 года </a:t>
            </a:r>
            <a:r>
              <a:rPr lang="ru-RU" sz="2800" b="1" dirty="0">
                <a:hlinkClick r:id="rId2"/>
              </a:rPr>
              <a:t>Постановлением Верховного Совета РСФСР №442-1 «Об организации Пенсионного фонда РСФСР»</a:t>
            </a:r>
            <a:r>
              <a:rPr lang="ru-RU" sz="2800" b="1" dirty="0"/>
              <a:t> для государственного управления финансами пенсионного обеспечения, которые было необходимо выделить в самостоятельный внебюджетный </a:t>
            </a:r>
            <a:r>
              <a:rPr lang="ru-RU" sz="2800" b="1" dirty="0" smtClean="0"/>
              <a:t>фонд.</a:t>
            </a:r>
            <a:br>
              <a:rPr lang="ru-RU" sz="2800" b="1" dirty="0" smtClean="0"/>
            </a:br>
            <a:r>
              <a:rPr lang="ru-RU" sz="2800" b="1" dirty="0" smtClean="0"/>
              <a:t/>
            </a:r>
            <a:br>
              <a:rPr lang="ru-RU" sz="2800" b="1" dirty="0" smtClean="0"/>
            </a:br>
            <a:r>
              <a:rPr lang="ru-RU" sz="2800" b="1" dirty="0" smtClean="0"/>
              <a:t>С </a:t>
            </a:r>
            <a:r>
              <a:rPr lang="ru-RU" sz="2800" b="1" dirty="0"/>
              <a:t>созданием Пенсионного фонда в России появился принципиально новый механизм финансирования и выплаты пенсий и пособий. Средства для финансирования выплаты пенсий стали формироваться за счет поступления обязательных страховых взносов работодателей и граждан.</a:t>
            </a:r>
            <a:endParaRPr lang="ru-RU" sz="2000" b="1" dirty="0"/>
          </a:p>
        </p:txBody>
      </p:sp>
    </p:spTree>
    <p:extLst>
      <p:ext uri="{BB962C8B-B14F-4D97-AF65-F5344CB8AC3E}">
        <p14:creationId xmlns:p14="http://schemas.microsoft.com/office/powerpoint/2010/main" val="3620475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3" y="978947"/>
            <a:ext cx="11187953" cy="5693866"/>
          </a:xfrm>
          <a:prstGeom prst="rect">
            <a:avLst/>
          </a:prstGeom>
        </p:spPr>
        <p:txBody>
          <a:bodyPr wrap="square">
            <a:spAutoFit/>
          </a:bodyPr>
          <a:lstStyle/>
          <a:p>
            <a:r>
              <a:rPr lang="ru-RU" sz="2800" b="1" dirty="0"/>
              <a:t>Пенсионный фонд Российской Федерации образован 22 декабря 1990 года </a:t>
            </a:r>
            <a:r>
              <a:rPr lang="ru-RU" sz="2800" b="1" dirty="0">
                <a:hlinkClick r:id="rId2"/>
              </a:rPr>
              <a:t>Постановлением Верховного Совета РСФСР №442-1 «Об организации Пенсионного фонда РСФСР»</a:t>
            </a:r>
            <a:r>
              <a:rPr lang="ru-RU" sz="2800" b="1" dirty="0"/>
              <a:t> для государственного управления финансами пенсионного обеспечения России. Его создание позволило внедрить принципиально новый процесс финансирования и выплаты пенсий и пособий. Средства были выведены в самостоятельный бюджетный механизм и стали формироваться за счёт поступления обязательных страховых взносов. Положением о Пенсионном фонде России, утверждённом 27 декабря 1991 года, был определён целевой характер денежных средств Пенсионного фонда, и закреплен запрет на их изъятие из бюджета ПФР на другие цели. </a:t>
            </a:r>
            <a:br>
              <a:rPr lang="ru-RU" sz="2800" b="1" dirty="0"/>
            </a:br>
            <a:endParaRPr lang="ru-RU" sz="2800" b="1" dirty="0"/>
          </a:p>
        </p:txBody>
      </p:sp>
      <p:sp>
        <p:nvSpPr>
          <p:cNvPr id="3" name="Прямоугольник 2"/>
          <p:cNvSpPr/>
          <p:nvPr/>
        </p:nvSpPr>
        <p:spPr>
          <a:xfrm>
            <a:off x="4260074" y="199920"/>
            <a:ext cx="2811347" cy="646331"/>
          </a:xfrm>
          <a:prstGeom prst="rect">
            <a:avLst/>
          </a:prstGeom>
        </p:spPr>
        <p:txBody>
          <a:bodyPr wrap="none">
            <a:spAutoFit/>
          </a:bodyPr>
          <a:lstStyle/>
          <a:p>
            <a:pPr algn="ctr"/>
            <a:r>
              <a:rPr lang="ru-RU" sz="3600" b="1" dirty="0">
                <a:solidFill>
                  <a:srgbClr val="FFFF00"/>
                </a:solidFill>
              </a:rPr>
              <a:t>История ПФР</a:t>
            </a:r>
          </a:p>
        </p:txBody>
      </p:sp>
    </p:spTree>
    <p:extLst>
      <p:ext uri="{BB962C8B-B14F-4D97-AF65-F5344CB8AC3E}">
        <p14:creationId xmlns:p14="http://schemas.microsoft.com/office/powerpoint/2010/main" val="3084285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3" y="978947"/>
            <a:ext cx="11187953" cy="4893647"/>
          </a:xfrm>
          <a:prstGeom prst="rect">
            <a:avLst/>
          </a:prstGeom>
        </p:spPr>
        <p:txBody>
          <a:bodyPr wrap="square">
            <a:spAutoFit/>
          </a:bodyPr>
          <a:lstStyle/>
          <a:p>
            <a:r>
              <a:rPr lang="ru-RU" sz="2400" b="1" dirty="0"/>
              <a:t>Изначально основной функцией Пенсионного фонда России был сбор страховых взносов на финансирование выплаты пенсий по старости, инвалидности и по случаю потери кормильца. Однако ещё в 1992 году в ряде регионов страны был начат эксперимент по созданию единых пенсионных служб (ЕПС), осуществляющих одновременно назначение и выплату государственных пенсий. Дальнейшим развитием этого процесса стал </a:t>
            </a:r>
            <a:r>
              <a:rPr lang="ru-RU" sz="2400" b="1" dirty="0">
                <a:hlinkClick r:id="rId2"/>
              </a:rPr>
              <a:t>Указ Президента РФ от 27 сентября 2000 года № 1709 «О мерах по совершенствованию управления государственным пенсионным обеспечением в Российской Федерации»</a:t>
            </a:r>
            <a:r>
              <a:rPr lang="ru-RU" sz="2400" b="1" dirty="0"/>
              <a:t>. Он рекомендовал органам региональной власти  заключить с Пенсионным фондом РФ соглашения о передаче территориальным органам ПФР полномочий по назначению и выплате пенсий, находящихся на тот момент у  органов социальной защиты регионов.</a:t>
            </a:r>
            <a:br>
              <a:rPr lang="ru-RU" sz="2400" b="1" dirty="0"/>
            </a:br>
            <a:endParaRPr lang="ru-RU" sz="2400" b="1" dirty="0"/>
          </a:p>
        </p:txBody>
      </p:sp>
      <p:sp>
        <p:nvSpPr>
          <p:cNvPr id="3" name="Прямоугольник 2"/>
          <p:cNvSpPr/>
          <p:nvPr/>
        </p:nvSpPr>
        <p:spPr>
          <a:xfrm>
            <a:off x="4260074" y="199920"/>
            <a:ext cx="2811347" cy="646331"/>
          </a:xfrm>
          <a:prstGeom prst="rect">
            <a:avLst/>
          </a:prstGeom>
        </p:spPr>
        <p:txBody>
          <a:bodyPr wrap="none">
            <a:spAutoFit/>
          </a:bodyPr>
          <a:lstStyle/>
          <a:p>
            <a:pPr algn="ctr"/>
            <a:r>
              <a:rPr lang="ru-RU" sz="3600" b="1" dirty="0">
                <a:solidFill>
                  <a:srgbClr val="FFFF00"/>
                </a:solidFill>
              </a:rPr>
              <a:t>История ПФР</a:t>
            </a:r>
          </a:p>
        </p:txBody>
      </p:sp>
    </p:spTree>
    <p:extLst>
      <p:ext uri="{BB962C8B-B14F-4D97-AF65-F5344CB8AC3E}">
        <p14:creationId xmlns:p14="http://schemas.microsoft.com/office/powerpoint/2010/main" val="323367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3" y="978947"/>
            <a:ext cx="11187953" cy="5509200"/>
          </a:xfrm>
          <a:prstGeom prst="rect">
            <a:avLst/>
          </a:prstGeom>
        </p:spPr>
        <p:txBody>
          <a:bodyPr wrap="square">
            <a:spAutoFit/>
          </a:bodyPr>
          <a:lstStyle/>
          <a:p>
            <a:r>
              <a:rPr lang="ru-RU" sz="2200" b="1" dirty="0"/>
              <a:t>В 1997 году вступил в силу </a:t>
            </a:r>
            <a:r>
              <a:rPr lang="ru-RU" sz="2200" b="1" dirty="0">
                <a:hlinkClick r:id="rId2"/>
              </a:rPr>
              <a:t>Федеральный закон «Об индивидуальном (персонифицированном) учёте в системе государственного пенсионного страхования» № 27-ФЗ</a:t>
            </a:r>
            <a:r>
              <a:rPr lang="ru-RU" sz="2200" b="1" dirty="0"/>
              <a:t>. В соответствии с этим законом, основное значение для увеличения размера пенсии приобретал не общий трудовой стаж, а учтённый страховой стаж и размеры платежей, которые осуществлял в интересах работника его работодатель. В системе Пенсионного фонда был создан  Информационный центр персонифицированного учёта для обеспечения оперативного взаимодействия со всеми  территориальными отделениями ПФР и для ведения базы данных персонифицированного учёта центрального уровня.  </a:t>
            </a:r>
            <a:br>
              <a:rPr lang="ru-RU" sz="2200" b="1" dirty="0"/>
            </a:br>
            <a:r>
              <a:rPr lang="ru-RU" sz="2200" b="1" dirty="0"/>
              <a:t> </a:t>
            </a:r>
            <a:br>
              <a:rPr lang="ru-RU" sz="2200" b="1" dirty="0"/>
            </a:br>
            <a:r>
              <a:rPr lang="ru-RU" sz="2200" b="1" dirty="0"/>
              <a:t>В дальнейшем система страховых взносов была закреплена </a:t>
            </a:r>
            <a:r>
              <a:rPr lang="ru-RU" sz="2200" b="1" dirty="0">
                <a:hlinkClick r:id="rId3"/>
              </a:rPr>
              <a:t>Федеральным законом от 15.12.2001 № 167-ФЗ «Об обязательном пенсионном страховании в Российской Федерации»</a:t>
            </a:r>
            <a:r>
              <a:rPr lang="ru-RU" sz="2200" b="1" dirty="0"/>
              <a:t>, в соответствии с которым определен новый статус ПФР,  как страховщика и государственного учреждения, а также урегулирован порядок уплаты страховых взносов на обязательное пенсионное страхование, права и обязанности субъектов правоотношений по обязательному пенсионному страхованию. </a:t>
            </a:r>
          </a:p>
        </p:txBody>
      </p:sp>
      <p:sp>
        <p:nvSpPr>
          <p:cNvPr id="3" name="Прямоугольник 2"/>
          <p:cNvSpPr/>
          <p:nvPr/>
        </p:nvSpPr>
        <p:spPr>
          <a:xfrm>
            <a:off x="4260074" y="199920"/>
            <a:ext cx="2811347" cy="646331"/>
          </a:xfrm>
          <a:prstGeom prst="rect">
            <a:avLst/>
          </a:prstGeom>
        </p:spPr>
        <p:txBody>
          <a:bodyPr wrap="none">
            <a:spAutoFit/>
          </a:bodyPr>
          <a:lstStyle/>
          <a:p>
            <a:pPr algn="ctr"/>
            <a:r>
              <a:rPr lang="ru-RU" sz="3600" b="1" dirty="0">
                <a:solidFill>
                  <a:srgbClr val="FFFF00"/>
                </a:solidFill>
              </a:rPr>
              <a:t>История ПФР</a:t>
            </a:r>
          </a:p>
        </p:txBody>
      </p:sp>
    </p:spTree>
    <p:extLst>
      <p:ext uri="{BB962C8B-B14F-4D97-AF65-F5344CB8AC3E}">
        <p14:creationId xmlns:p14="http://schemas.microsoft.com/office/powerpoint/2010/main" val="103335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3" y="978947"/>
            <a:ext cx="11187953" cy="4893647"/>
          </a:xfrm>
          <a:prstGeom prst="rect">
            <a:avLst/>
          </a:prstGeom>
        </p:spPr>
        <p:txBody>
          <a:bodyPr wrap="square">
            <a:spAutoFit/>
          </a:bodyPr>
          <a:lstStyle/>
          <a:p>
            <a:r>
              <a:rPr lang="ru-RU" sz="2400" b="1" dirty="0">
                <a:hlinkClick r:id="rId2"/>
              </a:rPr>
              <a:t>Федеральный закон от 17.12.2001 № 173-ФЗ «О трудовых пенсиях в Российской Федерации»</a:t>
            </a:r>
            <a:r>
              <a:rPr lang="ru-RU" sz="2400" b="1" dirty="0"/>
              <a:t> еще больше расширил функции ПФР и внес изменения в порядок возникновения и реализации прав граждан на трудовые пенсии. Так, в частности, размер трудовой пенсии теперь состоит из трех частей: базовой, страховой и накопительной. При этом базовая часть финансируется за счет средств федерального бюджета, страховая часть - за счет сумм страховых взносов, уплачиваемых страхователем за застрахованных лиц на финансирование страховой части трудовой пенсии, накопительная – за счет сумм страховых взносов, уплачиваемых страхователями за застрахованных лиц на накопительную часть трудовой пенсии и дохода от их инвестирования. Инвестирование средств пенсионных накоплений осуществляет Пенсионный фонд через управляющие компании, выбранные гражданами, или негосударственные пенсионные фонды. </a:t>
            </a:r>
            <a:endParaRPr lang="ru-RU" sz="2200" b="1" dirty="0"/>
          </a:p>
        </p:txBody>
      </p:sp>
      <p:sp>
        <p:nvSpPr>
          <p:cNvPr id="3" name="Прямоугольник 2"/>
          <p:cNvSpPr/>
          <p:nvPr/>
        </p:nvSpPr>
        <p:spPr>
          <a:xfrm>
            <a:off x="4260074" y="199920"/>
            <a:ext cx="2811347" cy="646331"/>
          </a:xfrm>
          <a:prstGeom prst="rect">
            <a:avLst/>
          </a:prstGeom>
        </p:spPr>
        <p:txBody>
          <a:bodyPr wrap="none">
            <a:spAutoFit/>
          </a:bodyPr>
          <a:lstStyle/>
          <a:p>
            <a:pPr algn="ctr"/>
            <a:r>
              <a:rPr lang="ru-RU" sz="3600" b="1" dirty="0">
                <a:solidFill>
                  <a:srgbClr val="FFFF00"/>
                </a:solidFill>
              </a:rPr>
              <a:t>История ПФР</a:t>
            </a:r>
          </a:p>
        </p:txBody>
      </p:sp>
    </p:spTree>
    <p:extLst>
      <p:ext uri="{BB962C8B-B14F-4D97-AF65-F5344CB8AC3E}">
        <p14:creationId xmlns:p14="http://schemas.microsoft.com/office/powerpoint/2010/main" val="2312938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3" y="978947"/>
            <a:ext cx="11187953" cy="5324535"/>
          </a:xfrm>
          <a:prstGeom prst="rect">
            <a:avLst/>
          </a:prstGeom>
        </p:spPr>
        <p:txBody>
          <a:bodyPr wrap="square">
            <a:spAutoFit/>
          </a:bodyPr>
          <a:lstStyle/>
          <a:p>
            <a:r>
              <a:rPr lang="ru-RU" sz="2000" b="1" dirty="0"/>
              <a:t>С 2005 года на Пенсионный фонд также возложены функции по начислению гражданам ежемесячных денежных выплат и реализации их прав на получение государственной социальной помощи в виде набора социальных услуг. С этой целью ПФР создан и поддерживается в актуальном состоянии </a:t>
            </a:r>
            <a:r>
              <a:rPr lang="ru-RU" sz="2000" b="1" dirty="0" smtClean="0"/>
              <a:t>единый </a:t>
            </a:r>
            <a:r>
              <a:rPr lang="ru-RU" sz="2000" b="1" dirty="0"/>
              <a:t>регистр федеральных льготников, производятся регулярные выплаты получателям социальных льгот.</a:t>
            </a:r>
            <a:br>
              <a:rPr lang="ru-RU" sz="2000" b="1" dirty="0"/>
            </a:br>
            <a:r>
              <a:rPr lang="ru-RU" sz="2000" b="1" dirty="0"/>
              <a:t> </a:t>
            </a:r>
            <a:br>
              <a:rPr lang="ru-RU" sz="2000" b="1" dirty="0"/>
            </a:br>
            <a:r>
              <a:rPr lang="ru-RU" sz="2000" b="1" dirty="0"/>
              <a:t>С 2007 года на ПФР была возложена дополнительная задача – выдача сертификатов на материнский (семейный) капитал. Изначально предполагалось, что первые деньги на реализацию сертификата на МСК будут направлены не ранее 2010 года, поскольку соответствующий закон не предусматривает возможность распоряжения средствами МСК до достижения ребенком трехлетнего возраста. Однако в конце декабря 2008 года в связи с неблагоприятной экономической ситуацией в мире и в России, Правительство РФ разрешило гражданам с 1 января 2009 года направлять средства материнского (семейного) капитала на погашение жилищных кредитов, не дожидаясь, пока ребенку исполнится три года. В кратчайшие сроки органами ПФР была проведена вся необходимая организационная работа и практически сразу после новогодних праздников были приняты первые заявления от граждан на распоряжение средствами материнского (семейного) капитала. </a:t>
            </a:r>
          </a:p>
        </p:txBody>
      </p:sp>
      <p:sp>
        <p:nvSpPr>
          <p:cNvPr id="3" name="Прямоугольник 2"/>
          <p:cNvSpPr/>
          <p:nvPr/>
        </p:nvSpPr>
        <p:spPr>
          <a:xfrm>
            <a:off x="4260074" y="199920"/>
            <a:ext cx="2811347" cy="646331"/>
          </a:xfrm>
          <a:prstGeom prst="rect">
            <a:avLst/>
          </a:prstGeom>
        </p:spPr>
        <p:txBody>
          <a:bodyPr wrap="none">
            <a:spAutoFit/>
          </a:bodyPr>
          <a:lstStyle/>
          <a:p>
            <a:pPr algn="ctr"/>
            <a:r>
              <a:rPr lang="ru-RU" sz="3600" b="1" dirty="0">
                <a:solidFill>
                  <a:srgbClr val="FFFF00"/>
                </a:solidFill>
              </a:rPr>
              <a:t>История ПФР</a:t>
            </a:r>
          </a:p>
        </p:txBody>
      </p:sp>
    </p:spTree>
    <p:extLst>
      <p:ext uri="{BB962C8B-B14F-4D97-AF65-F5344CB8AC3E}">
        <p14:creationId xmlns:p14="http://schemas.microsoft.com/office/powerpoint/2010/main" val="1224937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3" y="978947"/>
            <a:ext cx="11187953" cy="5078313"/>
          </a:xfrm>
          <a:prstGeom prst="rect">
            <a:avLst/>
          </a:prstGeom>
        </p:spPr>
        <p:txBody>
          <a:bodyPr wrap="square">
            <a:spAutoFit/>
          </a:bodyPr>
          <a:lstStyle/>
          <a:p>
            <a:r>
              <a:rPr lang="ru-RU" b="1" dirty="0"/>
              <a:t>В связи с принятием летом 2009 года ряда законодательных актов, которые с 1 января 2010 года в значительной степени изменили российскую пенсионную систему, сфера деятельности Пенсионного фонда Российской Федерации существенно расширилась. </a:t>
            </a:r>
            <a:br>
              <a:rPr lang="ru-RU" b="1" dirty="0"/>
            </a:br>
            <a:r>
              <a:rPr lang="ru-RU" b="1" dirty="0"/>
              <a:t/>
            </a:r>
            <a:br>
              <a:rPr lang="ru-RU" b="1" dirty="0"/>
            </a:br>
            <a:r>
              <a:rPr lang="ru-RU" b="1" dirty="0"/>
              <a:t>В первую очередь, Пенсионный фонд провел валоризацию пенсий. Валоризация – это переоценка расчетного пенсионного капитала, которая направлена в первую очередь на тех, кто имеет большой «советский» трудовой стаж. Пенсионеры, имеющие трудовой стаж в период до 2002 года, получили 10% прибавки к объему пенсионных прав, которые сформировались у них до начала пенсионной реформы 2002 года. Также дополнительно за каждый год советского трудового стажа до 1991 года к расчетному пенсионному капиталу  добавилось по 1%. </a:t>
            </a:r>
            <a:br>
              <a:rPr lang="ru-RU" b="1" dirty="0"/>
            </a:br>
            <a:r>
              <a:rPr lang="ru-RU" b="1" dirty="0"/>
              <a:t/>
            </a:r>
            <a:br>
              <a:rPr lang="ru-RU" b="1" dirty="0"/>
            </a:br>
            <a:r>
              <a:rPr lang="ru-RU" b="1" dirty="0"/>
              <a:t>Если после валоризации размер пенсии в сумме с другими причитающимися пенсионеру выплатами оказался ниже прожиточного минимума пенсионера в его субъекте РФ, то такому пенсионеру установлена соответствующая социальная доплата. Если пенсионер живет в регионе, где прожиточный минимум пенсионера ниже федерального, то ему  установлена федеральная </a:t>
            </a:r>
            <a:r>
              <a:rPr lang="ru-RU" b="1" dirty="0" smtClean="0"/>
              <a:t>социальная доплата </a:t>
            </a:r>
            <a:r>
              <a:rPr lang="ru-RU" b="1" dirty="0"/>
              <a:t>к пенсии, которая выплачивается Пенсионным фондом Российской Федерации. Если пенсионер живет в субъекте Федерации, где прожиточный минимум выше федерального, то ему установлена региональная социальная доплата </a:t>
            </a:r>
            <a:r>
              <a:rPr lang="ru-RU" b="1" dirty="0" smtClean="0"/>
              <a:t>, </a:t>
            </a:r>
            <a:r>
              <a:rPr lang="ru-RU" b="1" dirty="0"/>
              <a:t>которую выплачивают органы социальной защиты населения региона. </a:t>
            </a:r>
          </a:p>
        </p:txBody>
      </p:sp>
      <p:sp>
        <p:nvSpPr>
          <p:cNvPr id="3" name="Прямоугольник 2"/>
          <p:cNvSpPr/>
          <p:nvPr/>
        </p:nvSpPr>
        <p:spPr>
          <a:xfrm>
            <a:off x="4260074" y="199920"/>
            <a:ext cx="2811347" cy="646331"/>
          </a:xfrm>
          <a:prstGeom prst="rect">
            <a:avLst/>
          </a:prstGeom>
        </p:spPr>
        <p:txBody>
          <a:bodyPr wrap="none">
            <a:spAutoFit/>
          </a:bodyPr>
          <a:lstStyle/>
          <a:p>
            <a:pPr algn="ctr"/>
            <a:r>
              <a:rPr lang="ru-RU" sz="3600" b="1" dirty="0">
                <a:solidFill>
                  <a:srgbClr val="FFFF00"/>
                </a:solidFill>
              </a:rPr>
              <a:t>История ПФР</a:t>
            </a:r>
          </a:p>
        </p:txBody>
      </p:sp>
    </p:spTree>
    <p:extLst>
      <p:ext uri="{BB962C8B-B14F-4D97-AF65-F5344CB8AC3E}">
        <p14:creationId xmlns:p14="http://schemas.microsoft.com/office/powerpoint/2010/main" val="391152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3" y="978947"/>
            <a:ext cx="11187953" cy="4893647"/>
          </a:xfrm>
          <a:prstGeom prst="rect">
            <a:avLst/>
          </a:prstGeom>
        </p:spPr>
        <p:txBody>
          <a:bodyPr wrap="square">
            <a:spAutoFit/>
          </a:bodyPr>
          <a:lstStyle/>
          <a:p>
            <a:r>
              <a:rPr lang="ru-RU" sz="2400" b="1" dirty="0"/>
              <a:t>Еще одно важное нововведение 2010 года – единый социальный налог (ЕСН) с 1 января заменен страховыми взносами в Пенсионный фонд Российской Федерации, Фонд социального страхования Российской Федерации и фонды обязательного медицинского страхования. При этом функция администрирования взносов в ПФР и ФОМС передана от налоговых органов ПФР.</a:t>
            </a:r>
            <a:br>
              <a:rPr lang="ru-RU" sz="2400" b="1" dirty="0"/>
            </a:br>
            <a:r>
              <a:rPr lang="ru-RU" sz="2400" b="1" dirty="0"/>
              <a:t> </a:t>
            </a:r>
            <a:br>
              <a:rPr lang="ru-RU" sz="2400" b="1" dirty="0"/>
            </a:br>
            <a:r>
              <a:rPr lang="ru-RU" sz="2400" b="1" dirty="0"/>
              <a:t>Одно из дальнейших направлений работы ПФР - повышение качества обслуживания клиентов. Фонд будет стремиться к тому, чтобы  любое взаимодействие с гражданами было результативным и комфортным. С этой целью уже сейчас вводятся в строй новые клиентские службы, постоянно проводится обучение персонала и повышение его квалификации, активно используется сеть интернет для предоставления услуг или справочной информации. </a:t>
            </a:r>
          </a:p>
        </p:txBody>
      </p:sp>
      <p:sp>
        <p:nvSpPr>
          <p:cNvPr id="3" name="Прямоугольник 2"/>
          <p:cNvSpPr/>
          <p:nvPr/>
        </p:nvSpPr>
        <p:spPr>
          <a:xfrm>
            <a:off x="4260074" y="199920"/>
            <a:ext cx="2811347" cy="646331"/>
          </a:xfrm>
          <a:prstGeom prst="rect">
            <a:avLst/>
          </a:prstGeom>
        </p:spPr>
        <p:txBody>
          <a:bodyPr wrap="none">
            <a:spAutoFit/>
          </a:bodyPr>
          <a:lstStyle/>
          <a:p>
            <a:pPr algn="ctr"/>
            <a:r>
              <a:rPr lang="ru-RU" sz="3600" b="1" dirty="0">
                <a:solidFill>
                  <a:srgbClr val="FFFF00"/>
                </a:solidFill>
              </a:rPr>
              <a:t>История ПФР</a:t>
            </a:r>
          </a:p>
        </p:txBody>
      </p:sp>
    </p:spTree>
    <p:extLst>
      <p:ext uri="{BB962C8B-B14F-4D97-AF65-F5344CB8AC3E}">
        <p14:creationId xmlns:p14="http://schemas.microsoft.com/office/powerpoint/2010/main" val="1312453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1" y="157779"/>
            <a:ext cx="10131425" cy="1456267"/>
          </a:xfrm>
        </p:spPr>
        <p:txBody>
          <a:bodyPr/>
          <a:lstStyle/>
          <a:p>
            <a:r>
              <a:rPr lang="ru-RU" sz="4000" b="1" dirty="0">
                <a:solidFill>
                  <a:srgbClr val="FFFF00"/>
                </a:solidFill>
              </a:rPr>
              <a:t>В основные задачи ПФ входят:</a:t>
            </a:r>
            <a:br>
              <a:rPr lang="ru-RU" sz="4000" b="1" dirty="0">
                <a:solidFill>
                  <a:srgbClr val="FFFF00"/>
                </a:solidFill>
              </a:rPr>
            </a:br>
            <a:endParaRPr lang="ru-RU" sz="4000" b="1" dirty="0">
              <a:solidFill>
                <a:srgbClr val="FFFF00"/>
              </a:solidFill>
            </a:endParaRPr>
          </a:p>
        </p:txBody>
      </p:sp>
      <p:sp>
        <p:nvSpPr>
          <p:cNvPr id="8195" name="Rectangle 3"/>
          <p:cNvSpPr>
            <a:spLocks noGrp="1" noChangeArrowheads="1"/>
          </p:cNvSpPr>
          <p:nvPr>
            <p:ph type="body" idx="1"/>
          </p:nvPr>
        </p:nvSpPr>
        <p:spPr>
          <a:xfrm>
            <a:off x="685801" y="2291379"/>
            <a:ext cx="11179884" cy="3058758"/>
          </a:xfrm>
        </p:spPr>
        <p:txBody>
          <a:bodyPr>
            <a:noAutofit/>
          </a:bodyPr>
          <a:lstStyle/>
          <a:p>
            <a:pPr>
              <a:lnSpc>
                <a:spcPct val="80000"/>
              </a:lnSpc>
            </a:pPr>
            <a:r>
              <a:rPr lang="ru-RU" sz="2800" b="1" dirty="0"/>
              <a:t>1) целевой сбор и аккумуляция страховых взносов от плательщиков в соответствии со страховыми тарифами, принятыми в законодательном порядке;</a:t>
            </a:r>
            <a:br>
              <a:rPr lang="ru-RU" sz="2800" b="1" dirty="0"/>
            </a:br>
            <a:endParaRPr lang="ru-RU" sz="2800" b="1" dirty="0"/>
          </a:p>
          <a:p>
            <a:pPr>
              <a:lnSpc>
                <a:spcPct val="80000"/>
              </a:lnSpc>
            </a:pPr>
            <a:r>
              <a:rPr lang="ru-RU" sz="2800" b="1" dirty="0"/>
              <a:t>2) финансирование выплаты пенсии, а также других расходов в соответствии с назначением ПФ;</a:t>
            </a:r>
          </a:p>
          <a:p>
            <a:pPr>
              <a:lnSpc>
                <a:spcPct val="80000"/>
              </a:lnSpc>
            </a:pPr>
            <a:r>
              <a:rPr lang="ru-RU" sz="2800" b="1" dirty="0"/>
              <a:t/>
            </a:r>
            <a:br>
              <a:rPr lang="ru-RU" sz="2800" b="1" dirty="0"/>
            </a:br>
            <a:r>
              <a:rPr lang="ru-RU" sz="2800" b="1" dirty="0"/>
              <a:t>3) контроль с участием налоговых органов за своевременным </a:t>
            </a:r>
            <a:r>
              <a:rPr lang="ru-RU" sz="2800" b="1" dirty="0" smtClean="0"/>
              <a:t> </a:t>
            </a:r>
            <a:r>
              <a:rPr lang="ru-RU" sz="2800" b="1" dirty="0"/>
              <a:t>и полным поступлением в ПФ страховых взносов, а также за правильным и рациональным расходованием его средств;</a:t>
            </a:r>
            <a:br>
              <a:rPr lang="ru-RU" sz="2800" b="1" dirty="0"/>
            </a:br>
            <a:endParaRPr lang="ru-RU" sz="2800" b="1" dirty="0"/>
          </a:p>
          <a:p>
            <a:pPr>
              <a:lnSpc>
                <a:spcPct val="80000"/>
              </a:lnSpc>
            </a:pPr>
            <a:r>
              <a:rPr lang="ru-RU" sz="2800" b="1" dirty="0"/>
              <a:t>4) капитализация средств ПФ, а также привлечение в него добровольных взносов (в том числе валютных ценностей) физических и юридических лиц.</a:t>
            </a:r>
          </a:p>
        </p:txBody>
      </p:sp>
    </p:spTree>
    <p:extLst>
      <p:ext uri="{BB962C8B-B14F-4D97-AF65-F5344CB8AC3E}">
        <p14:creationId xmlns:p14="http://schemas.microsoft.com/office/powerpoint/2010/main" val="1579956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44246" y="666974"/>
            <a:ext cx="11564470" cy="5604734"/>
          </a:xfrm>
        </p:spPr>
        <p:txBody>
          <a:bodyPr>
            <a:noAutofit/>
          </a:bodyPr>
          <a:lstStyle/>
          <a:p>
            <a:pPr marL="0" indent="0" algn="ctr">
              <a:lnSpc>
                <a:spcPct val="80000"/>
              </a:lnSpc>
              <a:buNone/>
            </a:pPr>
            <a:r>
              <a:rPr lang="ru-RU" sz="3200" b="1" cap="all" dirty="0">
                <a:ln w="3175" cmpd="sng">
                  <a:noFill/>
                </a:ln>
                <a:solidFill>
                  <a:srgbClr val="FFFF00"/>
                </a:solidFill>
                <a:latin typeface="+mj-lt"/>
                <a:ea typeface="+mj-ea"/>
                <a:cs typeface="+mj-cs"/>
              </a:rPr>
              <a:t>Пенсионный фонд осуществляет ряд социально значимых функций, в </a:t>
            </a:r>
            <a:r>
              <a:rPr lang="ru-RU" sz="3200" b="1" cap="all" dirty="0" smtClean="0">
                <a:ln w="3175" cmpd="sng">
                  <a:noFill/>
                </a:ln>
                <a:solidFill>
                  <a:srgbClr val="FFFF00"/>
                </a:solidFill>
                <a:latin typeface="+mj-lt"/>
                <a:ea typeface="+mj-ea"/>
                <a:cs typeface="+mj-cs"/>
              </a:rPr>
              <a:t>тОМ чИСЛЕ:</a:t>
            </a:r>
            <a:endParaRPr lang="ru-RU" sz="3200" b="1" cap="all" dirty="0">
              <a:ln w="3175" cmpd="sng">
                <a:noFill/>
              </a:ln>
              <a:solidFill>
                <a:srgbClr val="FFFF00"/>
              </a:solidFill>
              <a:latin typeface="+mj-lt"/>
              <a:ea typeface="+mj-ea"/>
              <a:cs typeface="+mj-cs"/>
            </a:endParaRPr>
          </a:p>
          <a:p>
            <a:r>
              <a:rPr lang="ru-RU" sz="1600" b="1" dirty="0"/>
              <a:t>учет страховых средств, поступающих по обязательному пенсионному страхованию;</a:t>
            </a:r>
          </a:p>
          <a:p>
            <a:r>
              <a:rPr lang="ru-RU" sz="1600" b="1" dirty="0"/>
              <a:t>назначение и выплата пенсий. Среди них трудовые пенсии (по старости, по инвалидности, по случаю потери кормильца), пенсии по государственному пенсионному обеспечению, пенсии военнослужащих и их семей, социальные пенсии, пенсии госслужащих. За счет средств Фонда получают пенсии 36,5 млн. российских пенсионеров;</a:t>
            </a:r>
          </a:p>
          <a:p>
            <a:r>
              <a:rPr lang="ru-RU" sz="1600" b="1" dirty="0"/>
              <a:t>назначение и реализация социальных выплат отдельным категориям граждан: ветеранам, инвалидам, инвалидам вследствие военной травмы, Героям Советского Союза, Героям Российской Федерации и др.</a:t>
            </a:r>
          </a:p>
          <a:p>
            <a:r>
              <a:rPr lang="ru-RU" sz="1600" b="1" dirty="0"/>
              <a:t>персонифицированный учет участников системы обязательного пенсионного страхования. В системе учитываются страховые пенсионные платежи почти 63 млн. россиян;</a:t>
            </a:r>
          </a:p>
          <a:p>
            <a:r>
              <a:rPr lang="ru-RU" sz="1600" b="1" dirty="0"/>
              <a:t>взаимодействие с работодателями - плательщиками страховых пенсионных взносов. Информация о гражданах, застрахованных в пенсионной системе, поступает от 6,2 млн. юридических лиц;</a:t>
            </a:r>
          </a:p>
          <a:p>
            <a:r>
              <a:rPr lang="ru-RU" sz="1600" b="1" dirty="0"/>
              <a:t>выдача сертификатов на получение материнского (семейного) капитала;</a:t>
            </a:r>
          </a:p>
          <a:p>
            <a:r>
              <a:rPr lang="ru-RU" sz="1600" b="1" dirty="0"/>
              <a:t>управление средствами пенсионной системы, в </a:t>
            </a:r>
            <a:r>
              <a:rPr lang="ru-RU" sz="1600" b="1" dirty="0" err="1"/>
              <a:t>т.ч</a:t>
            </a:r>
            <a:r>
              <a:rPr lang="ru-RU" sz="1600" b="1" dirty="0"/>
              <a:t>. накопительной частью трудовой пенсии, которое осуществляется через государственную управляющую компанию (Внешэкономбанк) и частные управляющие компании;</a:t>
            </a:r>
          </a:p>
          <a:p>
            <a:r>
              <a:rPr lang="ru-RU" sz="1600" b="1" dirty="0"/>
              <a:t>реализация Программы государственного </a:t>
            </a:r>
            <a:r>
              <a:rPr lang="ru-RU" sz="1600" b="1" dirty="0" err="1"/>
              <a:t>софинансирования</a:t>
            </a:r>
            <a:r>
              <a:rPr lang="ru-RU" sz="1600" b="1" dirty="0"/>
              <a:t> пенсии.</a:t>
            </a:r>
          </a:p>
          <a:p>
            <a:pPr marL="0" indent="0" algn="ctr">
              <a:lnSpc>
                <a:spcPct val="80000"/>
              </a:lnSpc>
              <a:buNone/>
            </a:pPr>
            <a:endParaRPr lang="ru-RU" sz="1600" b="1" dirty="0" smtClean="0"/>
          </a:p>
          <a:p>
            <a:pPr algn="ctr">
              <a:lnSpc>
                <a:spcPct val="80000"/>
              </a:lnSpc>
            </a:pPr>
            <a:endParaRPr lang="ru-RU" sz="1600" b="1" dirty="0"/>
          </a:p>
        </p:txBody>
      </p:sp>
    </p:spTree>
    <p:extLst>
      <p:ext uri="{BB962C8B-B14F-4D97-AF65-F5344CB8AC3E}">
        <p14:creationId xmlns:p14="http://schemas.microsoft.com/office/powerpoint/2010/main" val="3313694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1" y="351416"/>
            <a:ext cx="10642001" cy="1456267"/>
          </a:xfrm>
        </p:spPr>
        <p:txBody>
          <a:bodyPr>
            <a:noAutofit/>
          </a:bodyPr>
          <a:lstStyle/>
          <a:p>
            <a:r>
              <a:rPr lang="ru-RU" b="1" dirty="0">
                <a:solidFill>
                  <a:srgbClr val="FFFF00"/>
                </a:solidFill>
              </a:rPr>
              <a:t>Накопительная пенсионная система обладает следующими преимуществами. ОНА</a:t>
            </a:r>
            <a:endParaRPr lang="ru-RU" sz="4800" b="1" dirty="0">
              <a:solidFill>
                <a:srgbClr val="FFFF00"/>
              </a:solidFill>
            </a:endParaRPr>
          </a:p>
        </p:txBody>
      </p:sp>
      <p:sp>
        <p:nvSpPr>
          <p:cNvPr id="4099" name="Rectangle 3"/>
          <p:cNvSpPr>
            <a:spLocks noGrp="1" noChangeArrowheads="1"/>
          </p:cNvSpPr>
          <p:nvPr>
            <p:ph type="body" idx="1"/>
          </p:nvPr>
        </p:nvSpPr>
        <p:spPr/>
        <p:txBody>
          <a:bodyPr>
            <a:noAutofit/>
          </a:bodyPr>
          <a:lstStyle/>
          <a:p>
            <a:pPr>
              <a:lnSpc>
                <a:spcPct val="80000"/>
              </a:lnSpc>
            </a:pPr>
            <a:r>
              <a:rPr lang="ru-RU" sz="2400" b="1" dirty="0"/>
              <a:t>1) не зависит от демографической ситуации в стране, от </a:t>
            </a:r>
            <a:r>
              <a:rPr lang="ru-RU" sz="2400" b="1" dirty="0" smtClean="0"/>
              <a:t>соотношения </a:t>
            </a:r>
            <a:r>
              <a:rPr lang="ru-RU" sz="2400" b="1" dirty="0"/>
              <a:t>работающих и пенсионеров, хотя и продолжает зависеть от темпов экономического роста</a:t>
            </a:r>
            <a:r>
              <a:rPr lang="ru-RU" sz="2400" b="1" dirty="0" smtClean="0"/>
              <a:t>;  </a:t>
            </a:r>
            <a:endParaRPr lang="ru-RU" sz="2400" b="1" dirty="0"/>
          </a:p>
          <a:p>
            <a:pPr>
              <a:lnSpc>
                <a:spcPct val="80000"/>
              </a:lnSpc>
            </a:pPr>
            <a:r>
              <a:rPr lang="ru-RU" sz="2400" b="1" dirty="0"/>
              <a:t>2) обеспечивает дифференциацию пенсий в зависимости от того, каковы накопления-человека и насколько эффективно они были инвестированы</a:t>
            </a:r>
            <a:r>
              <a:rPr lang="ru-RU" sz="2400" b="1" dirty="0" smtClean="0"/>
              <a:t>;</a:t>
            </a:r>
            <a:endParaRPr lang="ru-RU" sz="2400" b="1" dirty="0"/>
          </a:p>
          <a:p>
            <a:pPr>
              <a:lnSpc>
                <a:spcPct val="80000"/>
              </a:lnSpc>
            </a:pPr>
            <a:r>
              <a:rPr lang="ru-RU" sz="2400" b="1" dirty="0"/>
              <a:t>3) позволяет использовать аккумулируемые деньги для долгосрочного инвестирования в экономику</a:t>
            </a:r>
            <a:r>
              <a:rPr lang="ru-RU" sz="2400" b="1" dirty="0" smtClean="0"/>
              <a:t>;</a:t>
            </a:r>
            <a:endParaRPr lang="ru-RU" sz="2400" b="1" dirty="0"/>
          </a:p>
          <a:p>
            <a:pPr>
              <a:lnSpc>
                <a:spcPct val="80000"/>
              </a:lnSpc>
            </a:pPr>
            <a:r>
              <a:rPr lang="ru-RU" sz="2400" b="1" dirty="0"/>
              <a:t>4) сочетается с системой конкурирующих друг с другом негосударственных пенсионных фондов, что облегчает внедрение рыночных начал в пенсионное страхование.</a:t>
            </a:r>
          </a:p>
        </p:txBody>
      </p:sp>
    </p:spTree>
    <p:extLst>
      <p:ext uri="{BB962C8B-B14F-4D97-AF65-F5344CB8AC3E}">
        <p14:creationId xmlns:p14="http://schemas.microsoft.com/office/powerpoint/2010/main" val="2222736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Grp="1" noChangeArrowheads="1"/>
          </p:cNvSpPr>
          <p:nvPr>
            <p:ph type="title"/>
          </p:nvPr>
        </p:nvSpPr>
        <p:spPr/>
        <p:txBody>
          <a:bodyPr>
            <a:normAutofit/>
          </a:bodyPr>
          <a:lstStyle/>
          <a:p>
            <a:r>
              <a:rPr lang="ru-RU" sz="4000" b="1">
                <a:solidFill>
                  <a:srgbClr val="FFFF00"/>
                </a:solidFill>
              </a:rPr>
              <a:t>Средства ПФ формируются за счет следующих основных источников:</a:t>
            </a:r>
          </a:p>
        </p:txBody>
      </p:sp>
      <p:sp>
        <p:nvSpPr>
          <p:cNvPr id="5126" name="Rectangle 6"/>
          <p:cNvSpPr>
            <a:spLocks noGrp="1" noChangeArrowheads="1"/>
          </p:cNvSpPr>
          <p:nvPr>
            <p:ph type="body" idx="1"/>
          </p:nvPr>
        </p:nvSpPr>
        <p:spPr/>
        <p:txBody>
          <a:bodyPr>
            <a:normAutofit/>
          </a:bodyPr>
          <a:lstStyle/>
          <a:p>
            <a:pPr>
              <a:lnSpc>
                <a:spcPct val="80000"/>
              </a:lnSpc>
            </a:pPr>
            <a:r>
              <a:rPr lang="ru-RU" sz="2400" b="1" dirty="0"/>
              <a:t>1) страховых взносов работодателей, граждан, занимающихся индивидуальной трудовой деятельностью, в том числе фермеров,  адвокатов (85–90 % всех доходов ПФ);</a:t>
            </a:r>
          </a:p>
          <a:p>
            <a:pPr>
              <a:lnSpc>
                <a:spcPct val="80000"/>
              </a:lnSpc>
            </a:pPr>
            <a:r>
              <a:rPr lang="ru-RU" sz="2400" b="1" dirty="0"/>
              <a:t>2) ассигнований из бюджета на выплату пенсий военнослужащим, социальных пенсий, пособий и компенсаций (5–6 %);</a:t>
            </a:r>
          </a:p>
          <a:p>
            <a:pPr>
              <a:lnSpc>
                <a:spcPct val="80000"/>
              </a:lnSpc>
            </a:pPr>
            <a:r>
              <a:rPr lang="ru-RU" sz="2400" b="1" dirty="0"/>
              <a:t>3) добровольных взносов физических и юридических лиц (1 –2 %); ,</a:t>
            </a:r>
          </a:p>
          <a:p>
            <a:pPr>
              <a:lnSpc>
                <a:spcPct val="80000"/>
              </a:lnSpc>
            </a:pPr>
            <a:r>
              <a:rPr lang="ru-RU" sz="2400" b="1" dirty="0"/>
              <a:t>4) доходов от капитализации средств ПФ и других поступлений (2-3 %);</a:t>
            </a:r>
          </a:p>
          <a:p>
            <a:pPr>
              <a:lnSpc>
                <a:spcPct val="80000"/>
              </a:lnSpc>
            </a:pPr>
            <a:r>
              <a:rPr lang="ru-RU" sz="2400" b="1" dirty="0"/>
              <a:t>5) пеней, штрафов, финансовых санкций, а также банковских начислений по остаткам средств на счетах региональных ПФ (1 %).</a:t>
            </a:r>
          </a:p>
        </p:txBody>
      </p:sp>
    </p:spTree>
    <p:extLst>
      <p:ext uri="{BB962C8B-B14F-4D97-AF65-F5344CB8AC3E}">
        <p14:creationId xmlns:p14="http://schemas.microsoft.com/office/powerpoint/2010/main" val="3721500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882128" y="411705"/>
            <a:ext cx="9994640" cy="792163"/>
          </a:xfrm>
        </p:spPr>
        <p:txBody>
          <a:bodyPr>
            <a:noAutofit/>
          </a:bodyPr>
          <a:lstStyle/>
          <a:p>
            <a:r>
              <a:rPr lang="ru-RU" sz="4000" b="1" dirty="0">
                <a:solidFill>
                  <a:srgbClr val="FFFF00"/>
                </a:solidFill>
              </a:rPr>
              <a:t>За счет средств ПФ осуществляются:</a:t>
            </a:r>
          </a:p>
        </p:txBody>
      </p:sp>
      <p:sp>
        <p:nvSpPr>
          <p:cNvPr id="32771" name="Rectangle 3"/>
          <p:cNvSpPr>
            <a:spLocks noGrp="1" noChangeArrowheads="1"/>
          </p:cNvSpPr>
          <p:nvPr>
            <p:ph type="body" idx="1"/>
          </p:nvPr>
        </p:nvSpPr>
        <p:spPr>
          <a:xfrm>
            <a:off x="473337" y="1344706"/>
            <a:ext cx="10131425" cy="5195943"/>
          </a:xfrm>
        </p:spPr>
        <p:txBody>
          <a:bodyPr>
            <a:noAutofit/>
          </a:bodyPr>
          <a:lstStyle/>
          <a:p>
            <a:pPr>
              <a:lnSpc>
                <a:spcPct val="80000"/>
              </a:lnSpc>
            </a:pPr>
            <a:r>
              <a:rPr lang="ru-RU" sz="2400" b="1" dirty="0"/>
              <a:t>1) выплата трудовых пенсий, без пенсий для военнослужащих (около 90 % расходов ПФ);</a:t>
            </a:r>
          </a:p>
          <a:p>
            <a:pPr>
              <a:lnSpc>
                <a:spcPct val="80000"/>
              </a:lnSpc>
            </a:pPr>
            <a:r>
              <a:rPr lang="ru-RU" sz="2400" b="1" dirty="0"/>
              <a:t>2) выплата социальных пенсий и пособий (1,5 % расходов ПФ). Социальные пенсии – это пенсии людям, не имеющим заработка (например, инвалиды с детства), трудовой книжки; пенсии при потере кормильца. Пособия на детей военнослужащих срочной службы; пособия на детей в возрасте от 1,5 до 6 лет; пособия на детей одиноким матерям; пособия на детей, инфицированных ВИЧ; а также компенсационные выплаты гражданам, пострадавшим на Чернобыльской АЭС, и др.;</a:t>
            </a:r>
          </a:p>
          <a:p>
            <a:pPr>
              <a:lnSpc>
                <a:spcPct val="80000"/>
              </a:lnSpc>
            </a:pPr>
            <a:r>
              <a:rPr lang="ru-RU" sz="2400" b="1" dirty="0"/>
              <a:t>3) выплата пенсий военнослужащим и других государственных пенсий (МВД, ФСБ), которые финансируются из госбюджета (5 % расходов ПФ);</a:t>
            </a:r>
          </a:p>
          <a:p>
            <a:pPr>
              <a:lnSpc>
                <a:spcPct val="80000"/>
              </a:lnSpc>
            </a:pPr>
            <a:r>
              <a:rPr lang="ru-RU" sz="2400" b="1" dirty="0"/>
              <a:t>4) содержание аппарата ПФ (0,7 %);</a:t>
            </a:r>
          </a:p>
          <a:p>
            <a:pPr>
              <a:lnSpc>
                <a:spcPct val="80000"/>
              </a:lnSpc>
            </a:pPr>
            <a:r>
              <a:rPr lang="ru-RU" sz="2400" b="1" dirty="0"/>
              <a:t>5) расходы по доставке пенсий (3,6 %);</a:t>
            </a:r>
          </a:p>
          <a:p>
            <a:pPr>
              <a:lnSpc>
                <a:spcPct val="80000"/>
              </a:lnSpc>
            </a:pPr>
            <a:r>
              <a:rPr lang="ru-RU" sz="2400" b="1" dirty="0"/>
              <a:t>6) выплата пособий на погребение (0,5 %).</a:t>
            </a:r>
          </a:p>
        </p:txBody>
      </p:sp>
    </p:spTree>
    <p:extLst>
      <p:ext uri="{BB962C8B-B14F-4D97-AF65-F5344CB8AC3E}">
        <p14:creationId xmlns:p14="http://schemas.microsoft.com/office/powerpoint/2010/main" val="3248691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1" name="Rectangle 9"/>
          <p:cNvSpPr>
            <a:spLocks noGrp="1" noChangeArrowheads="1"/>
          </p:cNvSpPr>
          <p:nvPr>
            <p:ph type="body" idx="1"/>
          </p:nvPr>
        </p:nvSpPr>
        <p:spPr>
          <a:xfrm>
            <a:off x="645459" y="484095"/>
            <a:ext cx="10451467" cy="5464884"/>
          </a:xfrm>
        </p:spPr>
        <p:txBody>
          <a:bodyPr>
            <a:noAutofit/>
          </a:bodyPr>
          <a:lstStyle/>
          <a:p>
            <a:pPr marL="0" indent="0">
              <a:buNone/>
            </a:pPr>
            <a:r>
              <a:rPr lang="ru-RU" sz="4000" b="1" u="sng" dirty="0">
                <a:solidFill>
                  <a:srgbClr val="FFFF00"/>
                </a:solidFill>
              </a:rPr>
              <a:t>В структуре Пенсионного фонда </a:t>
            </a:r>
            <a:r>
              <a:rPr lang="ru-RU" sz="4000" b="1" u="sng" dirty="0" smtClean="0">
                <a:solidFill>
                  <a:srgbClr val="FFFF00"/>
                </a:solidFill>
              </a:rPr>
              <a:t>РФ</a:t>
            </a:r>
          </a:p>
          <a:p>
            <a:pPr marL="0" indent="0">
              <a:buNone/>
            </a:pPr>
            <a:r>
              <a:rPr lang="ru-RU" sz="4000" dirty="0" smtClean="0"/>
              <a:t>- </a:t>
            </a:r>
            <a:r>
              <a:rPr lang="ru-RU" sz="4000" dirty="0"/>
              <a:t>8 Управлений в Федеральных округах Российской Федерации, 81 Отделение Пенсионного фонда в субъектах РФ, а также ОПФР в г. Байконур (Казахстан), а также почти 2 500 территориальных управлений во всех регионах страны. В системе ПФР трудится более 133 000 специалистов.</a:t>
            </a:r>
          </a:p>
        </p:txBody>
      </p:sp>
    </p:spTree>
    <p:extLst>
      <p:ext uri="{BB962C8B-B14F-4D97-AF65-F5344CB8AC3E}">
        <p14:creationId xmlns:p14="http://schemas.microsoft.com/office/powerpoint/2010/main" val="1247777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ctrTitle"/>
          </p:nvPr>
        </p:nvSpPr>
        <p:spPr>
          <a:xfrm>
            <a:off x="677731" y="286074"/>
            <a:ext cx="10198249" cy="2421464"/>
          </a:xfrm>
        </p:spPr>
        <p:txBody>
          <a:bodyPr>
            <a:noAutofit/>
          </a:bodyPr>
          <a:lstStyle/>
          <a:p>
            <a:pPr algn="ctr"/>
            <a:r>
              <a:rPr lang="ru-RU" sz="3600" b="1" dirty="0">
                <a:solidFill>
                  <a:srgbClr val="FFFF00"/>
                </a:solidFill>
              </a:rPr>
              <a:t>Система пенсионного обеспечения представляет собой техно­логическую цепочку, состоящую из целого ряда звеньев — от назначения до выплаты пенсий.</a:t>
            </a:r>
          </a:p>
        </p:txBody>
      </p:sp>
      <p:sp>
        <p:nvSpPr>
          <p:cNvPr id="38915" name="Rectangle 3"/>
          <p:cNvSpPr>
            <a:spLocks noGrp="1" noChangeArrowheads="1"/>
          </p:cNvSpPr>
          <p:nvPr>
            <p:ph type="subTitle" idx="1"/>
          </p:nvPr>
        </p:nvSpPr>
        <p:spPr>
          <a:xfrm>
            <a:off x="677731" y="2847387"/>
            <a:ext cx="10434917" cy="2808288"/>
          </a:xfrm>
        </p:spPr>
        <p:txBody>
          <a:bodyPr>
            <a:noAutofit/>
          </a:bodyPr>
          <a:lstStyle/>
          <a:p>
            <a:pPr algn="ctr"/>
            <a:r>
              <a:rPr lang="ru-RU" sz="3600" b="1" dirty="0"/>
              <a:t>Это региональное отделение Пенсионного фонда — банк — управление социальной защиты населения субъекта РФ — районный (городской) орган соцзащиты — почта (Сбербанк) — пенсионер. </a:t>
            </a:r>
          </a:p>
        </p:txBody>
      </p:sp>
    </p:spTree>
    <p:extLst>
      <p:ext uri="{BB962C8B-B14F-4D97-AF65-F5344CB8AC3E}">
        <p14:creationId xmlns:p14="http://schemas.microsoft.com/office/powerpoint/2010/main" val="3424881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8188" y="150606"/>
            <a:ext cx="9854004" cy="1384995"/>
          </a:xfrm>
          <a:prstGeom prst="rect">
            <a:avLst/>
          </a:prstGeom>
        </p:spPr>
        <p:txBody>
          <a:bodyPr wrap="square">
            <a:spAutoFit/>
          </a:bodyPr>
          <a:lstStyle/>
          <a:p>
            <a:pPr algn="ctr"/>
            <a:r>
              <a:rPr lang="ru-RU" sz="2800" b="1" dirty="0"/>
              <a:t>Федеральный закон от 02.12.2013 № </a:t>
            </a:r>
            <a:r>
              <a:rPr lang="ru-RU" sz="2800" b="1" dirty="0" smtClean="0"/>
              <a:t>320-ФЗ</a:t>
            </a:r>
          </a:p>
          <a:p>
            <a:pPr algn="ctr"/>
            <a:r>
              <a:rPr lang="ru-RU" sz="2800" b="1" dirty="0" smtClean="0">
                <a:solidFill>
                  <a:srgbClr val="FFFF00"/>
                </a:solidFill>
              </a:rPr>
              <a:t>«О </a:t>
            </a:r>
            <a:r>
              <a:rPr lang="ru-RU" sz="2800" b="1" dirty="0">
                <a:solidFill>
                  <a:srgbClr val="FFFF00"/>
                </a:solidFill>
              </a:rPr>
              <a:t>бюджете Пенсионного фонда Российской Федерации на 2014 год и на плановый период 2015 и 2016 </a:t>
            </a:r>
            <a:r>
              <a:rPr lang="ru-RU" sz="2800" b="1" dirty="0" smtClean="0">
                <a:solidFill>
                  <a:srgbClr val="FFFF00"/>
                </a:solidFill>
              </a:rPr>
              <a:t>годов»</a:t>
            </a:r>
            <a:endParaRPr lang="ru-RU" sz="2800" b="1" dirty="0">
              <a:solidFill>
                <a:srgbClr val="FFFF00"/>
              </a:solidFill>
            </a:endParaRPr>
          </a:p>
        </p:txBody>
      </p:sp>
      <p:sp>
        <p:nvSpPr>
          <p:cNvPr id="6" name="Прямоугольник 5"/>
          <p:cNvSpPr/>
          <p:nvPr/>
        </p:nvSpPr>
        <p:spPr>
          <a:xfrm>
            <a:off x="559398" y="1482707"/>
            <a:ext cx="11069618" cy="830997"/>
          </a:xfrm>
          <a:prstGeom prst="rect">
            <a:avLst/>
          </a:prstGeom>
        </p:spPr>
        <p:txBody>
          <a:bodyPr wrap="square">
            <a:spAutoFit/>
          </a:bodyPr>
          <a:lstStyle/>
          <a:p>
            <a:pPr algn="ctr"/>
            <a:r>
              <a:rPr lang="ru-RU" sz="2400" b="1" u="sng" dirty="0" smtClean="0"/>
              <a:t>Основные </a:t>
            </a:r>
            <a:r>
              <a:rPr lang="ru-RU" sz="2400" b="1" u="sng" dirty="0"/>
              <a:t>характеристики бюджета Пенсионного фонда Российской </a:t>
            </a:r>
            <a:r>
              <a:rPr lang="ru-RU" sz="2400" b="1" u="sng" dirty="0" smtClean="0"/>
              <a:t>Федерации на 2014 год </a:t>
            </a:r>
            <a:endParaRPr lang="ru-RU" sz="2400" b="1" u="sng" dirty="0"/>
          </a:p>
        </p:txBody>
      </p:sp>
      <p:sp>
        <p:nvSpPr>
          <p:cNvPr id="7" name="Прямоугольник 6"/>
          <p:cNvSpPr/>
          <p:nvPr/>
        </p:nvSpPr>
        <p:spPr>
          <a:xfrm>
            <a:off x="559398" y="2313704"/>
            <a:ext cx="11252498" cy="4185761"/>
          </a:xfrm>
          <a:prstGeom prst="rect">
            <a:avLst/>
          </a:prstGeom>
        </p:spPr>
        <p:txBody>
          <a:bodyPr wrap="square">
            <a:spAutoFit/>
          </a:bodyPr>
          <a:lstStyle/>
          <a:p>
            <a:r>
              <a:rPr lang="ru-RU" sz="1900" b="1" dirty="0" smtClean="0"/>
              <a:t>1) общий </a:t>
            </a:r>
            <a:r>
              <a:rPr lang="ru-RU" sz="1900" b="1" dirty="0"/>
              <a:t>объем доходов бюджета Фонда в сумме 6 289 958 638,8 тыс. рублей, из них 6 201 658 749,7 тыс. рублей в части, не связанной с формированием средств для финансирования накопительной части трудовых пенсий, в том числе за счет межбюджетных трансфертов, получаемых из федерального бюджета в сумме 2 448 180 926,2 тыс. рублей и бюджетов субъектов Российской Федерации в сумме 4 471 639,6 тыс. рублей;</a:t>
            </a:r>
          </a:p>
          <a:p>
            <a:r>
              <a:rPr lang="ru-RU" sz="1900" b="1" dirty="0"/>
              <a:t>2) общий объем расходов бюджета Фонда в сумме 6 416 408 332,1 тыс. рублей, из них 6 397 058 749,7 тыс. рублей в части, не связанной с формированием средств для финансирования накопительной части трудовых пенсий, в том числе межбюджетные трансферты, передаваемые бюджетам субъектов Российской Федерации в сумме 1 074 100,0 тыс. рублей;</a:t>
            </a:r>
          </a:p>
          <a:p>
            <a:r>
              <a:rPr lang="ru-RU" sz="1900" b="1" dirty="0"/>
              <a:t>3) объем дефицита бюджета Фонда в сумме 126 449 693,3 тыс. рублей, в том числе объем дефицита бюджета Фонда в части, не связанной с формированием средств для финансирования накопительной части трудовых пенсий, в сумме 195 400 000,0 тыс. рублей и объем профицита бюджета Фонда в части, связанной с формированием средств для финансирования накопительной части трудовых пенсий, в сумме 68 950 306,7 тыс. рублей.</a:t>
            </a:r>
            <a:endParaRPr lang="ru-RU" sz="1900" b="1" dirty="0">
              <a:effectLst/>
            </a:endParaRPr>
          </a:p>
        </p:txBody>
      </p:sp>
    </p:spTree>
    <p:extLst>
      <p:ext uri="{BB962C8B-B14F-4D97-AF65-F5344CB8AC3E}">
        <p14:creationId xmlns:p14="http://schemas.microsoft.com/office/powerpoint/2010/main" val="3470276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8041" y="139850"/>
            <a:ext cx="9240819" cy="523220"/>
          </a:xfrm>
          <a:prstGeom prst="rect">
            <a:avLst/>
          </a:prstGeom>
          <a:noFill/>
        </p:spPr>
        <p:txBody>
          <a:bodyPr wrap="square" rtlCol="0">
            <a:spAutoFit/>
          </a:bodyPr>
          <a:lstStyle/>
          <a:p>
            <a:r>
              <a:rPr lang="ru-RU" sz="2800" b="1" dirty="0" smtClean="0">
                <a:solidFill>
                  <a:srgbClr val="FFFF00"/>
                </a:solidFill>
              </a:rPr>
              <a:t>Структура расходов бюджета ПФР на 2014 год</a:t>
            </a:r>
            <a:endParaRPr lang="ru-RU" sz="2800" b="1" dirty="0">
              <a:solidFill>
                <a:srgbClr val="FFFF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553993137"/>
              </p:ext>
            </p:extLst>
          </p:nvPr>
        </p:nvGraphicFramePr>
        <p:xfrm>
          <a:off x="316378" y="738373"/>
          <a:ext cx="11581579" cy="5436515"/>
        </p:xfrm>
        <a:graphic>
          <a:graphicData uri="http://schemas.openxmlformats.org/drawingml/2006/table">
            <a:tbl>
              <a:tblPr>
                <a:tableStyleId>{5C22544A-7EE6-4342-B048-85BDC9FD1C3A}</a:tableStyleId>
              </a:tblPr>
              <a:tblGrid>
                <a:gridCol w="6482455"/>
                <a:gridCol w="602428"/>
                <a:gridCol w="688490"/>
                <a:gridCol w="699247"/>
                <a:gridCol w="731520"/>
                <a:gridCol w="710004"/>
                <a:gridCol w="1667435"/>
              </a:tblGrid>
              <a:tr h="252673">
                <a:tc>
                  <a:txBody>
                    <a:bodyPr/>
                    <a:lstStyle/>
                    <a:p>
                      <a:pPr algn="ctr">
                        <a:spcAft>
                          <a:spcPts val="0"/>
                        </a:spcAft>
                      </a:pPr>
                      <a:r>
                        <a:rPr lang="ru-RU" sz="1600" b="1" dirty="0">
                          <a:effectLst/>
                        </a:rPr>
                        <a:t>Наименование</a:t>
                      </a:r>
                      <a:endParaRPr lang="ru-RU" sz="1600" b="1" dirty="0">
                        <a:effectLst/>
                        <a:latin typeface="Times New Roman" panose="02020603050405020304" pitchFamily="18" charset="0"/>
                        <a:ea typeface="Times New Roman" panose="02020603050405020304" pitchFamily="18" charset="0"/>
                      </a:endParaRPr>
                    </a:p>
                  </a:txBody>
                  <a:tcPr marL="47625" marR="47625" marT="0" marB="0"/>
                </a:tc>
                <a:tc>
                  <a:txBody>
                    <a:bodyPr/>
                    <a:lstStyle/>
                    <a:p>
                      <a:pPr algn="ctr">
                        <a:spcAft>
                          <a:spcPts val="0"/>
                        </a:spcAft>
                      </a:pPr>
                      <a:r>
                        <a:rPr lang="ru-RU" sz="1600" b="1">
                          <a:effectLst/>
                        </a:rPr>
                        <a:t>Рз</a:t>
                      </a:r>
                      <a:endParaRPr lang="ru-RU" sz="1600" b="1">
                        <a:effectLst/>
                        <a:latin typeface="Times New Roman" panose="02020603050405020304" pitchFamily="18" charset="0"/>
                        <a:ea typeface="Times New Roman" panose="02020603050405020304" pitchFamily="18" charset="0"/>
                      </a:endParaRPr>
                    </a:p>
                  </a:txBody>
                  <a:tcPr marL="47625" marR="47625" marT="0" marB="0"/>
                </a:tc>
                <a:tc>
                  <a:txBody>
                    <a:bodyPr/>
                    <a:lstStyle/>
                    <a:p>
                      <a:pPr algn="ctr">
                        <a:spcAft>
                          <a:spcPts val="0"/>
                        </a:spcAft>
                      </a:pPr>
                      <a:r>
                        <a:rPr lang="ru-RU" sz="1600" b="1">
                          <a:effectLst/>
                        </a:rPr>
                        <a:t>ПР</a:t>
                      </a:r>
                      <a:endParaRPr lang="ru-RU" sz="1600" b="1">
                        <a:effectLst/>
                        <a:latin typeface="Times New Roman" panose="02020603050405020304" pitchFamily="18" charset="0"/>
                        <a:ea typeface="Times New Roman" panose="02020603050405020304" pitchFamily="18" charset="0"/>
                      </a:endParaRPr>
                    </a:p>
                  </a:txBody>
                  <a:tcPr marL="47625" marR="47625" marT="0" marB="0"/>
                </a:tc>
                <a:tc gridSpan="2">
                  <a:txBody>
                    <a:bodyPr/>
                    <a:lstStyle/>
                    <a:p>
                      <a:pPr algn="ctr">
                        <a:spcAft>
                          <a:spcPts val="0"/>
                        </a:spcAft>
                      </a:pPr>
                      <a:r>
                        <a:rPr lang="ru-RU" sz="1600" b="1">
                          <a:effectLst/>
                        </a:rPr>
                        <a:t>ЦСР</a:t>
                      </a:r>
                      <a:endParaRPr lang="ru-RU" sz="1600" b="1">
                        <a:effectLst/>
                        <a:latin typeface="Times New Roman" panose="02020603050405020304" pitchFamily="18" charset="0"/>
                        <a:ea typeface="Times New Roman" panose="02020603050405020304" pitchFamily="18" charset="0"/>
                      </a:endParaRPr>
                    </a:p>
                  </a:txBody>
                  <a:tcPr marL="47625" marR="47625" marT="0" marB="0"/>
                </a:tc>
                <a:tc hMerge="1">
                  <a:txBody>
                    <a:bodyPr/>
                    <a:lstStyle/>
                    <a:p>
                      <a:endParaRPr lang="ru-RU"/>
                    </a:p>
                  </a:txBody>
                  <a:tcPr/>
                </a:tc>
                <a:tc>
                  <a:txBody>
                    <a:bodyPr/>
                    <a:lstStyle/>
                    <a:p>
                      <a:pPr algn="ctr">
                        <a:spcAft>
                          <a:spcPts val="0"/>
                        </a:spcAft>
                      </a:pPr>
                      <a:r>
                        <a:rPr lang="ru-RU" sz="1600" b="1">
                          <a:effectLst/>
                        </a:rPr>
                        <a:t>ВР</a:t>
                      </a:r>
                      <a:endParaRPr lang="ru-RU" sz="1600" b="1">
                        <a:effectLst/>
                        <a:latin typeface="Times New Roman" panose="02020603050405020304" pitchFamily="18" charset="0"/>
                        <a:ea typeface="Times New Roman" panose="02020603050405020304" pitchFamily="18" charset="0"/>
                      </a:endParaRPr>
                    </a:p>
                  </a:txBody>
                  <a:tcPr marL="47625" marR="47625" marT="0" marB="0"/>
                </a:tc>
                <a:tc>
                  <a:txBody>
                    <a:bodyPr/>
                    <a:lstStyle/>
                    <a:p>
                      <a:pPr algn="ctr">
                        <a:spcAft>
                          <a:spcPts val="0"/>
                        </a:spcAft>
                      </a:pPr>
                      <a:r>
                        <a:rPr lang="ru-RU" sz="1600" b="1">
                          <a:effectLst/>
                        </a:rPr>
                        <a:t>Сумма</a:t>
                      </a:r>
                      <a:endParaRPr lang="ru-RU" sz="1600" b="1">
                        <a:effectLst/>
                        <a:latin typeface="Times New Roman" panose="02020603050405020304" pitchFamily="18" charset="0"/>
                        <a:ea typeface="Times New Roman" panose="02020603050405020304" pitchFamily="18" charset="0"/>
                      </a:endParaRPr>
                    </a:p>
                  </a:txBody>
                  <a:tcPr marL="47625" marR="47625" marT="0" marB="0"/>
                </a:tc>
              </a:tr>
              <a:tr h="341898">
                <a:tc>
                  <a:txBody>
                    <a:bodyPr/>
                    <a:lstStyle/>
                    <a:p>
                      <a:pPr>
                        <a:spcAft>
                          <a:spcPts val="0"/>
                        </a:spcAft>
                      </a:pPr>
                      <a:r>
                        <a:rPr lang="ru-RU" sz="1600" b="1" kern="1200" dirty="0">
                          <a:solidFill>
                            <a:schemeClr val="dk1"/>
                          </a:solidFill>
                          <a:effectLst/>
                          <a:latin typeface="+mn-lt"/>
                          <a:ea typeface="+mn-ea"/>
                          <a:cs typeface="+mn-cs"/>
                        </a:rPr>
                        <a:t>Пенсионный фонд Российской Федерации</a:t>
                      </a:r>
                    </a:p>
                  </a:txBody>
                  <a:tcPr marL="47625" marR="47625" marT="0" marB="0" anchor="b"/>
                </a:tc>
                <a:tc>
                  <a:txBody>
                    <a:bodyPr/>
                    <a:lstStyle/>
                    <a:p>
                      <a:pPr algn="ctr">
                        <a:spcAft>
                          <a:spcPts val="0"/>
                        </a:spcAft>
                      </a:pPr>
                      <a:r>
                        <a:rPr lang="ru-RU" sz="1600" b="1">
                          <a:effectLst/>
                        </a:rPr>
                        <a:t> </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a:effectLst/>
                        </a:rPr>
                        <a:t> </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a:effectLst/>
                        </a:rPr>
                        <a:t> </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a:effectLst/>
                        </a:rPr>
                        <a:t> </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a:effectLst/>
                        </a:rPr>
                        <a:t> </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r">
                        <a:spcAft>
                          <a:spcPts val="0"/>
                        </a:spcAft>
                      </a:pPr>
                      <a:r>
                        <a:rPr lang="ru-RU" sz="1600" b="1">
                          <a:effectLst/>
                        </a:rPr>
                        <a:t>6 416 408 332,1</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r>
              <a:tr h="252673">
                <a:tc>
                  <a:txBody>
                    <a:bodyPr/>
                    <a:lstStyle/>
                    <a:p>
                      <a:pPr>
                        <a:spcAft>
                          <a:spcPts val="0"/>
                        </a:spcAft>
                      </a:pPr>
                      <a:r>
                        <a:rPr lang="ru-RU" sz="1600" b="1" kern="1200" dirty="0">
                          <a:solidFill>
                            <a:schemeClr val="dk1"/>
                          </a:solidFill>
                          <a:effectLst/>
                          <a:latin typeface="+mn-lt"/>
                          <a:ea typeface="+mn-ea"/>
                          <a:cs typeface="+mn-cs"/>
                        </a:rPr>
                        <a:t>Общегосударственные вопросы</a:t>
                      </a:r>
                    </a:p>
                  </a:txBody>
                  <a:tcPr marL="47625" marR="47625" marT="0" marB="0" anchor="b"/>
                </a:tc>
                <a:tc>
                  <a:txBody>
                    <a:bodyPr/>
                    <a:lstStyle/>
                    <a:p>
                      <a:pPr algn="ctr">
                        <a:spcAft>
                          <a:spcPts val="0"/>
                        </a:spcAft>
                      </a:pPr>
                      <a:r>
                        <a:rPr lang="ru-RU" sz="1600" b="1" dirty="0">
                          <a:effectLst/>
                        </a:rPr>
                        <a:t>01</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00</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a:effectLst/>
                        </a:rPr>
                        <a:t> </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r">
                        <a:spcAft>
                          <a:spcPts val="0"/>
                        </a:spcAft>
                      </a:pPr>
                      <a:r>
                        <a:rPr lang="ru-RU" sz="1600" b="1" dirty="0">
                          <a:effectLst/>
                        </a:rPr>
                        <a:t>101 293 209,0</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r>
              <a:tr h="252673">
                <a:tc>
                  <a:txBody>
                    <a:bodyPr/>
                    <a:lstStyle/>
                    <a:p>
                      <a:pPr>
                        <a:spcAft>
                          <a:spcPts val="0"/>
                        </a:spcAft>
                      </a:pPr>
                      <a:r>
                        <a:rPr lang="ru-RU" sz="1600" b="1" kern="1200" dirty="0">
                          <a:solidFill>
                            <a:schemeClr val="dk1"/>
                          </a:solidFill>
                          <a:effectLst/>
                          <a:latin typeface="+mn-lt"/>
                          <a:ea typeface="+mn-ea"/>
                          <a:cs typeface="+mn-cs"/>
                        </a:rPr>
                        <a:t>Образование</a:t>
                      </a:r>
                    </a:p>
                  </a:txBody>
                  <a:tcPr marL="47625" marR="47625" marT="0" marB="0"/>
                </a:tc>
                <a:tc>
                  <a:txBody>
                    <a:bodyPr/>
                    <a:lstStyle/>
                    <a:p>
                      <a:pPr algn="ctr">
                        <a:spcAft>
                          <a:spcPts val="0"/>
                        </a:spcAft>
                      </a:pPr>
                      <a:r>
                        <a:rPr lang="ru-RU" sz="1600" b="1" dirty="0">
                          <a:effectLst/>
                        </a:rPr>
                        <a:t>07</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00</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r">
                        <a:spcAft>
                          <a:spcPts val="0"/>
                        </a:spcAft>
                      </a:pPr>
                      <a:r>
                        <a:rPr lang="ru-RU" sz="1600" b="1" dirty="0">
                          <a:effectLst/>
                        </a:rPr>
                        <a:t>71 250,0</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r>
              <a:tr h="252673">
                <a:tc>
                  <a:txBody>
                    <a:bodyPr/>
                    <a:lstStyle/>
                    <a:p>
                      <a:pPr>
                        <a:spcAft>
                          <a:spcPts val="0"/>
                        </a:spcAft>
                      </a:pPr>
                      <a:r>
                        <a:rPr lang="ru-RU" sz="1600" b="1" kern="1200" dirty="0">
                          <a:solidFill>
                            <a:schemeClr val="dk1"/>
                          </a:solidFill>
                          <a:effectLst/>
                          <a:latin typeface="+mn-lt"/>
                          <a:ea typeface="+mn-ea"/>
                          <a:cs typeface="+mn-cs"/>
                        </a:rPr>
                        <a:t>Социальная политика</a:t>
                      </a:r>
                    </a:p>
                  </a:txBody>
                  <a:tcPr marL="47625" marR="47625" marT="0" marB="0"/>
                </a:tc>
                <a:tc>
                  <a:txBody>
                    <a:bodyPr/>
                    <a:lstStyle/>
                    <a:p>
                      <a:pPr algn="ctr">
                        <a:spcAft>
                          <a:spcPts val="0"/>
                        </a:spcAft>
                      </a:pPr>
                      <a:r>
                        <a:rPr lang="ru-RU" sz="1600" b="1" dirty="0">
                          <a:effectLst/>
                        </a:rPr>
                        <a:t>10</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00</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r">
                        <a:spcAft>
                          <a:spcPts val="0"/>
                        </a:spcAft>
                      </a:pPr>
                      <a:r>
                        <a:rPr lang="ru-RU" sz="1600" b="1">
                          <a:effectLst/>
                        </a:rPr>
                        <a:t>6 315 043 873,1</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r>
              <a:tr h="252673">
                <a:tc>
                  <a:txBody>
                    <a:bodyPr/>
                    <a:lstStyle/>
                    <a:p>
                      <a:pPr>
                        <a:spcAft>
                          <a:spcPts val="0"/>
                        </a:spcAft>
                      </a:pPr>
                      <a:r>
                        <a:rPr lang="ru-RU" sz="1600" b="1" kern="1200" dirty="0">
                          <a:solidFill>
                            <a:schemeClr val="dk1"/>
                          </a:solidFill>
                          <a:effectLst/>
                          <a:latin typeface="+mn-lt"/>
                          <a:ea typeface="+mn-ea"/>
                          <a:cs typeface="+mn-cs"/>
                        </a:rPr>
                        <a:t>Пенсионное обеспечение</a:t>
                      </a:r>
                    </a:p>
                  </a:txBody>
                  <a:tcPr marL="47625" marR="47625" marT="0" marB="0"/>
                </a:tc>
                <a:tc>
                  <a:txBody>
                    <a:bodyPr/>
                    <a:lstStyle/>
                    <a:p>
                      <a:pPr algn="ctr">
                        <a:spcAft>
                          <a:spcPts val="0"/>
                        </a:spcAft>
                      </a:pPr>
                      <a:r>
                        <a:rPr lang="ru-RU" sz="1600" b="1">
                          <a:effectLst/>
                        </a:rPr>
                        <a:t>10</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01</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a:effectLst/>
                        </a:rPr>
                        <a:t> </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a:effectLst/>
                        </a:rPr>
                        <a:t> </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a:effectLst/>
                        </a:rPr>
                        <a:t> </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r">
                        <a:spcAft>
                          <a:spcPts val="0"/>
                        </a:spcAft>
                      </a:pPr>
                      <a:r>
                        <a:rPr lang="ru-RU" sz="1600" b="1" dirty="0">
                          <a:effectLst/>
                        </a:rPr>
                        <a:t>5 537 669 033,4</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r>
              <a:tr h="1010692">
                <a:tc>
                  <a:txBody>
                    <a:bodyPr/>
                    <a:lstStyle/>
                    <a:p>
                      <a:pPr>
                        <a:spcAft>
                          <a:spcPts val="0"/>
                        </a:spcAft>
                      </a:pPr>
                      <a:r>
                        <a:rPr lang="ru-RU" sz="1600" b="1" kern="1200" dirty="0">
                          <a:solidFill>
                            <a:schemeClr val="dk1"/>
                          </a:solidFill>
                          <a:effectLst/>
                          <a:latin typeface="+mn-lt"/>
                          <a:ea typeface="+mn-ea"/>
                          <a:cs typeface="+mn-cs"/>
                        </a:rPr>
                        <a:t>Выплата страховой части трудовой пенсии в рамках социальных выплат по непрограммным направлениям деятельности органов управления государственных внебюджетных фондов Российской Федерации (Социальное обеспечение и иные выплаты населению)</a:t>
                      </a:r>
                    </a:p>
                  </a:txBody>
                  <a:tcPr marL="47625" marR="47625" marT="0" marB="0"/>
                </a:tc>
                <a:tc>
                  <a:txBody>
                    <a:bodyPr/>
                    <a:lstStyle/>
                    <a:p>
                      <a:pPr algn="ctr">
                        <a:spcAft>
                          <a:spcPts val="0"/>
                        </a:spcAft>
                      </a:pPr>
                      <a:r>
                        <a:rPr lang="ru-RU" sz="1600" b="1" dirty="0">
                          <a:effectLst/>
                        </a:rPr>
                        <a:t>10</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01</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73 7</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3058</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300</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r">
                        <a:spcAft>
                          <a:spcPts val="0"/>
                        </a:spcAft>
                      </a:pPr>
                      <a:r>
                        <a:rPr lang="ru-RU" sz="1600" b="1" dirty="0">
                          <a:effectLst/>
                        </a:rPr>
                        <a:t>5 092 093 749,9</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r>
              <a:tr h="1263365">
                <a:tc>
                  <a:txBody>
                    <a:bodyPr/>
                    <a:lstStyle/>
                    <a:p>
                      <a:pPr>
                        <a:spcAft>
                          <a:spcPts val="0"/>
                        </a:spcAft>
                      </a:pPr>
                      <a:r>
                        <a:rPr lang="ru-RU" sz="1600" b="1" kern="1200" dirty="0">
                          <a:solidFill>
                            <a:schemeClr val="dk1"/>
                          </a:solidFill>
                          <a:effectLst/>
                          <a:latin typeface="+mn-lt"/>
                          <a:ea typeface="+mn-ea"/>
                          <a:cs typeface="+mn-cs"/>
                        </a:rPr>
                        <a:t>Выплата пенсий по государственному пенсионному обеспечению в рамках социальных выплат по непрограммным направлениям деятельности органов управления государственных внебюджетных фондов Российской Федерации (Социальное обеспечение и иные выплаты населению)</a:t>
                      </a:r>
                    </a:p>
                  </a:txBody>
                  <a:tcPr marL="47625" marR="47625" marT="0" marB="0"/>
                </a:tc>
                <a:tc>
                  <a:txBody>
                    <a:bodyPr/>
                    <a:lstStyle/>
                    <a:p>
                      <a:pPr algn="ctr">
                        <a:spcAft>
                          <a:spcPts val="0"/>
                        </a:spcAft>
                      </a:pPr>
                      <a:r>
                        <a:rPr lang="ru-RU" sz="1600" b="1" dirty="0">
                          <a:effectLst/>
                        </a:rPr>
                        <a:t>10</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01</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73 7</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3060</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300</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r">
                        <a:spcAft>
                          <a:spcPts val="0"/>
                        </a:spcAft>
                      </a:pPr>
                      <a:r>
                        <a:rPr lang="ru-RU" sz="1600" b="1" dirty="0">
                          <a:effectLst/>
                        </a:rPr>
                        <a:t>356 395 395,4</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r>
              <a:tr h="293830">
                <a:tc>
                  <a:txBody>
                    <a:bodyPr/>
                    <a:lstStyle/>
                    <a:p>
                      <a:pPr>
                        <a:spcAft>
                          <a:spcPts val="0"/>
                        </a:spcAft>
                      </a:pPr>
                      <a:r>
                        <a:rPr lang="ru-RU" sz="1600" b="1" kern="1200" dirty="0">
                          <a:solidFill>
                            <a:schemeClr val="dk1"/>
                          </a:solidFill>
                          <a:effectLst/>
                          <a:latin typeface="+mn-lt"/>
                          <a:ea typeface="+mn-ea"/>
                          <a:cs typeface="+mn-cs"/>
                        </a:rPr>
                        <a:t>Социальное обеспечение населения</a:t>
                      </a:r>
                    </a:p>
                  </a:txBody>
                  <a:tcPr marL="47625" marR="47625" marT="0" marB="0"/>
                </a:tc>
                <a:tc>
                  <a:txBody>
                    <a:bodyPr/>
                    <a:lstStyle/>
                    <a:p>
                      <a:pPr algn="ctr">
                        <a:spcAft>
                          <a:spcPts val="0"/>
                        </a:spcAft>
                      </a:pPr>
                      <a:r>
                        <a:rPr lang="ru-RU" sz="1600" b="1" kern="1200">
                          <a:solidFill>
                            <a:schemeClr val="dk1"/>
                          </a:solidFill>
                          <a:effectLst/>
                          <a:latin typeface="+mn-lt"/>
                          <a:ea typeface="+mn-ea"/>
                          <a:cs typeface="+mn-cs"/>
                        </a:rPr>
                        <a:t>10</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03</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r">
                        <a:spcAft>
                          <a:spcPts val="0"/>
                        </a:spcAft>
                      </a:pPr>
                      <a:r>
                        <a:rPr lang="ru-RU" sz="1600" b="1" kern="1200" dirty="0">
                          <a:solidFill>
                            <a:schemeClr val="dk1"/>
                          </a:solidFill>
                          <a:effectLst/>
                          <a:latin typeface="+mn-lt"/>
                          <a:ea typeface="+mn-ea"/>
                          <a:cs typeface="+mn-cs"/>
                        </a:rPr>
                        <a:t>474 689 262,5</a:t>
                      </a:r>
                    </a:p>
                  </a:txBody>
                  <a:tcPr marL="47625" marR="47625" marT="0" marB="0" anchor="b"/>
                </a:tc>
              </a:tr>
              <a:tr h="1263365">
                <a:tc>
                  <a:txBody>
                    <a:bodyPr/>
                    <a:lstStyle/>
                    <a:p>
                      <a:pPr>
                        <a:spcAft>
                          <a:spcPts val="0"/>
                        </a:spcAft>
                      </a:pPr>
                      <a:r>
                        <a:rPr lang="ru-RU" sz="1600" b="1" kern="1200" dirty="0">
                          <a:solidFill>
                            <a:schemeClr val="dk1"/>
                          </a:solidFill>
                          <a:effectLst/>
                          <a:latin typeface="+mn-lt"/>
                          <a:ea typeface="+mn-ea"/>
                          <a:cs typeface="+mn-cs"/>
                        </a:rPr>
                        <a:t>Осуществление ежемесячной денежной выплаты инвалидам в рамках социальных выплат по непрограммным направлениям деятельности органов управления государственных внебюджетных фондов Российской Федерации (Социальное обеспечение и иные выплаты населению)</a:t>
                      </a:r>
                    </a:p>
                  </a:txBody>
                  <a:tcPr marL="47625" marR="47625" marT="0" marB="0"/>
                </a:tc>
                <a:tc>
                  <a:txBody>
                    <a:bodyPr/>
                    <a:lstStyle/>
                    <a:p>
                      <a:pPr algn="ctr">
                        <a:spcAft>
                          <a:spcPts val="0"/>
                        </a:spcAft>
                      </a:pPr>
                      <a:r>
                        <a:rPr lang="ru-RU" sz="1600" b="1" kern="1200" dirty="0">
                          <a:solidFill>
                            <a:schemeClr val="dk1"/>
                          </a:solidFill>
                          <a:effectLst/>
                          <a:latin typeface="+mn-lt"/>
                          <a:ea typeface="+mn-ea"/>
                          <a:cs typeface="+mn-cs"/>
                        </a:rPr>
                        <a:t>10</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03</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73 7</a:t>
                      </a:r>
                    </a:p>
                  </a:txBody>
                  <a:tcPr marL="47625" marR="47625" marT="0" marB="0" anchor="b"/>
                </a:tc>
                <a:tc>
                  <a:txBody>
                    <a:bodyPr/>
                    <a:lstStyle/>
                    <a:p>
                      <a:pPr algn="ctr">
                        <a:spcAft>
                          <a:spcPts val="0"/>
                        </a:spcAft>
                      </a:pPr>
                      <a:r>
                        <a:rPr lang="ru-RU" sz="1600" b="1" kern="1200" dirty="0">
                          <a:solidFill>
                            <a:schemeClr val="dk1"/>
                          </a:solidFill>
                          <a:effectLst/>
                          <a:latin typeface="+mn-lt"/>
                          <a:ea typeface="+mn-ea"/>
                          <a:cs typeface="+mn-cs"/>
                        </a:rPr>
                        <a:t>3068</a:t>
                      </a:r>
                    </a:p>
                  </a:txBody>
                  <a:tcPr marL="47625" marR="47625" marT="0" marB="0" anchor="b"/>
                </a:tc>
                <a:tc>
                  <a:txBody>
                    <a:bodyPr/>
                    <a:lstStyle/>
                    <a:p>
                      <a:pPr algn="ctr">
                        <a:spcAft>
                          <a:spcPts val="0"/>
                        </a:spcAft>
                      </a:pPr>
                      <a:r>
                        <a:rPr lang="ru-RU" sz="1600" b="1" kern="1200" dirty="0">
                          <a:solidFill>
                            <a:schemeClr val="dk1"/>
                          </a:solidFill>
                          <a:effectLst/>
                          <a:latin typeface="+mn-lt"/>
                          <a:ea typeface="+mn-ea"/>
                          <a:cs typeface="+mn-cs"/>
                        </a:rPr>
                        <a:t>300</a:t>
                      </a:r>
                    </a:p>
                  </a:txBody>
                  <a:tcPr marL="47625" marR="47625" marT="0" marB="0" anchor="b"/>
                </a:tc>
                <a:tc>
                  <a:txBody>
                    <a:bodyPr/>
                    <a:lstStyle/>
                    <a:p>
                      <a:pPr algn="r">
                        <a:spcAft>
                          <a:spcPts val="0"/>
                        </a:spcAft>
                      </a:pPr>
                      <a:r>
                        <a:rPr lang="ru-RU" sz="1600" b="1" kern="1200" dirty="0">
                          <a:solidFill>
                            <a:schemeClr val="dk1"/>
                          </a:solidFill>
                          <a:effectLst/>
                          <a:latin typeface="+mn-lt"/>
                          <a:ea typeface="+mn-ea"/>
                          <a:cs typeface="+mn-cs"/>
                        </a:rPr>
                        <a:t>312 114 989,6</a:t>
                      </a:r>
                    </a:p>
                  </a:txBody>
                  <a:tcPr marL="47625" marR="47625" marT="0" marB="0" anchor="b"/>
                </a:tc>
              </a:tr>
            </a:tbl>
          </a:graphicData>
        </a:graphic>
      </p:graphicFrame>
    </p:spTree>
    <p:extLst>
      <p:ext uri="{BB962C8B-B14F-4D97-AF65-F5344CB8AC3E}">
        <p14:creationId xmlns:p14="http://schemas.microsoft.com/office/powerpoint/2010/main" val="3037450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1528" y="107577"/>
            <a:ext cx="9240819" cy="523220"/>
          </a:xfrm>
          <a:prstGeom prst="rect">
            <a:avLst/>
          </a:prstGeom>
          <a:noFill/>
        </p:spPr>
        <p:txBody>
          <a:bodyPr wrap="square" rtlCol="0">
            <a:spAutoFit/>
          </a:bodyPr>
          <a:lstStyle/>
          <a:p>
            <a:r>
              <a:rPr lang="ru-RU" sz="2800" b="1" dirty="0" smtClean="0">
                <a:solidFill>
                  <a:srgbClr val="FFFF00"/>
                </a:solidFill>
              </a:rPr>
              <a:t>Структура расходов бюджета ПФР на 2014 год</a:t>
            </a:r>
            <a:endParaRPr lang="ru-RU" sz="2800" b="1" dirty="0">
              <a:solidFill>
                <a:srgbClr val="FFFF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589153244"/>
              </p:ext>
            </p:extLst>
          </p:nvPr>
        </p:nvGraphicFramePr>
        <p:xfrm>
          <a:off x="284107" y="663070"/>
          <a:ext cx="11592337" cy="5938266"/>
        </p:xfrm>
        <a:graphic>
          <a:graphicData uri="http://schemas.openxmlformats.org/drawingml/2006/table">
            <a:tbl>
              <a:tblPr>
                <a:tableStyleId>{5C22544A-7EE6-4342-B048-85BDC9FD1C3A}</a:tableStyleId>
              </a:tblPr>
              <a:tblGrid>
                <a:gridCol w="6428269"/>
                <a:gridCol w="589861"/>
                <a:gridCol w="678898"/>
                <a:gridCol w="712285"/>
                <a:gridCol w="756803"/>
                <a:gridCol w="673185"/>
                <a:gridCol w="1753036"/>
              </a:tblGrid>
              <a:tr h="164973">
                <a:tc>
                  <a:txBody>
                    <a:bodyPr/>
                    <a:lstStyle/>
                    <a:p>
                      <a:pPr algn="ctr">
                        <a:spcAft>
                          <a:spcPts val="0"/>
                        </a:spcAft>
                      </a:pPr>
                      <a:r>
                        <a:rPr lang="ru-RU" sz="1600" b="1" dirty="0">
                          <a:effectLst/>
                        </a:rPr>
                        <a:t>Наименование</a:t>
                      </a:r>
                      <a:endParaRPr lang="ru-RU" sz="1600" b="1" dirty="0">
                        <a:effectLst/>
                        <a:latin typeface="Times New Roman" panose="02020603050405020304" pitchFamily="18" charset="0"/>
                        <a:ea typeface="Times New Roman" panose="02020603050405020304" pitchFamily="18" charset="0"/>
                      </a:endParaRPr>
                    </a:p>
                  </a:txBody>
                  <a:tcPr marL="47625" marR="47625" marT="0" marB="0"/>
                </a:tc>
                <a:tc>
                  <a:txBody>
                    <a:bodyPr/>
                    <a:lstStyle/>
                    <a:p>
                      <a:pPr algn="ctr">
                        <a:spcAft>
                          <a:spcPts val="0"/>
                        </a:spcAft>
                      </a:pPr>
                      <a:r>
                        <a:rPr lang="ru-RU" sz="1600" b="1">
                          <a:effectLst/>
                        </a:rPr>
                        <a:t>Рз</a:t>
                      </a:r>
                      <a:endParaRPr lang="ru-RU" sz="1600" b="1">
                        <a:effectLst/>
                        <a:latin typeface="Times New Roman" panose="02020603050405020304" pitchFamily="18" charset="0"/>
                        <a:ea typeface="Times New Roman" panose="02020603050405020304" pitchFamily="18" charset="0"/>
                      </a:endParaRPr>
                    </a:p>
                  </a:txBody>
                  <a:tcPr marL="47625" marR="47625" marT="0" marB="0"/>
                </a:tc>
                <a:tc>
                  <a:txBody>
                    <a:bodyPr/>
                    <a:lstStyle/>
                    <a:p>
                      <a:pPr algn="ctr">
                        <a:spcAft>
                          <a:spcPts val="0"/>
                        </a:spcAft>
                      </a:pPr>
                      <a:r>
                        <a:rPr lang="ru-RU" sz="1600" b="1">
                          <a:effectLst/>
                        </a:rPr>
                        <a:t>ПР</a:t>
                      </a:r>
                      <a:endParaRPr lang="ru-RU" sz="1600" b="1">
                        <a:effectLst/>
                        <a:latin typeface="Times New Roman" panose="02020603050405020304" pitchFamily="18" charset="0"/>
                        <a:ea typeface="Times New Roman" panose="02020603050405020304" pitchFamily="18" charset="0"/>
                      </a:endParaRPr>
                    </a:p>
                  </a:txBody>
                  <a:tcPr marL="47625" marR="47625" marT="0" marB="0"/>
                </a:tc>
                <a:tc gridSpan="2">
                  <a:txBody>
                    <a:bodyPr/>
                    <a:lstStyle/>
                    <a:p>
                      <a:pPr algn="ctr">
                        <a:spcAft>
                          <a:spcPts val="0"/>
                        </a:spcAft>
                      </a:pPr>
                      <a:r>
                        <a:rPr lang="ru-RU" sz="1600" b="1">
                          <a:effectLst/>
                        </a:rPr>
                        <a:t>ЦСР</a:t>
                      </a:r>
                      <a:endParaRPr lang="ru-RU" sz="1600" b="1">
                        <a:effectLst/>
                        <a:latin typeface="Times New Roman" panose="02020603050405020304" pitchFamily="18" charset="0"/>
                        <a:ea typeface="Times New Roman" panose="02020603050405020304" pitchFamily="18" charset="0"/>
                      </a:endParaRPr>
                    </a:p>
                  </a:txBody>
                  <a:tcPr marL="47625" marR="47625" marT="0" marB="0"/>
                </a:tc>
                <a:tc hMerge="1">
                  <a:txBody>
                    <a:bodyPr/>
                    <a:lstStyle/>
                    <a:p>
                      <a:endParaRPr lang="ru-RU"/>
                    </a:p>
                  </a:txBody>
                  <a:tcPr/>
                </a:tc>
                <a:tc>
                  <a:txBody>
                    <a:bodyPr/>
                    <a:lstStyle/>
                    <a:p>
                      <a:pPr algn="ctr">
                        <a:spcAft>
                          <a:spcPts val="0"/>
                        </a:spcAft>
                      </a:pPr>
                      <a:r>
                        <a:rPr lang="ru-RU" sz="1600" b="1">
                          <a:effectLst/>
                        </a:rPr>
                        <a:t>ВР</a:t>
                      </a:r>
                      <a:endParaRPr lang="ru-RU" sz="1600" b="1">
                        <a:effectLst/>
                        <a:latin typeface="Times New Roman" panose="02020603050405020304" pitchFamily="18" charset="0"/>
                        <a:ea typeface="Times New Roman" panose="02020603050405020304" pitchFamily="18" charset="0"/>
                      </a:endParaRPr>
                    </a:p>
                  </a:txBody>
                  <a:tcPr marL="47625" marR="47625" marT="0" marB="0"/>
                </a:tc>
                <a:tc>
                  <a:txBody>
                    <a:bodyPr/>
                    <a:lstStyle/>
                    <a:p>
                      <a:pPr algn="ctr">
                        <a:spcAft>
                          <a:spcPts val="0"/>
                        </a:spcAft>
                      </a:pPr>
                      <a:r>
                        <a:rPr lang="ru-RU" sz="1600" b="1">
                          <a:effectLst/>
                        </a:rPr>
                        <a:t>Сумма</a:t>
                      </a:r>
                      <a:endParaRPr lang="ru-RU" sz="1600" b="1">
                        <a:effectLst/>
                        <a:latin typeface="Times New Roman" panose="02020603050405020304" pitchFamily="18" charset="0"/>
                        <a:ea typeface="Times New Roman" panose="02020603050405020304" pitchFamily="18" charset="0"/>
                      </a:endParaRPr>
                    </a:p>
                  </a:txBody>
                  <a:tcPr marL="47625" marR="47625" marT="0" marB="0"/>
                </a:tc>
              </a:tr>
              <a:tr h="329946">
                <a:tc>
                  <a:txBody>
                    <a:bodyPr/>
                    <a:lstStyle/>
                    <a:p>
                      <a:pPr>
                        <a:spcAft>
                          <a:spcPts val="0"/>
                        </a:spcAft>
                      </a:pPr>
                      <a:r>
                        <a:rPr lang="ru-RU" sz="1600" b="1" kern="1200" dirty="0">
                          <a:solidFill>
                            <a:schemeClr val="dk1"/>
                          </a:solidFill>
                          <a:effectLst/>
                          <a:latin typeface="+mn-lt"/>
                          <a:ea typeface="+mn-ea"/>
                          <a:cs typeface="+mn-cs"/>
                        </a:rPr>
                        <a:t>Пенсионный фонд Российской Федерации</a:t>
                      </a: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a:effectLst/>
                        </a:rPr>
                        <a:t> </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ctr">
                        <a:spcAft>
                          <a:spcPts val="0"/>
                        </a:spcAft>
                      </a:pPr>
                      <a:r>
                        <a:rPr lang="ru-RU" sz="1600" b="1" dirty="0">
                          <a:effectLst/>
                        </a:rPr>
                        <a:t> </a:t>
                      </a:r>
                      <a:endParaRPr lang="ru-RU" sz="1600" b="1" dirty="0">
                        <a:effectLst/>
                        <a:latin typeface="Times New Roman" panose="02020603050405020304" pitchFamily="18" charset="0"/>
                        <a:ea typeface="Times New Roman" panose="02020603050405020304" pitchFamily="18" charset="0"/>
                      </a:endParaRPr>
                    </a:p>
                  </a:txBody>
                  <a:tcPr marL="47625" marR="47625" marT="0" marB="0" anchor="b"/>
                </a:tc>
                <a:tc>
                  <a:txBody>
                    <a:bodyPr/>
                    <a:lstStyle/>
                    <a:p>
                      <a:pPr algn="r">
                        <a:spcAft>
                          <a:spcPts val="0"/>
                        </a:spcAft>
                      </a:pPr>
                      <a:r>
                        <a:rPr lang="ru-RU" sz="1600" b="1">
                          <a:effectLst/>
                        </a:rPr>
                        <a:t>6 416 408 332,1</a:t>
                      </a:r>
                      <a:endParaRPr lang="ru-RU" sz="1600" b="1">
                        <a:effectLst/>
                        <a:latin typeface="Times New Roman" panose="02020603050405020304" pitchFamily="18" charset="0"/>
                        <a:ea typeface="Times New Roman" panose="02020603050405020304" pitchFamily="18" charset="0"/>
                      </a:endParaRPr>
                    </a:p>
                  </a:txBody>
                  <a:tcPr marL="47625" marR="47625" marT="0" marB="0" anchor="b"/>
                </a:tc>
              </a:tr>
              <a:tr h="164973">
                <a:tc>
                  <a:txBody>
                    <a:bodyPr/>
                    <a:lstStyle/>
                    <a:p>
                      <a:pPr>
                        <a:spcAft>
                          <a:spcPts val="0"/>
                        </a:spcAft>
                      </a:pPr>
                      <a:r>
                        <a:rPr lang="ru-RU" sz="1600" b="1" kern="1200" dirty="0">
                          <a:solidFill>
                            <a:schemeClr val="dk1"/>
                          </a:solidFill>
                          <a:effectLst/>
                          <a:latin typeface="+mn-lt"/>
                          <a:ea typeface="+mn-ea"/>
                          <a:cs typeface="+mn-cs"/>
                        </a:rPr>
                        <a:t>Охрана семьи и детства</a:t>
                      </a:r>
                    </a:p>
                  </a:txBody>
                  <a:tcPr marL="47625" marR="47625" marT="0" marB="0"/>
                </a:tc>
                <a:tc>
                  <a:txBody>
                    <a:bodyPr/>
                    <a:lstStyle/>
                    <a:p>
                      <a:pPr algn="ctr">
                        <a:spcAft>
                          <a:spcPts val="0"/>
                        </a:spcAft>
                      </a:pPr>
                      <a:r>
                        <a:rPr lang="ru-RU" sz="1600" b="1" kern="1200">
                          <a:solidFill>
                            <a:schemeClr val="dk1"/>
                          </a:solidFill>
                          <a:effectLst/>
                          <a:latin typeface="+mn-lt"/>
                          <a:ea typeface="+mn-ea"/>
                          <a:cs typeface="+mn-cs"/>
                        </a:rPr>
                        <a:t>10</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04</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r">
                        <a:spcAft>
                          <a:spcPts val="0"/>
                        </a:spcAft>
                      </a:pPr>
                      <a:r>
                        <a:rPr lang="ru-RU" sz="1600" b="1" kern="1200">
                          <a:solidFill>
                            <a:schemeClr val="dk1"/>
                          </a:solidFill>
                          <a:effectLst/>
                          <a:latin typeface="+mn-lt"/>
                          <a:ea typeface="+mn-ea"/>
                          <a:cs typeface="+mn-cs"/>
                        </a:rPr>
                        <a:t>300 809 405,7</a:t>
                      </a:r>
                    </a:p>
                  </a:txBody>
                  <a:tcPr marL="47625" marR="47625" marT="0" marB="0" anchor="b"/>
                </a:tc>
              </a:tr>
              <a:tr h="164973">
                <a:tc>
                  <a:txBody>
                    <a:bodyPr/>
                    <a:lstStyle/>
                    <a:p>
                      <a:pPr>
                        <a:spcAft>
                          <a:spcPts val="0"/>
                        </a:spcAft>
                      </a:pPr>
                      <a:r>
                        <a:rPr lang="ru-RU" sz="1600" b="1" kern="1200" dirty="0">
                          <a:solidFill>
                            <a:schemeClr val="dk1"/>
                          </a:solidFill>
                          <a:effectLst/>
                          <a:latin typeface="+mn-lt"/>
                          <a:ea typeface="+mn-ea"/>
                          <a:cs typeface="+mn-cs"/>
                        </a:rPr>
                        <a:t>Предоставление материнского (семейного) капитала в рамках социальных выплат по непрограммным направлениям деятельности органов управления государственных внебюджетных фондов Российской Федерации (Социальное обеспечение и иные выплаты населению)</a:t>
                      </a:r>
                    </a:p>
                  </a:txBody>
                  <a:tcPr marL="47625" marR="47625" marT="0" marB="0"/>
                </a:tc>
                <a:tc>
                  <a:txBody>
                    <a:bodyPr/>
                    <a:lstStyle/>
                    <a:p>
                      <a:pPr algn="ctr">
                        <a:spcAft>
                          <a:spcPts val="0"/>
                        </a:spcAft>
                      </a:pPr>
                      <a:r>
                        <a:rPr lang="ru-RU" sz="1600" b="1" kern="1200">
                          <a:solidFill>
                            <a:schemeClr val="dk1"/>
                          </a:solidFill>
                          <a:effectLst/>
                          <a:latin typeface="+mn-lt"/>
                          <a:ea typeface="+mn-ea"/>
                          <a:cs typeface="+mn-cs"/>
                        </a:rPr>
                        <a:t>10</a:t>
                      </a:r>
                    </a:p>
                  </a:txBody>
                  <a:tcPr marL="47625" marR="47625" marT="0" marB="0" anchor="b"/>
                </a:tc>
                <a:tc>
                  <a:txBody>
                    <a:bodyPr/>
                    <a:lstStyle/>
                    <a:p>
                      <a:pPr algn="ctr">
                        <a:spcAft>
                          <a:spcPts val="0"/>
                        </a:spcAft>
                      </a:pPr>
                      <a:r>
                        <a:rPr lang="ru-RU" sz="1600" b="1" kern="1200" dirty="0">
                          <a:solidFill>
                            <a:schemeClr val="dk1"/>
                          </a:solidFill>
                          <a:effectLst/>
                          <a:latin typeface="+mn-lt"/>
                          <a:ea typeface="+mn-ea"/>
                          <a:cs typeface="+mn-cs"/>
                        </a:rPr>
                        <a:t>04</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73 7</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3079</a:t>
                      </a:r>
                    </a:p>
                  </a:txBody>
                  <a:tcPr marL="47625" marR="47625" marT="0" marB="0" anchor="b"/>
                </a:tc>
                <a:tc>
                  <a:txBody>
                    <a:bodyPr/>
                    <a:lstStyle/>
                    <a:p>
                      <a:pPr algn="ctr">
                        <a:spcAft>
                          <a:spcPts val="0"/>
                        </a:spcAft>
                      </a:pPr>
                      <a:r>
                        <a:rPr lang="ru-RU" sz="1600" b="1" kern="1200" dirty="0">
                          <a:solidFill>
                            <a:schemeClr val="dk1"/>
                          </a:solidFill>
                          <a:effectLst/>
                          <a:latin typeface="+mn-lt"/>
                          <a:ea typeface="+mn-ea"/>
                          <a:cs typeface="+mn-cs"/>
                        </a:rPr>
                        <a:t>300</a:t>
                      </a:r>
                    </a:p>
                  </a:txBody>
                  <a:tcPr marL="47625" marR="47625" marT="0" marB="0" anchor="b"/>
                </a:tc>
                <a:tc>
                  <a:txBody>
                    <a:bodyPr/>
                    <a:lstStyle/>
                    <a:p>
                      <a:pPr algn="r">
                        <a:spcAft>
                          <a:spcPts val="0"/>
                        </a:spcAft>
                      </a:pPr>
                      <a:r>
                        <a:rPr lang="ru-RU" sz="1600" b="1" kern="1200" dirty="0">
                          <a:solidFill>
                            <a:schemeClr val="dk1"/>
                          </a:solidFill>
                          <a:effectLst/>
                          <a:latin typeface="+mn-lt"/>
                          <a:ea typeface="+mn-ea"/>
                          <a:cs typeface="+mn-cs"/>
                        </a:rPr>
                        <a:t>300 803 605,7</a:t>
                      </a:r>
                    </a:p>
                  </a:txBody>
                  <a:tcPr marL="47625" marR="47625" marT="0" marB="0" anchor="b"/>
                </a:tc>
              </a:tr>
              <a:tr h="164973">
                <a:tc>
                  <a:txBody>
                    <a:bodyPr/>
                    <a:lstStyle/>
                    <a:p>
                      <a:pPr>
                        <a:spcAft>
                          <a:spcPts val="0"/>
                        </a:spcAft>
                      </a:pPr>
                      <a:r>
                        <a:rPr lang="ru-RU" sz="1600" b="1" kern="1200" dirty="0">
                          <a:solidFill>
                            <a:schemeClr val="dk1"/>
                          </a:solidFill>
                          <a:effectLst/>
                          <a:latin typeface="+mn-lt"/>
                          <a:ea typeface="+mn-ea"/>
                          <a:cs typeface="+mn-cs"/>
                        </a:rPr>
                        <a:t>Прикладные научные исследования в области социальной политики</a:t>
                      </a:r>
                    </a:p>
                  </a:txBody>
                  <a:tcPr marL="47625" marR="47625" marT="0" marB="0"/>
                </a:tc>
                <a:tc>
                  <a:txBody>
                    <a:bodyPr/>
                    <a:lstStyle/>
                    <a:p>
                      <a:pPr algn="ctr">
                        <a:spcAft>
                          <a:spcPts val="0"/>
                        </a:spcAft>
                      </a:pPr>
                      <a:r>
                        <a:rPr lang="ru-RU" sz="1600" b="1" kern="1200">
                          <a:solidFill>
                            <a:schemeClr val="dk1"/>
                          </a:solidFill>
                          <a:effectLst/>
                          <a:latin typeface="+mn-lt"/>
                          <a:ea typeface="+mn-ea"/>
                          <a:cs typeface="+mn-cs"/>
                        </a:rPr>
                        <a:t>10</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05</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r">
                        <a:spcAft>
                          <a:spcPts val="0"/>
                        </a:spcAft>
                      </a:pPr>
                      <a:r>
                        <a:rPr lang="ru-RU" sz="1600" b="1" kern="1200" dirty="0">
                          <a:solidFill>
                            <a:schemeClr val="dk1"/>
                          </a:solidFill>
                          <a:effectLst/>
                          <a:latin typeface="+mn-lt"/>
                          <a:ea typeface="+mn-ea"/>
                          <a:cs typeface="+mn-cs"/>
                        </a:rPr>
                        <a:t>130 000,0</a:t>
                      </a:r>
                    </a:p>
                  </a:txBody>
                  <a:tcPr marL="47625" marR="47625" marT="0" marB="0" anchor="b"/>
                </a:tc>
              </a:tr>
              <a:tr h="164973">
                <a:tc>
                  <a:txBody>
                    <a:bodyPr/>
                    <a:lstStyle/>
                    <a:p>
                      <a:pPr>
                        <a:spcAft>
                          <a:spcPts val="0"/>
                        </a:spcAft>
                      </a:pPr>
                      <a:r>
                        <a:rPr lang="ru-RU" sz="1600" b="1" kern="1200" dirty="0">
                          <a:solidFill>
                            <a:schemeClr val="dk1"/>
                          </a:solidFill>
                          <a:effectLst/>
                          <a:latin typeface="+mn-lt"/>
                          <a:ea typeface="+mn-ea"/>
                          <a:cs typeface="+mn-cs"/>
                        </a:rPr>
                        <a:t>Другие вопросы в области социальной политики</a:t>
                      </a:r>
                    </a:p>
                  </a:txBody>
                  <a:tcPr marL="47625" marR="47625" marT="0" marB="0"/>
                </a:tc>
                <a:tc>
                  <a:txBody>
                    <a:bodyPr/>
                    <a:lstStyle/>
                    <a:p>
                      <a:pPr algn="ctr">
                        <a:spcAft>
                          <a:spcPts val="0"/>
                        </a:spcAft>
                      </a:pPr>
                      <a:r>
                        <a:rPr lang="ru-RU" sz="1600" b="1" kern="1200">
                          <a:solidFill>
                            <a:schemeClr val="dk1"/>
                          </a:solidFill>
                          <a:effectLst/>
                          <a:latin typeface="+mn-lt"/>
                          <a:ea typeface="+mn-ea"/>
                          <a:cs typeface="+mn-cs"/>
                        </a:rPr>
                        <a:t>10</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06</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 </a:t>
                      </a:r>
                    </a:p>
                  </a:txBody>
                  <a:tcPr marL="47625" marR="47625" marT="0" marB="0" anchor="b"/>
                </a:tc>
                <a:tc>
                  <a:txBody>
                    <a:bodyPr/>
                    <a:lstStyle/>
                    <a:p>
                      <a:pPr algn="r">
                        <a:spcAft>
                          <a:spcPts val="0"/>
                        </a:spcAft>
                      </a:pPr>
                      <a:r>
                        <a:rPr lang="ru-RU" sz="1600" b="1" kern="1200">
                          <a:solidFill>
                            <a:schemeClr val="dk1"/>
                          </a:solidFill>
                          <a:effectLst/>
                          <a:latin typeface="+mn-lt"/>
                          <a:ea typeface="+mn-ea"/>
                          <a:cs typeface="+mn-cs"/>
                        </a:rPr>
                        <a:t>1 746 171,5</a:t>
                      </a:r>
                    </a:p>
                  </a:txBody>
                  <a:tcPr marL="47625" marR="47625" marT="0" marB="0" anchor="b"/>
                </a:tc>
              </a:tr>
              <a:tr h="874911">
                <a:tc>
                  <a:txBody>
                    <a:bodyPr/>
                    <a:lstStyle/>
                    <a:p>
                      <a:pPr>
                        <a:spcAft>
                          <a:spcPts val="0"/>
                        </a:spcAft>
                      </a:pPr>
                      <a:r>
                        <a:rPr lang="ru-RU" sz="1600" b="1" kern="1200" dirty="0">
                          <a:solidFill>
                            <a:schemeClr val="dk1"/>
                          </a:solidFill>
                          <a:effectLst/>
                          <a:latin typeface="+mn-lt"/>
                          <a:ea typeface="+mn-ea"/>
                          <a:cs typeface="+mn-cs"/>
                        </a:rPr>
                        <a:t>Расходы на обеспечение деятельности (оказание услуг) государственных учреждений в рамках реализации государственных функций в области социальной политики по непрограммным направлениям деятельности органов управления государственных внебюджетных фондов Российской Федерации (Закупка товаров, работ и услуг для государственных (муниципальных) нужд)</a:t>
                      </a:r>
                    </a:p>
                  </a:txBody>
                  <a:tcPr marL="47625" marR="47625" marT="0" marB="0"/>
                </a:tc>
                <a:tc>
                  <a:txBody>
                    <a:bodyPr/>
                    <a:lstStyle/>
                    <a:p>
                      <a:pPr algn="ctr">
                        <a:spcAft>
                          <a:spcPts val="0"/>
                        </a:spcAft>
                      </a:pPr>
                      <a:r>
                        <a:rPr lang="ru-RU" sz="1600" b="1" kern="1200" dirty="0">
                          <a:solidFill>
                            <a:schemeClr val="dk1"/>
                          </a:solidFill>
                          <a:effectLst/>
                          <a:latin typeface="+mn-lt"/>
                          <a:ea typeface="+mn-ea"/>
                          <a:cs typeface="+mn-cs"/>
                        </a:rPr>
                        <a:t>10</a:t>
                      </a:r>
                    </a:p>
                  </a:txBody>
                  <a:tcPr marL="47625" marR="47625" marT="0" marB="0" anchor="b"/>
                </a:tc>
                <a:tc>
                  <a:txBody>
                    <a:bodyPr/>
                    <a:lstStyle/>
                    <a:p>
                      <a:pPr algn="ctr">
                        <a:spcAft>
                          <a:spcPts val="0"/>
                        </a:spcAft>
                      </a:pPr>
                      <a:r>
                        <a:rPr lang="ru-RU" sz="1600" b="1" kern="1200" dirty="0">
                          <a:solidFill>
                            <a:schemeClr val="dk1"/>
                          </a:solidFill>
                          <a:effectLst/>
                          <a:latin typeface="+mn-lt"/>
                          <a:ea typeface="+mn-ea"/>
                          <a:cs typeface="+mn-cs"/>
                        </a:rPr>
                        <a:t>06</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73 1</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0059</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200</a:t>
                      </a:r>
                    </a:p>
                  </a:txBody>
                  <a:tcPr marL="47625" marR="47625" marT="0" marB="0" anchor="b"/>
                </a:tc>
                <a:tc>
                  <a:txBody>
                    <a:bodyPr/>
                    <a:lstStyle/>
                    <a:p>
                      <a:pPr algn="r">
                        <a:spcAft>
                          <a:spcPts val="0"/>
                        </a:spcAft>
                      </a:pPr>
                      <a:r>
                        <a:rPr lang="ru-RU" sz="1600" b="1" kern="1200" dirty="0">
                          <a:solidFill>
                            <a:schemeClr val="dk1"/>
                          </a:solidFill>
                          <a:effectLst/>
                          <a:latin typeface="+mn-lt"/>
                          <a:ea typeface="+mn-ea"/>
                          <a:cs typeface="+mn-cs"/>
                        </a:rPr>
                        <a:t>598 273,6</a:t>
                      </a:r>
                    </a:p>
                  </a:txBody>
                  <a:tcPr marL="47625" marR="47625" marT="0" marB="0" anchor="b"/>
                </a:tc>
              </a:tr>
              <a:tr h="487680">
                <a:tc>
                  <a:txBody>
                    <a:bodyPr/>
                    <a:lstStyle/>
                    <a:p>
                      <a:pPr>
                        <a:spcAft>
                          <a:spcPts val="0"/>
                        </a:spcAft>
                      </a:pPr>
                      <a:r>
                        <a:rPr lang="ru-RU" sz="1600" b="1" kern="1200">
                          <a:solidFill>
                            <a:schemeClr val="dk1"/>
                          </a:solidFill>
                          <a:effectLst/>
                          <a:latin typeface="+mn-lt"/>
                          <a:ea typeface="+mn-ea"/>
                          <a:cs typeface="+mn-cs"/>
                        </a:rPr>
                        <a:t>Софинансирование социальных программ субъектов Российской Федерации, связанных с укреплением материально-технической базы учреждений социального обслуживания населения и оказанием адресной социальной помощи неработающим пенсионерам, в рамках реализации государственных функций в области социальной политики по непрограммным направлениям деятельности органов управления государственных внебюджетных фондов Российской Федерации (Межбюджетные трансферты)</a:t>
                      </a:r>
                    </a:p>
                  </a:txBody>
                  <a:tcPr marL="47625" marR="47625" marT="0" marB="0"/>
                </a:tc>
                <a:tc>
                  <a:txBody>
                    <a:bodyPr/>
                    <a:lstStyle/>
                    <a:p>
                      <a:pPr algn="ctr">
                        <a:spcAft>
                          <a:spcPts val="0"/>
                        </a:spcAft>
                      </a:pPr>
                      <a:r>
                        <a:rPr lang="ru-RU" sz="1600" b="1" kern="1200">
                          <a:solidFill>
                            <a:schemeClr val="dk1"/>
                          </a:solidFill>
                          <a:effectLst/>
                          <a:latin typeface="+mn-lt"/>
                          <a:ea typeface="+mn-ea"/>
                          <a:cs typeface="+mn-cs"/>
                        </a:rPr>
                        <a:t>10</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06</a:t>
                      </a:r>
                    </a:p>
                  </a:txBody>
                  <a:tcPr marL="47625" marR="47625" marT="0" marB="0" anchor="b"/>
                </a:tc>
                <a:tc>
                  <a:txBody>
                    <a:bodyPr/>
                    <a:lstStyle/>
                    <a:p>
                      <a:pPr algn="ctr">
                        <a:spcAft>
                          <a:spcPts val="0"/>
                        </a:spcAft>
                      </a:pPr>
                      <a:r>
                        <a:rPr lang="ru-RU" sz="1600" b="1" kern="1200" dirty="0">
                          <a:solidFill>
                            <a:schemeClr val="dk1"/>
                          </a:solidFill>
                          <a:effectLst/>
                          <a:latin typeface="+mn-lt"/>
                          <a:ea typeface="+mn-ea"/>
                          <a:cs typeface="+mn-cs"/>
                        </a:rPr>
                        <a:t>73 1</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5209</a:t>
                      </a:r>
                    </a:p>
                  </a:txBody>
                  <a:tcPr marL="47625" marR="47625" marT="0" marB="0" anchor="b"/>
                </a:tc>
                <a:tc>
                  <a:txBody>
                    <a:bodyPr/>
                    <a:lstStyle/>
                    <a:p>
                      <a:pPr algn="ctr">
                        <a:spcAft>
                          <a:spcPts val="0"/>
                        </a:spcAft>
                      </a:pPr>
                      <a:r>
                        <a:rPr lang="ru-RU" sz="1600" b="1" kern="1200">
                          <a:solidFill>
                            <a:schemeClr val="dk1"/>
                          </a:solidFill>
                          <a:effectLst/>
                          <a:latin typeface="+mn-lt"/>
                          <a:ea typeface="+mn-ea"/>
                          <a:cs typeface="+mn-cs"/>
                        </a:rPr>
                        <a:t>500</a:t>
                      </a:r>
                    </a:p>
                  </a:txBody>
                  <a:tcPr marL="47625" marR="47625" marT="0" marB="0" anchor="b"/>
                </a:tc>
                <a:tc>
                  <a:txBody>
                    <a:bodyPr/>
                    <a:lstStyle/>
                    <a:p>
                      <a:pPr algn="r">
                        <a:spcAft>
                          <a:spcPts val="0"/>
                        </a:spcAft>
                      </a:pPr>
                      <a:r>
                        <a:rPr lang="ru-RU" sz="1600" b="1" kern="1200" dirty="0">
                          <a:solidFill>
                            <a:schemeClr val="dk1"/>
                          </a:solidFill>
                          <a:effectLst/>
                          <a:latin typeface="+mn-lt"/>
                          <a:ea typeface="+mn-ea"/>
                          <a:cs typeface="+mn-cs"/>
                        </a:rPr>
                        <a:t>1 000 000,0</a:t>
                      </a:r>
                    </a:p>
                  </a:txBody>
                  <a:tcPr marL="47625" marR="47625" marT="0" marB="0" anchor="b"/>
                </a:tc>
              </a:tr>
            </a:tbl>
          </a:graphicData>
        </a:graphic>
      </p:graphicFrame>
    </p:spTree>
    <p:extLst>
      <p:ext uri="{BB962C8B-B14F-4D97-AF65-F5344CB8AC3E}">
        <p14:creationId xmlns:p14="http://schemas.microsoft.com/office/powerpoint/2010/main" val="2775609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80912" y="387276"/>
            <a:ext cx="11144923" cy="1384995"/>
          </a:xfrm>
          <a:prstGeom prst="rect">
            <a:avLst/>
          </a:prstGeom>
        </p:spPr>
        <p:txBody>
          <a:bodyPr wrap="square">
            <a:spAutoFit/>
          </a:bodyPr>
          <a:lstStyle/>
          <a:p>
            <a:pPr lvl="2"/>
            <a:r>
              <a:rPr lang="ru-RU" sz="2800" b="1" dirty="0" smtClean="0">
                <a:solidFill>
                  <a:srgbClr val="FFFF00"/>
                </a:solidFill>
              </a:rPr>
              <a:t>Виды пенсий</a:t>
            </a:r>
          </a:p>
          <a:p>
            <a:pPr marL="1143000" lvl="2" indent="-228600">
              <a:buFont typeface="Arial" panose="020B0604020202020204" pitchFamily="34" charset="0"/>
              <a:buChar char="•"/>
            </a:pPr>
            <a:r>
              <a:rPr lang="ru-RU" sz="2800" b="1" dirty="0" smtClean="0"/>
              <a:t>Трудовые </a:t>
            </a:r>
            <a:r>
              <a:rPr lang="ru-RU" sz="2800" b="1" dirty="0"/>
              <a:t>пенсии</a:t>
            </a:r>
          </a:p>
          <a:p>
            <a:pPr marL="1143000" lvl="2" indent="-228600">
              <a:buFont typeface="Arial" panose="020B0604020202020204" pitchFamily="34" charset="0"/>
              <a:buChar char="•"/>
            </a:pPr>
            <a:r>
              <a:rPr lang="ru-RU" sz="2800" b="1" dirty="0"/>
              <a:t>Пенсии по государственному </a:t>
            </a:r>
            <a:r>
              <a:rPr lang="ru-RU" sz="2800" b="1" dirty="0" smtClean="0"/>
              <a:t>обеспечению</a:t>
            </a:r>
            <a:endParaRPr lang="ru-RU" sz="2800" b="1" dirty="0"/>
          </a:p>
        </p:txBody>
      </p:sp>
      <p:sp>
        <p:nvSpPr>
          <p:cNvPr id="4" name="Прямоугольник 3"/>
          <p:cNvSpPr/>
          <p:nvPr/>
        </p:nvSpPr>
        <p:spPr>
          <a:xfrm>
            <a:off x="774549" y="2523614"/>
            <a:ext cx="4238513" cy="3046988"/>
          </a:xfrm>
          <a:prstGeom prst="rect">
            <a:avLst/>
          </a:prstGeom>
        </p:spPr>
        <p:txBody>
          <a:bodyPr wrap="square">
            <a:spAutoFit/>
          </a:bodyPr>
          <a:lstStyle/>
          <a:p>
            <a:pPr marL="1143000" lvl="2" indent="-228600">
              <a:buFont typeface="Arial" panose="020B0604020202020204" pitchFamily="34" charset="0"/>
              <a:buChar char="•"/>
            </a:pPr>
            <a:r>
              <a:rPr lang="ru-RU" sz="2400" b="1" dirty="0">
                <a:solidFill>
                  <a:srgbClr val="FFFF00"/>
                </a:solidFill>
              </a:rPr>
              <a:t>Трудовые пенсии</a:t>
            </a:r>
            <a:endParaRPr lang="ru-RU" sz="2400" dirty="0">
              <a:solidFill>
                <a:srgbClr val="FFFF00"/>
              </a:solidFill>
            </a:endParaRPr>
          </a:p>
          <a:p>
            <a:pPr marL="1600200" lvl="3" indent="-228600">
              <a:buFont typeface="Arial" panose="020B0604020202020204" pitchFamily="34" charset="0"/>
              <a:buChar char="•"/>
            </a:pPr>
            <a:r>
              <a:rPr lang="ru-RU" sz="2400" b="1" dirty="0"/>
              <a:t>Трудовая пенсия по старости</a:t>
            </a:r>
          </a:p>
          <a:p>
            <a:pPr marL="1600200" lvl="3" indent="-228600">
              <a:buFont typeface="Arial" panose="020B0604020202020204" pitchFamily="34" charset="0"/>
              <a:buChar char="•"/>
            </a:pPr>
            <a:r>
              <a:rPr lang="ru-RU" sz="2400" b="1" dirty="0"/>
              <a:t>Трудовая пенсия по инвалидности </a:t>
            </a:r>
          </a:p>
          <a:p>
            <a:pPr marL="1600200" lvl="3" indent="-228600">
              <a:buFont typeface="Arial" panose="020B0604020202020204" pitchFamily="34" charset="0"/>
              <a:buChar char="•"/>
            </a:pPr>
            <a:r>
              <a:rPr lang="ru-RU" sz="2400" b="1" dirty="0"/>
              <a:t>Трудовая пенсия по случаю потери кормильца </a:t>
            </a:r>
          </a:p>
        </p:txBody>
      </p:sp>
      <p:sp>
        <p:nvSpPr>
          <p:cNvPr id="5" name="Прямоугольник 4"/>
          <p:cNvSpPr/>
          <p:nvPr/>
        </p:nvSpPr>
        <p:spPr>
          <a:xfrm>
            <a:off x="5690794" y="2082550"/>
            <a:ext cx="4485940" cy="4154984"/>
          </a:xfrm>
          <a:prstGeom prst="rect">
            <a:avLst/>
          </a:prstGeom>
        </p:spPr>
        <p:txBody>
          <a:bodyPr wrap="square">
            <a:spAutoFit/>
          </a:bodyPr>
          <a:lstStyle/>
          <a:p>
            <a:pPr marL="1143000" lvl="2" indent="-228600">
              <a:buFont typeface="Arial" panose="020B0604020202020204" pitchFamily="34" charset="0"/>
              <a:buChar char="•"/>
            </a:pPr>
            <a:r>
              <a:rPr lang="ru-RU" sz="2400" b="1" dirty="0">
                <a:solidFill>
                  <a:srgbClr val="FFFF00"/>
                </a:solidFill>
              </a:rPr>
              <a:t>Пенсии по государственному обеспечению</a:t>
            </a:r>
          </a:p>
          <a:p>
            <a:pPr marL="1600200" lvl="3" indent="-228600">
              <a:buFont typeface="Arial" panose="020B0604020202020204" pitchFamily="34" charset="0"/>
              <a:buChar char="•"/>
            </a:pPr>
            <a:r>
              <a:rPr lang="ru-RU" sz="2400" b="1" dirty="0"/>
              <a:t>Пенсия за выслугу лет</a:t>
            </a:r>
          </a:p>
          <a:p>
            <a:pPr marL="1600200" lvl="3" indent="-228600">
              <a:buFont typeface="Arial" panose="020B0604020202020204" pitchFamily="34" charset="0"/>
              <a:buChar char="•"/>
            </a:pPr>
            <a:r>
              <a:rPr lang="ru-RU" sz="2400" b="1" dirty="0"/>
              <a:t>Пенсия по старости </a:t>
            </a:r>
          </a:p>
          <a:p>
            <a:pPr marL="1600200" lvl="3" indent="-228600">
              <a:buFont typeface="Arial" panose="020B0604020202020204" pitchFamily="34" charset="0"/>
              <a:buChar char="•"/>
            </a:pPr>
            <a:r>
              <a:rPr lang="ru-RU" sz="2400" b="1" dirty="0"/>
              <a:t>Пенсия по инвалидности </a:t>
            </a:r>
          </a:p>
          <a:p>
            <a:pPr marL="1600200" lvl="3" indent="-228600">
              <a:buFont typeface="Arial" panose="020B0604020202020204" pitchFamily="34" charset="0"/>
              <a:buChar char="•"/>
            </a:pPr>
            <a:r>
              <a:rPr lang="ru-RU" sz="2400" b="1" dirty="0"/>
              <a:t>Пенсия по случаю потери кормильца </a:t>
            </a:r>
          </a:p>
          <a:p>
            <a:pPr marL="1600200" lvl="3" indent="-228600">
              <a:buFont typeface="Arial" panose="020B0604020202020204" pitchFamily="34" charset="0"/>
              <a:buChar char="•"/>
            </a:pPr>
            <a:r>
              <a:rPr lang="ru-RU" sz="2400" b="1" dirty="0"/>
              <a:t>Социальная пенсия</a:t>
            </a:r>
          </a:p>
        </p:txBody>
      </p:sp>
    </p:spTree>
    <p:extLst>
      <p:ext uri="{BB962C8B-B14F-4D97-AF65-F5344CB8AC3E}">
        <p14:creationId xmlns:p14="http://schemas.microsoft.com/office/powerpoint/2010/main" val="2122125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6518" y="248519"/>
            <a:ext cx="11123407" cy="6278642"/>
          </a:xfrm>
          <a:prstGeom prst="rect">
            <a:avLst/>
          </a:prstGeom>
        </p:spPr>
        <p:txBody>
          <a:bodyPr wrap="square">
            <a:spAutoFit/>
          </a:bodyPr>
          <a:lstStyle/>
          <a:p>
            <a:pPr algn="ctr"/>
            <a:r>
              <a:rPr lang="ru-RU" sz="2400" b="1" dirty="0">
                <a:solidFill>
                  <a:srgbClr val="FFFF00"/>
                </a:solidFill>
              </a:rPr>
              <a:t>Виды пенсий, условия их назначения</a:t>
            </a:r>
          </a:p>
          <a:p>
            <a:pPr algn="just"/>
            <a:r>
              <a:rPr lang="ru-RU" b="1" dirty="0"/>
              <a:t>С 2002 года в России действует пенсионная модель, основанная на страховых принципах. В отличие от прежней системы, пенсионные права граждан теперь зависят не только от стажа работы и заработка до 01.01.2002, но и страховых взносов после указанной даты.</a:t>
            </a:r>
          </a:p>
          <a:p>
            <a:pPr algn="just"/>
            <a:r>
              <a:rPr lang="ru-RU" b="1" dirty="0"/>
              <a:t>С 1 января 2010 года трудовая пенсия по старости состоит из двух частей - страховой и накопительной.</a:t>
            </a:r>
          </a:p>
          <a:p>
            <a:pPr algn="just"/>
            <a:r>
              <a:rPr lang="ru-RU" b="1" dirty="0"/>
              <a:t>Деление трудовой пенсии по инвалидности и трудовой пенсии по случаю потери кормильца на составляющие части не предусмотрено.</a:t>
            </a:r>
          </a:p>
          <a:p>
            <a:pPr algn="just"/>
            <a:r>
              <a:rPr lang="ru-RU" b="1" dirty="0"/>
              <a:t>При этом размеры страховой части трудовой пенсии по старости, трудовой пенсии по инвалидности и трудовой пенсии по случаю потери кормильца определяются с учетом фиксированного базового размера страховой части трудовой пенсии по старости, фиксированного базового размера трудовой пенсии по инвалидности и фиксированного базового размера трудовой пенсии по случаю потери кормильца соответственно.</a:t>
            </a:r>
          </a:p>
          <a:p>
            <a:pPr algn="just"/>
            <a:r>
              <a:rPr lang="ru-RU" b="1" dirty="0"/>
              <a:t>Таким образом, с 1 января 2010 года вместо базовой части трудовой пенсии введен фиксированный базовый размер трудовой пенсии (страховой части трудовой пенсии по старости), как составная часть страховой части трудовой пенсии по старости, трудовой пенсии по инвалидности и трудовой пенсии по случаю потери кормильца.</a:t>
            </a:r>
          </a:p>
          <a:p>
            <a:pPr algn="just"/>
            <a:r>
              <a:rPr lang="ru-RU" b="1" dirty="0"/>
              <a:t>Фиксированный базовый размер трудовой пенсии (страховой части трудовой пенсии по старости) устанавливается в твердом размере. При этом применяется порядок его дифференциации, аналогичный ранее действовавшему в отношении базовой части трудовой пенсии.</a:t>
            </a:r>
          </a:p>
          <a:p>
            <a:pPr algn="just"/>
            <a:r>
              <a:rPr lang="ru-RU" b="1" dirty="0"/>
              <a:t>Условием назначения трудовой пенсии по старости является наличие пяти лет страхового стажа и достижение установленного законодательством пенсионного возраста. Трудовая пенсия по инвалидности устанавливается гражданам, признанным в установленном порядке  инвалидами I, II и III группы.</a:t>
            </a:r>
          </a:p>
        </p:txBody>
      </p:sp>
    </p:spTree>
    <p:extLst>
      <p:ext uri="{BB962C8B-B14F-4D97-AF65-F5344CB8AC3E}">
        <p14:creationId xmlns:p14="http://schemas.microsoft.com/office/powerpoint/2010/main" val="1574131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3" y="688489"/>
            <a:ext cx="10843708" cy="4524315"/>
          </a:xfrm>
          <a:prstGeom prst="rect">
            <a:avLst/>
          </a:prstGeom>
        </p:spPr>
        <p:txBody>
          <a:bodyPr wrap="square">
            <a:spAutoFit/>
          </a:bodyPr>
          <a:lstStyle/>
          <a:p>
            <a:r>
              <a:rPr lang="ru-RU" sz="3600" b="1" dirty="0">
                <a:solidFill>
                  <a:srgbClr val="FFFF00"/>
                </a:solidFill>
                <a:latin typeface="HeliosCond-Bold"/>
              </a:rPr>
              <a:t>Трудовая </a:t>
            </a:r>
            <a:r>
              <a:rPr lang="ru-RU" sz="3600" b="1" dirty="0" smtClean="0">
                <a:solidFill>
                  <a:srgbClr val="FFFF00"/>
                </a:solidFill>
                <a:latin typeface="HeliosCond-Bold"/>
              </a:rPr>
              <a:t>пенсия </a:t>
            </a:r>
            <a:r>
              <a:rPr lang="ru-RU" sz="3600" b="1" dirty="0">
                <a:latin typeface="HeliosCond-Bold"/>
              </a:rPr>
              <a:t>– ежемесячная денежная выплата для </a:t>
            </a:r>
            <a:r>
              <a:rPr lang="ru-RU" sz="3600" b="1" dirty="0" smtClean="0">
                <a:latin typeface="HeliosCond-Bold"/>
              </a:rPr>
              <a:t>компенсации </a:t>
            </a:r>
            <a:r>
              <a:rPr lang="ru-RU" sz="3600" b="1" dirty="0">
                <a:latin typeface="HeliosCond-Bold"/>
              </a:rPr>
              <a:t>гражданам заработной платы или другого </a:t>
            </a:r>
            <a:r>
              <a:rPr lang="ru-RU" sz="3600" b="1" dirty="0" smtClean="0">
                <a:latin typeface="HeliosCond-Bold"/>
              </a:rPr>
              <a:t>дохода, которые </a:t>
            </a:r>
            <a:r>
              <a:rPr lang="ru-RU" sz="3600" b="1" dirty="0">
                <a:latin typeface="HeliosCond-Bold"/>
              </a:rPr>
              <a:t>они получали в период трудовой деятельности, а </a:t>
            </a:r>
            <a:r>
              <a:rPr lang="ru-RU" sz="3600" b="1" dirty="0" smtClean="0">
                <a:latin typeface="HeliosCond-Bold"/>
              </a:rPr>
              <a:t>также </a:t>
            </a:r>
            <a:r>
              <a:rPr lang="ru-RU" sz="3600" b="1" dirty="0">
                <a:latin typeface="HeliosCond-Bold"/>
              </a:rPr>
              <a:t>компенсация дохода, который утратили нетрудоспособные </a:t>
            </a:r>
            <a:r>
              <a:rPr lang="ru-RU" sz="3600" b="1" dirty="0" smtClean="0">
                <a:latin typeface="HeliosCond-Bold"/>
              </a:rPr>
              <a:t>члены семьи </a:t>
            </a:r>
            <a:r>
              <a:rPr lang="ru-RU" sz="3600" b="1" dirty="0">
                <a:latin typeface="HeliosCond-Bold"/>
              </a:rPr>
              <a:t>застрахованного лица в связи с его смертью.</a:t>
            </a:r>
            <a:endParaRPr lang="ru-RU" sz="3600" dirty="0"/>
          </a:p>
        </p:txBody>
      </p:sp>
    </p:spTree>
    <p:extLst>
      <p:ext uri="{BB962C8B-B14F-4D97-AF65-F5344CB8AC3E}">
        <p14:creationId xmlns:p14="http://schemas.microsoft.com/office/powerpoint/2010/main" val="298251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1640" y="393558"/>
            <a:ext cx="10067221" cy="4401205"/>
          </a:xfrm>
          <a:prstGeom prst="rect">
            <a:avLst/>
          </a:prstGeom>
        </p:spPr>
        <p:txBody>
          <a:bodyPr wrap="square">
            <a:spAutoFit/>
          </a:bodyPr>
          <a:lstStyle/>
          <a:p>
            <a:r>
              <a:rPr lang="ru-RU" sz="2800" b="1" dirty="0">
                <a:solidFill>
                  <a:srgbClr val="FFFF00"/>
                </a:solidFill>
                <a:latin typeface="Helios-BoldCond"/>
              </a:rPr>
              <a:t>Право на трудовую пенсию имеют</a:t>
            </a:r>
            <a:r>
              <a:rPr lang="ru-RU" sz="2800" b="1" dirty="0" smtClean="0">
                <a:solidFill>
                  <a:srgbClr val="FFFF00"/>
                </a:solidFill>
                <a:latin typeface="Helios-BoldCond"/>
              </a:rPr>
              <a:t>:</a:t>
            </a:r>
          </a:p>
          <a:p>
            <a:endParaRPr lang="ru-RU" sz="2800" b="1" dirty="0">
              <a:solidFill>
                <a:srgbClr val="FF3800"/>
              </a:solidFill>
              <a:latin typeface="Helios-BoldCond"/>
            </a:endParaRPr>
          </a:p>
          <a:p>
            <a:r>
              <a:rPr lang="ru-RU" sz="2800" b="1" dirty="0" smtClean="0"/>
              <a:t>- граждане </a:t>
            </a:r>
            <a:r>
              <a:rPr lang="ru-RU" sz="2800" b="1" dirty="0"/>
              <a:t>России, </a:t>
            </a:r>
            <a:r>
              <a:rPr lang="ru-RU" sz="2800" b="1" dirty="0" smtClean="0"/>
              <a:t>застрахованные в </a:t>
            </a:r>
            <a:r>
              <a:rPr lang="ru-RU" sz="2800" b="1" dirty="0"/>
              <a:t>системе обязательного </a:t>
            </a:r>
            <a:r>
              <a:rPr lang="ru-RU" sz="2800" b="1" dirty="0" smtClean="0"/>
              <a:t>пенсионного страхования </a:t>
            </a:r>
            <a:r>
              <a:rPr lang="ru-RU" sz="2800" b="1" dirty="0"/>
              <a:t>(ОПС</a:t>
            </a:r>
            <a:r>
              <a:rPr lang="ru-RU" sz="2800" b="1" dirty="0" smtClean="0"/>
              <a:t>);</a:t>
            </a:r>
          </a:p>
          <a:p>
            <a:r>
              <a:rPr lang="ru-RU" sz="2800" b="1" dirty="0" smtClean="0"/>
              <a:t>- нетрудоспособные </a:t>
            </a:r>
            <a:r>
              <a:rPr lang="ru-RU" sz="2800" b="1" dirty="0"/>
              <a:t>члены семей </a:t>
            </a:r>
            <a:r>
              <a:rPr lang="ru-RU" sz="2800" b="1" dirty="0" smtClean="0"/>
              <a:t>застрахованных </a:t>
            </a:r>
            <a:r>
              <a:rPr lang="ru-RU" sz="2800" b="1" dirty="0"/>
              <a:t>лиц </a:t>
            </a:r>
            <a:r>
              <a:rPr lang="ru-RU" sz="2800" dirty="0"/>
              <a:t>в случаях, </a:t>
            </a:r>
            <a:r>
              <a:rPr lang="ru-RU" sz="2800" dirty="0" smtClean="0"/>
              <a:t>предусмотренных </a:t>
            </a:r>
            <a:r>
              <a:rPr lang="ru-RU" sz="2800" dirty="0"/>
              <a:t>действующим </a:t>
            </a:r>
            <a:r>
              <a:rPr lang="ru-RU" sz="2800" dirty="0" smtClean="0"/>
              <a:t>пенсионным законодательством;</a:t>
            </a:r>
          </a:p>
          <a:p>
            <a:r>
              <a:rPr lang="ru-RU" sz="2800" b="1" dirty="0" smtClean="0"/>
              <a:t>- иностранные </a:t>
            </a:r>
            <a:r>
              <a:rPr lang="ru-RU" sz="2800" b="1" dirty="0"/>
              <a:t>граждане и лица </a:t>
            </a:r>
            <a:r>
              <a:rPr lang="ru-RU" sz="2800" b="1" dirty="0" smtClean="0"/>
              <a:t>без гражданства</a:t>
            </a:r>
            <a:r>
              <a:rPr lang="ru-RU" sz="2800" b="1" dirty="0"/>
              <a:t>, </a:t>
            </a:r>
            <a:r>
              <a:rPr lang="ru-RU" sz="2800" dirty="0"/>
              <a:t>но при условии </a:t>
            </a:r>
            <a:r>
              <a:rPr lang="ru-RU" sz="2800" dirty="0" smtClean="0"/>
              <a:t>постоянного </a:t>
            </a:r>
            <a:r>
              <a:rPr lang="ru-RU" sz="2800" dirty="0"/>
              <a:t>проживания в России, если </a:t>
            </a:r>
            <a:r>
              <a:rPr lang="ru-RU" sz="2800" dirty="0" smtClean="0"/>
              <a:t>другое не </a:t>
            </a:r>
            <a:r>
              <a:rPr lang="ru-RU" sz="2800" dirty="0"/>
              <a:t>предусмотрено </a:t>
            </a:r>
            <a:r>
              <a:rPr lang="ru-RU" sz="2800" dirty="0" smtClean="0"/>
              <a:t>международными договорами</a:t>
            </a:r>
            <a:r>
              <a:rPr lang="ru-RU" sz="2800" dirty="0"/>
              <a:t>.</a:t>
            </a:r>
          </a:p>
        </p:txBody>
      </p:sp>
    </p:spTree>
    <p:extLst>
      <p:ext uri="{BB962C8B-B14F-4D97-AF65-F5344CB8AC3E}">
        <p14:creationId xmlns:p14="http://schemas.microsoft.com/office/powerpoint/2010/main" val="1039688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57431" y="537883"/>
            <a:ext cx="9929308" cy="4893647"/>
          </a:xfrm>
          <a:prstGeom prst="rect">
            <a:avLst/>
          </a:prstGeom>
        </p:spPr>
        <p:txBody>
          <a:bodyPr wrap="square">
            <a:spAutoFit/>
          </a:bodyPr>
          <a:lstStyle/>
          <a:p>
            <a:r>
              <a:rPr lang="ru-RU" sz="3600" dirty="0">
                <a:solidFill>
                  <a:srgbClr val="FFFF00"/>
                </a:solidFill>
                <a:latin typeface="Helios-Cond"/>
              </a:rPr>
              <a:t>Основа трудовой пенсии гражданина </a:t>
            </a:r>
            <a:r>
              <a:rPr lang="ru-RU" sz="3600" dirty="0" smtClean="0">
                <a:latin typeface="Helios-Cond"/>
              </a:rPr>
              <a:t>– это </a:t>
            </a:r>
            <a:r>
              <a:rPr lang="ru-RU" sz="3600" dirty="0">
                <a:latin typeface="Helios-Cond"/>
              </a:rPr>
              <a:t>страховые взносы </a:t>
            </a:r>
            <a:r>
              <a:rPr lang="ru-RU" sz="3600" dirty="0" smtClean="0">
                <a:latin typeface="Helios-Cond"/>
              </a:rPr>
              <a:t>работодателей, которые </a:t>
            </a:r>
            <a:r>
              <a:rPr lang="ru-RU" sz="3600" dirty="0">
                <a:latin typeface="Helios-Cond"/>
              </a:rPr>
              <a:t>уплачиваются в ПФР за </a:t>
            </a:r>
            <a:r>
              <a:rPr lang="ru-RU" sz="3600" dirty="0" smtClean="0">
                <a:latin typeface="Helios-Cond"/>
              </a:rPr>
              <a:t>каждого </a:t>
            </a:r>
            <a:r>
              <a:rPr lang="ru-RU" sz="3600" dirty="0">
                <a:latin typeface="Helios-Cond"/>
              </a:rPr>
              <a:t>работника</a:t>
            </a:r>
            <a:r>
              <a:rPr lang="ru-RU" sz="3600" dirty="0" smtClean="0">
                <a:latin typeface="Helios-Cond"/>
              </a:rPr>
              <a:t>.</a:t>
            </a:r>
          </a:p>
          <a:p>
            <a:endParaRPr lang="ru-RU" sz="3600" dirty="0" smtClean="0">
              <a:latin typeface="Helios-Cond"/>
            </a:endParaRPr>
          </a:p>
          <a:p>
            <a:r>
              <a:rPr lang="ru-RU" sz="2800" dirty="0"/>
              <a:t>Страховые взносы работодателей </a:t>
            </a:r>
            <a:r>
              <a:rPr lang="ru-RU" sz="2800" dirty="0" smtClean="0"/>
              <a:t>за граждан </a:t>
            </a:r>
            <a:r>
              <a:rPr lang="ru-RU" sz="2800" dirty="0"/>
              <a:t>1967 года рождения и </a:t>
            </a:r>
            <a:r>
              <a:rPr lang="ru-RU" sz="2800" dirty="0" smtClean="0"/>
              <a:t>моложе </a:t>
            </a:r>
            <a:r>
              <a:rPr lang="ru-RU" sz="2800" dirty="0"/>
              <a:t>распределяются между </a:t>
            </a:r>
            <a:r>
              <a:rPr lang="ru-RU" sz="2800" dirty="0" smtClean="0"/>
              <a:t>двумя частями </a:t>
            </a:r>
            <a:r>
              <a:rPr lang="ru-RU" sz="2800" dirty="0"/>
              <a:t>будущей трудовой </a:t>
            </a:r>
            <a:r>
              <a:rPr lang="ru-RU" sz="2800" dirty="0" smtClean="0"/>
              <a:t>пенсии: </a:t>
            </a:r>
            <a:r>
              <a:rPr lang="ru-RU" sz="2800" b="1" u="sng" dirty="0" smtClean="0">
                <a:solidFill>
                  <a:srgbClr val="FFFF00"/>
                </a:solidFill>
              </a:rPr>
              <a:t>страховой </a:t>
            </a:r>
            <a:r>
              <a:rPr lang="ru-RU" sz="2800" b="1" u="sng" dirty="0">
                <a:solidFill>
                  <a:srgbClr val="FFFF00"/>
                </a:solidFill>
              </a:rPr>
              <a:t>и накопительной</a:t>
            </a:r>
            <a:r>
              <a:rPr lang="ru-RU" sz="2800" dirty="0" smtClean="0"/>
              <a:t>.</a:t>
            </a:r>
          </a:p>
          <a:p>
            <a:endParaRPr lang="ru-RU" sz="2800" dirty="0" smtClean="0"/>
          </a:p>
          <a:p>
            <a:r>
              <a:rPr lang="ru-RU" sz="2800" dirty="0"/>
              <a:t>Страховые взносы работодателей </a:t>
            </a:r>
            <a:r>
              <a:rPr lang="ru-RU" sz="2800" dirty="0" smtClean="0"/>
              <a:t>за граждан</a:t>
            </a:r>
            <a:r>
              <a:rPr lang="ru-RU" sz="2800" dirty="0"/>
              <a:t>, родившихся до 1967 </a:t>
            </a:r>
            <a:r>
              <a:rPr lang="ru-RU" sz="2800" dirty="0" smtClean="0"/>
              <a:t>года, поступают </a:t>
            </a:r>
            <a:r>
              <a:rPr lang="ru-RU" sz="2800" dirty="0"/>
              <a:t>на </a:t>
            </a:r>
            <a:r>
              <a:rPr lang="ru-RU" sz="2800" b="1" u="sng" dirty="0">
                <a:solidFill>
                  <a:srgbClr val="FFFF00"/>
                </a:solidFill>
              </a:rPr>
              <a:t>страховую часть</a:t>
            </a:r>
            <a:r>
              <a:rPr lang="ru-RU" sz="2800" dirty="0"/>
              <a:t>.</a:t>
            </a:r>
          </a:p>
        </p:txBody>
      </p:sp>
    </p:spTree>
    <p:extLst>
      <p:ext uri="{BB962C8B-B14F-4D97-AF65-F5344CB8AC3E}">
        <p14:creationId xmlns:p14="http://schemas.microsoft.com/office/powerpoint/2010/main" val="3700084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4551" y="3227294"/>
            <a:ext cx="10542494" cy="2677656"/>
          </a:xfrm>
          <a:prstGeom prst="rect">
            <a:avLst/>
          </a:prstGeom>
        </p:spPr>
        <p:txBody>
          <a:bodyPr wrap="square">
            <a:spAutoFit/>
          </a:bodyPr>
          <a:lstStyle/>
          <a:p>
            <a:pPr algn="ctr"/>
            <a:r>
              <a:rPr lang="ru-RU" sz="2800" b="1" dirty="0">
                <a:solidFill>
                  <a:srgbClr val="FFFF00"/>
                </a:solidFill>
                <a:latin typeface="HeliosCond"/>
              </a:rPr>
              <a:t>Средства пенсионных накоплений в системе ОПС также </a:t>
            </a:r>
            <a:r>
              <a:rPr lang="ru-RU" sz="2800" b="1" dirty="0" smtClean="0">
                <a:solidFill>
                  <a:srgbClr val="FFFF00"/>
                </a:solidFill>
                <a:latin typeface="HeliosCond"/>
              </a:rPr>
              <a:t>формируются </a:t>
            </a:r>
            <a:r>
              <a:rPr lang="ru-RU" sz="2800" b="1" dirty="0">
                <a:solidFill>
                  <a:srgbClr val="FFFF00"/>
                </a:solidFill>
                <a:latin typeface="HeliosCond"/>
              </a:rPr>
              <a:t>у всех участников Программы государственного </a:t>
            </a:r>
            <a:r>
              <a:rPr lang="ru-RU" sz="2800" b="1" dirty="0" smtClean="0">
                <a:solidFill>
                  <a:srgbClr val="FFFF00"/>
                </a:solidFill>
                <a:latin typeface="HeliosCond"/>
              </a:rPr>
              <a:t>софинансирования </a:t>
            </a:r>
            <a:r>
              <a:rPr lang="ru-RU" sz="2800" b="1" dirty="0">
                <a:solidFill>
                  <a:srgbClr val="FFFF00"/>
                </a:solidFill>
                <a:latin typeface="HeliosCond"/>
              </a:rPr>
              <a:t>пенсий независимо от возраста и у тех, </a:t>
            </a:r>
            <a:r>
              <a:rPr lang="ru-RU" sz="2800" b="1" dirty="0" smtClean="0">
                <a:solidFill>
                  <a:srgbClr val="FFFF00"/>
                </a:solidFill>
                <a:latin typeface="HeliosCond"/>
              </a:rPr>
              <a:t>кто направил </a:t>
            </a:r>
            <a:r>
              <a:rPr lang="ru-RU" sz="2800" b="1" dirty="0">
                <a:solidFill>
                  <a:srgbClr val="FFFF00"/>
                </a:solidFill>
                <a:latin typeface="HeliosCond"/>
              </a:rPr>
              <a:t>средства материнского (семейного) капитала на </a:t>
            </a:r>
            <a:r>
              <a:rPr lang="ru-RU" sz="2800" b="1" dirty="0" smtClean="0">
                <a:solidFill>
                  <a:srgbClr val="FFFF00"/>
                </a:solidFill>
                <a:latin typeface="HeliosCond"/>
              </a:rPr>
              <a:t>формирование </a:t>
            </a:r>
            <a:r>
              <a:rPr lang="ru-RU" sz="2800" b="1" dirty="0">
                <a:solidFill>
                  <a:srgbClr val="FFFF00"/>
                </a:solidFill>
                <a:latin typeface="HeliosCond"/>
              </a:rPr>
              <a:t>пенсионных накоплений (накопительной части).</a:t>
            </a:r>
            <a:endParaRPr lang="ru-RU" sz="2800" b="1" dirty="0">
              <a:solidFill>
                <a:srgbClr val="FFFF00"/>
              </a:solidFill>
            </a:endParaRPr>
          </a:p>
        </p:txBody>
      </p:sp>
      <p:sp>
        <p:nvSpPr>
          <p:cNvPr id="3" name="Прямоугольник 2"/>
          <p:cNvSpPr/>
          <p:nvPr/>
        </p:nvSpPr>
        <p:spPr>
          <a:xfrm>
            <a:off x="677731" y="376518"/>
            <a:ext cx="10434917" cy="2246769"/>
          </a:xfrm>
          <a:prstGeom prst="rect">
            <a:avLst/>
          </a:prstGeom>
        </p:spPr>
        <p:txBody>
          <a:bodyPr wrap="square">
            <a:spAutoFit/>
          </a:bodyPr>
          <a:lstStyle/>
          <a:p>
            <a:pPr algn="ctr"/>
            <a:r>
              <a:rPr lang="ru-RU" sz="2800" b="1" dirty="0">
                <a:latin typeface="Helios-Cond"/>
              </a:rPr>
              <a:t>В 2002-2004 годах страховые </a:t>
            </a:r>
            <a:r>
              <a:rPr lang="ru-RU" sz="2800" b="1" dirty="0" smtClean="0">
                <a:latin typeface="Helios-Cond"/>
              </a:rPr>
              <a:t>взносы за </a:t>
            </a:r>
            <a:r>
              <a:rPr lang="ru-RU" sz="2800" b="1" dirty="0">
                <a:latin typeface="Helios-Cond"/>
              </a:rPr>
              <a:t>мужчин 1953-1966 года </a:t>
            </a:r>
            <a:r>
              <a:rPr lang="ru-RU" sz="2800" b="1" dirty="0" smtClean="0">
                <a:latin typeface="Helios-Cond"/>
              </a:rPr>
              <a:t>рождения и </a:t>
            </a:r>
            <a:r>
              <a:rPr lang="ru-RU" sz="2800" b="1" dirty="0">
                <a:latin typeface="Helios-Cond"/>
              </a:rPr>
              <a:t>женщин 1957-1966 года </a:t>
            </a:r>
            <a:r>
              <a:rPr lang="ru-RU" sz="2800" b="1" dirty="0" smtClean="0">
                <a:latin typeface="Helios-Cond"/>
              </a:rPr>
              <a:t>рождения </a:t>
            </a:r>
            <a:r>
              <a:rPr lang="ru-RU" sz="2800" b="1" dirty="0">
                <a:latin typeface="Helios-Cond"/>
              </a:rPr>
              <a:t>также уплачивались на </a:t>
            </a:r>
            <a:r>
              <a:rPr lang="ru-RU" sz="2800" b="1" dirty="0" smtClean="0">
                <a:latin typeface="Helios-Cond"/>
              </a:rPr>
              <a:t>накопительную </a:t>
            </a:r>
            <a:r>
              <a:rPr lang="ru-RU" sz="2800" b="1" dirty="0">
                <a:latin typeface="Helios-Cond"/>
              </a:rPr>
              <a:t>часть трудовой </a:t>
            </a:r>
            <a:r>
              <a:rPr lang="ru-RU" sz="2800" b="1" dirty="0" smtClean="0">
                <a:latin typeface="Helios-Cond"/>
              </a:rPr>
              <a:t>пенсии. С </a:t>
            </a:r>
            <a:r>
              <a:rPr lang="ru-RU" sz="2800" b="1" dirty="0">
                <a:latin typeface="Helios-Cond"/>
              </a:rPr>
              <a:t>2005 года эти отчисления </a:t>
            </a:r>
            <a:r>
              <a:rPr lang="ru-RU" sz="2800" b="1" dirty="0" smtClean="0">
                <a:latin typeface="Helios-Cond"/>
              </a:rPr>
              <a:t>были прекращены </a:t>
            </a:r>
            <a:r>
              <a:rPr lang="ru-RU" sz="2800" b="1" dirty="0">
                <a:latin typeface="Helios-Cond"/>
              </a:rPr>
              <a:t>в связи с </a:t>
            </a:r>
            <a:r>
              <a:rPr lang="ru-RU" sz="2800" b="1" dirty="0" smtClean="0">
                <a:latin typeface="Helios-Cond"/>
              </a:rPr>
              <a:t>изменениями в </a:t>
            </a:r>
            <a:r>
              <a:rPr lang="ru-RU" sz="2800" b="1" dirty="0">
                <a:latin typeface="Helios-Cond"/>
              </a:rPr>
              <a:t>законодательстве.</a:t>
            </a:r>
            <a:endParaRPr lang="ru-RU" sz="2800" b="1" dirty="0"/>
          </a:p>
        </p:txBody>
      </p:sp>
    </p:spTree>
    <p:extLst>
      <p:ext uri="{BB962C8B-B14F-4D97-AF65-F5344CB8AC3E}">
        <p14:creationId xmlns:p14="http://schemas.microsoft.com/office/powerpoint/2010/main" val="2041771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4700" y="311971"/>
            <a:ext cx="11015831" cy="6124754"/>
          </a:xfrm>
          <a:prstGeom prst="rect">
            <a:avLst/>
          </a:prstGeom>
        </p:spPr>
        <p:txBody>
          <a:bodyPr wrap="square">
            <a:spAutoFit/>
          </a:bodyPr>
          <a:lstStyle/>
          <a:p>
            <a:r>
              <a:rPr lang="ru-RU" sz="2800" b="1" dirty="0"/>
              <a:t>Тариф страховых взносов в ПФР </a:t>
            </a:r>
            <a:r>
              <a:rPr lang="ru-RU" sz="2800" b="1" dirty="0" smtClean="0"/>
              <a:t>в 2014 </a:t>
            </a:r>
            <a:r>
              <a:rPr lang="ru-RU" sz="2800" b="1" dirty="0"/>
              <a:t>году составляет 22 % от </a:t>
            </a:r>
            <a:r>
              <a:rPr lang="ru-RU" sz="2800" b="1" dirty="0" smtClean="0"/>
              <a:t>фонда оплаты </a:t>
            </a:r>
            <a:r>
              <a:rPr lang="ru-RU" sz="2800" b="1" dirty="0"/>
              <a:t>труда. При этом </a:t>
            </a:r>
            <a:r>
              <a:rPr lang="ru-RU" sz="2800" b="1" dirty="0" smtClean="0"/>
              <a:t>предельный годовой </a:t>
            </a:r>
            <a:r>
              <a:rPr lang="ru-RU" sz="2800" b="1" dirty="0"/>
              <a:t>заработок, с которого </a:t>
            </a:r>
            <a:r>
              <a:rPr lang="ru-RU" sz="2800" b="1" dirty="0" smtClean="0"/>
              <a:t>уплачиваются </a:t>
            </a:r>
            <a:r>
              <a:rPr lang="ru-RU" sz="2800" b="1" dirty="0"/>
              <a:t>страховые взносы, </a:t>
            </a:r>
            <a:r>
              <a:rPr lang="ru-RU" sz="2800" b="1" dirty="0" smtClean="0"/>
              <a:t>составляет 624 тыс</a:t>
            </a:r>
            <a:r>
              <a:rPr lang="ru-RU" sz="2800" b="1" dirty="0"/>
              <a:t>. рублей</a:t>
            </a:r>
            <a:r>
              <a:rPr lang="ru-RU" sz="2800" b="1" dirty="0" smtClean="0"/>
              <a:t>.</a:t>
            </a:r>
          </a:p>
          <a:p>
            <a:endParaRPr lang="ru-RU" sz="2800" b="1" dirty="0" smtClean="0"/>
          </a:p>
          <a:p>
            <a:r>
              <a:rPr lang="ru-RU" sz="2800" dirty="0"/>
              <a:t>В состав страховой части входит </a:t>
            </a:r>
            <a:r>
              <a:rPr lang="ru-RU" sz="2800" b="1" dirty="0" smtClean="0">
                <a:solidFill>
                  <a:srgbClr val="FFFF00"/>
                </a:solidFill>
              </a:rPr>
              <a:t>фиксированный </a:t>
            </a:r>
            <a:r>
              <a:rPr lang="ru-RU" sz="2800" b="1" dirty="0">
                <a:solidFill>
                  <a:srgbClr val="FFFF00"/>
                </a:solidFill>
              </a:rPr>
              <a:t>базовый размер</a:t>
            </a:r>
            <a:r>
              <a:rPr lang="ru-RU" sz="2800" dirty="0"/>
              <a:t>. он </a:t>
            </a:r>
            <a:r>
              <a:rPr lang="ru-RU" sz="2800" dirty="0" smtClean="0"/>
              <a:t>устанавливается </a:t>
            </a:r>
            <a:r>
              <a:rPr lang="ru-RU" sz="2800" dirty="0"/>
              <a:t>Правительством РФ в </a:t>
            </a:r>
            <a:r>
              <a:rPr lang="ru-RU" sz="2800" dirty="0" smtClean="0"/>
              <a:t>твердом размере </a:t>
            </a:r>
            <a:r>
              <a:rPr lang="ru-RU" sz="2800" dirty="0"/>
              <a:t>и зависит от вида </a:t>
            </a:r>
            <a:r>
              <a:rPr lang="ru-RU" sz="2800" dirty="0" smtClean="0"/>
              <a:t>трудовой пенсии</a:t>
            </a:r>
            <a:r>
              <a:rPr lang="ru-RU" sz="2800" dirty="0"/>
              <a:t>, группы инвалидности, </a:t>
            </a:r>
            <a:r>
              <a:rPr lang="ru-RU" sz="2800" dirty="0" smtClean="0"/>
              <a:t>возраста пенсионера </a:t>
            </a:r>
            <a:r>
              <a:rPr lang="ru-RU" sz="2800" dirty="0"/>
              <a:t>и количества </a:t>
            </a:r>
            <a:r>
              <a:rPr lang="ru-RU" sz="2800" dirty="0" smtClean="0"/>
              <a:t>нетрудоспособных </a:t>
            </a:r>
            <a:r>
              <a:rPr lang="ru-RU" sz="2800" dirty="0"/>
              <a:t>членов семьи, находящихся </a:t>
            </a:r>
            <a:r>
              <a:rPr lang="ru-RU" sz="2800" dirty="0" smtClean="0"/>
              <a:t>на иждивении </a:t>
            </a:r>
            <a:r>
              <a:rPr lang="ru-RU" sz="2800" dirty="0"/>
              <a:t>пенсионера.</a:t>
            </a:r>
          </a:p>
          <a:p>
            <a:r>
              <a:rPr lang="ru-RU" sz="2800" dirty="0"/>
              <a:t>Размер </a:t>
            </a:r>
            <a:r>
              <a:rPr lang="ru-RU" sz="2800" b="1" dirty="0">
                <a:solidFill>
                  <a:srgbClr val="FFFF00"/>
                </a:solidFill>
              </a:rPr>
              <a:t>страховой части пенсии </a:t>
            </a:r>
            <a:r>
              <a:rPr lang="ru-RU" sz="2800" dirty="0"/>
              <a:t>(</a:t>
            </a:r>
            <a:r>
              <a:rPr lang="ru-RU" sz="2800" dirty="0" smtClean="0"/>
              <a:t>без учета </a:t>
            </a:r>
            <a:r>
              <a:rPr lang="ru-RU" sz="2800" dirty="0"/>
              <a:t>фиксированного базового </a:t>
            </a:r>
            <a:r>
              <a:rPr lang="ru-RU" sz="2800" dirty="0" smtClean="0"/>
              <a:t>размера</a:t>
            </a:r>
            <a:r>
              <a:rPr lang="ru-RU" sz="2800" dirty="0"/>
              <a:t>) зависит от общей суммы </a:t>
            </a:r>
            <a:r>
              <a:rPr lang="ru-RU" sz="2800" dirty="0" smtClean="0"/>
              <a:t>страховых взносов </a:t>
            </a:r>
            <a:r>
              <a:rPr lang="ru-RU" sz="2800" dirty="0"/>
              <a:t>и других поступлений в ПФР </a:t>
            </a:r>
            <a:r>
              <a:rPr lang="ru-RU" sz="2800" dirty="0" smtClean="0"/>
              <a:t>за гражданина </a:t>
            </a:r>
            <a:r>
              <a:rPr lang="ru-RU" sz="2800" dirty="0"/>
              <a:t>после 1 января 2002 года и</a:t>
            </a:r>
          </a:p>
          <a:p>
            <a:r>
              <a:rPr lang="ru-RU" sz="2800" dirty="0"/>
              <a:t>пенсионных прав в денежном </a:t>
            </a:r>
            <a:r>
              <a:rPr lang="ru-RU" sz="2800" dirty="0" smtClean="0"/>
              <a:t>выражении</a:t>
            </a:r>
            <a:r>
              <a:rPr lang="ru-RU" sz="2800" dirty="0"/>
              <a:t>, приобретенных до указной даты.</a:t>
            </a:r>
            <a:endParaRPr lang="ru-RU" sz="2800" b="1" dirty="0"/>
          </a:p>
        </p:txBody>
      </p:sp>
    </p:spTree>
    <p:extLst>
      <p:ext uri="{BB962C8B-B14F-4D97-AF65-F5344CB8AC3E}">
        <p14:creationId xmlns:p14="http://schemas.microsoft.com/office/powerpoint/2010/main" val="5823298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2729" y="319689"/>
            <a:ext cx="11435379" cy="6186309"/>
          </a:xfrm>
          <a:prstGeom prst="rect">
            <a:avLst/>
          </a:prstGeom>
        </p:spPr>
        <p:txBody>
          <a:bodyPr wrap="square">
            <a:spAutoFit/>
          </a:bodyPr>
          <a:lstStyle/>
          <a:p>
            <a:r>
              <a:rPr lang="ru-RU" sz="3600" b="1" dirty="0">
                <a:solidFill>
                  <a:srgbClr val="FF3800"/>
                </a:solidFill>
                <a:latin typeface="Helios-BlackCond"/>
              </a:rPr>
              <a:t>Трудовая пенсия по </a:t>
            </a:r>
            <a:r>
              <a:rPr lang="ru-RU" sz="3600" b="1" dirty="0" smtClean="0">
                <a:solidFill>
                  <a:srgbClr val="FF3800"/>
                </a:solidFill>
                <a:latin typeface="Helios-BlackCond"/>
              </a:rPr>
              <a:t>старости</a:t>
            </a:r>
            <a:endParaRPr lang="ru-RU" sz="3600" b="1" dirty="0">
              <a:solidFill>
                <a:srgbClr val="FF3800"/>
              </a:solidFill>
              <a:latin typeface="Helios-BlackCond"/>
            </a:endParaRPr>
          </a:p>
          <a:p>
            <a:endParaRPr lang="ru-RU" sz="2400" b="1" dirty="0" smtClean="0">
              <a:latin typeface="Helios-Cond"/>
            </a:endParaRPr>
          </a:p>
          <a:p>
            <a:r>
              <a:rPr lang="ru-RU" sz="2400" b="1" dirty="0" smtClean="0">
                <a:latin typeface="Helios-Cond"/>
              </a:rPr>
              <a:t>Право </a:t>
            </a:r>
            <a:r>
              <a:rPr lang="ru-RU" sz="2400" b="1" dirty="0">
                <a:solidFill>
                  <a:srgbClr val="FFFF00"/>
                </a:solidFill>
                <a:latin typeface="Helios-Cond"/>
              </a:rPr>
              <a:t>на трудовую пенсию по </a:t>
            </a:r>
            <a:r>
              <a:rPr lang="ru-RU" sz="2400" b="1" dirty="0" smtClean="0">
                <a:solidFill>
                  <a:srgbClr val="FFFF00"/>
                </a:solidFill>
                <a:latin typeface="Helios-Cond"/>
              </a:rPr>
              <a:t>старости </a:t>
            </a:r>
            <a:r>
              <a:rPr lang="ru-RU" sz="2400" b="1" dirty="0" smtClean="0">
                <a:latin typeface="Helios-Cond"/>
              </a:rPr>
              <a:t>возникает </a:t>
            </a:r>
            <a:r>
              <a:rPr lang="ru-RU" sz="2400" b="1" dirty="0">
                <a:latin typeface="Helios-Cond"/>
              </a:rPr>
              <a:t>в том случае, если </a:t>
            </a:r>
            <a:r>
              <a:rPr lang="ru-RU" sz="2400" b="1" dirty="0" smtClean="0">
                <a:latin typeface="Helios-BoldCond"/>
              </a:rPr>
              <a:t>одновременно </a:t>
            </a:r>
            <a:r>
              <a:rPr lang="ru-RU" sz="2400" b="1" dirty="0">
                <a:latin typeface="Helios-Cond"/>
              </a:rPr>
              <a:t>выполняются два </a:t>
            </a:r>
            <a:r>
              <a:rPr lang="ru-RU" sz="2400" b="1" dirty="0" smtClean="0">
                <a:latin typeface="Helios-Cond"/>
              </a:rPr>
              <a:t>условия:</a:t>
            </a:r>
          </a:p>
          <a:p>
            <a:r>
              <a:rPr lang="ru-RU" sz="2400" b="1" dirty="0" smtClean="0">
                <a:solidFill>
                  <a:srgbClr val="FFFF00"/>
                </a:solidFill>
                <a:latin typeface="Helios-BoldCond"/>
              </a:rPr>
              <a:t>- достижение общеустановленного возраста</a:t>
            </a:r>
            <a:r>
              <a:rPr lang="ru-RU" sz="2400" b="1" dirty="0">
                <a:latin typeface="Helios-BoldCond"/>
              </a:rPr>
              <a:t>. </a:t>
            </a:r>
            <a:r>
              <a:rPr lang="ru-RU" sz="2400" b="1" dirty="0">
                <a:latin typeface="Helios-Cond"/>
              </a:rPr>
              <a:t>Для мужчин – это 60 </a:t>
            </a:r>
            <a:r>
              <a:rPr lang="ru-RU" sz="2400" b="1" dirty="0" smtClean="0">
                <a:latin typeface="Helios-Cond"/>
              </a:rPr>
              <a:t>лет, для </a:t>
            </a:r>
            <a:r>
              <a:rPr lang="ru-RU" sz="2400" b="1" dirty="0">
                <a:latin typeface="Helios-Cond"/>
              </a:rPr>
              <a:t>женщин – 55 лет. Для </a:t>
            </a:r>
            <a:r>
              <a:rPr lang="ru-RU" sz="2400" b="1" dirty="0" smtClean="0">
                <a:latin typeface="Helios-Cond"/>
              </a:rPr>
              <a:t>отдельных категорий </a:t>
            </a:r>
            <a:r>
              <a:rPr lang="ru-RU" sz="2400" b="1" dirty="0">
                <a:latin typeface="Helios-Cond"/>
              </a:rPr>
              <a:t>граждан право на </a:t>
            </a:r>
            <a:r>
              <a:rPr lang="ru-RU" sz="2400" b="1" dirty="0" smtClean="0">
                <a:latin typeface="Helios-Cond"/>
              </a:rPr>
              <a:t>трудовую </a:t>
            </a:r>
            <a:r>
              <a:rPr lang="ru-RU" sz="2400" b="1" dirty="0">
                <a:latin typeface="Helios-Cond"/>
              </a:rPr>
              <a:t>пенсию </a:t>
            </a:r>
            <a:r>
              <a:rPr lang="ru-RU" sz="2400" b="1" dirty="0" smtClean="0">
                <a:latin typeface="Helios-Cond"/>
              </a:rPr>
              <a:t>по старости </a:t>
            </a:r>
            <a:r>
              <a:rPr lang="ru-RU" sz="2400" b="1" dirty="0">
                <a:latin typeface="Helios-Cond"/>
              </a:rPr>
              <a:t>возникает и</a:t>
            </a:r>
          </a:p>
          <a:p>
            <a:r>
              <a:rPr lang="ru-RU" sz="2400" b="1" dirty="0">
                <a:latin typeface="Helios-Cond"/>
              </a:rPr>
              <a:t>до достижения </a:t>
            </a:r>
            <a:r>
              <a:rPr lang="ru-RU" sz="2400" b="1" dirty="0" smtClean="0">
                <a:latin typeface="Helios-Cond"/>
              </a:rPr>
              <a:t>общеустановленного возраста</a:t>
            </a:r>
            <a:r>
              <a:rPr lang="ru-RU" sz="2400" b="1" dirty="0">
                <a:latin typeface="Helios-Cond"/>
              </a:rPr>
              <a:t>. Такое право имеют </a:t>
            </a:r>
            <a:r>
              <a:rPr lang="ru-RU" sz="2400" b="1" dirty="0" smtClean="0">
                <a:latin typeface="Helios-Cond"/>
              </a:rPr>
              <a:t>граждане</a:t>
            </a:r>
            <a:r>
              <a:rPr lang="ru-RU" sz="2400" b="1" dirty="0">
                <a:latin typeface="Helios-Cond"/>
              </a:rPr>
              <a:t>, попадающие в </a:t>
            </a:r>
            <a:r>
              <a:rPr lang="ru-RU" sz="2400" b="1" dirty="0" smtClean="0">
                <a:latin typeface="Helios-Cond"/>
              </a:rPr>
              <a:t>установленные законом </a:t>
            </a:r>
            <a:r>
              <a:rPr lang="ru-RU" sz="2400" b="1" dirty="0">
                <a:latin typeface="Helios-Cond"/>
              </a:rPr>
              <a:t>профессиональные и социальные категории. Списки производств, должностей и показателей, которые дают право </a:t>
            </a:r>
            <a:r>
              <a:rPr lang="ru-RU" sz="2400" b="1" dirty="0">
                <a:solidFill>
                  <a:schemeClr val="accent6">
                    <a:lumMod val="75000"/>
                  </a:schemeClr>
                </a:solidFill>
                <a:latin typeface="Helios-Cond"/>
              </a:rPr>
              <a:t>на пенсию по старости на льготных условиях</a:t>
            </a:r>
            <a:r>
              <a:rPr lang="ru-RU" sz="2400" b="1" dirty="0">
                <a:latin typeface="Helios-Cond"/>
              </a:rPr>
              <a:t>, утверждены Правительством Российской Федерации.</a:t>
            </a:r>
          </a:p>
          <a:p>
            <a:r>
              <a:rPr lang="ru-RU" sz="2400" b="1" dirty="0" smtClean="0">
                <a:solidFill>
                  <a:srgbClr val="FFFF00"/>
                </a:solidFill>
                <a:latin typeface="Helios-Cond"/>
              </a:rPr>
              <a:t>- наличие </a:t>
            </a:r>
            <a:r>
              <a:rPr lang="ru-RU" sz="2400" b="1" dirty="0">
                <a:solidFill>
                  <a:srgbClr val="FFFF00"/>
                </a:solidFill>
                <a:latin typeface="Helios-Cond"/>
              </a:rPr>
              <a:t>не менее пяти лет страхового стажа</a:t>
            </a:r>
            <a:r>
              <a:rPr lang="ru-RU" sz="2400" b="1" dirty="0">
                <a:latin typeface="Helios-Cond"/>
              </a:rPr>
              <a:t>. Для досрочной трудовой пенсии по старости – наличие требуемого страхового стажа и стажа на соответствующих видах работ, дающих право на указанную пенсию, а также достижение определенного возраста.</a:t>
            </a:r>
          </a:p>
        </p:txBody>
      </p:sp>
    </p:spTree>
    <p:extLst>
      <p:ext uri="{BB962C8B-B14F-4D97-AF65-F5344CB8AC3E}">
        <p14:creationId xmlns:p14="http://schemas.microsoft.com/office/powerpoint/2010/main" val="3930468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89703" y="699247"/>
            <a:ext cx="10305826" cy="3785652"/>
          </a:xfrm>
          <a:prstGeom prst="rect">
            <a:avLst/>
          </a:prstGeom>
        </p:spPr>
        <p:txBody>
          <a:bodyPr wrap="square">
            <a:spAutoFit/>
          </a:bodyPr>
          <a:lstStyle/>
          <a:p>
            <a:r>
              <a:rPr lang="ru-RU" sz="3600" b="1" dirty="0">
                <a:latin typeface="Helios-BoldCond"/>
              </a:rPr>
              <a:t>Размер трудовой пенсии по старости</a:t>
            </a:r>
          </a:p>
          <a:p>
            <a:r>
              <a:rPr lang="ru-RU" sz="3600" b="1" dirty="0">
                <a:latin typeface="Helios-BoldCond"/>
              </a:rPr>
              <a:t>определяется по формуле:</a:t>
            </a:r>
          </a:p>
          <a:p>
            <a:r>
              <a:rPr lang="ru-RU" sz="6000" b="1" dirty="0">
                <a:solidFill>
                  <a:srgbClr val="FF3800"/>
                </a:solidFill>
                <a:latin typeface="HeliosCond-Bold"/>
              </a:rPr>
              <a:t>П = СЧ + НЧ, </a:t>
            </a:r>
            <a:r>
              <a:rPr lang="ru-RU" sz="3600" dirty="0">
                <a:latin typeface="Helios-Cond"/>
              </a:rPr>
              <a:t>где</a:t>
            </a:r>
          </a:p>
          <a:p>
            <a:r>
              <a:rPr lang="ru-RU" sz="3600" b="1" dirty="0">
                <a:solidFill>
                  <a:srgbClr val="FF3800"/>
                </a:solidFill>
                <a:latin typeface="Helios-BoldCond"/>
              </a:rPr>
              <a:t>П </a:t>
            </a:r>
            <a:r>
              <a:rPr lang="ru-RU" sz="3600" dirty="0">
                <a:latin typeface="Helios-Cond"/>
              </a:rPr>
              <a:t>– размер трудовой пенсии по старости;</a:t>
            </a:r>
          </a:p>
          <a:p>
            <a:r>
              <a:rPr lang="ru-RU" sz="3600" b="1" dirty="0">
                <a:solidFill>
                  <a:srgbClr val="FF3800"/>
                </a:solidFill>
                <a:latin typeface="Helios-BoldCond"/>
              </a:rPr>
              <a:t>СЧ </a:t>
            </a:r>
            <a:r>
              <a:rPr lang="ru-RU" sz="3600" dirty="0">
                <a:latin typeface="Helios-Cond"/>
              </a:rPr>
              <a:t>– страховая часть;</a:t>
            </a:r>
          </a:p>
          <a:p>
            <a:r>
              <a:rPr lang="ru-RU" sz="3600" b="1" dirty="0">
                <a:solidFill>
                  <a:srgbClr val="FF3800"/>
                </a:solidFill>
                <a:latin typeface="Helios-BoldCond"/>
              </a:rPr>
              <a:t>НЧ </a:t>
            </a:r>
            <a:r>
              <a:rPr lang="ru-RU" sz="3600" dirty="0">
                <a:latin typeface="Helios-Cond"/>
              </a:rPr>
              <a:t>– накопительная часть.</a:t>
            </a:r>
            <a:endParaRPr lang="ru-RU" sz="3600" dirty="0"/>
          </a:p>
        </p:txBody>
      </p:sp>
    </p:spTree>
    <p:extLst>
      <p:ext uri="{BB962C8B-B14F-4D97-AF65-F5344CB8AC3E}">
        <p14:creationId xmlns:p14="http://schemas.microsoft.com/office/powerpoint/2010/main" val="3894228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7581" y="236370"/>
            <a:ext cx="10671586" cy="6309420"/>
          </a:xfrm>
          <a:prstGeom prst="rect">
            <a:avLst/>
          </a:prstGeom>
        </p:spPr>
        <p:txBody>
          <a:bodyPr wrap="square">
            <a:spAutoFit/>
          </a:bodyPr>
          <a:lstStyle/>
          <a:p>
            <a:r>
              <a:rPr lang="ru-RU" sz="2400" dirty="0">
                <a:latin typeface="Helios-Cond"/>
              </a:rPr>
              <a:t>В свою очередь размер страховой части</a:t>
            </a:r>
          </a:p>
          <a:p>
            <a:r>
              <a:rPr lang="ru-RU" sz="2400" dirty="0">
                <a:latin typeface="Helios-Cond"/>
              </a:rPr>
              <a:t>определяется по формуле:</a:t>
            </a:r>
          </a:p>
          <a:p>
            <a:r>
              <a:rPr lang="ru-RU" sz="4400" b="1" dirty="0">
                <a:solidFill>
                  <a:srgbClr val="FF3800"/>
                </a:solidFill>
                <a:latin typeface="HeliosCond-Bold"/>
              </a:rPr>
              <a:t>СЧ = ПК / Т + ФБР, </a:t>
            </a:r>
            <a:r>
              <a:rPr lang="ru-RU" sz="2400" dirty="0">
                <a:latin typeface="Helios-Cond"/>
              </a:rPr>
              <a:t>где</a:t>
            </a:r>
          </a:p>
          <a:p>
            <a:r>
              <a:rPr lang="ru-RU" sz="2400" b="1" dirty="0">
                <a:solidFill>
                  <a:srgbClr val="FF3800"/>
                </a:solidFill>
                <a:latin typeface="Helios-BoldCond"/>
              </a:rPr>
              <a:t>ПК </a:t>
            </a:r>
            <a:r>
              <a:rPr lang="ru-RU" sz="2400" dirty="0">
                <a:latin typeface="Helios-Cond"/>
              </a:rPr>
              <a:t>– сумма расчетного пенсионного </a:t>
            </a:r>
            <a:r>
              <a:rPr lang="ru-RU" sz="2400" dirty="0" smtClean="0">
                <a:latin typeface="Helios-Cond"/>
              </a:rPr>
              <a:t>капитала </a:t>
            </a:r>
            <a:r>
              <a:rPr lang="ru-RU" sz="2400" dirty="0">
                <a:latin typeface="Helios-Cond"/>
              </a:rPr>
              <a:t>гражданина. Это та сумма, </a:t>
            </a:r>
            <a:r>
              <a:rPr lang="ru-RU" sz="2400" dirty="0" smtClean="0">
                <a:latin typeface="Helios-Cond"/>
              </a:rPr>
              <a:t>которая </a:t>
            </a:r>
            <a:r>
              <a:rPr lang="ru-RU" sz="2400" dirty="0">
                <a:latin typeface="Helios-Cond"/>
              </a:rPr>
              <a:t>учитывается по состоянию на </a:t>
            </a:r>
            <a:r>
              <a:rPr lang="ru-RU" sz="2400" dirty="0" smtClean="0">
                <a:latin typeface="Helios-Cond"/>
              </a:rPr>
              <a:t>день, с </a:t>
            </a:r>
            <a:r>
              <a:rPr lang="ru-RU" sz="2400" dirty="0">
                <a:latin typeface="Helios-Cond"/>
              </a:rPr>
              <a:t>которого указанному лицу </a:t>
            </a:r>
            <a:r>
              <a:rPr lang="ru-RU" sz="2400" dirty="0" smtClean="0">
                <a:latin typeface="Helios-Cond"/>
              </a:rPr>
              <a:t>назначается </a:t>
            </a:r>
            <a:r>
              <a:rPr lang="ru-RU" sz="2400" dirty="0">
                <a:latin typeface="Helios-Cond"/>
              </a:rPr>
              <a:t>страховая часть трудовой пенсии </a:t>
            </a:r>
            <a:r>
              <a:rPr lang="ru-RU" sz="2400" dirty="0" smtClean="0">
                <a:latin typeface="Helios-Cond"/>
              </a:rPr>
              <a:t>по старости</a:t>
            </a:r>
            <a:r>
              <a:rPr lang="ru-RU" sz="2400" dirty="0">
                <a:latin typeface="Helios-Cond"/>
              </a:rPr>
              <a:t>;</a:t>
            </a:r>
          </a:p>
          <a:p>
            <a:r>
              <a:rPr lang="ru-RU" sz="2400" b="1" dirty="0">
                <a:solidFill>
                  <a:srgbClr val="FF3800"/>
                </a:solidFill>
                <a:latin typeface="Helios-BoldCond"/>
              </a:rPr>
              <a:t>Т </a:t>
            </a:r>
            <a:r>
              <a:rPr lang="ru-RU" sz="2400" dirty="0">
                <a:latin typeface="Helios-Cond"/>
              </a:rPr>
              <a:t>– количество месяцев ожидаемого </a:t>
            </a:r>
            <a:r>
              <a:rPr lang="ru-RU" sz="2400" dirty="0" smtClean="0">
                <a:latin typeface="Helios-Cond"/>
              </a:rPr>
              <a:t>периода </a:t>
            </a:r>
            <a:r>
              <a:rPr lang="ru-RU" sz="2400" dirty="0">
                <a:latin typeface="Helios-Cond"/>
              </a:rPr>
              <a:t>выплаты трудовой пенсии по </a:t>
            </a:r>
            <a:r>
              <a:rPr lang="ru-RU" sz="2400" dirty="0" smtClean="0">
                <a:latin typeface="Helios-Cond"/>
              </a:rPr>
              <a:t>старости, применяемого </a:t>
            </a:r>
            <a:r>
              <a:rPr lang="ru-RU" sz="2400" dirty="0">
                <a:latin typeface="Helios-Cond"/>
              </a:rPr>
              <a:t>для расчета </a:t>
            </a:r>
            <a:r>
              <a:rPr lang="ru-RU" sz="2400" dirty="0" smtClean="0">
                <a:latin typeface="Helios-Cond"/>
              </a:rPr>
              <a:t>страховой </a:t>
            </a:r>
            <a:r>
              <a:rPr lang="ru-RU" sz="2400" dirty="0">
                <a:latin typeface="Helios-Cond"/>
              </a:rPr>
              <a:t>части указанной пенсии. В </a:t>
            </a:r>
            <a:r>
              <a:rPr lang="ru-RU" sz="2400" dirty="0" smtClean="0">
                <a:latin typeface="Helios-Cond"/>
              </a:rPr>
              <a:t>2014 году </a:t>
            </a:r>
            <a:r>
              <a:rPr lang="ru-RU" sz="2400" dirty="0">
                <a:latin typeface="Helios-Cond"/>
              </a:rPr>
              <a:t>он составляет 19 лет (228 месяцев</a:t>
            </a:r>
            <a:r>
              <a:rPr lang="ru-RU" sz="2400" dirty="0" smtClean="0">
                <a:latin typeface="Helios-Cond"/>
              </a:rPr>
              <a:t>), если </a:t>
            </a:r>
            <a:r>
              <a:rPr lang="ru-RU" sz="2400" dirty="0">
                <a:latin typeface="Helios-Cond"/>
              </a:rPr>
              <a:t>гражданин обращается за </a:t>
            </a:r>
            <a:r>
              <a:rPr lang="ru-RU" sz="2400" dirty="0" smtClean="0">
                <a:latin typeface="Helios-Cond"/>
              </a:rPr>
              <a:t>назначением </a:t>
            </a:r>
            <a:r>
              <a:rPr lang="ru-RU" sz="2400" dirty="0">
                <a:latin typeface="Helios-Cond"/>
              </a:rPr>
              <a:t>трудовой пенсии по старости </a:t>
            </a:r>
            <a:r>
              <a:rPr lang="ru-RU" sz="2400" dirty="0" smtClean="0">
                <a:latin typeface="Helios-Cond"/>
              </a:rPr>
              <a:t>не позднее </a:t>
            </a:r>
            <a:r>
              <a:rPr lang="ru-RU" sz="2400" dirty="0">
                <a:latin typeface="Helios-Cond"/>
              </a:rPr>
              <a:t>достижения </a:t>
            </a:r>
            <a:r>
              <a:rPr lang="ru-RU" sz="2400" dirty="0" smtClean="0">
                <a:latin typeface="Helios-Cond"/>
              </a:rPr>
              <a:t>общеустановленного </a:t>
            </a:r>
            <a:r>
              <a:rPr lang="ru-RU" sz="2400" dirty="0">
                <a:latin typeface="Helios-Cond"/>
              </a:rPr>
              <a:t>пенсионного </a:t>
            </a:r>
            <a:r>
              <a:rPr lang="ru-RU" sz="2400" dirty="0" smtClean="0">
                <a:latin typeface="Helios-Cond"/>
              </a:rPr>
              <a:t>возраста;</a:t>
            </a:r>
          </a:p>
          <a:p>
            <a:r>
              <a:rPr lang="ru-RU" sz="2400" b="1" dirty="0" smtClean="0">
                <a:solidFill>
                  <a:srgbClr val="FF3800"/>
                </a:solidFill>
                <a:latin typeface="Helios-BoldCond"/>
              </a:rPr>
              <a:t>ФБР </a:t>
            </a:r>
            <a:r>
              <a:rPr lang="ru-RU" sz="2400" dirty="0">
                <a:latin typeface="Helios-Cond"/>
              </a:rPr>
              <a:t>– фиксированный базовый </a:t>
            </a:r>
            <a:r>
              <a:rPr lang="ru-RU" sz="2400" dirty="0" smtClean="0">
                <a:latin typeface="Helios-Cond"/>
              </a:rPr>
              <a:t>размер трудовой </a:t>
            </a:r>
            <a:r>
              <a:rPr lang="ru-RU" sz="2400" dirty="0">
                <a:latin typeface="Helios-Cond"/>
              </a:rPr>
              <a:t>пенсии по старости, </a:t>
            </a:r>
            <a:r>
              <a:rPr lang="ru-RU" sz="2400" dirty="0" smtClean="0">
                <a:latin typeface="Helios-Cond"/>
              </a:rPr>
              <a:t>который устанавливается </a:t>
            </a:r>
            <a:r>
              <a:rPr lang="ru-RU" sz="2400" dirty="0">
                <a:latin typeface="Helios-Cond"/>
              </a:rPr>
              <a:t>в твердом размере </a:t>
            </a:r>
            <a:r>
              <a:rPr lang="ru-RU" sz="2400" dirty="0" smtClean="0">
                <a:latin typeface="Helios-Cond"/>
              </a:rPr>
              <a:t>и дифференцируется </a:t>
            </a:r>
            <a:r>
              <a:rPr lang="ru-RU" sz="2400" dirty="0">
                <a:latin typeface="Helios-Cond"/>
              </a:rPr>
              <a:t>в зависимости </a:t>
            </a:r>
            <a:r>
              <a:rPr lang="ru-RU" sz="2400" dirty="0" smtClean="0">
                <a:latin typeface="Helios-Cond"/>
              </a:rPr>
              <a:t>от наличия </a:t>
            </a:r>
            <a:r>
              <a:rPr lang="ru-RU" sz="2400" dirty="0">
                <a:latin typeface="Helios-Cond"/>
              </a:rPr>
              <a:t>у застрахованного лица </a:t>
            </a:r>
            <a:r>
              <a:rPr lang="ru-RU" sz="2400" dirty="0" smtClean="0">
                <a:latin typeface="Helios-Cond"/>
              </a:rPr>
              <a:t>нетрудоспособных </a:t>
            </a:r>
            <a:r>
              <a:rPr lang="ru-RU" sz="2400" dirty="0">
                <a:latin typeface="Helios-Cond"/>
              </a:rPr>
              <a:t>иждивенцев (</a:t>
            </a:r>
            <a:r>
              <a:rPr lang="ru-RU" sz="2400" dirty="0" smtClean="0">
                <a:latin typeface="Helios-Cond"/>
              </a:rPr>
              <a:t>учитывается не </a:t>
            </a:r>
            <a:r>
              <a:rPr lang="ru-RU" sz="2400" dirty="0">
                <a:latin typeface="Helios-Cond"/>
              </a:rPr>
              <a:t>более 3 иждивенцев), наличие у </a:t>
            </a:r>
            <a:r>
              <a:rPr lang="ru-RU" sz="2400" dirty="0" smtClean="0">
                <a:latin typeface="Helios-Cond"/>
              </a:rPr>
              <a:t>него первой </a:t>
            </a:r>
            <a:r>
              <a:rPr lang="ru-RU" sz="2400" dirty="0">
                <a:latin typeface="Helios-Cond"/>
              </a:rPr>
              <a:t>группы инвалидности либо </a:t>
            </a:r>
            <a:r>
              <a:rPr lang="ru-RU" sz="2400" dirty="0" smtClean="0">
                <a:latin typeface="Helios-Cond"/>
              </a:rPr>
              <a:t>достижения </a:t>
            </a:r>
            <a:r>
              <a:rPr lang="ru-RU" sz="2400" dirty="0">
                <a:latin typeface="Helios-Cond"/>
              </a:rPr>
              <a:t>им возраста 80 лет.</a:t>
            </a:r>
            <a:endParaRPr lang="ru-RU" sz="2400" dirty="0"/>
          </a:p>
        </p:txBody>
      </p:sp>
    </p:spTree>
    <p:extLst>
      <p:ext uri="{BB962C8B-B14F-4D97-AF65-F5344CB8AC3E}">
        <p14:creationId xmlns:p14="http://schemas.microsoft.com/office/powerpoint/2010/main" val="2729037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48640" y="408791"/>
            <a:ext cx="10703859" cy="4832092"/>
          </a:xfrm>
          <a:prstGeom prst="rect">
            <a:avLst/>
          </a:prstGeom>
        </p:spPr>
        <p:txBody>
          <a:bodyPr wrap="square">
            <a:spAutoFit/>
          </a:bodyPr>
          <a:lstStyle/>
          <a:p>
            <a:r>
              <a:rPr lang="ru-RU" sz="2800" b="1" dirty="0" smtClean="0"/>
              <a:t>1. Фиксированный </a:t>
            </a:r>
            <a:r>
              <a:rPr lang="ru-RU" sz="2800" b="1" dirty="0"/>
              <a:t>базовый размер страховой части трудовой пенсии по старости лиц (за исключением лиц, достигших возраста 80 лет или являющихся инвалидами I группы), не имеющих на иждивении нетрудоспособных членов семьи, устанавливается в сумме </a:t>
            </a:r>
            <a:r>
              <a:rPr lang="ru-RU" sz="2800" b="1" dirty="0">
                <a:solidFill>
                  <a:srgbClr val="FFFF00"/>
                </a:solidFill>
              </a:rPr>
              <a:t>2 562 рублей </a:t>
            </a:r>
            <a:r>
              <a:rPr lang="ru-RU" sz="2800" b="1" dirty="0"/>
              <a:t>в месяц</a:t>
            </a:r>
            <a:r>
              <a:rPr lang="ru-RU" sz="2800" b="1" dirty="0" smtClean="0"/>
              <a:t>.</a:t>
            </a:r>
          </a:p>
          <a:p>
            <a:r>
              <a:rPr lang="ru-RU" sz="2800" b="1" dirty="0"/>
              <a:t/>
            </a:r>
            <a:br>
              <a:rPr lang="ru-RU" sz="2800" b="1" dirty="0"/>
            </a:br>
            <a:r>
              <a:rPr lang="ru-RU" sz="2800" b="1" dirty="0" smtClean="0"/>
              <a:t>2. Лицам</a:t>
            </a:r>
            <a:r>
              <a:rPr lang="ru-RU" sz="2800" b="1" dirty="0"/>
              <a:t>, достигшим возраста 80 лет или являющимся инвалидами I группы, не имеющим на иждивении нетрудоспособных членов семьи, фиксированный базовый размер страховой части трудовой пенсии по старости устанавливается в сумме </a:t>
            </a:r>
            <a:r>
              <a:rPr lang="ru-RU" sz="2800" b="1" dirty="0">
                <a:solidFill>
                  <a:srgbClr val="FFFF00"/>
                </a:solidFill>
              </a:rPr>
              <a:t>5 124 рублей </a:t>
            </a:r>
            <a:r>
              <a:rPr lang="ru-RU" sz="2800" b="1" dirty="0"/>
              <a:t>в месяц</a:t>
            </a:r>
            <a:r>
              <a:rPr lang="ru-RU" sz="2800" b="1" dirty="0" smtClean="0"/>
              <a:t>.</a:t>
            </a:r>
          </a:p>
        </p:txBody>
      </p:sp>
    </p:spTree>
    <p:extLst>
      <p:ext uri="{BB962C8B-B14F-4D97-AF65-F5344CB8AC3E}">
        <p14:creationId xmlns:p14="http://schemas.microsoft.com/office/powerpoint/2010/main" val="160002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48640" y="408791"/>
            <a:ext cx="10703859" cy="5632311"/>
          </a:xfrm>
          <a:prstGeom prst="rect">
            <a:avLst/>
          </a:prstGeom>
        </p:spPr>
        <p:txBody>
          <a:bodyPr wrap="square">
            <a:spAutoFit/>
          </a:bodyPr>
          <a:lstStyle/>
          <a:p>
            <a:r>
              <a:rPr lang="ru-RU" sz="2400" b="1" dirty="0" smtClean="0"/>
              <a:t>Лицам </a:t>
            </a:r>
            <a:r>
              <a:rPr lang="ru-RU" sz="2400" b="1" dirty="0"/>
              <a:t>(за исключением лиц, достигших возраста 80 лет или являющихся инвалидами I группы), на иждивении которых находятся нетрудоспособные члены семьи</a:t>
            </a:r>
            <a:r>
              <a:rPr lang="ru-RU" sz="2400" b="1" dirty="0" smtClean="0"/>
              <a:t>, </a:t>
            </a:r>
            <a:r>
              <a:rPr lang="ru-RU" sz="2400" b="1" dirty="0"/>
              <a:t>фиксированный базовый размер страховой части трудовой пенсии по старости устанавливается в следующих суммах:</a:t>
            </a:r>
          </a:p>
          <a:p>
            <a:r>
              <a:rPr lang="ru-RU" sz="2400" b="1" dirty="0"/>
              <a:t> 1) при наличии одного такого члена семьи - </a:t>
            </a:r>
            <a:r>
              <a:rPr lang="ru-RU" sz="2400" b="1" dirty="0">
                <a:solidFill>
                  <a:srgbClr val="FFFF00"/>
                </a:solidFill>
              </a:rPr>
              <a:t>3 416 рублей</a:t>
            </a:r>
            <a:r>
              <a:rPr lang="ru-RU" sz="2400" b="1" dirty="0"/>
              <a:t> в месяц;</a:t>
            </a:r>
          </a:p>
          <a:p>
            <a:r>
              <a:rPr lang="ru-RU" sz="2400" b="1" dirty="0"/>
              <a:t> 2) при наличии двух таких членов семьи - </a:t>
            </a:r>
            <a:r>
              <a:rPr lang="ru-RU" sz="2400" b="1" dirty="0">
                <a:solidFill>
                  <a:srgbClr val="FFFF00"/>
                </a:solidFill>
              </a:rPr>
              <a:t>4 270 рублей </a:t>
            </a:r>
            <a:r>
              <a:rPr lang="ru-RU" sz="2400" b="1" dirty="0"/>
              <a:t>в месяц;</a:t>
            </a:r>
          </a:p>
          <a:p>
            <a:r>
              <a:rPr lang="ru-RU" sz="2400" b="1" dirty="0" smtClean="0"/>
              <a:t> 3</a:t>
            </a:r>
            <a:r>
              <a:rPr lang="ru-RU" sz="2400" b="1" dirty="0"/>
              <a:t>) при наличии трех и более таких членов семьи </a:t>
            </a:r>
            <a:r>
              <a:rPr lang="ru-RU" sz="2400" b="1" dirty="0">
                <a:solidFill>
                  <a:srgbClr val="FFFF00"/>
                </a:solidFill>
              </a:rPr>
              <a:t>- 5 124 рублей </a:t>
            </a:r>
            <a:r>
              <a:rPr lang="ru-RU" sz="2400" b="1" dirty="0"/>
              <a:t>в месяц</a:t>
            </a:r>
            <a:r>
              <a:rPr lang="ru-RU" sz="2400" b="1" dirty="0" smtClean="0"/>
              <a:t>.</a:t>
            </a:r>
          </a:p>
          <a:p>
            <a:endParaRPr lang="ru-RU" sz="2400" b="1" dirty="0" smtClean="0"/>
          </a:p>
          <a:p>
            <a:r>
              <a:rPr lang="ru-RU" sz="2400" b="1" dirty="0"/>
              <a:t>Лицам, достигшим возраста 80 лет или являющимся инвалидами I группы, на иждивении которых находятся нетрудоспособные члены семьи, </a:t>
            </a:r>
            <a:r>
              <a:rPr lang="ru-RU" sz="2400" b="1" dirty="0" smtClean="0"/>
              <a:t>фиксированный </a:t>
            </a:r>
            <a:r>
              <a:rPr lang="ru-RU" sz="2400" b="1" dirty="0"/>
              <a:t>базовый размер страховой части трудовой пенсии по старости устанавливается в следующих суммах:</a:t>
            </a:r>
          </a:p>
          <a:p>
            <a:r>
              <a:rPr lang="ru-RU" sz="2400" b="1" dirty="0"/>
              <a:t> 1) при наличии одного такого члена семьи </a:t>
            </a:r>
            <a:r>
              <a:rPr lang="ru-RU" sz="2400" b="1" dirty="0">
                <a:solidFill>
                  <a:srgbClr val="FFFF00"/>
                </a:solidFill>
              </a:rPr>
              <a:t>- 5 978 рублей </a:t>
            </a:r>
            <a:r>
              <a:rPr lang="ru-RU" sz="2400" b="1" dirty="0"/>
              <a:t>в месяц;</a:t>
            </a:r>
          </a:p>
          <a:p>
            <a:r>
              <a:rPr lang="ru-RU" sz="2400" b="1" dirty="0"/>
              <a:t>2) при наличии двух таких членов семьи - </a:t>
            </a:r>
            <a:r>
              <a:rPr lang="ru-RU" sz="2400" b="1" dirty="0">
                <a:solidFill>
                  <a:srgbClr val="FFFF00"/>
                </a:solidFill>
              </a:rPr>
              <a:t>6 832 рублей </a:t>
            </a:r>
            <a:r>
              <a:rPr lang="ru-RU" sz="2400" b="1" dirty="0"/>
              <a:t>в месяц;</a:t>
            </a:r>
          </a:p>
          <a:p>
            <a:r>
              <a:rPr lang="ru-RU" sz="2400" b="1" dirty="0"/>
              <a:t>3) при наличии трех и более таких членов семьи - </a:t>
            </a:r>
            <a:r>
              <a:rPr lang="ru-RU" sz="2400" b="1" dirty="0">
                <a:solidFill>
                  <a:srgbClr val="FFFF00"/>
                </a:solidFill>
              </a:rPr>
              <a:t>7 686 рублей </a:t>
            </a:r>
            <a:r>
              <a:rPr lang="ru-RU" sz="2400" b="1" dirty="0"/>
              <a:t>в месяц</a:t>
            </a:r>
            <a:r>
              <a:rPr lang="ru-RU" sz="2400" b="1" dirty="0" smtClean="0"/>
              <a:t>.</a:t>
            </a:r>
            <a:endParaRPr lang="ru-RU" sz="2400" b="1" dirty="0"/>
          </a:p>
        </p:txBody>
      </p:sp>
    </p:spTree>
    <p:extLst>
      <p:ext uri="{BB962C8B-B14F-4D97-AF65-F5344CB8AC3E}">
        <p14:creationId xmlns:p14="http://schemas.microsoft.com/office/powerpoint/2010/main" val="35097463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3439" y="341120"/>
            <a:ext cx="10689515" cy="5847755"/>
          </a:xfrm>
          <a:prstGeom prst="rect">
            <a:avLst/>
          </a:prstGeom>
        </p:spPr>
        <p:txBody>
          <a:bodyPr wrap="square">
            <a:spAutoFit/>
          </a:bodyPr>
          <a:lstStyle/>
          <a:p>
            <a:r>
              <a:rPr lang="ru-RU" sz="2200" b="1" dirty="0">
                <a:solidFill>
                  <a:srgbClr val="FFFF00"/>
                </a:solidFill>
              </a:rPr>
              <a:t>Нетрудоспособными членами семьи </a:t>
            </a:r>
            <a:r>
              <a:rPr lang="ru-RU" sz="2200" b="1" dirty="0" smtClean="0">
                <a:solidFill>
                  <a:srgbClr val="FFFF00"/>
                </a:solidFill>
              </a:rPr>
              <a:t>на иждивении признаются</a:t>
            </a:r>
            <a:r>
              <a:rPr lang="ru-RU" sz="2200" b="1" dirty="0" smtClean="0"/>
              <a:t>:</a:t>
            </a:r>
          </a:p>
          <a:p>
            <a:r>
              <a:rPr lang="ru-RU" sz="2200" b="1" dirty="0" smtClean="0"/>
              <a:t>1) дети</a:t>
            </a:r>
            <a:r>
              <a:rPr lang="ru-RU" sz="2200" b="1" dirty="0"/>
              <a:t>, братья, сестры и </a:t>
            </a:r>
            <a:r>
              <a:rPr lang="ru-RU" sz="2200" b="1" dirty="0" smtClean="0"/>
              <a:t>внуки, </a:t>
            </a:r>
            <a:r>
              <a:rPr lang="ru-RU" sz="2200" b="1" dirty="0"/>
              <a:t>не достигшие возраста 18 лет, а также дети, братья, сестры и </a:t>
            </a:r>
            <a:r>
              <a:rPr lang="ru-RU" sz="2200" b="1" dirty="0" smtClean="0"/>
              <a:t>внуки, </a:t>
            </a:r>
            <a:r>
              <a:rPr lang="ru-RU" sz="2200" b="1" dirty="0"/>
              <a:t>обучающиеся по очной форме по основным образовательным программам в организациях, осуществляющих образовательную деятельность, в том числе в иностранных организациях, расположенных за пределами территории Российской Федерации, если направление на обучение произведено в соответствии с международными договорами Российской Федерации, до окончания ими такого обучения, но не дольше чем до достижения ими возраста 23 лет или дети, братья, сестры и внуки </a:t>
            </a:r>
            <a:r>
              <a:rPr lang="ru-RU" sz="2200" b="1" dirty="0" smtClean="0"/>
              <a:t>старше </a:t>
            </a:r>
            <a:r>
              <a:rPr lang="ru-RU" sz="2200" b="1" dirty="0"/>
              <a:t>этого возраста, если они до достижения возраста 18 лет стали инвалидами. При этом братья, сестры и внуки </a:t>
            </a:r>
            <a:r>
              <a:rPr lang="ru-RU" sz="2200" b="1" dirty="0" smtClean="0"/>
              <a:t>признаются </a:t>
            </a:r>
            <a:r>
              <a:rPr lang="ru-RU" sz="2200" b="1" dirty="0"/>
              <a:t>нетрудоспособными членами семьи при условии, что они не имеют трудоспособных </a:t>
            </a:r>
            <a:r>
              <a:rPr lang="ru-RU" sz="2200" b="1" dirty="0" smtClean="0"/>
              <a:t>родителей</a:t>
            </a:r>
            <a:r>
              <a:rPr lang="ru-RU" sz="2200" b="1" dirty="0"/>
              <a:t/>
            </a:r>
            <a:br>
              <a:rPr lang="ru-RU" sz="2200" b="1" dirty="0"/>
            </a:br>
            <a:r>
              <a:rPr lang="ru-RU" sz="2200" b="1" dirty="0" smtClean="0"/>
              <a:t>2) родители </a:t>
            </a:r>
            <a:r>
              <a:rPr lang="ru-RU" sz="2200" b="1" dirty="0"/>
              <a:t>и </a:t>
            </a:r>
            <a:r>
              <a:rPr lang="ru-RU" sz="2200" b="1" dirty="0" smtClean="0"/>
              <a:t>супруг, </a:t>
            </a:r>
            <a:r>
              <a:rPr lang="ru-RU" sz="2200" b="1" dirty="0"/>
              <a:t>если они достигли возраста 60 и 55 лет (соответственно мужчины и женщины) либо являются </a:t>
            </a:r>
            <a:r>
              <a:rPr lang="ru-RU" sz="2200" b="1" dirty="0" smtClean="0"/>
              <a:t>инвалидами</a:t>
            </a:r>
          </a:p>
          <a:p>
            <a:r>
              <a:rPr lang="ru-RU" sz="2200" b="1" dirty="0" smtClean="0"/>
              <a:t>3) дедушка </a:t>
            </a:r>
            <a:r>
              <a:rPr lang="ru-RU" sz="2200" b="1" dirty="0"/>
              <a:t>и </a:t>
            </a:r>
            <a:r>
              <a:rPr lang="ru-RU" sz="2200" b="1" dirty="0" smtClean="0"/>
              <a:t>бабушка, </a:t>
            </a:r>
            <a:r>
              <a:rPr lang="ru-RU" sz="2200" b="1" dirty="0"/>
              <a:t>если они достигли возраста 60 и 55 лет (соответственно мужчины и женщины) либо являются инвалидами, при отсутствии лиц, которые в соответствии с </a:t>
            </a:r>
            <a:r>
              <a:rPr lang="ru-RU" sz="2200" b="1" dirty="0">
                <a:hlinkClick r:id="rId2" tooltip="&quot;Семейный кодекс Российской Федерации&quot; от 29.12.1995 N 223-ФЗ&#10;(ред. от 25.11.2013, с изм. от 31.01.2014)"/>
              </a:rPr>
              <a:t>законодательством</a:t>
            </a:r>
            <a:r>
              <a:rPr lang="ru-RU" sz="2200" b="1" dirty="0"/>
              <a:t> Российской Федерации обязаны их содержать</a:t>
            </a:r>
            <a:br>
              <a:rPr lang="ru-RU" sz="2200" b="1" dirty="0"/>
            </a:br>
            <a:endParaRPr lang="ru-RU" sz="2200" b="1" dirty="0"/>
          </a:p>
        </p:txBody>
      </p:sp>
    </p:spTree>
    <p:extLst>
      <p:ext uri="{BB962C8B-B14F-4D97-AF65-F5344CB8AC3E}">
        <p14:creationId xmlns:p14="http://schemas.microsoft.com/office/powerpoint/2010/main" val="909965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5759" y="419549"/>
            <a:ext cx="10886739" cy="6124754"/>
          </a:xfrm>
          <a:prstGeom prst="rect">
            <a:avLst/>
          </a:prstGeom>
        </p:spPr>
        <p:txBody>
          <a:bodyPr wrap="square">
            <a:spAutoFit/>
          </a:bodyPr>
          <a:lstStyle/>
          <a:p>
            <a:r>
              <a:rPr lang="ru-RU" sz="2800" b="1" dirty="0"/>
              <a:t>Фиксированный базовый размер страховой части трудовой пенсии по </a:t>
            </a:r>
            <a:r>
              <a:rPr lang="ru-RU" sz="2800" b="1" dirty="0" smtClean="0"/>
              <a:t>старости, </a:t>
            </a:r>
            <a:r>
              <a:rPr lang="ru-RU" sz="2800" b="1" dirty="0"/>
              <a:t>лицам, проживающим в </a:t>
            </a:r>
            <a:r>
              <a:rPr lang="ru-RU" sz="2800" b="1" dirty="0">
                <a:hlinkClick r:id="rId2" tooltip="Постановление Совмина СССР от 03.01.1983 N 12&#10;(ред. от 03.03.2012)&#10;&quot;О внесении изменений и дополнений в Перечень районов Крайнего Севера и местностей, приравненных к районам Крайнего Севера, утвержденный Постановлением Совета Министров СССР от 10 ноября 1967 г. N 1029&quot;&#10;(вместе с &quot;Перечнем районов Крайнего Севера и местностей, приравненных к районам Крайнего Севера, на которые распространяется действие Указов Президиума Верховного Совета СССР от 10 февраля 1960 г. и от 26 сентября 1967 г. о льготах для лиц, работающих в этих районах и местностях&quot;, утв. Постановлением Совмина СССР от 10.11.1967 N 1029)"/>
              </a:rPr>
              <a:t>районах</a:t>
            </a:r>
            <a:r>
              <a:rPr lang="ru-RU" sz="2800" b="1" dirty="0"/>
              <a:t> Крайнего Севера и приравненных к ним местностях, увеличивается на соответствующий районный </a:t>
            </a:r>
            <a:r>
              <a:rPr lang="ru-RU" sz="2800" b="1" dirty="0">
                <a:hlinkClick r:id="rId3" tooltip="Постановление Правительства РФ от 17.04.2006 N 216&#10;(ред. от 25.03.2013, с изм. от 09.04.2014)&#10;&quot;О районных коэффициентах, применяемых при установлении трудовых пенсий и пенсий по государственному пенсионному обеспечению лицам, проживающим в районах Крайнего Севера и приравненных к ним местностях, а также в районах с тяжелыми климатическими условиями&quot;"/>
              </a:rPr>
              <a:t>коэффициент</a:t>
            </a:r>
            <a:r>
              <a:rPr lang="ru-RU" sz="2800" b="1" dirty="0"/>
              <a:t>, устанавливаемый Правительством Российской Федерации в зависимости от района (местности) проживания, на весь период проживания указанных лиц в этих районах (местностях).</a:t>
            </a:r>
          </a:p>
          <a:p>
            <a:r>
              <a:rPr lang="ru-RU" sz="2800" b="1" dirty="0"/>
              <a:t> При переезде граждан на новое место жительства в другие районы Крайнего Севера и приравненные к ним местности, в которых установлены иные районные коэффициенты, фиксированный базовый размер страховой части трудовой пенсии по старости определяется с учетом размера районного коэффициента по новому месту жительства</a:t>
            </a:r>
            <a:r>
              <a:rPr lang="ru-RU" sz="2800" b="1" dirty="0" smtClean="0"/>
              <a:t>.</a:t>
            </a:r>
          </a:p>
          <a:p>
            <a:endParaRPr lang="ru-RU" sz="2800" b="1" dirty="0"/>
          </a:p>
        </p:txBody>
      </p:sp>
    </p:spTree>
    <p:extLst>
      <p:ext uri="{BB962C8B-B14F-4D97-AF65-F5344CB8AC3E}">
        <p14:creationId xmlns:p14="http://schemas.microsoft.com/office/powerpoint/2010/main" val="19613200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71369" y="376519"/>
            <a:ext cx="10510221" cy="5693866"/>
          </a:xfrm>
          <a:prstGeom prst="rect">
            <a:avLst/>
          </a:prstGeom>
        </p:spPr>
        <p:txBody>
          <a:bodyPr wrap="square">
            <a:spAutoFit/>
          </a:bodyPr>
          <a:lstStyle/>
          <a:p>
            <a:r>
              <a:rPr lang="ru-RU" sz="2800" b="1" dirty="0" smtClean="0"/>
              <a:t>Лицам, </a:t>
            </a:r>
            <a:r>
              <a:rPr lang="ru-RU" sz="2800" b="1" dirty="0"/>
              <a:t>проработавшим не менее </a:t>
            </a:r>
            <a:r>
              <a:rPr lang="ru-RU" sz="2800" b="1" dirty="0" smtClean="0"/>
              <a:t>15 (20) </a:t>
            </a:r>
            <a:r>
              <a:rPr lang="ru-RU" sz="2800" b="1" dirty="0"/>
              <a:t>календарных лет в районах Крайнего Севера и имеющим страховой стаж не менее 25 лет у мужчин или не менее 20 лет у женщин</a:t>
            </a:r>
            <a:r>
              <a:rPr lang="ru-RU" sz="2800" b="1" dirty="0" smtClean="0"/>
              <a:t>, </a:t>
            </a:r>
            <a:r>
              <a:rPr lang="ru-RU" sz="2800" b="1" dirty="0"/>
              <a:t>фиксированный базовый размер страховой части трудовой пенсии по старости устанавливается </a:t>
            </a:r>
            <a:r>
              <a:rPr lang="ru-RU" sz="2800" b="1" dirty="0" smtClean="0">
                <a:solidFill>
                  <a:srgbClr val="FFFF00"/>
                </a:solidFill>
              </a:rPr>
              <a:t>в более высоком размере.</a:t>
            </a:r>
          </a:p>
          <a:p>
            <a:endParaRPr lang="ru-RU" sz="2800" b="1" dirty="0"/>
          </a:p>
          <a:p>
            <a:r>
              <a:rPr lang="ru-RU" sz="2800" b="1" dirty="0"/>
              <a:t> Лицам, работавшим как в районах Крайнего Севера, так и в приравненных к ним местностях, при определении количества календарных лет работы в районах Крайнего Севера в целях установления фиксированного базового размера страховой части трудовой пенсии по старости каждый календарный год работы в местностях, приравненных к районам Крайнего Севера, считается за девять месяцев работы в районах Крайнего Севера</a:t>
            </a:r>
            <a:r>
              <a:rPr lang="ru-RU" sz="2800" b="1" dirty="0" smtClean="0"/>
              <a:t>.</a:t>
            </a:r>
            <a:endParaRPr lang="ru-RU" sz="2800" b="1" dirty="0"/>
          </a:p>
        </p:txBody>
      </p:sp>
    </p:spTree>
    <p:extLst>
      <p:ext uri="{BB962C8B-B14F-4D97-AF65-F5344CB8AC3E}">
        <p14:creationId xmlns:p14="http://schemas.microsoft.com/office/powerpoint/2010/main" val="3554413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3440" y="542942"/>
            <a:ext cx="10969214" cy="5570756"/>
          </a:xfrm>
          <a:prstGeom prst="rect">
            <a:avLst/>
          </a:prstGeom>
        </p:spPr>
        <p:txBody>
          <a:bodyPr wrap="square">
            <a:spAutoFit/>
          </a:bodyPr>
          <a:lstStyle/>
          <a:p>
            <a:r>
              <a:rPr lang="ru-RU" sz="4400" b="1" dirty="0">
                <a:solidFill>
                  <a:srgbClr val="FF3800"/>
                </a:solidFill>
                <a:latin typeface="HeliosCond-Bold"/>
              </a:rPr>
              <a:t>НЧ = ПН / Т, </a:t>
            </a:r>
            <a:r>
              <a:rPr lang="ru-RU" sz="2400" dirty="0">
                <a:latin typeface="Helios-Cond"/>
              </a:rPr>
              <a:t>где</a:t>
            </a:r>
          </a:p>
          <a:p>
            <a:r>
              <a:rPr lang="ru-RU" sz="2400" b="1" dirty="0">
                <a:solidFill>
                  <a:srgbClr val="FF3800"/>
                </a:solidFill>
                <a:latin typeface="Helios-BoldCond"/>
              </a:rPr>
              <a:t>НЧ </a:t>
            </a:r>
            <a:r>
              <a:rPr lang="ru-RU" sz="2400" dirty="0">
                <a:latin typeface="Helios-Cond"/>
              </a:rPr>
              <a:t>– размер накопительной части </a:t>
            </a:r>
            <a:r>
              <a:rPr lang="ru-RU" sz="2400" dirty="0" smtClean="0">
                <a:latin typeface="Helios-Cond"/>
              </a:rPr>
              <a:t>трудовой </a:t>
            </a:r>
            <a:r>
              <a:rPr lang="ru-RU" sz="2400" dirty="0">
                <a:latin typeface="Helios-Cond"/>
              </a:rPr>
              <a:t>пенсии по старости;</a:t>
            </a:r>
          </a:p>
          <a:p>
            <a:r>
              <a:rPr lang="ru-RU" sz="2400" b="1" dirty="0">
                <a:solidFill>
                  <a:srgbClr val="FF3800"/>
                </a:solidFill>
                <a:latin typeface="Helios-BoldCond"/>
              </a:rPr>
              <a:t>ПН </a:t>
            </a:r>
            <a:r>
              <a:rPr lang="ru-RU" sz="2400" dirty="0">
                <a:latin typeface="Helios-Cond"/>
              </a:rPr>
              <a:t>– сумма пенсионных </a:t>
            </a:r>
            <a:r>
              <a:rPr lang="ru-RU" sz="2400" dirty="0" smtClean="0">
                <a:latin typeface="Helios-Cond"/>
              </a:rPr>
              <a:t>накоплений гражданина</a:t>
            </a:r>
            <a:r>
              <a:rPr lang="ru-RU" sz="2400" dirty="0">
                <a:latin typeface="Helios-Cond"/>
              </a:rPr>
              <a:t>, учтенных в специальной </a:t>
            </a:r>
            <a:r>
              <a:rPr lang="ru-RU" sz="2400" dirty="0" smtClean="0">
                <a:latin typeface="Helios-Cond"/>
              </a:rPr>
              <a:t>части </a:t>
            </a:r>
            <a:r>
              <a:rPr lang="ru-RU" sz="2400" dirty="0">
                <a:latin typeface="Helios-Cond"/>
              </a:rPr>
              <a:t>его индивидуального лицевого </a:t>
            </a:r>
            <a:r>
              <a:rPr lang="ru-RU" sz="2400" dirty="0" smtClean="0">
                <a:latin typeface="Helios-Cond"/>
              </a:rPr>
              <a:t>счета или </a:t>
            </a:r>
            <a:r>
              <a:rPr lang="ru-RU" sz="2400" dirty="0">
                <a:latin typeface="Helios-Cond"/>
              </a:rPr>
              <a:t>на пенсионном счете </a:t>
            </a:r>
            <a:r>
              <a:rPr lang="ru-RU" sz="2400" dirty="0" smtClean="0">
                <a:latin typeface="Helios-Cond"/>
              </a:rPr>
              <a:t>накопительной части </a:t>
            </a:r>
            <a:r>
              <a:rPr lang="ru-RU" sz="2400" dirty="0">
                <a:latin typeface="Helios-Cond"/>
              </a:rPr>
              <a:t>трудовой пенсии, по </a:t>
            </a:r>
            <a:r>
              <a:rPr lang="ru-RU" sz="2400" dirty="0" smtClean="0">
                <a:latin typeface="Helios-Cond"/>
              </a:rPr>
              <a:t>состоянию на </a:t>
            </a:r>
            <a:r>
              <a:rPr lang="ru-RU" sz="2400" dirty="0">
                <a:latin typeface="Helios-Cond"/>
              </a:rPr>
              <a:t>день, с которого ему назначается </a:t>
            </a:r>
            <a:r>
              <a:rPr lang="ru-RU" sz="2400" dirty="0" smtClean="0">
                <a:latin typeface="Helios-Cond"/>
              </a:rPr>
              <a:t>накопительная </a:t>
            </a:r>
            <a:r>
              <a:rPr lang="ru-RU" sz="2400" dirty="0">
                <a:latin typeface="Helios-Cond"/>
              </a:rPr>
              <a:t>часть трудовой пенсии </a:t>
            </a:r>
            <a:r>
              <a:rPr lang="ru-RU" sz="2400" dirty="0" smtClean="0">
                <a:latin typeface="Helios-Cond"/>
              </a:rPr>
              <a:t>по старости</a:t>
            </a:r>
            <a:r>
              <a:rPr lang="ru-RU" sz="2400" dirty="0">
                <a:latin typeface="Helios-Cond"/>
              </a:rPr>
              <a:t>. В случае установления </a:t>
            </a:r>
            <a:r>
              <a:rPr lang="ru-RU" sz="2400" dirty="0" smtClean="0">
                <a:latin typeface="Helios-Cond"/>
              </a:rPr>
              <a:t>гражданину </a:t>
            </a:r>
            <a:r>
              <a:rPr lang="ru-RU" sz="2400" dirty="0">
                <a:latin typeface="Helios-Cond"/>
              </a:rPr>
              <a:t>срочной пенсионной </a:t>
            </a:r>
            <a:r>
              <a:rPr lang="ru-RU" sz="2400" dirty="0" smtClean="0">
                <a:latin typeface="Helios-Cond"/>
              </a:rPr>
              <a:t>выплаты средства </a:t>
            </a:r>
            <a:r>
              <a:rPr lang="ru-RU" sz="2400" dirty="0">
                <a:latin typeface="Helios-Cond"/>
              </a:rPr>
              <a:t>пенсионных накоплений, </a:t>
            </a:r>
            <a:r>
              <a:rPr lang="ru-RU" sz="2400" dirty="0" smtClean="0">
                <a:latin typeface="Helios-Cond"/>
              </a:rPr>
              <a:t>исходя </a:t>
            </a:r>
            <a:r>
              <a:rPr lang="ru-RU" sz="2400" dirty="0">
                <a:latin typeface="Helios-Cond"/>
              </a:rPr>
              <a:t>из которых рассчитан размер </a:t>
            </a:r>
            <a:r>
              <a:rPr lang="ru-RU" sz="2400" dirty="0" smtClean="0">
                <a:latin typeface="Helios-Cond"/>
              </a:rPr>
              <a:t>этой выплаты</a:t>
            </a:r>
            <a:r>
              <a:rPr lang="ru-RU" sz="2400" dirty="0">
                <a:latin typeface="Helios-Cond"/>
              </a:rPr>
              <a:t>, не учитываются в составе </a:t>
            </a:r>
            <a:r>
              <a:rPr lang="ru-RU" sz="2400" dirty="0" smtClean="0">
                <a:latin typeface="Helios-Cond"/>
              </a:rPr>
              <a:t>пенсионных </a:t>
            </a:r>
            <a:r>
              <a:rPr lang="ru-RU" sz="2400" dirty="0">
                <a:latin typeface="Helios-Cond"/>
              </a:rPr>
              <a:t>накоплений, исходя из </a:t>
            </a:r>
            <a:r>
              <a:rPr lang="ru-RU" sz="2400" dirty="0" smtClean="0">
                <a:latin typeface="Helios-Cond"/>
              </a:rPr>
              <a:t>которых определяется </a:t>
            </a:r>
            <a:r>
              <a:rPr lang="ru-RU" sz="2400" dirty="0">
                <a:latin typeface="Helios-Cond"/>
              </a:rPr>
              <a:t>размер накопительной </a:t>
            </a:r>
            <a:r>
              <a:rPr lang="ru-RU" sz="2400" dirty="0" smtClean="0">
                <a:latin typeface="Helios-Cond"/>
              </a:rPr>
              <a:t>части </a:t>
            </a:r>
            <a:r>
              <a:rPr lang="ru-RU" sz="2400" dirty="0">
                <a:latin typeface="Helios-Cond"/>
              </a:rPr>
              <a:t>трудовой пенсии по старости;</a:t>
            </a:r>
          </a:p>
          <a:p>
            <a:r>
              <a:rPr lang="ru-RU" sz="2400" b="1" dirty="0">
                <a:solidFill>
                  <a:srgbClr val="FF3800"/>
                </a:solidFill>
                <a:latin typeface="Helios-BoldCond"/>
              </a:rPr>
              <a:t>Т </a:t>
            </a:r>
            <a:r>
              <a:rPr lang="ru-RU" sz="2400" dirty="0">
                <a:latin typeface="Helios-Cond"/>
              </a:rPr>
              <a:t>– количество месяцев </a:t>
            </a:r>
            <a:r>
              <a:rPr lang="ru-RU" sz="2400" dirty="0" smtClean="0">
                <a:latin typeface="Helios-Cond"/>
              </a:rPr>
              <a:t>ожидаемого периода </a:t>
            </a:r>
            <a:r>
              <a:rPr lang="ru-RU" sz="2400" dirty="0">
                <a:latin typeface="Helios-Cond"/>
              </a:rPr>
              <a:t>выплаты накопительной </a:t>
            </a:r>
            <a:r>
              <a:rPr lang="ru-RU" sz="2400" dirty="0" smtClean="0">
                <a:latin typeface="Helios-Cond"/>
              </a:rPr>
              <a:t>части трудовой </a:t>
            </a:r>
            <a:r>
              <a:rPr lang="ru-RU" sz="2400" dirty="0">
                <a:latin typeface="Helios-Cond"/>
              </a:rPr>
              <a:t>пенсии по старости, </a:t>
            </a:r>
            <a:r>
              <a:rPr lang="ru-RU" sz="2400" dirty="0" smtClean="0">
                <a:latin typeface="Helios-Cond"/>
              </a:rPr>
              <a:t>применяемого </a:t>
            </a:r>
            <a:r>
              <a:rPr lang="ru-RU" sz="2400" dirty="0">
                <a:latin typeface="Helios-Cond"/>
              </a:rPr>
              <a:t>для расчета размера </a:t>
            </a:r>
            <a:r>
              <a:rPr lang="ru-RU" sz="2400" dirty="0" smtClean="0">
                <a:latin typeface="Helios-Cond"/>
              </a:rPr>
              <a:t>накопительной </a:t>
            </a:r>
            <a:r>
              <a:rPr lang="ru-RU" sz="2400" dirty="0">
                <a:latin typeface="Helios-Cond"/>
              </a:rPr>
              <a:t>части указанной пенсии.</a:t>
            </a:r>
            <a:endParaRPr lang="ru-RU" sz="2400" dirty="0"/>
          </a:p>
        </p:txBody>
      </p:sp>
    </p:spTree>
    <p:extLst>
      <p:ext uri="{BB962C8B-B14F-4D97-AF65-F5344CB8AC3E}">
        <p14:creationId xmlns:p14="http://schemas.microsoft.com/office/powerpoint/2010/main" val="3057588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2277" y="311973"/>
            <a:ext cx="10854466" cy="5755422"/>
          </a:xfrm>
          <a:prstGeom prst="rect">
            <a:avLst/>
          </a:prstGeom>
        </p:spPr>
        <p:txBody>
          <a:bodyPr wrap="square">
            <a:spAutoFit/>
          </a:bodyPr>
          <a:lstStyle/>
          <a:p>
            <a:r>
              <a:rPr lang="ru-RU" sz="2400" b="1" dirty="0">
                <a:latin typeface="Helios-Cond"/>
              </a:rPr>
              <a:t>Установлены следующие виды выплат средств </a:t>
            </a:r>
            <a:r>
              <a:rPr lang="ru-RU" sz="2400" b="1" dirty="0">
                <a:solidFill>
                  <a:srgbClr val="FFFF00"/>
                </a:solidFill>
                <a:latin typeface="Helios-Cond"/>
              </a:rPr>
              <a:t>пенсионных</a:t>
            </a:r>
            <a:r>
              <a:rPr lang="ru-RU" sz="2400" b="1" dirty="0">
                <a:latin typeface="Helios-Cond"/>
              </a:rPr>
              <a:t> </a:t>
            </a:r>
            <a:r>
              <a:rPr lang="ru-RU" sz="2400" b="1" dirty="0">
                <a:solidFill>
                  <a:srgbClr val="FFFF00"/>
                </a:solidFill>
                <a:latin typeface="Helios-Cond"/>
              </a:rPr>
              <a:t>накоплений</a:t>
            </a:r>
            <a:r>
              <a:rPr lang="ru-RU" sz="2400" b="1" dirty="0" smtClean="0">
                <a:latin typeface="Helios-Cond"/>
              </a:rPr>
              <a:t>:</a:t>
            </a:r>
          </a:p>
          <a:p>
            <a:endParaRPr lang="ru-RU" sz="2000" b="1" dirty="0">
              <a:latin typeface="Helios-Cond"/>
            </a:endParaRPr>
          </a:p>
          <a:p>
            <a:r>
              <a:rPr lang="ru-RU" sz="2000" b="1" dirty="0">
                <a:solidFill>
                  <a:srgbClr val="FFFF00"/>
                </a:solidFill>
                <a:latin typeface="Helios-Cond"/>
              </a:rPr>
              <a:t>накопительная часть трудовой пенсии по старости в течение всей жизни</a:t>
            </a:r>
            <a:r>
              <a:rPr lang="ru-RU" sz="2000" b="1" dirty="0" smtClean="0">
                <a:latin typeface="Helios-Cond"/>
              </a:rPr>
              <a:t>;</a:t>
            </a:r>
          </a:p>
          <a:p>
            <a:endParaRPr lang="ru-RU" sz="2000" b="1" dirty="0">
              <a:latin typeface="Helios-Cond"/>
            </a:endParaRPr>
          </a:p>
          <a:p>
            <a:r>
              <a:rPr lang="ru-RU" sz="2000" b="1" dirty="0">
                <a:solidFill>
                  <a:srgbClr val="FFFF00"/>
                </a:solidFill>
                <a:latin typeface="Helios-Cond"/>
              </a:rPr>
              <a:t>единовременная выплата </a:t>
            </a:r>
            <a:r>
              <a:rPr lang="ru-RU" sz="2000" b="1" dirty="0">
                <a:latin typeface="Helios-Cond"/>
              </a:rPr>
              <a:t>– тем гражданам, размер накопительной части</a:t>
            </a:r>
          </a:p>
          <a:p>
            <a:r>
              <a:rPr lang="ru-RU" sz="2000" b="1" dirty="0">
                <a:latin typeface="Helios-Cond"/>
              </a:rPr>
              <a:t>трудовой пенсии по старости у которых составляют 5 и менее процентов по отношению к размеру их трудовой пенсии по старости (включая страховую и накопительную части), а также гражданам, получающим трудовую пенсию по инвалидности или трудовую пенсию по случаю потери кормильца либо пенсию </a:t>
            </a:r>
            <a:r>
              <a:rPr lang="ru-RU" sz="2000" b="1" dirty="0" smtClean="0">
                <a:latin typeface="Helios-Cond"/>
              </a:rPr>
              <a:t>по государственному </a:t>
            </a:r>
            <a:r>
              <a:rPr lang="ru-RU" sz="2000" b="1" dirty="0">
                <a:latin typeface="Helios-Cond"/>
              </a:rPr>
              <a:t>пенсионному обеспечению, которые при достижении общеустановленного пенсионного возраста не приобрели право на </a:t>
            </a:r>
            <a:r>
              <a:rPr lang="ru-RU" sz="2000" b="1" dirty="0" smtClean="0">
                <a:latin typeface="Helios-Cond"/>
              </a:rPr>
              <a:t>установление трудовой </a:t>
            </a:r>
            <a:r>
              <a:rPr lang="ru-RU" sz="2000" b="1" dirty="0">
                <a:latin typeface="Helios-Cond"/>
              </a:rPr>
              <a:t>пенсии по старости из-за отсутствия 5 лет страхового стажа</a:t>
            </a:r>
            <a:r>
              <a:rPr lang="ru-RU" sz="2000" b="1" dirty="0" smtClean="0">
                <a:latin typeface="Helios-Cond"/>
              </a:rPr>
              <a:t>;</a:t>
            </a:r>
          </a:p>
          <a:p>
            <a:endParaRPr lang="ru-RU" sz="2000" b="1" dirty="0">
              <a:latin typeface="Helios-Cond"/>
            </a:endParaRPr>
          </a:p>
          <a:p>
            <a:r>
              <a:rPr lang="ru-RU" sz="2000" b="1" dirty="0">
                <a:solidFill>
                  <a:srgbClr val="FFFF00"/>
                </a:solidFill>
                <a:latin typeface="Helios-Cond"/>
              </a:rPr>
              <a:t>срочная пенсионная выплата (продолжительность выплаты не меньше 10 лет) </a:t>
            </a:r>
            <a:r>
              <a:rPr lang="ru-RU" sz="2000" b="1" dirty="0">
                <a:latin typeface="Helios-Cond"/>
              </a:rPr>
              <a:t>– только участникам Программы государственного софинансирования пенсий, а также владельцам государственного сертификата на материнский капитал, направившим его средства на увеличение будущей пенсии.</a:t>
            </a:r>
          </a:p>
        </p:txBody>
      </p:sp>
    </p:spTree>
    <p:extLst>
      <p:ext uri="{BB962C8B-B14F-4D97-AF65-F5344CB8AC3E}">
        <p14:creationId xmlns:p14="http://schemas.microsoft.com/office/powerpoint/2010/main" val="4439769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9247" y="774551"/>
            <a:ext cx="10305826" cy="3785652"/>
          </a:xfrm>
          <a:prstGeom prst="rect">
            <a:avLst/>
          </a:prstGeom>
        </p:spPr>
        <p:txBody>
          <a:bodyPr wrap="square">
            <a:spAutoFit/>
          </a:bodyPr>
          <a:lstStyle/>
          <a:p>
            <a:r>
              <a:rPr lang="ru-RU" sz="3600" b="1" dirty="0">
                <a:solidFill>
                  <a:srgbClr val="FF3800"/>
                </a:solidFill>
                <a:latin typeface="Helios-BlackCond"/>
              </a:rPr>
              <a:t>Трудовая </a:t>
            </a:r>
            <a:r>
              <a:rPr lang="ru-RU" sz="3600" b="1" dirty="0" smtClean="0">
                <a:solidFill>
                  <a:srgbClr val="FF3800"/>
                </a:solidFill>
                <a:latin typeface="Helios-BlackCond"/>
              </a:rPr>
              <a:t>пенсия по инвалидности</a:t>
            </a:r>
          </a:p>
          <a:p>
            <a:endParaRPr lang="ru-RU" sz="3600" b="1" dirty="0">
              <a:solidFill>
                <a:srgbClr val="FF3800"/>
              </a:solidFill>
              <a:latin typeface="Helios-BlackCond"/>
            </a:endParaRPr>
          </a:p>
          <a:p>
            <a:r>
              <a:rPr lang="ru-RU" sz="2800" b="1" dirty="0"/>
              <a:t>Право на трудовую пенсию по </a:t>
            </a:r>
            <a:r>
              <a:rPr lang="ru-RU" sz="2800" b="1" dirty="0" smtClean="0"/>
              <a:t>инвалидности </a:t>
            </a:r>
            <a:r>
              <a:rPr lang="ru-RU" sz="2800" b="1" dirty="0"/>
              <a:t>есть у граждан, которые </a:t>
            </a:r>
            <a:r>
              <a:rPr lang="ru-RU" sz="2800" b="1" dirty="0" smtClean="0"/>
              <a:t>признаны в </a:t>
            </a:r>
            <a:r>
              <a:rPr lang="ru-RU" sz="2800" b="1" dirty="0"/>
              <a:t>установленном порядке инвалидами </a:t>
            </a:r>
            <a:r>
              <a:rPr lang="ru-RU" sz="2800" b="1" dirty="0" smtClean="0"/>
              <a:t>I,II </a:t>
            </a:r>
            <a:r>
              <a:rPr lang="ru-RU" sz="2800" b="1" dirty="0"/>
              <a:t>или III группы и возраст которых меньше общеустановленного </a:t>
            </a:r>
            <a:r>
              <a:rPr lang="ru-RU" sz="2800" b="1" dirty="0" smtClean="0"/>
              <a:t>пенсионного возраста</a:t>
            </a:r>
            <a:r>
              <a:rPr lang="ru-RU" sz="2800" b="1" dirty="0"/>
              <a:t>. Федеральные учреждения </a:t>
            </a:r>
            <a:r>
              <a:rPr lang="ru-RU" sz="2800" b="1" dirty="0" smtClean="0"/>
              <a:t>медико-социальной </a:t>
            </a:r>
            <a:r>
              <a:rPr lang="ru-RU" sz="2800" b="1" dirty="0"/>
              <a:t>экспертизы </a:t>
            </a:r>
            <a:r>
              <a:rPr lang="ru-RU" sz="2800" b="1" dirty="0" smtClean="0"/>
              <a:t>признают гражданина </a:t>
            </a:r>
            <a:r>
              <a:rPr lang="ru-RU" sz="2800" b="1" dirty="0"/>
              <a:t>инвалидом и </a:t>
            </a:r>
            <a:r>
              <a:rPr lang="ru-RU" sz="2800" b="1" dirty="0" smtClean="0"/>
              <a:t>устанавливают ему </a:t>
            </a:r>
            <a:r>
              <a:rPr lang="ru-RU" sz="2800" b="1" dirty="0"/>
              <a:t>группу инвалидности.</a:t>
            </a:r>
          </a:p>
        </p:txBody>
      </p:sp>
    </p:spTree>
    <p:extLst>
      <p:ext uri="{BB962C8B-B14F-4D97-AF65-F5344CB8AC3E}">
        <p14:creationId xmlns:p14="http://schemas.microsoft.com/office/powerpoint/2010/main" val="27688126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4700" y="459520"/>
            <a:ext cx="10897497" cy="5632311"/>
          </a:xfrm>
          <a:prstGeom prst="rect">
            <a:avLst/>
          </a:prstGeom>
        </p:spPr>
        <p:txBody>
          <a:bodyPr wrap="square">
            <a:spAutoFit/>
          </a:bodyPr>
          <a:lstStyle/>
          <a:p>
            <a:r>
              <a:rPr lang="ru-RU" sz="2000" b="1" dirty="0">
                <a:solidFill>
                  <a:srgbClr val="FFFF00"/>
                </a:solidFill>
                <a:latin typeface="HeliosCond"/>
              </a:rPr>
              <a:t>Трудовая пенсия по инвалидности </a:t>
            </a:r>
            <a:r>
              <a:rPr lang="ru-RU" sz="2000" b="1" dirty="0">
                <a:latin typeface="HeliosCond"/>
              </a:rPr>
              <a:t>устанавливается независимо от причины инвалидности, продолжительности страхового стажа, продолжения инвалидом трудовой деятельности, а также от того, наступила ли инвалидность в период работы, до поступления на работу </a:t>
            </a:r>
            <a:r>
              <a:rPr lang="ru-RU" sz="2000" b="1" dirty="0" smtClean="0">
                <a:latin typeface="HeliosCond"/>
              </a:rPr>
              <a:t>или после </a:t>
            </a:r>
            <a:r>
              <a:rPr lang="ru-RU" sz="2000" b="1" dirty="0">
                <a:latin typeface="HeliosCond"/>
              </a:rPr>
              <a:t>прекращения работы. Трудовая пенсия по инвалидности назначается на срок, в течение которого гражданин признан инвалидом, но не дольше чем до дня назначения трудовой пенсии по старости (в том числе досрочной) либо до дня достижения общеустановленного пенсионного возраста, при наличии 5 лет страхового стажа. А при отсутствии права на трудовую пенсию по старости – до дня достижения возраста для назначения социальной пенсии по старости (60 лет – для женщин, 65 лет – для мужчин</a:t>
            </a:r>
            <a:r>
              <a:rPr lang="ru-RU" sz="2000" b="1" dirty="0" smtClean="0">
                <a:latin typeface="HeliosCond"/>
              </a:rPr>
              <a:t>).</a:t>
            </a:r>
          </a:p>
          <a:p>
            <a:endParaRPr lang="ru-RU" sz="2000" b="1" dirty="0">
              <a:latin typeface="HeliosCond"/>
            </a:endParaRPr>
          </a:p>
          <a:p>
            <a:r>
              <a:rPr lang="ru-RU" sz="2000" b="1" dirty="0">
                <a:latin typeface="HeliosCond"/>
              </a:rPr>
              <a:t>Если у инвалида полностью отсутствует страховой </a:t>
            </a:r>
            <a:r>
              <a:rPr lang="ru-RU" sz="2000" b="1" dirty="0" smtClean="0">
                <a:latin typeface="HeliosCond"/>
              </a:rPr>
              <a:t>стаж, а </a:t>
            </a:r>
            <a:r>
              <a:rPr lang="ru-RU" sz="2000" b="1" dirty="0">
                <a:latin typeface="HeliosCond"/>
              </a:rPr>
              <a:t>также если инвалидность наступает из-за совершения им умышленного уголовно наказуемого деяния или умышленного нанесения ущерба своему здоровью (что доказывается в судебном порядке), то ему устанавливается социальная пенсия по инвалидности в соответствии с Федеральным Законом «О государственном пенсионном обеспечении в Российской Федерации».</a:t>
            </a:r>
          </a:p>
        </p:txBody>
      </p:sp>
    </p:spTree>
    <p:extLst>
      <p:ext uri="{BB962C8B-B14F-4D97-AF65-F5344CB8AC3E}">
        <p14:creationId xmlns:p14="http://schemas.microsoft.com/office/powerpoint/2010/main" val="16663736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7530" y="323823"/>
            <a:ext cx="11087548" cy="5940088"/>
          </a:xfrm>
          <a:prstGeom prst="rect">
            <a:avLst/>
          </a:prstGeom>
        </p:spPr>
        <p:txBody>
          <a:bodyPr wrap="square">
            <a:spAutoFit/>
          </a:bodyPr>
          <a:lstStyle/>
          <a:p>
            <a:r>
              <a:rPr lang="ru-RU" sz="2000" b="1" dirty="0">
                <a:latin typeface="Helios-BoldCond"/>
              </a:rPr>
              <a:t>Размер трудовой пенсии по </a:t>
            </a:r>
            <a:r>
              <a:rPr lang="ru-RU" sz="2000" b="1" dirty="0" smtClean="0">
                <a:latin typeface="Helios-BoldCond"/>
              </a:rPr>
              <a:t>инвалидности </a:t>
            </a:r>
            <a:r>
              <a:rPr lang="ru-RU" sz="2000" b="1" dirty="0">
                <a:latin typeface="Helios-BoldCond"/>
              </a:rPr>
              <a:t>определяется по формуле:</a:t>
            </a:r>
          </a:p>
          <a:p>
            <a:r>
              <a:rPr lang="ru-RU" sz="4000" b="1" dirty="0">
                <a:solidFill>
                  <a:srgbClr val="FF3800"/>
                </a:solidFill>
                <a:latin typeface="HeliosCond-Bold"/>
              </a:rPr>
              <a:t>П = ПК / (Т х К) + </a:t>
            </a:r>
            <a:r>
              <a:rPr lang="ru-RU" sz="4000" b="1" dirty="0" smtClean="0">
                <a:solidFill>
                  <a:srgbClr val="FF3800"/>
                </a:solidFill>
                <a:latin typeface="HeliosCond-Bold"/>
              </a:rPr>
              <a:t>ФБР, </a:t>
            </a:r>
            <a:r>
              <a:rPr lang="ru-RU" sz="2000" dirty="0">
                <a:latin typeface="Helios-Cond"/>
              </a:rPr>
              <a:t>где</a:t>
            </a:r>
          </a:p>
          <a:p>
            <a:r>
              <a:rPr lang="ru-RU" sz="2000" b="1" dirty="0">
                <a:solidFill>
                  <a:srgbClr val="FF3800"/>
                </a:solidFill>
                <a:latin typeface="Helios-BoldCond"/>
              </a:rPr>
              <a:t>ПК </a:t>
            </a:r>
            <a:r>
              <a:rPr lang="ru-RU" sz="2000" dirty="0">
                <a:latin typeface="Helios-Cond"/>
              </a:rPr>
              <a:t>– сумма расчетного </a:t>
            </a:r>
            <a:r>
              <a:rPr lang="ru-RU" sz="2000" dirty="0" smtClean="0">
                <a:latin typeface="Helios-Cond"/>
              </a:rPr>
              <a:t>пенсионного капитала </a:t>
            </a:r>
            <a:r>
              <a:rPr lang="ru-RU" sz="2000" dirty="0">
                <a:latin typeface="Helios-Cond"/>
              </a:rPr>
              <a:t>застрахованного лица (</a:t>
            </a:r>
            <a:r>
              <a:rPr lang="ru-RU" sz="2000" dirty="0" smtClean="0">
                <a:latin typeface="Helios-Cond"/>
              </a:rPr>
              <a:t>инвалида</a:t>
            </a:r>
            <a:r>
              <a:rPr lang="ru-RU" sz="2000" dirty="0">
                <a:latin typeface="Helios-Cond"/>
              </a:rPr>
              <a:t>), учтенного по состоянию на </a:t>
            </a:r>
            <a:r>
              <a:rPr lang="ru-RU" sz="2000" dirty="0" smtClean="0">
                <a:latin typeface="Helios-Cond"/>
              </a:rPr>
              <a:t>день, с </a:t>
            </a:r>
            <a:r>
              <a:rPr lang="ru-RU" sz="2000" dirty="0">
                <a:latin typeface="Helios-Cond"/>
              </a:rPr>
              <a:t>которого ему назначается </a:t>
            </a:r>
            <a:r>
              <a:rPr lang="ru-RU" sz="2000" dirty="0" smtClean="0">
                <a:latin typeface="Helios-Cond"/>
              </a:rPr>
              <a:t>трудовая пенсия </a:t>
            </a:r>
            <a:r>
              <a:rPr lang="ru-RU" sz="2000" dirty="0">
                <a:latin typeface="Helios-Cond"/>
              </a:rPr>
              <a:t>по инвалидности;</a:t>
            </a:r>
          </a:p>
          <a:p>
            <a:r>
              <a:rPr lang="ru-RU" sz="2000" b="1" dirty="0">
                <a:solidFill>
                  <a:srgbClr val="FF3800"/>
                </a:solidFill>
                <a:latin typeface="Helios-BoldCond"/>
              </a:rPr>
              <a:t>Т </a:t>
            </a:r>
            <a:r>
              <a:rPr lang="ru-RU" sz="2000" dirty="0">
                <a:latin typeface="Helios-Cond"/>
              </a:rPr>
              <a:t>– количество месяцев </a:t>
            </a:r>
            <a:r>
              <a:rPr lang="ru-RU" sz="2000" dirty="0" smtClean="0">
                <a:latin typeface="Helios-Cond"/>
              </a:rPr>
              <a:t>ожидаемого периода </a:t>
            </a:r>
            <a:r>
              <a:rPr lang="ru-RU" sz="2000" dirty="0">
                <a:latin typeface="Helios-Cond"/>
              </a:rPr>
              <a:t>выплаты трудовой пенсии </a:t>
            </a:r>
            <a:r>
              <a:rPr lang="ru-RU" sz="2000" dirty="0" smtClean="0">
                <a:latin typeface="Helios-Cond"/>
              </a:rPr>
              <a:t>по старости</a:t>
            </a:r>
            <a:r>
              <a:rPr lang="ru-RU" sz="2000" dirty="0">
                <a:latin typeface="Helios-Cond"/>
              </a:rPr>
              <a:t>. В 2013 году он </a:t>
            </a:r>
            <a:r>
              <a:rPr lang="ru-RU" sz="2000" dirty="0" smtClean="0">
                <a:latin typeface="Helios-Cond"/>
              </a:rPr>
              <a:t>составляет 19 </a:t>
            </a:r>
            <a:r>
              <a:rPr lang="ru-RU" sz="2000" dirty="0">
                <a:latin typeface="Helios-Cond"/>
              </a:rPr>
              <a:t>лет (228 месяцев), если </a:t>
            </a:r>
            <a:r>
              <a:rPr lang="ru-RU" sz="2000" dirty="0" smtClean="0">
                <a:latin typeface="Helios-Cond"/>
              </a:rPr>
              <a:t>гражданин обращается </a:t>
            </a:r>
            <a:r>
              <a:rPr lang="ru-RU" sz="2000" dirty="0">
                <a:latin typeface="Helios-Cond"/>
              </a:rPr>
              <a:t>за назначением </a:t>
            </a:r>
            <a:r>
              <a:rPr lang="ru-RU" sz="2000" dirty="0" smtClean="0">
                <a:latin typeface="Helios-Cond"/>
              </a:rPr>
              <a:t>трудовой пенсии </a:t>
            </a:r>
            <a:r>
              <a:rPr lang="ru-RU" sz="2000" dirty="0">
                <a:latin typeface="Helios-Cond"/>
              </a:rPr>
              <a:t>по старости не позднее </a:t>
            </a:r>
            <a:r>
              <a:rPr lang="ru-RU" sz="2000" dirty="0" smtClean="0">
                <a:latin typeface="Helios-Cond"/>
              </a:rPr>
              <a:t>достижения </a:t>
            </a:r>
            <a:r>
              <a:rPr lang="ru-RU" sz="2000" dirty="0">
                <a:latin typeface="Helios-Cond"/>
              </a:rPr>
              <a:t>общеустановленного </a:t>
            </a:r>
            <a:r>
              <a:rPr lang="ru-RU" sz="2000" dirty="0" smtClean="0">
                <a:latin typeface="Helios-Cond"/>
              </a:rPr>
              <a:t>пенсионного возраста</a:t>
            </a:r>
            <a:r>
              <a:rPr lang="ru-RU" sz="2000" dirty="0">
                <a:latin typeface="Helios-Cond"/>
              </a:rPr>
              <a:t>;</a:t>
            </a:r>
          </a:p>
          <a:p>
            <a:r>
              <a:rPr lang="ru-RU" sz="2000" b="1" dirty="0">
                <a:solidFill>
                  <a:srgbClr val="FF3800"/>
                </a:solidFill>
                <a:latin typeface="Helios-BoldCond"/>
              </a:rPr>
              <a:t>К </a:t>
            </a:r>
            <a:r>
              <a:rPr lang="ru-RU" sz="2000" dirty="0">
                <a:latin typeface="Helios-Cond"/>
              </a:rPr>
              <a:t>– отношение нормативной </a:t>
            </a:r>
            <a:r>
              <a:rPr lang="ru-RU" sz="2000" dirty="0" smtClean="0">
                <a:latin typeface="Helios-Cond"/>
              </a:rPr>
              <a:t>продолжительности </a:t>
            </a:r>
            <a:r>
              <a:rPr lang="ru-RU" sz="2000" dirty="0">
                <a:latin typeface="Helios-Cond"/>
              </a:rPr>
              <a:t>страхового стажа (</a:t>
            </a:r>
            <a:r>
              <a:rPr lang="ru-RU" sz="2000" dirty="0" smtClean="0">
                <a:latin typeface="Helios-Cond"/>
              </a:rPr>
              <a:t>в месяцах</a:t>
            </a:r>
            <a:r>
              <a:rPr lang="ru-RU" sz="2000" dirty="0">
                <a:latin typeface="Helios-Cond"/>
              </a:rPr>
              <a:t>) по состоянию на </a:t>
            </a:r>
            <a:r>
              <a:rPr lang="ru-RU" sz="2000" dirty="0" smtClean="0">
                <a:latin typeface="Helios-Cond"/>
              </a:rPr>
              <a:t>указанную дату </a:t>
            </a:r>
            <a:r>
              <a:rPr lang="ru-RU" sz="2000" dirty="0">
                <a:latin typeface="Helios-Cond"/>
              </a:rPr>
              <a:t>к 180 месяцам. Нормативная </a:t>
            </a:r>
            <a:r>
              <a:rPr lang="ru-RU" sz="2000" dirty="0" smtClean="0">
                <a:latin typeface="Helios-Cond"/>
              </a:rPr>
              <a:t>продолжительность </a:t>
            </a:r>
            <a:r>
              <a:rPr lang="ru-RU" sz="2000" dirty="0">
                <a:latin typeface="Helios-Cond"/>
              </a:rPr>
              <a:t>страхового стажа </a:t>
            </a:r>
            <a:r>
              <a:rPr lang="ru-RU" sz="2000" dirty="0" smtClean="0">
                <a:latin typeface="Helios-Cond"/>
              </a:rPr>
              <a:t>до достижения </a:t>
            </a:r>
            <a:r>
              <a:rPr lang="ru-RU" sz="2000" dirty="0">
                <a:latin typeface="Helios-Cond"/>
              </a:rPr>
              <a:t>инвалидом возраста 19 </a:t>
            </a:r>
            <a:r>
              <a:rPr lang="ru-RU" sz="2000" dirty="0" smtClean="0">
                <a:latin typeface="Helios-Cond"/>
              </a:rPr>
              <a:t>лет составляет </a:t>
            </a:r>
            <a:r>
              <a:rPr lang="ru-RU" sz="2000" dirty="0">
                <a:latin typeface="Helios-Cond"/>
              </a:rPr>
              <a:t>12 месяцев и </a:t>
            </a:r>
            <a:r>
              <a:rPr lang="ru-RU" sz="2000" dirty="0" smtClean="0">
                <a:latin typeface="Helios-Cond"/>
              </a:rPr>
              <a:t>увеличивается на </a:t>
            </a:r>
            <a:r>
              <a:rPr lang="ru-RU" sz="2000" dirty="0">
                <a:latin typeface="Helios-Cond"/>
              </a:rPr>
              <a:t>4 месяца за каждый полный год </a:t>
            </a:r>
            <a:r>
              <a:rPr lang="ru-RU" sz="2000" dirty="0" smtClean="0">
                <a:latin typeface="Helios-Cond"/>
              </a:rPr>
              <a:t>возраста</a:t>
            </a:r>
            <a:r>
              <a:rPr lang="ru-RU" sz="2000" dirty="0">
                <a:latin typeface="Helios-Cond"/>
              </a:rPr>
              <a:t>, начиная с 19 лет, но не более </a:t>
            </a:r>
            <a:r>
              <a:rPr lang="ru-RU" sz="2000" dirty="0" smtClean="0">
                <a:latin typeface="Helios-Cond"/>
              </a:rPr>
              <a:t>чем до </a:t>
            </a:r>
            <a:r>
              <a:rPr lang="ru-RU" sz="2000" dirty="0">
                <a:latin typeface="Helios-Cond"/>
              </a:rPr>
              <a:t>180 месяцев;</a:t>
            </a:r>
          </a:p>
          <a:p>
            <a:r>
              <a:rPr lang="ru-RU" sz="2000" b="1" dirty="0">
                <a:solidFill>
                  <a:srgbClr val="FF3800"/>
                </a:solidFill>
                <a:latin typeface="Helios-BoldCond"/>
              </a:rPr>
              <a:t>ФБР </a:t>
            </a:r>
            <a:r>
              <a:rPr lang="ru-RU" sz="2000" dirty="0">
                <a:latin typeface="Helios-Cond"/>
              </a:rPr>
              <a:t>– фиксированный базовый </a:t>
            </a:r>
            <a:r>
              <a:rPr lang="ru-RU" sz="2000" dirty="0" smtClean="0">
                <a:latin typeface="Helios-Cond"/>
              </a:rPr>
              <a:t>размер </a:t>
            </a:r>
            <a:r>
              <a:rPr lang="ru-RU" sz="2000" dirty="0">
                <a:latin typeface="Helios-Cond"/>
              </a:rPr>
              <a:t>трудовой пенсии по инвалидности.</a:t>
            </a:r>
          </a:p>
          <a:p>
            <a:r>
              <a:rPr lang="ru-RU" sz="2000" dirty="0">
                <a:latin typeface="Helios-Cond"/>
              </a:rPr>
              <a:t>Он устанавливается в зависимости </a:t>
            </a:r>
            <a:r>
              <a:rPr lang="ru-RU" sz="2000" dirty="0" smtClean="0">
                <a:latin typeface="Helios-Cond"/>
              </a:rPr>
              <a:t>от группы </a:t>
            </a:r>
            <a:r>
              <a:rPr lang="ru-RU" sz="2000" dirty="0">
                <a:latin typeface="Helios-Cond"/>
              </a:rPr>
              <a:t>инвалидности, наличия </a:t>
            </a:r>
            <a:r>
              <a:rPr lang="ru-RU" sz="2000" dirty="0" smtClean="0">
                <a:latin typeface="Helios-Cond"/>
              </a:rPr>
              <a:t>нетрудоспособных </a:t>
            </a:r>
            <a:r>
              <a:rPr lang="ru-RU" sz="2000" dirty="0">
                <a:latin typeface="Helios-Cond"/>
              </a:rPr>
              <a:t>иждивенцев. Как </a:t>
            </a:r>
            <a:r>
              <a:rPr lang="ru-RU" sz="2000" dirty="0" smtClean="0">
                <a:latin typeface="Helios-Cond"/>
              </a:rPr>
              <a:t>правило</a:t>
            </a:r>
            <a:r>
              <a:rPr lang="ru-RU" sz="2000" dirty="0">
                <a:latin typeface="Helios-Cond"/>
              </a:rPr>
              <a:t>, фиксированный базовый </a:t>
            </a:r>
            <a:r>
              <a:rPr lang="ru-RU" sz="2000" dirty="0" smtClean="0">
                <a:latin typeface="Helios-Cond"/>
              </a:rPr>
              <a:t>размер у </a:t>
            </a:r>
            <a:r>
              <a:rPr lang="ru-RU" sz="2000" dirty="0">
                <a:latin typeface="Helios-Cond"/>
              </a:rPr>
              <a:t>граждан, имеющих право на </a:t>
            </a:r>
            <a:r>
              <a:rPr lang="ru-RU" sz="2000" dirty="0" smtClean="0">
                <a:latin typeface="Helios-Cond"/>
              </a:rPr>
              <a:t>получение </a:t>
            </a:r>
            <a:r>
              <a:rPr lang="ru-RU" sz="2000" dirty="0">
                <a:latin typeface="Helios-Cond"/>
              </a:rPr>
              <a:t>трудовой пенсии по </a:t>
            </a:r>
            <a:r>
              <a:rPr lang="ru-RU" sz="2000" dirty="0" smtClean="0">
                <a:latin typeface="Helios-Cond"/>
              </a:rPr>
              <a:t>инвалидности, выше </a:t>
            </a:r>
            <a:r>
              <a:rPr lang="ru-RU" sz="2000" dirty="0">
                <a:latin typeface="Helios-Cond"/>
              </a:rPr>
              <a:t>ФБР получателей других </a:t>
            </a:r>
            <a:r>
              <a:rPr lang="ru-RU" sz="2000" dirty="0" smtClean="0">
                <a:latin typeface="Helios-Cond"/>
              </a:rPr>
              <a:t>видов пенсии</a:t>
            </a:r>
            <a:r>
              <a:rPr lang="ru-RU" sz="2000" dirty="0">
                <a:latin typeface="Helios-Cond"/>
              </a:rPr>
              <a:t>.</a:t>
            </a:r>
            <a:endParaRPr lang="ru-RU" sz="2000" dirty="0"/>
          </a:p>
        </p:txBody>
      </p:sp>
    </p:spTree>
    <p:extLst>
      <p:ext uri="{BB962C8B-B14F-4D97-AF65-F5344CB8AC3E}">
        <p14:creationId xmlns:p14="http://schemas.microsoft.com/office/powerpoint/2010/main" val="4089890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11219" y="548641"/>
            <a:ext cx="9348395" cy="3108543"/>
          </a:xfrm>
          <a:prstGeom prst="rect">
            <a:avLst/>
          </a:prstGeom>
        </p:spPr>
        <p:txBody>
          <a:bodyPr wrap="square">
            <a:spAutoFit/>
          </a:bodyPr>
          <a:lstStyle/>
          <a:p>
            <a:pPr algn="ctr"/>
            <a:r>
              <a:rPr lang="ru-RU" sz="2800" b="1" dirty="0"/>
              <a:t>Фиксированный базовый размер трудовой пенсии по инвалидности лиц, не имеющих на иждивении нетрудоспособных членов семьи, устанавливается в следующих суммах:</a:t>
            </a:r>
          </a:p>
          <a:p>
            <a:pPr algn="ctr"/>
            <a:r>
              <a:rPr lang="ru-RU" sz="2800" b="1" dirty="0"/>
              <a:t> 1) при I группе - </a:t>
            </a:r>
            <a:r>
              <a:rPr lang="ru-RU" sz="2800" b="1" dirty="0">
                <a:solidFill>
                  <a:srgbClr val="FFFF00"/>
                </a:solidFill>
              </a:rPr>
              <a:t>5 124 рублей </a:t>
            </a:r>
            <a:r>
              <a:rPr lang="ru-RU" sz="2800" b="1" dirty="0"/>
              <a:t>в месяц;</a:t>
            </a:r>
          </a:p>
          <a:p>
            <a:pPr algn="ctr"/>
            <a:r>
              <a:rPr lang="ru-RU" sz="2800" b="1" dirty="0" smtClean="0"/>
              <a:t> 2</a:t>
            </a:r>
            <a:r>
              <a:rPr lang="ru-RU" sz="2800" b="1" dirty="0"/>
              <a:t>) при II группе - </a:t>
            </a:r>
            <a:r>
              <a:rPr lang="ru-RU" sz="2800" b="1" dirty="0">
                <a:solidFill>
                  <a:srgbClr val="FFFF00"/>
                </a:solidFill>
              </a:rPr>
              <a:t>2 562 рублей </a:t>
            </a:r>
            <a:r>
              <a:rPr lang="ru-RU" sz="2800" b="1" dirty="0"/>
              <a:t>в месяц</a:t>
            </a:r>
            <a:r>
              <a:rPr lang="ru-RU" sz="2800" b="1" dirty="0" smtClean="0"/>
              <a:t>;</a:t>
            </a:r>
          </a:p>
          <a:p>
            <a:pPr algn="ctr"/>
            <a:r>
              <a:rPr lang="ru-RU" sz="2800" b="1" dirty="0"/>
              <a:t> 3) при III группе - </a:t>
            </a:r>
            <a:r>
              <a:rPr lang="ru-RU" sz="2800" b="1" dirty="0">
                <a:solidFill>
                  <a:srgbClr val="FFFF00"/>
                </a:solidFill>
              </a:rPr>
              <a:t>1 281 рубля </a:t>
            </a:r>
            <a:r>
              <a:rPr lang="ru-RU" sz="2800" b="1" dirty="0"/>
              <a:t>в месяц</a:t>
            </a:r>
            <a:r>
              <a:rPr lang="ru-RU" sz="2800" b="1" dirty="0" smtClean="0"/>
              <a:t>.</a:t>
            </a:r>
            <a:endParaRPr lang="ru-RU" sz="2800" b="1" dirty="0"/>
          </a:p>
        </p:txBody>
      </p:sp>
    </p:spTree>
    <p:extLst>
      <p:ext uri="{BB962C8B-B14F-4D97-AF65-F5344CB8AC3E}">
        <p14:creationId xmlns:p14="http://schemas.microsoft.com/office/powerpoint/2010/main" val="37192439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91671" y="419549"/>
            <a:ext cx="10865223" cy="5632311"/>
          </a:xfrm>
          <a:prstGeom prst="rect">
            <a:avLst/>
          </a:prstGeom>
        </p:spPr>
        <p:txBody>
          <a:bodyPr wrap="square">
            <a:spAutoFit/>
          </a:bodyPr>
          <a:lstStyle/>
          <a:p>
            <a:r>
              <a:rPr lang="ru-RU" sz="2400" b="1" dirty="0"/>
              <a:t>Лицам, на иждивении которых находятся нетрудоспособные члены </a:t>
            </a:r>
            <a:r>
              <a:rPr lang="ru-RU" sz="2400" b="1" dirty="0" smtClean="0"/>
              <a:t>семьи, </a:t>
            </a:r>
            <a:r>
              <a:rPr lang="ru-RU" sz="2400" b="1" dirty="0"/>
              <a:t>фиксированный базовый размер трудовой пенсии по инвалидности устанавливается в следующих суммах:</a:t>
            </a:r>
          </a:p>
          <a:p>
            <a:r>
              <a:rPr lang="ru-RU" sz="2400" b="1" dirty="0"/>
              <a:t>1) при I группе:</a:t>
            </a:r>
          </a:p>
          <a:p>
            <a:r>
              <a:rPr lang="ru-RU" sz="2400" b="1" dirty="0"/>
              <a:t>при наличии одного такого члена семьи - </a:t>
            </a:r>
            <a:r>
              <a:rPr lang="ru-RU" sz="2400" b="1" dirty="0">
                <a:solidFill>
                  <a:srgbClr val="FFFF00"/>
                </a:solidFill>
              </a:rPr>
              <a:t>5 978 рублей </a:t>
            </a:r>
            <a:r>
              <a:rPr lang="ru-RU" sz="2400" b="1" dirty="0"/>
              <a:t>в месяц;</a:t>
            </a:r>
          </a:p>
          <a:p>
            <a:r>
              <a:rPr lang="ru-RU" sz="2400" b="1" dirty="0"/>
              <a:t>при наличии двух таких членов семьи - </a:t>
            </a:r>
            <a:r>
              <a:rPr lang="ru-RU" sz="2400" b="1" dirty="0">
                <a:solidFill>
                  <a:srgbClr val="FFFF00"/>
                </a:solidFill>
              </a:rPr>
              <a:t>6 832 рублей </a:t>
            </a:r>
            <a:r>
              <a:rPr lang="ru-RU" sz="2400" b="1" dirty="0"/>
              <a:t>в месяц;</a:t>
            </a:r>
          </a:p>
          <a:p>
            <a:r>
              <a:rPr lang="ru-RU" sz="2400" b="1" dirty="0"/>
              <a:t>при наличии трех и более таких членов семьи - </a:t>
            </a:r>
            <a:r>
              <a:rPr lang="ru-RU" sz="2400" b="1" dirty="0">
                <a:solidFill>
                  <a:srgbClr val="FFFF00"/>
                </a:solidFill>
              </a:rPr>
              <a:t>7 686 рублей </a:t>
            </a:r>
            <a:r>
              <a:rPr lang="ru-RU" sz="2400" b="1" dirty="0"/>
              <a:t>в месяц;</a:t>
            </a:r>
          </a:p>
          <a:p>
            <a:r>
              <a:rPr lang="ru-RU" sz="2400" b="1" dirty="0"/>
              <a:t>2) при II группе:</a:t>
            </a:r>
          </a:p>
          <a:p>
            <a:r>
              <a:rPr lang="ru-RU" sz="2400" b="1" dirty="0"/>
              <a:t>при наличии одного такого члена семьи - </a:t>
            </a:r>
            <a:r>
              <a:rPr lang="ru-RU" sz="2400" b="1" dirty="0">
                <a:solidFill>
                  <a:srgbClr val="FFFF00"/>
                </a:solidFill>
              </a:rPr>
              <a:t>3 416 рублей </a:t>
            </a:r>
            <a:r>
              <a:rPr lang="ru-RU" sz="2400" b="1" dirty="0"/>
              <a:t>в месяц;</a:t>
            </a:r>
          </a:p>
          <a:p>
            <a:r>
              <a:rPr lang="ru-RU" sz="2400" b="1" dirty="0"/>
              <a:t>при наличии двух таких членов семьи - </a:t>
            </a:r>
            <a:r>
              <a:rPr lang="ru-RU" sz="2400" b="1" dirty="0">
                <a:solidFill>
                  <a:srgbClr val="FFFF00"/>
                </a:solidFill>
              </a:rPr>
              <a:t>4 270 рублей </a:t>
            </a:r>
            <a:r>
              <a:rPr lang="ru-RU" sz="2400" b="1" dirty="0"/>
              <a:t>в месяц;</a:t>
            </a:r>
          </a:p>
          <a:p>
            <a:r>
              <a:rPr lang="ru-RU" sz="2400" b="1" dirty="0"/>
              <a:t>при наличии трех и более таких членов семьи - </a:t>
            </a:r>
            <a:r>
              <a:rPr lang="ru-RU" sz="2400" b="1" dirty="0">
                <a:solidFill>
                  <a:srgbClr val="FFFF00"/>
                </a:solidFill>
              </a:rPr>
              <a:t>5 124 рублей </a:t>
            </a:r>
            <a:r>
              <a:rPr lang="ru-RU" sz="2400" b="1" dirty="0"/>
              <a:t>в месяц;</a:t>
            </a:r>
          </a:p>
          <a:p>
            <a:r>
              <a:rPr lang="ru-RU" sz="2400" b="1" dirty="0"/>
              <a:t>3) при III группе:</a:t>
            </a:r>
          </a:p>
          <a:p>
            <a:r>
              <a:rPr lang="ru-RU" sz="2400" b="1" dirty="0"/>
              <a:t>при наличии одного такого члена семьи - </a:t>
            </a:r>
            <a:r>
              <a:rPr lang="ru-RU" sz="2400" b="1" dirty="0">
                <a:solidFill>
                  <a:srgbClr val="FFFF00"/>
                </a:solidFill>
              </a:rPr>
              <a:t>2 135 рублей </a:t>
            </a:r>
            <a:r>
              <a:rPr lang="ru-RU" sz="2400" b="1" dirty="0"/>
              <a:t>в месяц;</a:t>
            </a:r>
          </a:p>
          <a:p>
            <a:r>
              <a:rPr lang="ru-RU" sz="2400" b="1" dirty="0"/>
              <a:t>при наличии двух таких членов семьи - </a:t>
            </a:r>
            <a:r>
              <a:rPr lang="ru-RU" sz="2400" b="1" dirty="0">
                <a:solidFill>
                  <a:srgbClr val="FFFF00"/>
                </a:solidFill>
              </a:rPr>
              <a:t>2 989 рублей </a:t>
            </a:r>
            <a:r>
              <a:rPr lang="ru-RU" sz="2400" b="1" dirty="0"/>
              <a:t>в месяц;</a:t>
            </a:r>
          </a:p>
          <a:p>
            <a:r>
              <a:rPr lang="ru-RU" sz="2400" b="1" dirty="0"/>
              <a:t>при наличии трех и более таких членов семьи - </a:t>
            </a:r>
            <a:r>
              <a:rPr lang="ru-RU" sz="2400" b="1" dirty="0">
                <a:solidFill>
                  <a:srgbClr val="FFFF00"/>
                </a:solidFill>
              </a:rPr>
              <a:t>3 843 рублей </a:t>
            </a:r>
            <a:r>
              <a:rPr lang="ru-RU" sz="2400" b="1" dirty="0"/>
              <a:t>в месяц</a:t>
            </a:r>
            <a:r>
              <a:rPr lang="ru-RU" sz="2400" b="1" dirty="0" smtClean="0"/>
              <a:t>.</a:t>
            </a:r>
            <a:endParaRPr lang="ru-RU" sz="2400" b="1" dirty="0"/>
          </a:p>
        </p:txBody>
      </p:sp>
    </p:spTree>
    <p:extLst>
      <p:ext uri="{BB962C8B-B14F-4D97-AF65-F5344CB8AC3E}">
        <p14:creationId xmlns:p14="http://schemas.microsoft.com/office/powerpoint/2010/main" val="39453964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9095" y="398033"/>
            <a:ext cx="11155681" cy="5755422"/>
          </a:xfrm>
          <a:prstGeom prst="rect">
            <a:avLst/>
          </a:prstGeom>
        </p:spPr>
        <p:txBody>
          <a:bodyPr wrap="square">
            <a:spAutoFit/>
          </a:bodyPr>
          <a:lstStyle/>
          <a:p>
            <a:r>
              <a:rPr lang="ru-RU" sz="3200" b="1" dirty="0">
                <a:solidFill>
                  <a:srgbClr val="FF3800"/>
                </a:solidFill>
                <a:latin typeface="Helios-BlackCond"/>
              </a:rPr>
              <a:t>Трудовая </a:t>
            </a:r>
            <a:r>
              <a:rPr lang="ru-RU" sz="3200" b="1" dirty="0" smtClean="0">
                <a:solidFill>
                  <a:srgbClr val="FF3800"/>
                </a:solidFill>
                <a:latin typeface="Helios-BlackCond"/>
              </a:rPr>
              <a:t>пенсия по </a:t>
            </a:r>
            <a:r>
              <a:rPr lang="ru-RU" sz="3200" b="1" dirty="0">
                <a:solidFill>
                  <a:srgbClr val="FF3800"/>
                </a:solidFill>
                <a:latin typeface="Helios-BlackCond"/>
              </a:rPr>
              <a:t>случаю </a:t>
            </a:r>
            <a:r>
              <a:rPr lang="ru-RU" sz="3200" b="1" dirty="0" smtClean="0">
                <a:solidFill>
                  <a:srgbClr val="FF3800"/>
                </a:solidFill>
                <a:latin typeface="Helios-BlackCond"/>
              </a:rPr>
              <a:t>потери кормильца </a:t>
            </a:r>
          </a:p>
          <a:p>
            <a:r>
              <a:rPr lang="ru-RU" sz="2400" b="1" dirty="0" smtClean="0">
                <a:latin typeface="Helios-BoldCond"/>
              </a:rPr>
              <a:t>Право </a:t>
            </a:r>
            <a:r>
              <a:rPr lang="ru-RU" sz="2400" b="1" dirty="0">
                <a:latin typeface="Helios-BoldCond"/>
              </a:rPr>
              <a:t>на трудовую пенсию по </a:t>
            </a:r>
            <a:r>
              <a:rPr lang="ru-RU" sz="2400" b="1" dirty="0" smtClean="0">
                <a:latin typeface="Helios-BoldCond"/>
              </a:rPr>
              <a:t>случаю потери </a:t>
            </a:r>
            <a:r>
              <a:rPr lang="ru-RU" sz="2400" b="1" dirty="0">
                <a:latin typeface="Helios-BoldCond"/>
              </a:rPr>
              <a:t>кормильца имеют:</a:t>
            </a:r>
          </a:p>
          <a:p>
            <a:r>
              <a:rPr lang="ru-RU" sz="2400" dirty="0" smtClean="0">
                <a:latin typeface="Helios-Cond"/>
              </a:rPr>
              <a:t>- </a:t>
            </a:r>
            <a:r>
              <a:rPr lang="ru-RU" sz="2400" b="1" dirty="0" smtClean="0">
                <a:solidFill>
                  <a:srgbClr val="FFFF00"/>
                </a:solidFill>
                <a:latin typeface="Helios-Cond"/>
              </a:rPr>
              <a:t>нетрудоспособные </a:t>
            </a:r>
            <a:r>
              <a:rPr lang="ru-RU" sz="2400" b="1" dirty="0">
                <a:solidFill>
                  <a:srgbClr val="FFFF00"/>
                </a:solidFill>
                <a:latin typeface="Helios-Cond"/>
              </a:rPr>
              <a:t>члены семьи умершего кормильца</a:t>
            </a:r>
            <a:r>
              <a:rPr lang="ru-RU" sz="2400" dirty="0">
                <a:latin typeface="Helios-Cond"/>
              </a:rPr>
              <a:t>, состоявшие на его иждивении, независимо от продолжительности страхового стажа кормильца, а также от причины и времени наступления его смерти;</a:t>
            </a:r>
          </a:p>
          <a:p>
            <a:r>
              <a:rPr lang="ru-RU" sz="2400" dirty="0" smtClean="0">
                <a:latin typeface="Helios-Cond"/>
              </a:rPr>
              <a:t>- </a:t>
            </a:r>
            <a:r>
              <a:rPr lang="ru-RU" sz="2400" b="1" dirty="0" smtClean="0">
                <a:solidFill>
                  <a:srgbClr val="FFFF00"/>
                </a:solidFill>
                <a:latin typeface="Helios-Cond"/>
              </a:rPr>
              <a:t>нетрудоспособные </a:t>
            </a:r>
            <a:r>
              <a:rPr lang="ru-RU" sz="2400" b="1" dirty="0">
                <a:solidFill>
                  <a:srgbClr val="FFFF00"/>
                </a:solidFill>
                <a:latin typeface="Helios-Cond"/>
              </a:rPr>
              <a:t>родители и супруг</a:t>
            </a:r>
            <a:r>
              <a:rPr lang="ru-RU" sz="2400" dirty="0">
                <a:latin typeface="Helios-Cond"/>
              </a:rPr>
              <a:t>, не состоявшие на иждивении у умершего кормильца, независимо от времени, прошедшего после его смерти, если они утратят источник средств к существованию;</a:t>
            </a:r>
          </a:p>
          <a:p>
            <a:r>
              <a:rPr lang="ru-RU" sz="2400" dirty="0" smtClean="0">
                <a:latin typeface="Helios-Cond"/>
              </a:rPr>
              <a:t>- </a:t>
            </a:r>
            <a:r>
              <a:rPr lang="ru-RU" sz="2400" b="1" dirty="0" smtClean="0">
                <a:solidFill>
                  <a:srgbClr val="FFFF00"/>
                </a:solidFill>
                <a:latin typeface="Helios-Cond"/>
              </a:rPr>
              <a:t>один </a:t>
            </a:r>
            <a:r>
              <a:rPr lang="ru-RU" sz="2400" b="1" dirty="0">
                <a:solidFill>
                  <a:srgbClr val="FFFF00"/>
                </a:solidFill>
                <a:latin typeface="Helios-Cond"/>
              </a:rPr>
              <a:t>из родителей, либо супруг, либо дедушка, бабушка умершего кормильца</a:t>
            </a:r>
            <a:r>
              <a:rPr lang="ru-RU" sz="2400" dirty="0">
                <a:latin typeface="Helios-Cond"/>
              </a:rPr>
              <a:t>, а также брат, сестра или ребенок умершего кормильца, достигшие 18 лет, если они не работают и при этом заняты уходом за детьми, братьями, сестрами или внуками умершего кормильца, не достигшими 14 лет и имеющими право на трудовую пенсию по случаю потери кормильца. В этом случае право на данный вид трудовой пенсии возникает независимо от факта нахождения на иждивении у кормильца.</a:t>
            </a:r>
          </a:p>
        </p:txBody>
      </p:sp>
    </p:spTree>
    <p:extLst>
      <p:ext uri="{BB962C8B-B14F-4D97-AF65-F5344CB8AC3E}">
        <p14:creationId xmlns:p14="http://schemas.microsoft.com/office/powerpoint/2010/main" val="40525046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1821" y="591670"/>
            <a:ext cx="10919012" cy="4154984"/>
          </a:xfrm>
          <a:prstGeom prst="rect">
            <a:avLst/>
          </a:prstGeom>
        </p:spPr>
        <p:txBody>
          <a:bodyPr wrap="square">
            <a:spAutoFit/>
          </a:bodyPr>
          <a:lstStyle/>
          <a:p>
            <a:r>
              <a:rPr lang="ru-RU" sz="2400" b="1" dirty="0">
                <a:latin typeface="Helios-BoldCond"/>
              </a:rPr>
              <a:t>Условия назначения </a:t>
            </a:r>
            <a:r>
              <a:rPr lang="ru-RU" sz="2400" b="1" dirty="0">
                <a:solidFill>
                  <a:srgbClr val="FFFF00"/>
                </a:solidFill>
                <a:latin typeface="Helios-BoldCond"/>
              </a:rPr>
              <a:t>трудовой </a:t>
            </a:r>
            <a:r>
              <a:rPr lang="ru-RU" sz="2400" b="1" dirty="0" smtClean="0">
                <a:solidFill>
                  <a:srgbClr val="FFFF00"/>
                </a:solidFill>
                <a:latin typeface="Helios-BoldCond"/>
              </a:rPr>
              <a:t>пенсии по </a:t>
            </a:r>
            <a:r>
              <a:rPr lang="ru-RU" sz="2400" b="1" dirty="0">
                <a:solidFill>
                  <a:srgbClr val="FFFF00"/>
                </a:solidFill>
                <a:latin typeface="Helios-BoldCond"/>
              </a:rPr>
              <a:t>случаю потери кормильца</a:t>
            </a:r>
            <a:r>
              <a:rPr lang="ru-RU" sz="2400" b="1" dirty="0" smtClean="0">
                <a:latin typeface="Helios-BoldCond"/>
              </a:rPr>
              <a:t>:</a:t>
            </a:r>
          </a:p>
          <a:p>
            <a:endParaRPr lang="ru-RU" sz="2400" b="1" dirty="0">
              <a:latin typeface="Helios-BoldCond"/>
            </a:endParaRPr>
          </a:p>
          <a:p>
            <a:r>
              <a:rPr lang="ru-RU" sz="2400" dirty="0" smtClean="0">
                <a:latin typeface="Helios-Cond"/>
              </a:rPr>
              <a:t>- наличие </a:t>
            </a:r>
            <a:r>
              <a:rPr lang="ru-RU" sz="2400" dirty="0">
                <a:latin typeface="Helios-Cond"/>
              </a:rPr>
              <a:t>у умершего кормильца </a:t>
            </a:r>
            <a:r>
              <a:rPr lang="ru-RU" sz="2400" dirty="0" smtClean="0">
                <a:latin typeface="Helios-Cond"/>
              </a:rPr>
              <a:t>хотя бы </a:t>
            </a:r>
            <a:r>
              <a:rPr lang="ru-RU" sz="2400" dirty="0">
                <a:latin typeface="Helios-Cond"/>
              </a:rPr>
              <a:t>одного дня страхового </a:t>
            </a:r>
            <a:r>
              <a:rPr lang="ru-RU" sz="2400" dirty="0" smtClean="0">
                <a:latin typeface="Helios-Cond"/>
              </a:rPr>
              <a:t>стажа;</a:t>
            </a:r>
          </a:p>
          <a:p>
            <a:r>
              <a:rPr lang="ru-RU" sz="2400" dirty="0" smtClean="0">
                <a:latin typeface="Helios-Cond"/>
              </a:rPr>
              <a:t>- наступление </a:t>
            </a:r>
            <a:r>
              <a:rPr lang="ru-RU" sz="2400" dirty="0">
                <a:latin typeface="Helios-Cond"/>
              </a:rPr>
              <a:t>смерти кормильца </a:t>
            </a:r>
            <a:r>
              <a:rPr lang="ru-RU" sz="2400" dirty="0" smtClean="0">
                <a:latin typeface="Helios-Cond"/>
              </a:rPr>
              <a:t>не связано </a:t>
            </a:r>
            <a:r>
              <a:rPr lang="ru-RU" sz="2400" dirty="0">
                <a:latin typeface="Helios-Cond"/>
              </a:rPr>
              <a:t>с совершением </a:t>
            </a:r>
            <a:r>
              <a:rPr lang="ru-RU" sz="2400" dirty="0" smtClean="0">
                <a:latin typeface="Helios-Cond"/>
              </a:rPr>
              <a:t>нетрудоспособным </a:t>
            </a:r>
            <a:r>
              <a:rPr lang="ru-RU" sz="2400" dirty="0">
                <a:latin typeface="Helios-Cond"/>
              </a:rPr>
              <a:t>членом семьи </a:t>
            </a:r>
            <a:r>
              <a:rPr lang="ru-RU" sz="2400" dirty="0" smtClean="0">
                <a:latin typeface="Helios-Cond"/>
              </a:rPr>
              <a:t>умышленного уголовно </a:t>
            </a:r>
            <a:r>
              <a:rPr lang="ru-RU" sz="2400" dirty="0">
                <a:latin typeface="Helios-Cond"/>
              </a:rPr>
              <a:t>наказуемого деяния, </a:t>
            </a:r>
            <a:r>
              <a:rPr lang="ru-RU" sz="2400" dirty="0" smtClean="0">
                <a:latin typeface="Helios-Cond"/>
              </a:rPr>
              <a:t>повлекшего </a:t>
            </a:r>
            <a:r>
              <a:rPr lang="ru-RU" sz="2400" dirty="0">
                <a:latin typeface="Helios-Cond"/>
              </a:rPr>
              <a:t>за собой смерть кормильца </a:t>
            </a:r>
            <a:r>
              <a:rPr lang="ru-RU" sz="2400" dirty="0" smtClean="0">
                <a:latin typeface="Helios-Cond"/>
              </a:rPr>
              <a:t>и установленного </a:t>
            </a:r>
            <a:r>
              <a:rPr lang="ru-RU" sz="2400" dirty="0">
                <a:latin typeface="Helios-Cond"/>
              </a:rPr>
              <a:t>в судебном порядке.</a:t>
            </a:r>
          </a:p>
          <a:p>
            <a:endParaRPr lang="ru-RU" sz="2400" dirty="0" smtClean="0">
              <a:latin typeface="Helios-Cond"/>
            </a:endParaRPr>
          </a:p>
          <a:p>
            <a:r>
              <a:rPr lang="ru-RU" sz="2400" dirty="0" smtClean="0">
                <a:latin typeface="Helios-Cond"/>
              </a:rPr>
              <a:t>Трудовая </a:t>
            </a:r>
            <a:r>
              <a:rPr lang="ru-RU" sz="2400" dirty="0">
                <a:latin typeface="Helios-Cond"/>
              </a:rPr>
              <a:t>пенсия </a:t>
            </a:r>
            <a:r>
              <a:rPr lang="ru-RU" sz="2400" dirty="0">
                <a:solidFill>
                  <a:srgbClr val="FFFF00"/>
                </a:solidFill>
                <a:latin typeface="Helios-Cond"/>
              </a:rPr>
              <a:t>по случаю потери </a:t>
            </a:r>
            <a:r>
              <a:rPr lang="ru-RU" sz="2400" dirty="0" smtClean="0">
                <a:solidFill>
                  <a:srgbClr val="FFFF00"/>
                </a:solidFill>
                <a:latin typeface="Helios-Cond"/>
              </a:rPr>
              <a:t>кормильца </a:t>
            </a:r>
            <a:r>
              <a:rPr lang="ru-RU" sz="2400" dirty="0">
                <a:latin typeface="Helios-Cond"/>
              </a:rPr>
              <a:t>назначается на срок, в </a:t>
            </a:r>
            <a:r>
              <a:rPr lang="ru-RU" sz="2400" dirty="0" smtClean="0">
                <a:latin typeface="Helios-Cond"/>
              </a:rPr>
              <a:t>течение которого </a:t>
            </a:r>
            <a:r>
              <a:rPr lang="ru-RU" sz="2400" dirty="0">
                <a:latin typeface="Helios-Cond"/>
              </a:rPr>
              <a:t>заявитель считается </a:t>
            </a:r>
            <a:r>
              <a:rPr lang="ru-RU" sz="2400" dirty="0" smtClean="0">
                <a:latin typeface="Helios-Cond"/>
              </a:rPr>
              <a:t>нетрудоспособным</a:t>
            </a:r>
            <a:r>
              <a:rPr lang="ru-RU" sz="2400" dirty="0">
                <a:latin typeface="Helios-Cond"/>
              </a:rPr>
              <a:t>, в том числе бессрочно.</a:t>
            </a:r>
            <a:endParaRPr lang="ru-RU" sz="2400" dirty="0"/>
          </a:p>
        </p:txBody>
      </p:sp>
    </p:spTree>
    <p:extLst>
      <p:ext uri="{BB962C8B-B14F-4D97-AF65-F5344CB8AC3E}">
        <p14:creationId xmlns:p14="http://schemas.microsoft.com/office/powerpoint/2010/main" val="18707937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7124" y="215153"/>
            <a:ext cx="11284771" cy="5940088"/>
          </a:xfrm>
          <a:prstGeom prst="rect">
            <a:avLst/>
          </a:prstGeom>
        </p:spPr>
        <p:txBody>
          <a:bodyPr wrap="square">
            <a:spAutoFit/>
          </a:bodyPr>
          <a:lstStyle/>
          <a:p>
            <a:r>
              <a:rPr lang="ru-RU" sz="2000" b="1" dirty="0">
                <a:latin typeface="Helios-BoldCond"/>
              </a:rPr>
              <a:t>Размер трудовой пенсии по </a:t>
            </a:r>
            <a:r>
              <a:rPr lang="ru-RU" sz="2000" b="1" dirty="0" smtClean="0">
                <a:latin typeface="Helios-BoldCond"/>
              </a:rPr>
              <a:t>случаю потери </a:t>
            </a:r>
            <a:r>
              <a:rPr lang="ru-RU" sz="2000" b="1" dirty="0">
                <a:latin typeface="Helios-BoldCond"/>
              </a:rPr>
              <a:t>кормильца каждому </a:t>
            </a:r>
            <a:r>
              <a:rPr lang="ru-RU" sz="2000" b="1" dirty="0" smtClean="0">
                <a:latin typeface="Helios-BoldCond"/>
              </a:rPr>
              <a:t>нетрудоспособному </a:t>
            </a:r>
            <a:r>
              <a:rPr lang="ru-RU" sz="2000" b="1" dirty="0">
                <a:latin typeface="Helios-BoldCond"/>
              </a:rPr>
              <a:t>члену семьи </a:t>
            </a:r>
            <a:r>
              <a:rPr lang="ru-RU" sz="2000" b="1" dirty="0" smtClean="0">
                <a:latin typeface="Helios-BoldCond"/>
              </a:rPr>
              <a:t>умершего кормильца </a:t>
            </a:r>
            <a:r>
              <a:rPr lang="ru-RU" sz="2000" b="1" dirty="0">
                <a:latin typeface="Helios-BoldCond"/>
              </a:rPr>
              <a:t>определяется по формуле:</a:t>
            </a:r>
          </a:p>
          <a:p>
            <a:r>
              <a:rPr lang="ru-RU" sz="4000" b="1" dirty="0">
                <a:solidFill>
                  <a:srgbClr val="FF3800"/>
                </a:solidFill>
                <a:latin typeface="HeliosCond-Bold"/>
              </a:rPr>
              <a:t>П = ПК / (Т x К) / КН + ФБР</a:t>
            </a:r>
            <a:r>
              <a:rPr lang="ru-RU" sz="4000" b="1" dirty="0" smtClean="0">
                <a:solidFill>
                  <a:srgbClr val="FF3800"/>
                </a:solidFill>
                <a:latin typeface="HeliosCond-Bold"/>
              </a:rPr>
              <a:t>,</a:t>
            </a:r>
          </a:p>
          <a:p>
            <a:r>
              <a:rPr lang="ru-RU" sz="2000" b="1" dirty="0"/>
              <a:t>где </a:t>
            </a:r>
            <a:r>
              <a:rPr lang="ru-RU" sz="2400" b="1" dirty="0">
                <a:solidFill>
                  <a:srgbClr val="FF3800"/>
                </a:solidFill>
                <a:latin typeface="Helios-BoldCond"/>
              </a:rPr>
              <a:t>П</a:t>
            </a:r>
            <a:r>
              <a:rPr lang="ru-RU" sz="2000" b="1" dirty="0"/>
              <a:t> – это размер трудовой пенсии </a:t>
            </a:r>
            <a:r>
              <a:rPr lang="ru-RU" sz="2000" b="1" dirty="0" smtClean="0"/>
              <a:t>по случаю </a:t>
            </a:r>
            <a:r>
              <a:rPr lang="ru-RU" sz="2000" b="1" dirty="0"/>
              <a:t>потери кормильца;</a:t>
            </a:r>
          </a:p>
          <a:p>
            <a:r>
              <a:rPr lang="ru-RU" sz="2400" b="1" dirty="0">
                <a:solidFill>
                  <a:srgbClr val="FF3800"/>
                </a:solidFill>
                <a:latin typeface="Helios-BoldCond"/>
              </a:rPr>
              <a:t>ПК</a:t>
            </a:r>
            <a:r>
              <a:rPr lang="ru-RU" sz="2000" b="1" dirty="0"/>
              <a:t> – сумма расчетного пенсионного </a:t>
            </a:r>
            <a:r>
              <a:rPr lang="ru-RU" sz="2000" b="1" dirty="0" smtClean="0"/>
              <a:t>капитала </a:t>
            </a:r>
            <a:r>
              <a:rPr lang="ru-RU" sz="2000" b="1" dirty="0"/>
              <a:t>умершего кормильца, учтенного</a:t>
            </a:r>
          </a:p>
          <a:p>
            <a:r>
              <a:rPr lang="ru-RU" sz="2000" b="1" dirty="0"/>
              <a:t>по состоянию на день его смерти;</a:t>
            </a:r>
          </a:p>
          <a:p>
            <a:r>
              <a:rPr lang="ru-RU" sz="2400" b="1" dirty="0">
                <a:solidFill>
                  <a:srgbClr val="FF3800"/>
                </a:solidFill>
                <a:latin typeface="Helios-BoldCond"/>
              </a:rPr>
              <a:t>Т</a:t>
            </a:r>
            <a:r>
              <a:rPr lang="ru-RU" sz="2000" b="1" dirty="0"/>
              <a:t> – количество месяцев ожидаемого </a:t>
            </a:r>
            <a:r>
              <a:rPr lang="ru-RU" sz="2000" b="1" dirty="0" smtClean="0"/>
              <a:t>периода </a:t>
            </a:r>
            <a:r>
              <a:rPr lang="ru-RU" sz="2000" b="1" dirty="0"/>
              <a:t>выплаты трудовой пенсии по </a:t>
            </a:r>
            <a:r>
              <a:rPr lang="ru-RU" sz="2000" b="1" dirty="0" smtClean="0"/>
              <a:t>старости</a:t>
            </a:r>
            <a:r>
              <a:rPr lang="ru-RU" sz="2000" b="1" dirty="0"/>
              <a:t>. В 2013 году он составляет 19 </a:t>
            </a:r>
            <a:r>
              <a:rPr lang="ru-RU" sz="2000" b="1" dirty="0" smtClean="0"/>
              <a:t>лет (228 </a:t>
            </a:r>
            <a:r>
              <a:rPr lang="ru-RU" sz="2000" b="1" dirty="0"/>
              <a:t>месяцев), если гражданин </a:t>
            </a:r>
            <a:r>
              <a:rPr lang="ru-RU" sz="2000" b="1" dirty="0" smtClean="0"/>
              <a:t>обращается </a:t>
            </a:r>
            <a:r>
              <a:rPr lang="ru-RU" sz="2000" b="1" dirty="0"/>
              <a:t>за назначением трудовой пенсии </a:t>
            </a:r>
            <a:r>
              <a:rPr lang="ru-RU" sz="2000" b="1" dirty="0" smtClean="0"/>
              <a:t>по старости </a:t>
            </a:r>
            <a:r>
              <a:rPr lang="ru-RU" sz="2000" b="1" dirty="0"/>
              <a:t>не позднее достижения </a:t>
            </a:r>
            <a:r>
              <a:rPr lang="ru-RU" sz="2000" b="1" dirty="0" smtClean="0"/>
              <a:t>общеустановленного </a:t>
            </a:r>
            <a:r>
              <a:rPr lang="ru-RU" sz="2000" b="1" dirty="0"/>
              <a:t>пенсионного возраста;</a:t>
            </a:r>
          </a:p>
          <a:p>
            <a:r>
              <a:rPr lang="ru-RU" sz="2400" b="1" dirty="0">
                <a:solidFill>
                  <a:srgbClr val="FF3800"/>
                </a:solidFill>
                <a:latin typeface="Helios-BoldCond"/>
              </a:rPr>
              <a:t>К</a:t>
            </a:r>
            <a:r>
              <a:rPr lang="ru-RU" sz="2000" b="1" dirty="0"/>
              <a:t> – отношение нормативной </a:t>
            </a:r>
            <a:r>
              <a:rPr lang="ru-RU" sz="2000" b="1" dirty="0" smtClean="0"/>
              <a:t>продолжительности </a:t>
            </a:r>
            <a:r>
              <a:rPr lang="ru-RU" sz="2000" b="1" dirty="0"/>
              <a:t>страхового стажа </a:t>
            </a:r>
            <a:r>
              <a:rPr lang="ru-RU" sz="2000" b="1" dirty="0" smtClean="0"/>
              <a:t>кормильца </a:t>
            </a:r>
            <a:r>
              <a:rPr lang="ru-RU" sz="2000" b="1" dirty="0"/>
              <a:t>(в месяцах) по состоянию </a:t>
            </a:r>
            <a:r>
              <a:rPr lang="ru-RU" sz="2000" b="1" dirty="0" smtClean="0"/>
              <a:t>на день </a:t>
            </a:r>
            <a:r>
              <a:rPr lang="ru-RU" sz="2000" b="1" dirty="0"/>
              <a:t>его смерти к 180 месяцам. </a:t>
            </a:r>
            <a:r>
              <a:rPr lang="ru-RU" sz="2000" b="1" dirty="0" smtClean="0"/>
              <a:t>Нормативная </a:t>
            </a:r>
            <a:r>
              <a:rPr lang="ru-RU" sz="2000" b="1" dirty="0"/>
              <a:t>продолжительность </a:t>
            </a:r>
            <a:r>
              <a:rPr lang="ru-RU" sz="2000" b="1" dirty="0" smtClean="0"/>
              <a:t>страхового </a:t>
            </a:r>
            <a:r>
              <a:rPr lang="ru-RU" sz="2000" b="1" dirty="0"/>
              <a:t>стажа до достижения </a:t>
            </a:r>
            <a:r>
              <a:rPr lang="ru-RU" sz="2000" b="1" dirty="0" smtClean="0"/>
              <a:t>умершим кормильцем </a:t>
            </a:r>
            <a:r>
              <a:rPr lang="ru-RU" sz="2000" b="1" dirty="0"/>
              <a:t>19 лет составляет 12 </a:t>
            </a:r>
            <a:r>
              <a:rPr lang="ru-RU" sz="2000" b="1" dirty="0" smtClean="0"/>
              <a:t>месяцев </a:t>
            </a:r>
            <a:r>
              <a:rPr lang="ru-RU" sz="2000" b="1" dirty="0"/>
              <a:t>и увеличивается на 4 месяца </a:t>
            </a:r>
            <a:r>
              <a:rPr lang="ru-RU" sz="2000" b="1" dirty="0" smtClean="0"/>
              <a:t>за каждый </a:t>
            </a:r>
            <a:r>
              <a:rPr lang="ru-RU" sz="2000" b="1" dirty="0"/>
              <a:t>полный год возраста </a:t>
            </a:r>
            <a:r>
              <a:rPr lang="ru-RU" sz="2000" b="1" dirty="0" smtClean="0"/>
              <a:t>начиная с </a:t>
            </a:r>
            <a:r>
              <a:rPr lang="ru-RU" sz="2000" b="1" dirty="0"/>
              <a:t>19 лет, но не более чем до 180 </a:t>
            </a:r>
            <a:r>
              <a:rPr lang="ru-RU" sz="2000" b="1" dirty="0" smtClean="0"/>
              <a:t>месяцев</a:t>
            </a:r>
            <a:r>
              <a:rPr lang="ru-RU" sz="2000" b="1" dirty="0"/>
              <a:t>;</a:t>
            </a:r>
          </a:p>
          <a:p>
            <a:r>
              <a:rPr lang="ru-RU" sz="2400" b="1" dirty="0">
                <a:solidFill>
                  <a:srgbClr val="FF3800"/>
                </a:solidFill>
                <a:latin typeface="Helios-BoldCond"/>
              </a:rPr>
              <a:t>КН</a:t>
            </a:r>
            <a:r>
              <a:rPr lang="ru-RU" sz="2000" b="1" dirty="0"/>
              <a:t> – количество </a:t>
            </a:r>
            <a:r>
              <a:rPr lang="ru-RU" sz="2000" b="1" dirty="0" smtClean="0"/>
              <a:t>нетрудоспособных членов </a:t>
            </a:r>
            <a:r>
              <a:rPr lang="ru-RU" sz="2000" b="1" dirty="0"/>
              <a:t>семьи умершего </a:t>
            </a:r>
            <a:r>
              <a:rPr lang="ru-RU" sz="2000" b="1" dirty="0" smtClean="0"/>
              <a:t>кормильца, являющихся </a:t>
            </a:r>
            <a:r>
              <a:rPr lang="ru-RU" sz="2000" b="1" dirty="0"/>
              <a:t>получателями </a:t>
            </a:r>
            <a:r>
              <a:rPr lang="ru-RU" sz="2000" b="1" dirty="0" smtClean="0"/>
              <a:t>указанной </a:t>
            </a:r>
            <a:r>
              <a:rPr lang="ru-RU" sz="2000" b="1" dirty="0"/>
              <a:t>пенсии, установленной в связи </a:t>
            </a:r>
            <a:r>
              <a:rPr lang="ru-RU" sz="2000" b="1" dirty="0" smtClean="0"/>
              <a:t>со смертью </a:t>
            </a:r>
            <a:r>
              <a:rPr lang="ru-RU" sz="2000" b="1" dirty="0"/>
              <a:t>этого кормильца по </a:t>
            </a:r>
            <a:r>
              <a:rPr lang="ru-RU" sz="2000" b="1" dirty="0" smtClean="0"/>
              <a:t>состоянию </a:t>
            </a:r>
            <a:r>
              <a:rPr lang="ru-RU" sz="2000" b="1" dirty="0"/>
              <a:t>на день, с которого </a:t>
            </a:r>
            <a:r>
              <a:rPr lang="ru-RU" sz="2000" b="1" dirty="0" smtClean="0"/>
              <a:t>назначается трудовая </a:t>
            </a:r>
            <a:r>
              <a:rPr lang="ru-RU" sz="2000" b="1" dirty="0"/>
              <a:t>пенсия по случаю </a:t>
            </a:r>
            <a:r>
              <a:rPr lang="ru-RU" sz="2000" b="1" dirty="0" smtClean="0"/>
              <a:t>потери кормильца </a:t>
            </a:r>
            <a:r>
              <a:rPr lang="ru-RU" sz="2000" b="1" dirty="0"/>
              <a:t>соответствующему </a:t>
            </a:r>
            <a:r>
              <a:rPr lang="ru-RU" sz="2000" b="1" dirty="0" smtClean="0"/>
              <a:t>нетрудоспособному </a:t>
            </a:r>
            <a:r>
              <a:rPr lang="ru-RU" sz="2000" b="1" dirty="0"/>
              <a:t>члену семьи.</a:t>
            </a:r>
          </a:p>
        </p:txBody>
      </p:sp>
    </p:spTree>
    <p:extLst>
      <p:ext uri="{BB962C8B-B14F-4D97-AF65-F5344CB8AC3E}">
        <p14:creationId xmlns:p14="http://schemas.microsoft.com/office/powerpoint/2010/main" val="6513928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21976" y="1753496"/>
            <a:ext cx="10295068" cy="3046988"/>
          </a:xfrm>
          <a:prstGeom prst="rect">
            <a:avLst/>
          </a:prstGeom>
        </p:spPr>
        <p:txBody>
          <a:bodyPr wrap="square">
            <a:spAutoFit/>
          </a:bodyPr>
          <a:lstStyle/>
          <a:p>
            <a:r>
              <a:rPr lang="ru-RU" sz="2400" b="1" dirty="0"/>
              <a:t>Фиксированный базовый размер трудовой пенсии по случаю потери кормильца устанавливается в следующих суммах:</a:t>
            </a:r>
          </a:p>
          <a:p>
            <a:r>
              <a:rPr lang="ru-RU" sz="2400" b="1" dirty="0"/>
              <a:t>1) детям, указанным в </a:t>
            </a:r>
            <a:r>
              <a:rPr lang="ru-RU" sz="2400" b="1" dirty="0">
                <a:hlinkClick r:id="rId2" tooltip="Ссылка на текущий документ"/>
              </a:rPr>
              <a:t>подпункте 1 пункта 2 статьи 9</a:t>
            </a:r>
            <a:r>
              <a:rPr lang="ru-RU" sz="2400" b="1" dirty="0"/>
              <a:t> настоящего Федерального закона, потерявшим обоих родителей, или детям умершей одинокой матери - </a:t>
            </a:r>
            <a:r>
              <a:rPr lang="ru-RU" sz="2400" b="1" dirty="0">
                <a:solidFill>
                  <a:srgbClr val="FFFF00"/>
                </a:solidFill>
              </a:rPr>
              <a:t>2 562 рублей </a:t>
            </a:r>
            <a:r>
              <a:rPr lang="ru-RU" sz="2400" b="1" dirty="0"/>
              <a:t>в месяц (каждому ребенку);</a:t>
            </a:r>
          </a:p>
          <a:p>
            <a:r>
              <a:rPr lang="ru-RU" sz="2400" b="1" dirty="0"/>
              <a:t>2) другим нетрудоспособным членам семьи умершего кормильца, указанным в </a:t>
            </a:r>
            <a:r>
              <a:rPr lang="ru-RU" sz="2400" b="1" dirty="0">
                <a:hlinkClick r:id="rId3" tooltip="Ссылка на текущий документ"/>
              </a:rPr>
              <a:t>пункте 2 статьи 9</a:t>
            </a:r>
            <a:r>
              <a:rPr lang="ru-RU" sz="2400" b="1" dirty="0"/>
              <a:t> настоящего Федерального закона, - </a:t>
            </a:r>
            <a:r>
              <a:rPr lang="ru-RU" sz="2400" b="1" dirty="0">
                <a:solidFill>
                  <a:srgbClr val="FFFF00"/>
                </a:solidFill>
              </a:rPr>
              <a:t>1281 рубля</a:t>
            </a:r>
            <a:r>
              <a:rPr lang="ru-RU" sz="2400" b="1" dirty="0"/>
              <a:t> в месяц (каждому члену семьи</a:t>
            </a:r>
            <a:r>
              <a:rPr lang="ru-RU" sz="2400" b="1" dirty="0" smtClean="0"/>
              <a:t>).</a:t>
            </a:r>
            <a:endParaRPr lang="ru-RU" sz="2400" b="1" dirty="0"/>
          </a:p>
        </p:txBody>
      </p:sp>
      <p:sp>
        <p:nvSpPr>
          <p:cNvPr id="3" name="Прямоугольник 2"/>
          <p:cNvSpPr/>
          <p:nvPr/>
        </p:nvSpPr>
        <p:spPr>
          <a:xfrm>
            <a:off x="849853" y="534756"/>
            <a:ext cx="9778702" cy="954107"/>
          </a:xfrm>
          <a:prstGeom prst="rect">
            <a:avLst/>
          </a:prstGeom>
        </p:spPr>
        <p:txBody>
          <a:bodyPr wrap="square">
            <a:spAutoFit/>
          </a:bodyPr>
          <a:lstStyle/>
          <a:p>
            <a:pPr algn="ctr"/>
            <a:r>
              <a:rPr lang="ru-RU" sz="2800" b="1" dirty="0">
                <a:solidFill>
                  <a:srgbClr val="FFFF00"/>
                </a:solidFill>
              </a:rPr>
              <a:t>Федеральный закон "О трудовых пенсиях в Российской Федерации" от 17.12.2001 N 173-ФЗ</a:t>
            </a:r>
            <a:endParaRPr lang="ru-RU" sz="2800" dirty="0">
              <a:solidFill>
                <a:srgbClr val="FFFF00"/>
              </a:solidFill>
            </a:endParaRPr>
          </a:p>
        </p:txBody>
      </p:sp>
    </p:spTree>
    <p:extLst>
      <p:ext uri="{BB962C8B-B14F-4D97-AF65-F5344CB8AC3E}">
        <p14:creationId xmlns:p14="http://schemas.microsoft.com/office/powerpoint/2010/main" val="13369937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3642" y="602428"/>
            <a:ext cx="10370372" cy="3539430"/>
          </a:xfrm>
          <a:prstGeom prst="rect">
            <a:avLst/>
          </a:prstGeom>
        </p:spPr>
        <p:txBody>
          <a:bodyPr wrap="square">
            <a:spAutoFit/>
          </a:bodyPr>
          <a:lstStyle/>
          <a:p>
            <a:pPr algn="ctr"/>
            <a:r>
              <a:rPr lang="ru-RU" sz="2800" b="1" dirty="0">
                <a:latin typeface="Helios-Cond"/>
              </a:rPr>
              <a:t>Гражданам, имеющим право на </a:t>
            </a:r>
            <a:r>
              <a:rPr lang="ru-RU" sz="2800" b="1" dirty="0" smtClean="0">
                <a:latin typeface="Helios-Cond"/>
              </a:rPr>
              <a:t>одновременное </a:t>
            </a:r>
            <a:r>
              <a:rPr lang="ru-RU" sz="2800" b="1" dirty="0">
                <a:latin typeface="Helios-Cond"/>
              </a:rPr>
              <a:t>получение </a:t>
            </a:r>
            <a:r>
              <a:rPr lang="ru-RU" sz="2800" b="1" dirty="0">
                <a:solidFill>
                  <a:srgbClr val="FFFF00"/>
                </a:solidFill>
                <a:latin typeface="Helios-Cond"/>
              </a:rPr>
              <a:t>трудовых </a:t>
            </a:r>
            <a:r>
              <a:rPr lang="ru-RU" sz="2800" b="1" dirty="0" smtClean="0">
                <a:solidFill>
                  <a:srgbClr val="FFFF00"/>
                </a:solidFill>
                <a:latin typeface="Helios-Cond"/>
              </a:rPr>
              <a:t>пенсий </a:t>
            </a:r>
            <a:r>
              <a:rPr lang="ru-RU" sz="2800" b="1" dirty="0" smtClean="0">
                <a:latin typeface="Helios-Cond"/>
              </a:rPr>
              <a:t>различных </a:t>
            </a:r>
            <a:r>
              <a:rPr lang="ru-RU" sz="2800" b="1" dirty="0">
                <a:latin typeface="Helios-Cond"/>
              </a:rPr>
              <a:t>видов, устанавливается </a:t>
            </a:r>
            <a:r>
              <a:rPr lang="ru-RU" sz="2800" b="1" dirty="0" smtClean="0">
                <a:latin typeface="Helios-Cond"/>
              </a:rPr>
              <a:t>одна пенсия </a:t>
            </a:r>
            <a:r>
              <a:rPr lang="ru-RU" sz="2800" b="1" dirty="0">
                <a:latin typeface="Helios-Cond"/>
              </a:rPr>
              <a:t>по их выбору. Чтобы </a:t>
            </a:r>
            <a:r>
              <a:rPr lang="ru-RU" sz="2800" b="1" dirty="0" smtClean="0">
                <a:latin typeface="Helios-Cond"/>
              </a:rPr>
              <a:t>понять, какой </a:t>
            </a:r>
            <a:r>
              <a:rPr lang="ru-RU" sz="2800" b="1" dirty="0">
                <a:latin typeface="Helios-Cond"/>
              </a:rPr>
              <a:t>вид пенсии выгоднее </a:t>
            </a:r>
            <a:r>
              <a:rPr lang="ru-RU" sz="2800" b="1" dirty="0" smtClean="0">
                <a:latin typeface="Helios-Cond"/>
              </a:rPr>
              <a:t>получать, гражданину </a:t>
            </a:r>
            <a:r>
              <a:rPr lang="ru-RU" sz="2800" b="1" dirty="0">
                <a:latin typeface="Helios-Cond"/>
              </a:rPr>
              <a:t>необходимо обратиться </a:t>
            </a:r>
            <a:r>
              <a:rPr lang="ru-RU" sz="2800" b="1" dirty="0" smtClean="0">
                <a:latin typeface="Helios-Cond"/>
              </a:rPr>
              <a:t>в территориальный </a:t>
            </a:r>
            <a:r>
              <a:rPr lang="ru-RU" sz="2800" b="1" dirty="0">
                <a:latin typeface="Helios-Cond"/>
              </a:rPr>
              <a:t>орган ПФР по </a:t>
            </a:r>
            <a:r>
              <a:rPr lang="ru-RU" sz="2800" b="1" dirty="0" smtClean="0">
                <a:latin typeface="Helios-Cond"/>
              </a:rPr>
              <a:t>месту жительства</a:t>
            </a:r>
            <a:r>
              <a:rPr lang="ru-RU" sz="2800" b="1" dirty="0">
                <a:latin typeface="Helios-Cond"/>
              </a:rPr>
              <a:t>. В Пенсионном фонде </a:t>
            </a:r>
            <a:r>
              <a:rPr lang="ru-RU" sz="2800" b="1" dirty="0" smtClean="0">
                <a:latin typeface="Helios-Cond"/>
              </a:rPr>
              <a:t>рассчитают </a:t>
            </a:r>
            <a:r>
              <a:rPr lang="ru-RU" sz="2800" b="1" dirty="0">
                <a:latin typeface="Helios-Cond"/>
              </a:rPr>
              <a:t>и подскажут, какой вид </a:t>
            </a:r>
            <a:r>
              <a:rPr lang="ru-RU" sz="2800" b="1" dirty="0" smtClean="0">
                <a:latin typeface="Helios-Cond"/>
              </a:rPr>
              <a:t>пенсии предпочтительнее</a:t>
            </a:r>
            <a:r>
              <a:rPr lang="ru-RU" sz="2800" b="1" dirty="0">
                <a:latin typeface="Helios-Cond"/>
              </a:rPr>
              <a:t>.</a:t>
            </a:r>
            <a:endParaRPr lang="ru-RU" sz="2800" b="1" dirty="0"/>
          </a:p>
        </p:txBody>
      </p:sp>
    </p:spTree>
    <p:extLst>
      <p:ext uri="{BB962C8B-B14F-4D97-AF65-F5344CB8AC3E}">
        <p14:creationId xmlns:p14="http://schemas.microsoft.com/office/powerpoint/2010/main" val="8920340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0914" y="344245"/>
            <a:ext cx="11306286" cy="5632311"/>
          </a:xfrm>
          <a:prstGeom prst="rect">
            <a:avLst/>
          </a:prstGeom>
        </p:spPr>
        <p:txBody>
          <a:bodyPr wrap="square">
            <a:spAutoFit/>
          </a:bodyPr>
          <a:lstStyle/>
          <a:p>
            <a:r>
              <a:rPr lang="ru-RU" sz="2400" b="1" dirty="0">
                <a:latin typeface="Helios-Cond"/>
              </a:rPr>
              <a:t>Допускается одновременное </a:t>
            </a:r>
            <a:r>
              <a:rPr lang="ru-RU" sz="2400" b="1" dirty="0" smtClean="0">
                <a:latin typeface="Helios-Cond"/>
              </a:rPr>
              <a:t>получение пенсии </a:t>
            </a:r>
            <a:r>
              <a:rPr lang="ru-RU" sz="2400" b="1" dirty="0">
                <a:latin typeface="Helios-Cond"/>
              </a:rPr>
              <a:t>по государственному </a:t>
            </a:r>
            <a:r>
              <a:rPr lang="ru-RU" sz="2400" b="1" dirty="0" smtClean="0">
                <a:latin typeface="Helios-Cond"/>
              </a:rPr>
              <a:t>пенсионному </a:t>
            </a:r>
            <a:r>
              <a:rPr lang="ru-RU" sz="2400" b="1" dirty="0">
                <a:latin typeface="Helios-Cond"/>
              </a:rPr>
              <a:t>обеспечению и трудовой пенсии (</a:t>
            </a:r>
            <a:r>
              <a:rPr lang="ru-RU" sz="2400" b="1" dirty="0" smtClean="0">
                <a:latin typeface="Helios-Cond"/>
              </a:rPr>
              <a:t>части </a:t>
            </a:r>
            <a:r>
              <a:rPr lang="ru-RU" sz="2400" b="1" dirty="0">
                <a:latin typeface="Helios-Cond"/>
              </a:rPr>
              <a:t>трудовой пенсии). </a:t>
            </a:r>
            <a:endParaRPr lang="ru-RU" sz="2400" b="1" dirty="0" smtClean="0">
              <a:latin typeface="Helios-Cond"/>
            </a:endParaRPr>
          </a:p>
          <a:p>
            <a:r>
              <a:rPr lang="ru-RU" sz="2400" b="1" dirty="0" smtClean="0">
                <a:solidFill>
                  <a:srgbClr val="FFFF00"/>
                </a:solidFill>
                <a:latin typeface="Helios-Cond"/>
              </a:rPr>
              <a:t>Право </a:t>
            </a:r>
            <a:r>
              <a:rPr lang="ru-RU" sz="2400" b="1" dirty="0">
                <a:solidFill>
                  <a:srgbClr val="FFFF00"/>
                </a:solidFill>
                <a:latin typeface="Helios-Cond"/>
              </a:rPr>
              <a:t>на </a:t>
            </a:r>
            <a:r>
              <a:rPr lang="ru-RU" sz="2400" b="1" dirty="0" smtClean="0">
                <a:solidFill>
                  <a:srgbClr val="FFFF00"/>
                </a:solidFill>
                <a:latin typeface="Helios-Cond"/>
              </a:rPr>
              <a:t>одновременное </a:t>
            </a:r>
            <a:r>
              <a:rPr lang="ru-RU" sz="2400" b="1" dirty="0">
                <a:solidFill>
                  <a:srgbClr val="FFFF00"/>
                </a:solidFill>
                <a:latin typeface="Helios-Cond"/>
              </a:rPr>
              <a:t>получение двух пенсий имеют</a:t>
            </a:r>
            <a:r>
              <a:rPr lang="ru-RU" sz="2400" b="1" dirty="0" smtClean="0">
                <a:solidFill>
                  <a:srgbClr val="FFFF00"/>
                </a:solidFill>
                <a:latin typeface="Helios-Cond"/>
              </a:rPr>
              <a:t>:</a:t>
            </a:r>
          </a:p>
          <a:p>
            <a:r>
              <a:rPr lang="ru-RU" sz="2400" b="1" dirty="0" smtClean="0"/>
              <a:t>- граждане</a:t>
            </a:r>
            <a:r>
              <a:rPr lang="ru-RU" sz="2400" b="1" dirty="0"/>
              <a:t>, ставшие </a:t>
            </a:r>
            <a:r>
              <a:rPr lang="ru-RU" sz="2400" b="1" dirty="0" smtClean="0"/>
              <a:t>инвалидами вследствие </a:t>
            </a:r>
            <a:r>
              <a:rPr lang="ru-RU" sz="2400" b="1" dirty="0"/>
              <a:t>военной травмы;</a:t>
            </a:r>
          </a:p>
          <a:p>
            <a:r>
              <a:rPr lang="ru-RU" sz="2400" b="1" dirty="0" smtClean="0"/>
              <a:t>- участники ВОВ;</a:t>
            </a:r>
          </a:p>
          <a:p>
            <a:r>
              <a:rPr lang="ru-RU" sz="2400" b="1" dirty="0" smtClean="0"/>
              <a:t>- родители </a:t>
            </a:r>
            <a:r>
              <a:rPr lang="ru-RU" sz="2400" b="1" dirty="0"/>
              <a:t>военнослужащих, </a:t>
            </a:r>
            <a:r>
              <a:rPr lang="ru-RU" sz="2400" b="1" dirty="0" smtClean="0"/>
              <a:t>проходивших </a:t>
            </a:r>
            <a:r>
              <a:rPr lang="ru-RU" sz="2400" b="1" dirty="0"/>
              <a:t>военную службу по </a:t>
            </a:r>
            <a:r>
              <a:rPr lang="ru-RU" sz="2400" b="1" dirty="0" smtClean="0"/>
              <a:t>призыву, погибших </a:t>
            </a:r>
            <a:r>
              <a:rPr lang="ru-RU" sz="2400" b="1" dirty="0"/>
              <a:t>(умерших) в период </a:t>
            </a:r>
            <a:r>
              <a:rPr lang="ru-RU" sz="2400" b="1" dirty="0" smtClean="0"/>
              <a:t>прохождения </a:t>
            </a:r>
            <a:r>
              <a:rPr lang="ru-RU" sz="2400" b="1" dirty="0"/>
              <a:t>военной службы или </a:t>
            </a:r>
            <a:r>
              <a:rPr lang="ru-RU" sz="2400" b="1" dirty="0" smtClean="0"/>
              <a:t>умерших </a:t>
            </a:r>
            <a:r>
              <a:rPr lang="ru-RU" sz="2400" b="1" dirty="0"/>
              <a:t>вследствие военной травмы </a:t>
            </a:r>
            <a:r>
              <a:rPr lang="ru-RU" sz="2400" b="1" dirty="0" smtClean="0"/>
              <a:t>после увольнения </a:t>
            </a:r>
            <a:r>
              <a:rPr lang="ru-RU" sz="2400" b="1" dirty="0"/>
              <a:t>с военной службы (за </a:t>
            </a:r>
            <a:r>
              <a:rPr lang="ru-RU" sz="2400" b="1" dirty="0" smtClean="0"/>
              <a:t>исключением </a:t>
            </a:r>
            <a:r>
              <a:rPr lang="ru-RU" sz="2400" b="1" dirty="0"/>
              <a:t>случаев, когда смерть </a:t>
            </a:r>
            <a:r>
              <a:rPr lang="ru-RU" sz="2400" b="1" dirty="0" smtClean="0"/>
              <a:t>военнослужащих </a:t>
            </a:r>
            <a:r>
              <a:rPr lang="ru-RU" sz="2400" b="1" dirty="0"/>
              <a:t>наступила в результате их</a:t>
            </a:r>
          </a:p>
          <a:p>
            <a:r>
              <a:rPr lang="ru-RU" sz="2400" b="1" dirty="0"/>
              <a:t>противоправных действий</a:t>
            </a:r>
            <a:r>
              <a:rPr lang="ru-RU" sz="2400" b="1" dirty="0" smtClean="0"/>
              <a:t>);</a:t>
            </a:r>
          </a:p>
          <a:p>
            <a:r>
              <a:rPr lang="ru-RU" sz="2400" b="1" dirty="0" smtClean="0"/>
              <a:t>- граждане</a:t>
            </a:r>
            <a:r>
              <a:rPr lang="ru-RU" sz="2400" b="1" dirty="0"/>
              <a:t>, ставшие </a:t>
            </a:r>
            <a:r>
              <a:rPr lang="ru-RU" sz="2400" b="1" dirty="0" smtClean="0"/>
              <a:t>инвалидами вследствие </a:t>
            </a:r>
            <a:r>
              <a:rPr lang="ru-RU" sz="2400" b="1" dirty="0"/>
              <a:t>катастрофы на </a:t>
            </a:r>
            <a:r>
              <a:rPr lang="ru-RU" sz="2400" b="1" dirty="0" smtClean="0"/>
              <a:t>Чернобыльской </a:t>
            </a:r>
            <a:r>
              <a:rPr lang="ru-RU" sz="2400" b="1" dirty="0"/>
              <a:t>АЭС;</a:t>
            </a:r>
          </a:p>
          <a:p>
            <a:r>
              <a:rPr lang="ru-RU" sz="2400" b="1" dirty="0" smtClean="0"/>
              <a:t>- граждане</a:t>
            </a:r>
            <a:r>
              <a:rPr lang="ru-RU" sz="2400" b="1" dirty="0"/>
              <a:t>, принимавшие </a:t>
            </a:r>
            <a:r>
              <a:rPr lang="ru-RU" sz="2400" b="1" dirty="0" smtClean="0"/>
              <a:t>участие в </a:t>
            </a:r>
            <a:r>
              <a:rPr lang="ru-RU" sz="2400" b="1" dirty="0"/>
              <a:t>ликвидации последствий </a:t>
            </a:r>
            <a:r>
              <a:rPr lang="ru-RU" sz="2400" b="1" dirty="0" smtClean="0"/>
              <a:t>катастрофы </a:t>
            </a:r>
            <a:r>
              <a:rPr lang="ru-RU" sz="2400" b="1" dirty="0"/>
              <a:t>на Чернобыльской АЭС в зоне </a:t>
            </a:r>
            <a:r>
              <a:rPr lang="ru-RU" sz="2400" b="1" dirty="0" smtClean="0"/>
              <a:t>отчуждения</a:t>
            </a:r>
            <a:r>
              <a:rPr lang="ru-RU" sz="2400" b="1" dirty="0"/>
              <a:t>;</a:t>
            </a:r>
          </a:p>
          <a:p>
            <a:r>
              <a:rPr lang="ru-RU" sz="2400" b="1" dirty="0" smtClean="0"/>
              <a:t>- граждане</a:t>
            </a:r>
            <a:r>
              <a:rPr lang="ru-RU" sz="2400" b="1" dirty="0"/>
              <a:t>, награжденные </a:t>
            </a:r>
            <a:r>
              <a:rPr lang="ru-RU" sz="2400" b="1" dirty="0" smtClean="0"/>
              <a:t>знаком «Жителю </a:t>
            </a:r>
            <a:r>
              <a:rPr lang="ru-RU" sz="2400" b="1" dirty="0"/>
              <a:t>блокадного Ленинграда</a:t>
            </a:r>
            <a:r>
              <a:rPr lang="ru-RU" sz="2400" b="1" dirty="0" smtClean="0"/>
              <a:t>»;</a:t>
            </a:r>
          </a:p>
          <a:p>
            <a:r>
              <a:rPr lang="ru-RU" sz="2400" b="1" dirty="0" smtClean="0"/>
              <a:t>- и т.д.</a:t>
            </a:r>
            <a:endParaRPr lang="ru-RU" sz="2400" b="1" dirty="0"/>
          </a:p>
        </p:txBody>
      </p:sp>
    </p:spTree>
    <p:extLst>
      <p:ext uri="{BB962C8B-B14F-4D97-AF65-F5344CB8AC3E}">
        <p14:creationId xmlns:p14="http://schemas.microsoft.com/office/powerpoint/2010/main" val="9102395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4701" y="505609"/>
            <a:ext cx="10564010" cy="5940088"/>
          </a:xfrm>
          <a:prstGeom prst="rect">
            <a:avLst/>
          </a:prstGeom>
        </p:spPr>
        <p:txBody>
          <a:bodyPr wrap="square">
            <a:spAutoFit/>
          </a:bodyPr>
          <a:lstStyle/>
          <a:p>
            <a:pPr indent="342900">
              <a:spcAft>
                <a:spcPts val="0"/>
              </a:spcAft>
            </a:pPr>
            <a:r>
              <a:rPr lang="ru-RU" sz="3600" b="1" dirty="0" smtClean="0">
                <a:solidFill>
                  <a:srgbClr val="FFFF00"/>
                </a:solidFill>
                <a:latin typeface="Times New Roman" panose="02020603050405020304" pitchFamily="18" charset="0"/>
                <a:ea typeface="Times New Roman" panose="02020603050405020304" pitchFamily="18" charset="0"/>
              </a:rPr>
              <a:t>Право </a:t>
            </a:r>
            <a:r>
              <a:rPr lang="ru-RU" sz="3600" b="1" dirty="0">
                <a:solidFill>
                  <a:srgbClr val="FFFF00"/>
                </a:solidFill>
                <a:latin typeface="Times New Roman" panose="02020603050405020304" pitchFamily="18" charset="0"/>
                <a:ea typeface="Times New Roman" panose="02020603050405020304" pitchFamily="18" charset="0"/>
              </a:rPr>
              <a:t>на пенсию по государственному пенсионному обеспечению имеют:</a:t>
            </a:r>
          </a:p>
          <a:p>
            <a:pPr indent="342900">
              <a:spcAft>
                <a:spcPts val="0"/>
              </a:spcAft>
            </a:pPr>
            <a:r>
              <a:rPr lang="ru-RU" sz="2800" b="1" dirty="0">
                <a:latin typeface="Times New Roman" panose="02020603050405020304" pitchFamily="18" charset="0"/>
                <a:ea typeface="Times New Roman" panose="02020603050405020304" pitchFamily="18" charset="0"/>
              </a:rPr>
              <a:t>1) федеральные государственные гражданские служащие;</a:t>
            </a:r>
          </a:p>
          <a:p>
            <a:pPr indent="342900">
              <a:spcAft>
                <a:spcPts val="0"/>
              </a:spcAft>
            </a:pPr>
            <a:r>
              <a:rPr lang="ru-RU" sz="2800" b="1" dirty="0">
                <a:solidFill>
                  <a:srgbClr val="92D050"/>
                </a:solidFill>
                <a:latin typeface="Times New Roman" panose="02020603050405020304" pitchFamily="18" charset="0"/>
                <a:ea typeface="Times New Roman" panose="02020603050405020304" pitchFamily="18" charset="0"/>
              </a:rPr>
              <a:t>2) военнослужащие;</a:t>
            </a:r>
          </a:p>
          <a:p>
            <a:pPr indent="342900">
              <a:spcAft>
                <a:spcPts val="0"/>
              </a:spcAft>
            </a:pPr>
            <a:r>
              <a:rPr lang="ru-RU" sz="2800" b="1" dirty="0">
                <a:latin typeface="Times New Roman" panose="02020603050405020304" pitchFamily="18" charset="0"/>
                <a:ea typeface="Times New Roman" panose="02020603050405020304" pitchFamily="18" charset="0"/>
              </a:rPr>
              <a:t>3) участники Великой Отечественной войны;</a:t>
            </a:r>
          </a:p>
          <a:p>
            <a:pPr indent="342900">
              <a:spcAft>
                <a:spcPts val="0"/>
              </a:spcAft>
            </a:pPr>
            <a:r>
              <a:rPr lang="ru-RU" sz="2800" b="1" dirty="0">
                <a:latin typeface="Times New Roman" panose="02020603050405020304" pitchFamily="18" charset="0"/>
                <a:ea typeface="Times New Roman" panose="02020603050405020304" pitchFamily="18" charset="0"/>
              </a:rPr>
              <a:t>4) граждане, награжденные знаком "Жителю блокадного Ленинграда";</a:t>
            </a:r>
          </a:p>
          <a:p>
            <a:pPr indent="342900">
              <a:spcAft>
                <a:spcPts val="0"/>
              </a:spcAft>
            </a:pPr>
            <a:r>
              <a:rPr lang="ru-RU" sz="2800" b="1" dirty="0">
                <a:solidFill>
                  <a:srgbClr val="92D050"/>
                </a:solidFill>
                <a:latin typeface="Times New Roman" panose="02020603050405020304" pitchFamily="18" charset="0"/>
                <a:ea typeface="Times New Roman" panose="02020603050405020304" pitchFamily="18" charset="0"/>
              </a:rPr>
              <a:t>5) граждане, пострадавшие в результате радиационных или техногенных катастроф;</a:t>
            </a:r>
          </a:p>
          <a:p>
            <a:pPr indent="342900">
              <a:spcAft>
                <a:spcPts val="0"/>
              </a:spcAft>
            </a:pPr>
            <a:r>
              <a:rPr lang="ru-RU" sz="2800" b="1" dirty="0">
                <a:solidFill>
                  <a:srgbClr val="92D050"/>
                </a:solidFill>
                <a:latin typeface="Times New Roman" panose="02020603050405020304" pitchFamily="18" charset="0"/>
                <a:ea typeface="Times New Roman" panose="02020603050405020304" pitchFamily="18" charset="0"/>
              </a:rPr>
              <a:t>6) граждане из числа космонавтов;</a:t>
            </a:r>
          </a:p>
          <a:p>
            <a:pPr indent="342900">
              <a:spcAft>
                <a:spcPts val="0"/>
              </a:spcAft>
            </a:pPr>
            <a:r>
              <a:rPr lang="ru-RU" sz="2800" b="1" dirty="0">
                <a:latin typeface="Times New Roman" panose="02020603050405020304" pitchFamily="18" charset="0"/>
                <a:ea typeface="Times New Roman" panose="02020603050405020304" pitchFamily="18" charset="0"/>
              </a:rPr>
              <a:t>7) граждане из числа работников летно-испытательного состава;</a:t>
            </a:r>
          </a:p>
          <a:p>
            <a:pPr indent="342900">
              <a:spcAft>
                <a:spcPts val="0"/>
              </a:spcAft>
            </a:pPr>
            <a:r>
              <a:rPr lang="ru-RU" sz="2800" b="1" dirty="0">
                <a:latin typeface="Times New Roman" panose="02020603050405020304" pitchFamily="18" charset="0"/>
                <a:ea typeface="Times New Roman" panose="02020603050405020304" pitchFamily="18" charset="0"/>
              </a:rPr>
              <a:t>8) нетрудоспособные граждане.</a:t>
            </a:r>
            <a:endParaRPr lang="ru-RU"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78592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0762" y="387275"/>
            <a:ext cx="9746429" cy="1938992"/>
          </a:xfrm>
          <a:prstGeom prst="rect">
            <a:avLst/>
          </a:prstGeom>
        </p:spPr>
        <p:txBody>
          <a:bodyPr wrap="square">
            <a:spAutoFit/>
          </a:bodyPr>
          <a:lstStyle/>
          <a:p>
            <a:pPr indent="342900" algn="just">
              <a:spcAft>
                <a:spcPts val="0"/>
              </a:spcAft>
            </a:pPr>
            <a:r>
              <a:rPr lang="ru-RU" sz="2000" b="1" dirty="0" smtClean="0">
                <a:latin typeface="Times New Roman" panose="02020603050405020304" pitchFamily="18" charset="0"/>
                <a:ea typeface="Times New Roman" panose="02020603050405020304" pitchFamily="18" charset="0"/>
              </a:rPr>
              <a:t>Виды </a:t>
            </a:r>
            <a:r>
              <a:rPr lang="ru-RU" sz="2000" b="1" dirty="0">
                <a:latin typeface="Times New Roman" panose="02020603050405020304" pitchFamily="18" charset="0"/>
                <a:ea typeface="Times New Roman" panose="02020603050405020304" pitchFamily="18" charset="0"/>
              </a:rPr>
              <a:t>пенсий по государственному пенсионному обеспечению:</a:t>
            </a:r>
          </a:p>
          <a:p>
            <a:pPr indent="342900" algn="just">
              <a:spcAft>
                <a:spcPts val="0"/>
              </a:spcAft>
            </a:pPr>
            <a:r>
              <a:rPr lang="ru-RU" sz="2000" b="1" dirty="0">
                <a:latin typeface="Times New Roman" panose="02020603050405020304" pitchFamily="18" charset="0"/>
                <a:ea typeface="Times New Roman" panose="02020603050405020304" pitchFamily="18" charset="0"/>
              </a:rPr>
              <a:t>1) пенсия за выслугу лет;</a:t>
            </a:r>
          </a:p>
          <a:p>
            <a:pPr indent="342900" algn="just">
              <a:spcAft>
                <a:spcPts val="0"/>
              </a:spcAft>
            </a:pPr>
            <a:r>
              <a:rPr lang="ru-RU" sz="2000" b="1" dirty="0">
                <a:latin typeface="Times New Roman" panose="02020603050405020304" pitchFamily="18" charset="0"/>
                <a:ea typeface="Times New Roman" panose="02020603050405020304" pitchFamily="18" charset="0"/>
              </a:rPr>
              <a:t>2) пенсия по старости;</a:t>
            </a:r>
          </a:p>
          <a:p>
            <a:pPr indent="342900" algn="just">
              <a:spcAft>
                <a:spcPts val="0"/>
              </a:spcAft>
            </a:pPr>
            <a:r>
              <a:rPr lang="ru-RU" sz="2000" b="1" dirty="0">
                <a:latin typeface="Times New Roman" panose="02020603050405020304" pitchFamily="18" charset="0"/>
                <a:ea typeface="Times New Roman" panose="02020603050405020304" pitchFamily="18" charset="0"/>
              </a:rPr>
              <a:t>3) пенсия по инвалидности;</a:t>
            </a:r>
          </a:p>
          <a:p>
            <a:pPr indent="342900" algn="just">
              <a:spcAft>
                <a:spcPts val="0"/>
              </a:spcAft>
            </a:pPr>
            <a:r>
              <a:rPr lang="ru-RU" sz="2000" b="1" dirty="0">
                <a:latin typeface="Times New Roman" panose="02020603050405020304" pitchFamily="18" charset="0"/>
                <a:ea typeface="Times New Roman" panose="02020603050405020304" pitchFamily="18" charset="0"/>
              </a:rPr>
              <a:t>4) пенсия по случаю потери кормильца;</a:t>
            </a:r>
          </a:p>
          <a:p>
            <a:pPr indent="342900" algn="just">
              <a:spcAft>
                <a:spcPts val="0"/>
              </a:spcAft>
            </a:pPr>
            <a:r>
              <a:rPr lang="ru-RU" sz="2000" b="1" dirty="0">
                <a:latin typeface="Times New Roman" panose="02020603050405020304" pitchFamily="18" charset="0"/>
                <a:ea typeface="Times New Roman" panose="02020603050405020304" pitchFamily="18" charset="0"/>
              </a:rPr>
              <a:t>5) социальная пенсия.</a:t>
            </a:r>
            <a:endParaRPr lang="ru-RU" sz="2000" b="1"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624443" y="2674179"/>
            <a:ext cx="4022862" cy="2031325"/>
          </a:xfrm>
          <a:prstGeom prst="rect">
            <a:avLst/>
          </a:prstGeom>
        </p:spPr>
        <p:txBody>
          <a:bodyPr wrap="square">
            <a:spAutoFit/>
          </a:bodyPr>
          <a:lstStyle/>
          <a:p>
            <a:r>
              <a:rPr lang="ru-RU" b="1" u="sng" dirty="0">
                <a:solidFill>
                  <a:srgbClr val="FFFF00"/>
                </a:solidFill>
                <a:latin typeface="Times New Roman" panose="02020603050405020304" pitchFamily="18" charset="0"/>
                <a:ea typeface="Times New Roman" panose="02020603050405020304" pitchFamily="18" charset="0"/>
              </a:rPr>
              <a:t>Пенсия за выслугу лет </a:t>
            </a:r>
            <a:r>
              <a:rPr lang="ru-RU" b="1" u="sng" dirty="0" smtClean="0">
                <a:solidFill>
                  <a:srgbClr val="FFFF00"/>
                </a:solidFill>
                <a:latin typeface="Times New Roman" panose="02020603050405020304" pitchFamily="18" charset="0"/>
                <a:ea typeface="Times New Roman" panose="02020603050405020304" pitchFamily="18" charset="0"/>
              </a:rPr>
              <a:t>назначается</a:t>
            </a:r>
          </a:p>
          <a:p>
            <a:r>
              <a:rPr lang="ru-RU" dirty="0"/>
              <a:t>1) </a:t>
            </a:r>
            <a:r>
              <a:rPr lang="ru-RU" dirty="0" smtClean="0"/>
              <a:t>федеральным государственным гражданским служащим;</a:t>
            </a:r>
            <a:endParaRPr lang="ru-RU" dirty="0"/>
          </a:p>
          <a:p>
            <a:r>
              <a:rPr lang="ru-RU" dirty="0"/>
              <a:t>2) </a:t>
            </a:r>
            <a:r>
              <a:rPr lang="ru-RU" dirty="0" smtClean="0"/>
              <a:t>военнослужащим;</a:t>
            </a:r>
            <a:endParaRPr lang="ru-RU" dirty="0"/>
          </a:p>
          <a:p>
            <a:r>
              <a:rPr lang="ru-RU" dirty="0"/>
              <a:t>3</a:t>
            </a:r>
            <a:r>
              <a:rPr lang="ru-RU" dirty="0" smtClean="0"/>
              <a:t>) гражданам </a:t>
            </a:r>
            <a:r>
              <a:rPr lang="ru-RU" dirty="0"/>
              <a:t>из числа космонавтов;</a:t>
            </a:r>
          </a:p>
          <a:p>
            <a:r>
              <a:rPr lang="ru-RU" dirty="0"/>
              <a:t>4</a:t>
            </a:r>
            <a:r>
              <a:rPr lang="ru-RU" dirty="0" smtClean="0"/>
              <a:t>) гражданам </a:t>
            </a:r>
            <a:r>
              <a:rPr lang="ru-RU" dirty="0"/>
              <a:t>из числа работников летно-испытательного состава</a:t>
            </a:r>
            <a:r>
              <a:rPr lang="ru-RU" dirty="0" smtClean="0"/>
              <a:t>;</a:t>
            </a:r>
            <a:endParaRPr lang="ru-RU" dirty="0"/>
          </a:p>
        </p:txBody>
      </p:sp>
      <p:sp>
        <p:nvSpPr>
          <p:cNvPr id="4" name="Прямоугольник 3"/>
          <p:cNvSpPr/>
          <p:nvPr/>
        </p:nvSpPr>
        <p:spPr>
          <a:xfrm>
            <a:off x="5593976" y="2674179"/>
            <a:ext cx="4022862" cy="1477328"/>
          </a:xfrm>
          <a:prstGeom prst="rect">
            <a:avLst/>
          </a:prstGeom>
        </p:spPr>
        <p:txBody>
          <a:bodyPr wrap="square">
            <a:spAutoFit/>
          </a:bodyPr>
          <a:lstStyle/>
          <a:p>
            <a:r>
              <a:rPr lang="ru-RU" b="1" u="sng" dirty="0">
                <a:solidFill>
                  <a:srgbClr val="FFFF00"/>
                </a:solidFill>
                <a:latin typeface="Times New Roman" panose="02020603050405020304" pitchFamily="18" charset="0"/>
                <a:ea typeface="Times New Roman" panose="02020603050405020304" pitchFamily="18" charset="0"/>
              </a:rPr>
              <a:t>Пенсия </a:t>
            </a:r>
            <a:r>
              <a:rPr lang="ru-RU" b="1" u="sng" dirty="0" smtClean="0">
                <a:solidFill>
                  <a:srgbClr val="FFFF00"/>
                </a:solidFill>
                <a:latin typeface="Times New Roman" panose="02020603050405020304" pitchFamily="18" charset="0"/>
                <a:ea typeface="Times New Roman" panose="02020603050405020304" pitchFamily="18" charset="0"/>
              </a:rPr>
              <a:t>по старости назначается</a:t>
            </a:r>
          </a:p>
          <a:p>
            <a:r>
              <a:rPr lang="ru-RU" dirty="0" smtClean="0"/>
              <a:t>1) гражданам, пострадавшим </a:t>
            </a:r>
            <a:r>
              <a:rPr lang="ru-RU" dirty="0"/>
              <a:t>в результате радиационных или техногенных </a:t>
            </a:r>
            <a:r>
              <a:rPr lang="ru-RU" dirty="0" smtClean="0"/>
              <a:t>катастроф</a:t>
            </a:r>
            <a:endParaRPr lang="ru-RU" dirty="0"/>
          </a:p>
          <a:p>
            <a:endParaRPr lang="ru-RU" dirty="0"/>
          </a:p>
        </p:txBody>
      </p:sp>
      <p:sp>
        <p:nvSpPr>
          <p:cNvPr id="6" name="Прямоугольник 5"/>
          <p:cNvSpPr/>
          <p:nvPr/>
        </p:nvSpPr>
        <p:spPr>
          <a:xfrm>
            <a:off x="5486398" y="3965927"/>
            <a:ext cx="5378825" cy="2585323"/>
          </a:xfrm>
          <a:prstGeom prst="rect">
            <a:avLst/>
          </a:prstGeom>
        </p:spPr>
        <p:txBody>
          <a:bodyPr wrap="square">
            <a:spAutoFit/>
          </a:bodyPr>
          <a:lstStyle/>
          <a:p>
            <a:r>
              <a:rPr lang="ru-RU" b="1" u="sng" dirty="0">
                <a:solidFill>
                  <a:srgbClr val="FFFF00"/>
                </a:solidFill>
                <a:latin typeface="Times New Roman" panose="02020603050405020304" pitchFamily="18" charset="0"/>
                <a:ea typeface="Times New Roman" panose="02020603050405020304" pitchFamily="18" charset="0"/>
              </a:rPr>
              <a:t>Пенсия </a:t>
            </a:r>
            <a:r>
              <a:rPr lang="ru-RU" b="1" u="sng" dirty="0" smtClean="0">
                <a:solidFill>
                  <a:srgbClr val="FFFF00"/>
                </a:solidFill>
                <a:latin typeface="Times New Roman" panose="02020603050405020304" pitchFamily="18" charset="0"/>
                <a:ea typeface="Times New Roman" panose="02020603050405020304" pitchFamily="18" charset="0"/>
              </a:rPr>
              <a:t>по старости назначается</a:t>
            </a:r>
          </a:p>
          <a:p>
            <a:pPr indent="342900">
              <a:spcAft>
                <a:spcPts val="0"/>
              </a:spcAft>
            </a:pPr>
            <a:r>
              <a:rPr lang="ru-RU" dirty="0" smtClean="0"/>
              <a:t>1) военнослужащим;</a:t>
            </a:r>
            <a:endParaRPr lang="ru-RU" dirty="0"/>
          </a:p>
          <a:p>
            <a:pPr indent="342900">
              <a:spcAft>
                <a:spcPts val="0"/>
              </a:spcAft>
            </a:pPr>
            <a:r>
              <a:rPr lang="ru-RU" dirty="0"/>
              <a:t>2</a:t>
            </a:r>
            <a:r>
              <a:rPr lang="ru-RU" dirty="0" smtClean="0"/>
              <a:t>) участникам </a:t>
            </a:r>
            <a:r>
              <a:rPr lang="ru-RU" dirty="0"/>
              <a:t>Великой Отечественной войны;</a:t>
            </a:r>
          </a:p>
          <a:p>
            <a:pPr indent="342900">
              <a:spcAft>
                <a:spcPts val="0"/>
              </a:spcAft>
            </a:pPr>
            <a:r>
              <a:rPr lang="ru-RU" dirty="0"/>
              <a:t>3</a:t>
            </a:r>
            <a:r>
              <a:rPr lang="ru-RU" dirty="0" smtClean="0"/>
              <a:t>) гражданам, награжденным </a:t>
            </a:r>
            <a:r>
              <a:rPr lang="ru-RU" dirty="0"/>
              <a:t>знаком "Жителю блокадного Ленинграда";</a:t>
            </a:r>
          </a:p>
          <a:p>
            <a:pPr indent="342900">
              <a:spcAft>
                <a:spcPts val="0"/>
              </a:spcAft>
            </a:pPr>
            <a:r>
              <a:rPr lang="ru-RU" dirty="0"/>
              <a:t>4</a:t>
            </a:r>
            <a:r>
              <a:rPr lang="ru-RU" dirty="0" smtClean="0"/>
              <a:t>) гражданам, пострадавшим </a:t>
            </a:r>
            <a:r>
              <a:rPr lang="ru-RU" dirty="0"/>
              <a:t>в результате радиационных или техногенных катастроф;</a:t>
            </a:r>
          </a:p>
          <a:p>
            <a:pPr indent="342900">
              <a:spcAft>
                <a:spcPts val="0"/>
              </a:spcAft>
            </a:pPr>
            <a:r>
              <a:rPr lang="ru-RU" dirty="0"/>
              <a:t>5</a:t>
            </a:r>
            <a:r>
              <a:rPr lang="ru-RU" dirty="0" smtClean="0"/>
              <a:t>) гражданам </a:t>
            </a:r>
            <a:r>
              <a:rPr lang="ru-RU" dirty="0"/>
              <a:t>из числа </a:t>
            </a:r>
            <a:r>
              <a:rPr lang="ru-RU" dirty="0" smtClean="0"/>
              <a:t>космонавтов</a:t>
            </a:r>
            <a:endParaRPr lang="ru-RU" dirty="0"/>
          </a:p>
          <a:p>
            <a:endParaRPr lang="ru-RU" dirty="0"/>
          </a:p>
        </p:txBody>
      </p:sp>
      <p:sp>
        <p:nvSpPr>
          <p:cNvPr id="7" name="Прямоугольник 6"/>
          <p:cNvSpPr/>
          <p:nvPr/>
        </p:nvSpPr>
        <p:spPr>
          <a:xfrm>
            <a:off x="624443" y="4705504"/>
            <a:ext cx="4022862" cy="646331"/>
          </a:xfrm>
          <a:prstGeom prst="rect">
            <a:avLst/>
          </a:prstGeom>
        </p:spPr>
        <p:txBody>
          <a:bodyPr wrap="square">
            <a:spAutoFit/>
          </a:bodyPr>
          <a:lstStyle/>
          <a:p>
            <a:r>
              <a:rPr lang="ru-RU" b="1" u="sng" dirty="0" smtClean="0">
                <a:solidFill>
                  <a:srgbClr val="FFFF00"/>
                </a:solidFill>
                <a:latin typeface="Times New Roman" panose="02020603050405020304" pitchFamily="18" charset="0"/>
                <a:ea typeface="Times New Roman" panose="02020603050405020304" pitchFamily="18" charset="0"/>
              </a:rPr>
              <a:t>Социальная пенсия назначается</a:t>
            </a:r>
          </a:p>
          <a:p>
            <a:r>
              <a:rPr lang="ru-RU" dirty="0"/>
              <a:t>1) н</a:t>
            </a:r>
            <a:r>
              <a:rPr lang="ru-RU" dirty="0" smtClean="0"/>
              <a:t>етрудоспособным гражданам</a:t>
            </a:r>
            <a:endParaRPr lang="ru-RU" dirty="0"/>
          </a:p>
        </p:txBody>
      </p:sp>
    </p:spTree>
    <p:extLst>
      <p:ext uri="{BB962C8B-B14F-4D97-AF65-F5344CB8AC3E}">
        <p14:creationId xmlns:p14="http://schemas.microsoft.com/office/powerpoint/2010/main" val="12690033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307" y="462579"/>
            <a:ext cx="10510221" cy="4401205"/>
          </a:xfrm>
          <a:prstGeom prst="rect">
            <a:avLst/>
          </a:prstGeom>
        </p:spPr>
        <p:txBody>
          <a:bodyPr wrap="square">
            <a:spAutoFit/>
          </a:bodyPr>
          <a:lstStyle/>
          <a:p>
            <a:pPr indent="342900">
              <a:spcAft>
                <a:spcPts val="0"/>
              </a:spcAft>
            </a:pPr>
            <a:r>
              <a:rPr lang="ru-RU" sz="2800" b="1" dirty="0">
                <a:solidFill>
                  <a:srgbClr val="FFFF00"/>
                </a:solidFill>
                <a:latin typeface="Times New Roman" panose="02020603050405020304" pitchFamily="18" charset="0"/>
                <a:ea typeface="Times New Roman" panose="02020603050405020304" pitchFamily="18" charset="0"/>
              </a:rPr>
              <a:t>Федеральные государственные гражданские служащие </a:t>
            </a:r>
            <a:r>
              <a:rPr lang="ru-RU" sz="2800" b="1" dirty="0">
                <a:latin typeface="Times New Roman" panose="02020603050405020304" pitchFamily="18" charset="0"/>
                <a:ea typeface="Times New Roman" panose="02020603050405020304" pitchFamily="18" charset="0"/>
              </a:rPr>
              <a:t>при наличии стажа государственной гражданской службы не менее 15 лет и замещении должности федеральной государственной гражданской службы не менее 12 полных месяцев имеют право на пенсию за выслугу лет при увольнении с федеральной государственной гражданской </a:t>
            </a:r>
            <a:r>
              <a:rPr lang="ru-RU" sz="2800" b="1" dirty="0" smtClean="0">
                <a:latin typeface="Times New Roman" panose="02020603050405020304" pitchFamily="18" charset="0"/>
                <a:ea typeface="Times New Roman" panose="02020603050405020304" pitchFamily="18" charset="0"/>
              </a:rPr>
              <a:t>службы.</a:t>
            </a:r>
          </a:p>
          <a:p>
            <a:pPr indent="342900"/>
            <a:r>
              <a:rPr lang="ru-RU" sz="2800" dirty="0"/>
              <a:t>Пенсия за выслугу лет устанавливается к трудовой пенсии по старости (инвалидности), назначенной в соответствии с Федеральным </a:t>
            </a:r>
            <a:r>
              <a:rPr lang="ru-RU" sz="2800" dirty="0">
                <a:hlinkClick r:id="rId2"/>
              </a:rPr>
              <a:t>законом</a:t>
            </a:r>
            <a:r>
              <a:rPr lang="ru-RU" sz="2800" dirty="0"/>
              <a:t> "О трудовых пенсиях в Российской Федерации", и выплачивается одновременно с ней</a:t>
            </a:r>
            <a:r>
              <a:rPr lang="ru-RU" sz="2800" dirty="0" smtClean="0"/>
              <a:t>.</a:t>
            </a:r>
            <a:endParaRPr lang="ru-RU" sz="2800" dirty="0"/>
          </a:p>
        </p:txBody>
      </p:sp>
    </p:spTree>
    <p:extLst>
      <p:ext uri="{BB962C8B-B14F-4D97-AF65-F5344CB8AC3E}">
        <p14:creationId xmlns:p14="http://schemas.microsoft.com/office/powerpoint/2010/main" val="38853570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1520" y="591671"/>
            <a:ext cx="10779162" cy="5262979"/>
          </a:xfrm>
          <a:prstGeom prst="rect">
            <a:avLst/>
          </a:prstGeom>
        </p:spPr>
        <p:txBody>
          <a:bodyPr wrap="square">
            <a:spAutoFit/>
          </a:bodyPr>
          <a:lstStyle/>
          <a:p>
            <a:pPr indent="342900" algn="just">
              <a:spcAft>
                <a:spcPts val="0"/>
              </a:spcAft>
            </a:pPr>
            <a:r>
              <a:rPr lang="ru-RU" sz="2400" b="1" dirty="0" smtClean="0">
                <a:latin typeface="Times New Roman" panose="02020603050405020304" pitchFamily="18" charset="0"/>
                <a:ea typeface="Times New Roman" panose="02020603050405020304" pitchFamily="18" charset="0"/>
              </a:rPr>
              <a:t>Право </a:t>
            </a:r>
            <a:r>
              <a:rPr lang="ru-RU" sz="2400" b="1" dirty="0">
                <a:solidFill>
                  <a:srgbClr val="FFFF00"/>
                </a:solidFill>
                <a:latin typeface="Times New Roman" panose="02020603050405020304" pitchFamily="18" charset="0"/>
                <a:ea typeface="Times New Roman" panose="02020603050405020304" pitchFamily="18" charset="0"/>
              </a:rPr>
              <a:t>на социальную пенсию </a:t>
            </a:r>
            <a:r>
              <a:rPr lang="ru-RU" sz="2400" b="1" dirty="0" smtClean="0">
                <a:latin typeface="Times New Roman" panose="02020603050405020304" pitchFamily="18" charset="0"/>
                <a:ea typeface="Times New Roman" panose="02020603050405020304" pitchFamily="18" charset="0"/>
              </a:rPr>
              <a:t>имеют </a:t>
            </a:r>
            <a:r>
              <a:rPr lang="ru-RU" sz="2400" b="1" dirty="0">
                <a:latin typeface="Times New Roman" panose="02020603050405020304" pitchFamily="18" charset="0"/>
                <a:ea typeface="Times New Roman" panose="02020603050405020304" pitchFamily="18" charset="0"/>
              </a:rPr>
              <a:t>постоянно проживающие в Российской Федерации:</a:t>
            </a:r>
          </a:p>
          <a:p>
            <a:pPr indent="342900" algn="just">
              <a:spcAft>
                <a:spcPts val="0"/>
              </a:spcAft>
            </a:pPr>
            <a:r>
              <a:rPr lang="ru-RU" sz="2400" b="1" dirty="0">
                <a:latin typeface="Times New Roman" panose="02020603050405020304" pitchFamily="18" charset="0"/>
                <a:ea typeface="Times New Roman" panose="02020603050405020304" pitchFamily="18" charset="0"/>
              </a:rPr>
              <a:t>1) инвалиды I, II и III группы, в том числе инвалиды с детства;</a:t>
            </a:r>
          </a:p>
          <a:p>
            <a:pPr indent="342900" algn="just">
              <a:spcAft>
                <a:spcPts val="0"/>
              </a:spcAft>
            </a:pPr>
            <a:r>
              <a:rPr lang="ru-RU" sz="2400" b="1" dirty="0">
                <a:latin typeface="Times New Roman" panose="02020603050405020304" pitchFamily="18" charset="0"/>
                <a:ea typeface="Times New Roman" panose="02020603050405020304" pitchFamily="18" charset="0"/>
              </a:rPr>
              <a:t>2) дети-инвалиды;</a:t>
            </a:r>
          </a:p>
          <a:p>
            <a:pPr indent="342900" algn="just">
              <a:spcAft>
                <a:spcPts val="0"/>
              </a:spcAft>
            </a:pPr>
            <a:r>
              <a:rPr lang="ru-RU" sz="2400" b="1" dirty="0">
                <a:latin typeface="Times New Roman" panose="02020603050405020304" pitchFamily="18" charset="0"/>
                <a:ea typeface="Times New Roman" panose="02020603050405020304" pitchFamily="18" charset="0"/>
              </a:rPr>
              <a:t>3) дети в возрасте до 18 лет, а также старше этого возраста, обучающиеся по очной форме в образовательных учреждениях всех типов и видов независимо от их организационно-правовой формы, за исключением образовательных учреждений дополнительного образования, до окончания ими такого обучения, но не дольше чем до достижения ими возраста 23 лет, потерявшие одного или обоих родителей, и дети умершей одинокой матери;</a:t>
            </a:r>
          </a:p>
          <a:p>
            <a:pPr indent="342900" algn="just">
              <a:spcAft>
                <a:spcPts val="0"/>
              </a:spcAft>
            </a:pPr>
            <a:r>
              <a:rPr lang="ru-RU" sz="2400" b="1" dirty="0">
                <a:latin typeface="Times New Roman" panose="02020603050405020304" pitchFamily="18" charset="0"/>
                <a:ea typeface="Times New Roman" panose="02020603050405020304" pitchFamily="18" charset="0"/>
              </a:rPr>
              <a:t>4) граждане из числа малочисленных народов Севера, достигшие возраста 55 и 50 лет (соответственно мужчины и женщины);</a:t>
            </a:r>
          </a:p>
          <a:p>
            <a:pPr indent="342900" algn="just">
              <a:spcAft>
                <a:spcPts val="0"/>
              </a:spcAft>
            </a:pPr>
            <a:r>
              <a:rPr lang="ru-RU" sz="2400" b="1" dirty="0">
                <a:latin typeface="Times New Roman" panose="02020603050405020304" pitchFamily="18" charset="0"/>
                <a:ea typeface="Times New Roman" panose="02020603050405020304" pitchFamily="18" charset="0"/>
              </a:rPr>
              <a:t>5) граждане, достигшие возраста 65 и 60 лет (соответственно мужчины и женщины).</a:t>
            </a:r>
            <a:endParaRPr lang="ru-RU"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200667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59397" y="395076"/>
            <a:ext cx="11037346" cy="5909310"/>
          </a:xfrm>
          <a:prstGeom prst="rect">
            <a:avLst/>
          </a:prstGeom>
        </p:spPr>
        <p:txBody>
          <a:bodyPr wrap="square">
            <a:spAutoFit/>
          </a:bodyPr>
          <a:lstStyle/>
          <a:p>
            <a:pPr indent="342900" algn="just">
              <a:spcAft>
                <a:spcPts val="0"/>
              </a:spcAft>
            </a:pPr>
            <a:r>
              <a:rPr lang="ru-RU" sz="2100" b="1" dirty="0" smtClean="0">
                <a:solidFill>
                  <a:srgbClr val="FFFF00"/>
                </a:solidFill>
                <a:latin typeface="Times New Roman" panose="02020603050405020304" pitchFamily="18" charset="0"/>
                <a:ea typeface="Times New Roman" panose="02020603050405020304" pitchFamily="18" charset="0"/>
              </a:rPr>
              <a:t>Социальная </a:t>
            </a:r>
            <a:r>
              <a:rPr lang="ru-RU" sz="2100" b="1" dirty="0">
                <a:solidFill>
                  <a:srgbClr val="FFFF00"/>
                </a:solidFill>
                <a:latin typeface="Times New Roman" panose="02020603050405020304" pitchFamily="18" charset="0"/>
                <a:ea typeface="Times New Roman" panose="02020603050405020304" pitchFamily="18" charset="0"/>
              </a:rPr>
              <a:t>пенсия нетрудоспособным гражданам </a:t>
            </a:r>
            <a:r>
              <a:rPr lang="ru-RU" sz="2100" b="1" dirty="0">
                <a:latin typeface="Times New Roman" panose="02020603050405020304" pitchFamily="18" charset="0"/>
                <a:ea typeface="Times New Roman" panose="02020603050405020304" pitchFamily="18" charset="0"/>
              </a:rPr>
              <a:t>назначается в следующем размере:</a:t>
            </a:r>
          </a:p>
          <a:p>
            <a:pPr indent="342900">
              <a:spcAft>
                <a:spcPts val="0"/>
              </a:spcAft>
            </a:pPr>
            <a:r>
              <a:rPr lang="ru-RU" sz="2100" b="1" dirty="0">
                <a:latin typeface="Times New Roman" panose="02020603050405020304" pitchFamily="18" charset="0"/>
                <a:ea typeface="Times New Roman" panose="02020603050405020304" pitchFamily="18" charset="0"/>
              </a:rPr>
              <a:t>1) гражданам из числа малочисленных народов Севера, достигшим возраста 55 и 50 лет (соответственно мужчины и женщины), гражданам, достигшим возраста 65 и 60 лет (соответственно мужчины и женщины), инвалидам II группы (за исключением инвалидов с детства), детям в возрасте до 18 лет, а также старше этого возраста, обучающимся по очной форме в образовательных учреждениях всех типов и видов независимо от их организационно-правовой формы, за исключением образовательных учреждений дополнительного образования, до окончания ими такого обучения, но не дольше чем до достижения ими возраста 23 лет, потерявшим одного из родителей, - 3 626 рублей 71 копейка в месяц;</a:t>
            </a:r>
          </a:p>
          <a:p>
            <a:pPr indent="342900" algn="just">
              <a:spcAft>
                <a:spcPts val="0"/>
              </a:spcAft>
            </a:pPr>
            <a:r>
              <a:rPr lang="ru-RU" sz="2100" b="1" dirty="0" smtClean="0">
                <a:latin typeface="Times New Roman" panose="02020603050405020304" pitchFamily="18" charset="0"/>
                <a:ea typeface="Times New Roman" panose="02020603050405020304" pitchFamily="18" charset="0"/>
              </a:rPr>
              <a:t>2</a:t>
            </a:r>
            <a:r>
              <a:rPr lang="ru-RU" sz="2100" b="1" dirty="0">
                <a:latin typeface="Times New Roman" panose="02020603050405020304" pitchFamily="18" charset="0"/>
                <a:ea typeface="Times New Roman" panose="02020603050405020304" pitchFamily="18" charset="0"/>
              </a:rPr>
              <a:t>) инвалидам с детства I группы и детям-инвалидам - 8 704 рубля в месяц;</a:t>
            </a:r>
          </a:p>
          <a:p>
            <a:pPr algn="just">
              <a:spcAft>
                <a:spcPts val="0"/>
              </a:spcAft>
            </a:pPr>
            <a:r>
              <a:rPr lang="ru-RU" sz="2100" b="1" dirty="0" smtClean="0">
                <a:latin typeface="Times New Roman" panose="02020603050405020304" pitchFamily="18" charset="0"/>
                <a:ea typeface="Times New Roman" panose="02020603050405020304" pitchFamily="18" charset="0"/>
              </a:rPr>
              <a:t>(2.1</a:t>
            </a:r>
            <a:r>
              <a:rPr lang="ru-RU" sz="2100" b="1" dirty="0">
                <a:latin typeface="Times New Roman" panose="02020603050405020304" pitchFamily="18" charset="0"/>
                <a:ea typeface="Times New Roman" panose="02020603050405020304" pitchFamily="18" charset="0"/>
              </a:rPr>
              <a:t>) инвалидам I группы, инвалидам с детства II группы, детям в возрасте до 18 лет, а также старше этого возраста, обучающимся по очной форме в образовательных учреждениях всех типов и видов независимо от их организационно-правовой формы, за исключением образовательных учреждений дополнительного образования, до окончания ими такого обучения, но не дольше чем до достижения ими возраста 23 лет, потерявшим обоих родителей (детям умершей одинокой матери), - 7 253 рубля 43 копейки в месяц;</a:t>
            </a:r>
          </a:p>
          <a:p>
            <a:pPr algn="just">
              <a:spcAft>
                <a:spcPts val="0"/>
              </a:spcAft>
            </a:pPr>
            <a:r>
              <a:rPr lang="ru-RU" sz="2100" b="1" dirty="0" smtClean="0">
                <a:latin typeface="Times New Roman" panose="02020603050405020304" pitchFamily="18" charset="0"/>
                <a:ea typeface="Times New Roman" panose="02020603050405020304" pitchFamily="18" charset="0"/>
              </a:rPr>
              <a:t>(3</a:t>
            </a:r>
            <a:r>
              <a:rPr lang="ru-RU" sz="2100" b="1" dirty="0">
                <a:latin typeface="Times New Roman" panose="02020603050405020304" pitchFamily="18" charset="0"/>
                <a:ea typeface="Times New Roman" panose="02020603050405020304" pitchFamily="18" charset="0"/>
              </a:rPr>
              <a:t>) инвалидам III группы - 3 082 рубля 71 копейка в месяц.</a:t>
            </a:r>
            <a:endParaRPr lang="ru-RU" sz="21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449701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4095" y="462579"/>
            <a:ext cx="11352903" cy="6001643"/>
          </a:xfrm>
          <a:prstGeom prst="rect">
            <a:avLst/>
          </a:prstGeom>
        </p:spPr>
        <p:txBody>
          <a:bodyPr wrap="square">
            <a:spAutoFit/>
          </a:bodyPr>
          <a:lstStyle/>
          <a:p>
            <a:pPr algn="ctr"/>
            <a:r>
              <a:rPr lang="ru-RU" sz="3200" b="1" dirty="0">
                <a:solidFill>
                  <a:srgbClr val="FFFF00"/>
                </a:solidFill>
              </a:rPr>
              <a:t>Установление и выплата пенсий</a:t>
            </a:r>
          </a:p>
          <a:p>
            <a:r>
              <a:rPr lang="ru-RU" sz="2200" b="1" dirty="0"/>
              <a:t>Более 40 миллионов пенсионеров получают пенсии по линии Пенсионного фонда. При этом ПФР назначает и выплачивает пенсии как в рамках системы обязательного пенсионного страхования (трудовые пенсии по старости, инвалидности, по случаю потери кормильца), так и государственного пенсионного обеспечения (социальные пенсии, пенсии участникам Великой Отечественной войны, «чернобыльцам», государственным служащим и др.). Из них 33,8 млн – получатели трудовой пенсии по старости, 2,38 млн – получатели трудовой пенсии по инвалидности, 1,3 млн чел – получатели трудовой пенсии по случаю потери кормильца, почти 3,4 млн – получатели пенсии по государственному пенсионному обеспечению. </a:t>
            </a:r>
            <a:br>
              <a:rPr lang="ru-RU" sz="2200" b="1" dirty="0"/>
            </a:br>
            <a:r>
              <a:rPr lang="ru-RU" sz="2200" b="1" dirty="0"/>
              <a:t/>
            </a:r>
            <a:br>
              <a:rPr lang="ru-RU" sz="2200" b="1" dirty="0"/>
            </a:br>
            <a:r>
              <a:rPr lang="ru-RU" sz="2200" b="1" dirty="0"/>
              <a:t>Средний размер трудовой пенсии по старости в 2013 году составил </a:t>
            </a:r>
            <a:r>
              <a:rPr lang="ru-RU" sz="2200" b="1" dirty="0">
                <a:solidFill>
                  <a:srgbClr val="FFFF00"/>
                </a:solidFill>
              </a:rPr>
              <a:t>10 741 рубль</a:t>
            </a:r>
            <a:r>
              <a:rPr lang="ru-RU" sz="2200" b="1" dirty="0"/>
              <a:t>. Средний размер пенсионного обеспечения инвалидов вследствие военной травмы и участников Великой Отечественной войны – </a:t>
            </a:r>
            <a:r>
              <a:rPr lang="ru-RU" sz="2200" b="1" dirty="0">
                <a:solidFill>
                  <a:srgbClr val="FFFF00"/>
                </a:solidFill>
              </a:rPr>
              <a:t>24 280 рублей </a:t>
            </a:r>
            <a:r>
              <a:rPr lang="ru-RU" sz="2200" b="1" dirty="0"/>
              <a:t>и </a:t>
            </a:r>
            <a:r>
              <a:rPr lang="ru-RU" sz="2200" b="1" dirty="0">
                <a:solidFill>
                  <a:srgbClr val="FFFF00"/>
                </a:solidFill>
              </a:rPr>
              <a:t>25 283 рубля </a:t>
            </a:r>
            <a:r>
              <a:rPr lang="ru-RU" sz="2200" b="1" dirty="0"/>
              <a:t>соответственно. Средний размер социальной пенсии составил </a:t>
            </a:r>
            <a:r>
              <a:rPr lang="ru-RU" sz="2200" b="1" dirty="0">
                <a:solidFill>
                  <a:srgbClr val="FFFF00"/>
                </a:solidFill>
              </a:rPr>
              <a:t>6 459 </a:t>
            </a:r>
            <a:r>
              <a:rPr lang="ru-RU" sz="2200" b="1" dirty="0"/>
              <a:t>рублей.</a:t>
            </a:r>
          </a:p>
          <a:p>
            <a:pPr algn="just"/>
            <a:r>
              <a:rPr lang="ru-RU" sz="2200" b="1" dirty="0"/>
              <a:t>Кроме того, ПФР осуществляет пенсионное обеспечение порядка 249 тысяч граждан, проживающих в 112 государствах.</a:t>
            </a:r>
          </a:p>
        </p:txBody>
      </p:sp>
    </p:spTree>
    <p:extLst>
      <p:ext uri="{BB962C8B-B14F-4D97-AF65-F5344CB8AC3E}">
        <p14:creationId xmlns:p14="http://schemas.microsoft.com/office/powerpoint/2010/main" val="14853341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4853" y="329138"/>
            <a:ext cx="11166436" cy="5262979"/>
          </a:xfrm>
          <a:prstGeom prst="rect">
            <a:avLst/>
          </a:prstGeom>
        </p:spPr>
        <p:txBody>
          <a:bodyPr wrap="square">
            <a:spAutoFit/>
          </a:bodyPr>
          <a:lstStyle/>
          <a:p>
            <a:pPr algn="ctr"/>
            <a:r>
              <a:rPr lang="ru-RU" sz="2800" b="1" dirty="0">
                <a:solidFill>
                  <a:srgbClr val="FFFF00"/>
                </a:solidFill>
              </a:rPr>
              <a:t>Выдача сертификатов на получение материнского (семейного) капитала и выплата средств материнского капитала</a:t>
            </a:r>
          </a:p>
          <a:p>
            <a:r>
              <a:rPr lang="ru-RU" sz="2000" b="1" dirty="0"/>
              <a:t>С 2007 года, когда началась реализация соответствующего федерального закона, государственный сертификат на материнский капитал получили свыше 4,7 млн российских семей. </a:t>
            </a:r>
            <a:br>
              <a:rPr lang="ru-RU" sz="2000" b="1" dirty="0"/>
            </a:br>
            <a:r>
              <a:rPr lang="ru-RU" sz="2000" b="1" dirty="0"/>
              <a:t/>
            </a:r>
            <a:br>
              <a:rPr lang="ru-RU" sz="2000" b="1" dirty="0"/>
            </a:br>
            <a:r>
              <a:rPr lang="ru-RU" sz="2000" b="1" dirty="0"/>
              <a:t>Благодаря материнскому капиталу более 2 млн семей улучшили жилищные условия. Из них более 1,3 млн семей частично или полностью погасили средствами материнского капитала жилищные кредиты на сумму 462 млрд рублей. Еще 638 тыс. семей улучшили жилищные условия, направив средства на сумму 202 млрд рублей на прямую покупку, строительство или реконструкцию жилья без привлечения кредитных средств.</a:t>
            </a:r>
            <a:br>
              <a:rPr lang="ru-RU" sz="2000" b="1" dirty="0"/>
            </a:br>
            <a:r>
              <a:rPr lang="ru-RU" sz="2000" b="1" dirty="0"/>
              <a:t/>
            </a:r>
            <a:br>
              <a:rPr lang="ru-RU" sz="2000" b="1" dirty="0"/>
            </a:br>
            <a:r>
              <a:rPr lang="ru-RU" sz="2000" b="1" dirty="0"/>
              <a:t>92,1 тыс. семей направили средства материнского капитала на образование детей на сумму 3,8 млрд рублей. 1 650 владелиц сертификата направили его средства на формирование накопительной части трудовой пенсии на сумму 308 млн рублей.</a:t>
            </a:r>
            <a:br>
              <a:rPr lang="ru-RU" sz="2000" b="1" dirty="0"/>
            </a:br>
            <a:r>
              <a:rPr lang="ru-RU" sz="2000" b="1" dirty="0"/>
              <a:t/>
            </a:r>
            <a:br>
              <a:rPr lang="ru-RU" sz="2000" b="1" dirty="0"/>
            </a:br>
            <a:r>
              <a:rPr lang="ru-RU" sz="2000" b="1" dirty="0"/>
              <a:t>На сегодняшний день более 41% семей использовали средства материнского капитала полностью.</a:t>
            </a:r>
          </a:p>
        </p:txBody>
      </p:sp>
    </p:spTree>
    <p:extLst>
      <p:ext uri="{BB962C8B-B14F-4D97-AF65-F5344CB8AC3E}">
        <p14:creationId xmlns:p14="http://schemas.microsoft.com/office/powerpoint/2010/main" val="33319797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3792" y="193638"/>
            <a:ext cx="10901082" cy="4585871"/>
          </a:xfrm>
          <a:prstGeom prst="rect">
            <a:avLst/>
          </a:prstGeom>
        </p:spPr>
        <p:txBody>
          <a:bodyPr wrap="square">
            <a:spAutoFit/>
          </a:bodyPr>
          <a:lstStyle/>
          <a:p>
            <a:pPr algn="ctr"/>
            <a:r>
              <a:rPr lang="ru-RU" sz="3200" b="1" dirty="0">
                <a:solidFill>
                  <a:srgbClr val="FFFF00"/>
                </a:solidFill>
              </a:rPr>
              <a:t>Новый порядок формирования пенсионных прав и начисления пенсии по старости: основные принципы и положения </a:t>
            </a:r>
            <a:endParaRPr lang="ru-RU" sz="3200" b="1" dirty="0" smtClean="0">
              <a:solidFill>
                <a:srgbClr val="FFFF00"/>
              </a:solidFill>
            </a:endParaRPr>
          </a:p>
          <a:p>
            <a:endParaRPr lang="ru-RU" sz="2800" b="1" dirty="0"/>
          </a:p>
          <a:p>
            <a:r>
              <a:rPr lang="ru-RU" sz="2800" b="1" u="sng" dirty="0"/>
              <a:t>С 1 января 2015 года </a:t>
            </a:r>
            <a:r>
              <a:rPr lang="ru-RU" sz="2800" b="1" dirty="0"/>
              <a:t>в России вводится новый порядок формирования пенсионных прав граждан и начисления пенсии в системе обязательного пенсионного страхования.</a:t>
            </a:r>
          </a:p>
          <a:p>
            <a:r>
              <a:rPr lang="ru-RU" sz="2800" b="1" dirty="0"/>
              <a:t>Пакет соответствующих </a:t>
            </a:r>
            <a:r>
              <a:rPr lang="ru-RU" sz="2800" b="1" dirty="0">
                <a:hlinkClick r:id="rId2"/>
              </a:rPr>
              <a:t>законов</a:t>
            </a:r>
            <a:r>
              <a:rPr lang="ru-RU" sz="2800" b="1" dirty="0"/>
              <a:t> одобрен Правительством РФ, Федеральным собранием РФ и подписан Президентом РФ</a:t>
            </a:r>
            <a:r>
              <a:rPr lang="ru-RU" sz="2800" b="1" dirty="0" smtClean="0"/>
              <a:t>.</a:t>
            </a:r>
          </a:p>
          <a:p>
            <a:endParaRPr lang="ru-RU" sz="2800" b="1" dirty="0"/>
          </a:p>
        </p:txBody>
      </p:sp>
      <p:sp>
        <p:nvSpPr>
          <p:cNvPr id="3" name="Прямоугольник 2"/>
          <p:cNvSpPr/>
          <p:nvPr/>
        </p:nvSpPr>
        <p:spPr>
          <a:xfrm>
            <a:off x="940187" y="4675102"/>
            <a:ext cx="4229748" cy="646331"/>
          </a:xfrm>
          <a:prstGeom prst="rect">
            <a:avLst/>
          </a:prstGeom>
        </p:spPr>
        <p:txBody>
          <a:bodyPr wrap="none">
            <a:spAutoFit/>
          </a:bodyPr>
          <a:lstStyle/>
          <a:p>
            <a:r>
              <a:rPr lang="ru-RU" sz="3600" b="1" dirty="0">
                <a:solidFill>
                  <a:srgbClr val="FFFF00"/>
                </a:solidFill>
              </a:rPr>
              <a:t>СТРАХОВАЯ ПЕНСИЯ</a:t>
            </a:r>
            <a:endParaRPr lang="ru-RU" sz="3600" dirty="0">
              <a:solidFill>
                <a:srgbClr val="FFFF00"/>
              </a:solidFill>
            </a:endParaRPr>
          </a:p>
        </p:txBody>
      </p:sp>
      <p:sp>
        <p:nvSpPr>
          <p:cNvPr id="4" name="Прямоугольник 3"/>
          <p:cNvSpPr/>
          <p:nvPr/>
        </p:nvSpPr>
        <p:spPr>
          <a:xfrm>
            <a:off x="6055016" y="4675101"/>
            <a:ext cx="5459251" cy="646331"/>
          </a:xfrm>
          <a:prstGeom prst="rect">
            <a:avLst/>
          </a:prstGeom>
        </p:spPr>
        <p:txBody>
          <a:bodyPr wrap="none">
            <a:spAutoFit/>
          </a:bodyPr>
          <a:lstStyle/>
          <a:p>
            <a:r>
              <a:rPr lang="ru-RU" sz="3600" b="1" dirty="0">
                <a:solidFill>
                  <a:srgbClr val="FFFF00"/>
                </a:solidFill>
              </a:rPr>
              <a:t>НАКОПИТЕЛЬНАЯ ПЕНСИЯ</a:t>
            </a:r>
            <a:endParaRPr lang="ru-RU" sz="3600" dirty="0">
              <a:solidFill>
                <a:srgbClr val="FFFF00"/>
              </a:solidFill>
            </a:endParaRPr>
          </a:p>
        </p:txBody>
      </p:sp>
    </p:spTree>
    <p:extLst>
      <p:ext uri="{BB962C8B-B14F-4D97-AF65-F5344CB8AC3E}">
        <p14:creationId xmlns:p14="http://schemas.microsoft.com/office/powerpoint/2010/main" val="18405888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90964" y="210678"/>
            <a:ext cx="4229748" cy="646331"/>
          </a:xfrm>
          <a:prstGeom prst="rect">
            <a:avLst/>
          </a:prstGeom>
        </p:spPr>
        <p:txBody>
          <a:bodyPr wrap="none">
            <a:spAutoFit/>
          </a:bodyPr>
          <a:lstStyle/>
          <a:p>
            <a:r>
              <a:rPr lang="ru-RU" sz="3600" b="1" dirty="0">
                <a:solidFill>
                  <a:srgbClr val="FFFF00"/>
                </a:solidFill>
              </a:rPr>
              <a:t>СТРАХОВАЯ ПЕНСИЯ</a:t>
            </a:r>
            <a:endParaRPr lang="ru-RU" sz="3600" dirty="0">
              <a:solidFill>
                <a:srgbClr val="FFFF00"/>
              </a:solidFill>
            </a:endParaRPr>
          </a:p>
        </p:txBody>
      </p:sp>
      <p:sp>
        <p:nvSpPr>
          <p:cNvPr id="3" name="Прямоугольник 2"/>
          <p:cNvSpPr/>
          <p:nvPr/>
        </p:nvSpPr>
        <p:spPr>
          <a:xfrm>
            <a:off x="494853" y="857009"/>
            <a:ext cx="11177195" cy="5324535"/>
          </a:xfrm>
          <a:prstGeom prst="rect">
            <a:avLst/>
          </a:prstGeom>
        </p:spPr>
        <p:txBody>
          <a:bodyPr wrap="square">
            <a:spAutoFit/>
          </a:bodyPr>
          <a:lstStyle/>
          <a:p>
            <a:r>
              <a:rPr lang="ru-RU" sz="2000" b="1" dirty="0"/>
              <a:t>Устанавливаются </a:t>
            </a:r>
            <a:r>
              <a:rPr lang="ru-RU" sz="2000" b="1" dirty="0">
                <a:solidFill>
                  <a:srgbClr val="FFFF00"/>
                </a:solidFill>
              </a:rPr>
              <a:t>три вида страховых пенсий</a:t>
            </a:r>
            <a:r>
              <a:rPr lang="ru-RU" sz="2000" b="1" dirty="0"/>
              <a:t>: по старости, по инвалидности, по случаю потери кормильца.</a:t>
            </a:r>
          </a:p>
          <a:p>
            <a:r>
              <a:rPr lang="ru-RU" sz="2000" b="1" dirty="0"/>
              <a:t>Установлено, что права на страховую пенсию будут учитываться в пенсионных коэффициентах (баллах), исходя из уровня заработной платы (уплаченных с нее страховых взносов), стажа и возраста выхода на пенсию.</a:t>
            </a:r>
          </a:p>
          <a:p>
            <a:r>
              <a:rPr lang="ru-RU" sz="2000" b="1" dirty="0"/>
              <a:t>Условиями возникновения права на страховую пенсию по старости являются достижение возраста 60 лет - для мужчин, 55 лет - для женщин, наличие страхового стажа (т.е. минимального стажа уплаты страховых взносов) не менее 15 лет, наличие величины индивидуального пенсионного коэффициента (баллов) не менее 30.</a:t>
            </a:r>
          </a:p>
          <a:p>
            <a:r>
              <a:rPr lang="ru-RU" sz="2000" b="1" dirty="0"/>
              <a:t>В 2025 году минимальный общий стаж для получения пенсии по старости достигнет 15 лет. С 6 лет в 2015 году он будет в течение 10 лет поэтапно увеличиваться – по 1 году в год. Те, у кого общий стаж к 2025 году будет менее 15 лет, имеют право обратиться в ПФР за социальной пенсией (женщины в 60 лет, мужчины – в 65 лет). Кроме этого, будет производиться социальная доплата к пенсии до прожиточного уровня пенсионера в регионе его проживания.</a:t>
            </a:r>
          </a:p>
          <a:p>
            <a:r>
              <a:rPr lang="ru-RU" sz="2000" b="1" dirty="0"/>
              <a:t>С 1 января 2015 года минимальная величина индивидуального пенсионного коэффициента, при котором возникает право на назначение страховой пенсии,  установлена в размере 6,6 с последующим ежегодным увеличением на 2,4 до достижения 30 в 2025 году.</a:t>
            </a:r>
          </a:p>
        </p:txBody>
      </p:sp>
    </p:spTree>
    <p:extLst>
      <p:ext uri="{BB962C8B-B14F-4D97-AF65-F5344CB8AC3E}">
        <p14:creationId xmlns:p14="http://schemas.microsoft.com/office/powerpoint/2010/main" val="29896925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90964" y="210678"/>
            <a:ext cx="4229748" cy="646331"/>
          </a:xfrm>
          <a:prstGeom prst="rect">
            <a:avLst/>
          </a:prstGeom>
        </p:spPr>
        <p:txBody>
          <a:bodyPr wrap="none">
            <a:spAutoFit/>
          </a:bodyPr>
          <a:lstStyle/>
          <a:p>
            <a:r>
              <a:rPr lang="ru-RU" sz="3600" b="1" dirty="0">
                <a:solidFill>
                  <a:srgbClr val="FFFF00"/>
                </a:solidFill>
              </a:rPr>
              <a:t>СТРАХОВАЯ ПЕНСИЯ</a:t>
            </a:r>
            <a:endParaRPr lang="ru-RU" sz="3600" dirty="0">
              <a:solidFill>
                <a:srgbClr val="FFFF00"/>
              </a:solidFill>
            </a:endParaRPr>
          </a:p>
        </p:txBody>
      </p:sp>
      <p:sp>
        <p:nvSpPr>
          <p:cNvPr id="3" name="Прямоугольник 2"/>
          <p:cNvSpPr/>
          <p:nvPr/>
        </p:nvSpPr>
        <p:spPr>
          <a:xfrm>
            <a:off x="451822" y="857009"/>
            <a:ext cx="11338559" cy="2739211"/>
          </a:xfrm>
          <a:prstGeom prst="rect">
            <a:avLst/>
          </a:prstGeom>
        </p:spPr>
        <p:txBody>
          <a:bodyPr wrap="square">
            <a:spAutoFit/>
          </a:bodyPr>
          <a:lstStyle/>
          <a:p>
            <a:r>
              <a:rPr lang="ru-RU" sz="2800" b="1" u="sng" dirty="0">
                <a:solidFill>
                  <a:srgbClr val="FFFF00"/>
                </a:solidFill>
              </a:rPr>
              <a:t>Что такое индивидуальный пенсионный коэффициент?</a:t>
            </a:r>
            <a:endParaRPr lang="ru-RU" sz="2800" b="1" dirty="0">
              <a:solidFill>
                <a:srgbClr val="FFFF00"/>
              </a:solidFill>
            </a:endParaRPr>
          </a:p>
          <a:p>
            <a:r>
              <a:rPr lang="ru-RU" sz="2400" b="1" dirty="0"/>
              <a:t>Годовой индивидуальный пенсионный коэффициент равен отношению суммы, уплаченных работодателем (работодателями) страховых взносов на формирование страховой пенсии по выбранному вами </a:t>
            </a:r>
            <a:r>
              <a:rPr lang="ru-RU" sz="2400" b="1" dirty="0">
                <a:hlinkClick r:id="rId2"/>
              </a:rPr>
              <a:t>тарифу 10% или 16%</a:t>
            </a:r>
            <a:r>
              <a:rPr lang="ru-RU" sz="2400" b="1" dirty="0"/>
              <a:t>, к сумме страховых взносов с максимальной взносооблагаемой по закону заработной платы, уплачиваемых работодателем по тарифу 16%, умноженному на 10:</a:t>
            </a:r>
          </a:p>
        </p:txBody>
      </p:sp>
      <p:graphicFrame>
        <p:nvGraphicFramePr>
          <p:cNvPr id="4" name="Таблица 3"/>
          <p:cNvGraphicFramePr>
            <a:graphicFrameLocks noGrp="1"/>
          </p:cNvGraphicFramePr>
          <p:nvPr>
            <p:extLst>
              <p:ext uri="{D42A27DB-BD31-4B8C-83A1-F6EECF244321}">
                <p14:modId xmlns:p14="http://schemas.microsoft.com/office/powerpoint/2010/main" val="4157769441"/>
              </p:ext>
            </p:extLst>
          </p:nvPr>
        </p:nvGraphicFramePr>
        <p:xfrm>
          <a:off x="793377" y="3430079"/>
          <a:ext cx="10997004" cy="2217685"/>
        </p:xfrm>
        <a:graphic>
          <a:graphicData uri="http://schemas.openxmlformats.org/drawingml/2006/table">
            <a:tbl>
              <a:tblPr/>
              <a:tblGrid>
                <a:gridCol w="3665668"/>
                <a:gridCol w="3665668"/>
                <a:gridCol w="3665668"/>
              </a:tblGrid>
              <a:tr h="2217685">
                <a:tc>
                  <a:txBody>
                    <a:bodyPr/>
                    <a:lstStyle/>
                    <a:p>
                      <a:pPr algn="ctr"/>
                      <a:r>
                        <a:rPr lang="ru-RU" sz="2800" dirty="0"/>
                        <a:t>Годовой ПК =</a:t>
                      </a:r>
                    </a:p>
                  </a:txBody>
                  <a:tcPr marL="9525" marR="9525" marT="9525" marB="9525" anchor="ctr">
                    <a:lnL>
                      <a:noFill/>
                    </a:lnL>
                    <a:lnR>
                      <a:noFill/>
                    </a:lnR>
                    <a:lnT>
                      <a:noFill/>
                    </a:lnT>
                    <a:lnB>
                      <a:noFill/>
                    </a:lnB>
                  </a:tcPr>
                </a:tc>
                <a:tc>
                  <a:txBody>
                    <a:bodyPr/>
                    <a:lstStyle/>
                    <a:p>
                      <a:pPr algn="ctr"/>
                      <a:endParaRPr lang="ru-RU" sz="2800"/>
                    </a:p>
                  </a:txBody>
                  <a:tcPr marL="9525" marR="9525" marT="9525" marB="9525" anchor="ctr">
                    <a:lnL>
                      <a:noFill/>
                    </a:lnL>
                    <a:lnR>
                      <a:noFill/>
                    </a:lnR>
                    <a:lnT>
                      <a:noFill/>
                    </a:lnT>
                    <a:lnB>
                      <a:noFill/>
                    </a:lnB>
                  </a:tcPr>
                </a:tc>
                <a:tc>
                  <a:txBody>
                    <a:bodyPr/>
                    <a:lstStyle/>
                    <a:p>
                      <a:pPr algn="ctr"/>
                      <a:r>
                        <a:rPr lang="ru-RU" sz="2800" dirty="0" smtClean="0"/>
                        <a:t>* максимальное </a:t>
                      </a:r>
                      <a:r>
                        <a:rPr lang="ru-RU" sz="2800" dirty="0"/>
                        <a:t>значение ПК (7,39 в 2015 году, 10 – в 2021 году)</a:t>
                      </a:r>
                    </a:p>
                  </a:txBody>
                  <a:tcPr marL="9525" marR="9525" marT="9525" marB="9525" anchor="ctr">
                    <a:lnL>
                      <a:noFill/>
                    </a:lnL>
                    <a:lnR>
                      <a:noFill/>
                    </a:lnR>
                    <a:lnT>
                      <a:noFill/>
                    </a:lnT>
                    <a:lnB>
                      <a:noFill/>
                    </a:lnB>
                  </a:tcPr>
                </a:tc>
              </a:tr>
            </a:tbl>
          </a:graphicData>
        </a:graphic>
      </p:graphicFrame>
      <p:pic>
        <p:nvPicPr>
          <p:cNvPr id="1025" name="Picture 1" descr="http://www.pfrf.ru/spec/raschet_pensii/img/formula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2417" y="3714555"/>
            <a:ext cx="4166841" cy="1630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7894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90964" y="210678"/>
            <a:ext cx="4229748" cy="646331"/>
          </a:xfrm>
          <a:prstGeom prst="rect">
            <a:avLst/>
          </a:prstGeom>
        </p:spPr>
        <p:txBody>
          <a:bodyPr wrap="none">
            <a:spAutoFit/>
          </a:bodyPr>
          <a:lstStyle/>
          <a:p>
            <a:r>
              <a:rPr lang="ru-RU" sz="3600" b="1" dirty="0">
                <a:solidFill>
                  <a:srgbClr val="FFFF00"/>
                </a:solidFill>
              </a:rPr>
              <a:t>СТРАХОВАЯ ПЕНСИЯ</a:t>
            </a:r>
            <a:endParaRPr lang="ru-RU" sz="3600" dirty="0">
              <a:solidFill>
                <a:srgbClr val="FFFF00"/>
              </a:solidFill>
            </a:endParaRPr>
          </a:p>
        </p:txBody>
      </p:sp>
      <p:sp>
        <p:nvSpPr>
          <p:cNvPr id="3" name="Прямоугольник 2"/>
          <p:cNvSpPr/>
          <p:nvPr/>
        </p:nvSpPr>
        <p:spPr>
          <a:xfrm>
            <a:off x="408790" y="1090274"/>
            <a:ext cx="11478410" cy="4801314"/>
          </a:xfrm>
          <a:prstGeom prst="rect">
            <a:avLst/>
          </a:prstGeom>
        </p:spPr>
        <p:txBody>
          <a:bodyPr wrap="square">
            <a:spAutoFit/>
          </a:bodyPr>
          <a:lstStyle/>
          <a:p>
            <a:r>
              <a:rPr lang="ru-RU" b="1" dirty="0"/>
              <a:t>Тариф, по которому работодатели уплачивают страховые взносы в систему ОПС - 22% от фонда оплаты труда работника (максимальный уровень взносооблагаемой зарплаты ежегодно определяется федеральным законом). 6% тарифа страховых взносов с систему ОПС идет на финансирование фиксированной выплаты (до 2015 года – фиксированного базового размера), а 16% является индивидуальным тарифом, уплаченные взносы по которому, по вашему выбору, могут или полностью направляться на формирование пенсионных прав в страховой части пенсии, или 6% может направляться на формирование ваших пенсионных накоплений, а 10% - на формирование пенсионных прав в страховой части пенсии.</a:t>
            </a:r>
          </a:p>
          <a:p>
            <a:r>
              <a:rPr lang="ru-RU" b="1" dirty="0"/>
              <a:t>В 2014-2015 годах у граждан 1967 года рождения и моложе есть право выбора варианта пенсионного обеспечения в системе обязательного пенсионного страхования: продолжить формирование пенсионных накоплений (тариф 6%) или отказаться от дальнейшего формирования накопительной пенсии, тем самым направив все страховые взносы, которые за них уплачивают работодатели, на формирование страховой пенсии.</a:t>
            </a:r>
          </a:p>
          <a:p>
            <a:r>
              <a:rPr lang="ru-RU" b="1" dirty="0"/>
              <a:t>Сделав выбор, необходимо подать соответствующее заявление в Пенсионный фонд России.</a:t>
            </a:r>
          </a:p>
          <a:p>
            <a:r>
              <a:rPr lang="ru-RU" b="1" dirty="0"/>
              <a:t>Если вы никогда не подавали заявление о выборе НПФ или управляющей компании и не сделаете выбор в 2014–15 годах, то все страховые взносы будут поступать на формирование страховой пенсии.</a:t>
            </a:r>
          </a:p>
          <a:p>
            <a:r>
              <a:rPr lang="ru-RU" b="1" dirty="0"/>
              <a:t>В случае отказа от формирования пенсионных накоплений все ранее сформированные пенсионные накопления будут инвестироваться и выплачены в полном объеме, когда вы получите право на пенсию и обратитесь за ее назначением.</a:t>
            </a:r>
          </a:p>
        </p:txBody>
      </p:sp>
    </p:spTree>
    <p:extLst>
      <p:ext uri="{BB962C8B-B14F-4D97-AF65-F5344CB8AC3E}">
        <p14:creationId xmlns:p14="http://schemas.microsoft.com/office/powerpoint/2010/main" val="26668960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90964" y="210678"/>
            <a:ext cx="4229748" cy="646331"/>
          </a:xfrm>
          <a:prstGeom prst="rect">
            <a:avLst/>
          </a:prstGeom>
        </p:spPr>
        <p:txBody>
          <a:bodyPr wrap="none">
            <a:spAutoFit/>
          </a:bodyPr>
          <a:lstStyle/>
          <a:p>
            <a:r>
              <a:rPr lang="ru-RU" sz="3600" b="1" dirty="0">
                <a:solidFill>
                  <a:srgbClr val="FFFF00"/>
                </a:solidFill>
              </a:rPr>
              <a:t>СТРАХОВАЯ ПЕНСИЯ</a:t>
            </a:r>
            <a:endParaRPr lang="ru-RU" sz="3600" dirty="0">
              <a:solidFill>
                <a:srgbClr val="FFFF00"/>
              </a:solidFill>
            </a:endParaRPr>
          </a:p>
        </p:txBody>
      </p:sp>
      <p:sp>
        <p:nvSpPr>
          <p:cNvPr id="3" name="Прямоугольник 2"/>
          <p:cNvSpPr/>
          <p:nvPr/>
        </p:nvSpPr>
        <p:spPr>
          <a:xfrm>
            <a:off x="548640" y="1250203"/>
            <a:ext cx="10897497" cy="4524315"/>
          </a:xfrm>
          <a:prstGeom prst="rect">
            <a:avLst/>
          </a:prstGeom>
        </p:spPr>
        <p:txBody>
          <a:bodyPr wrap="square">
            <a:spAutoFit/>
          </a:bodyPr>
          <a:lstStyle/>
          <a:p>
            <a:r>
              <a:rPr lang="ru-RU" sz="2400" b="1" dirty="0"/>
              <a:t>При выборе варианта пенсионного обеспечения важно знать, что приняв решение о формировании накопительной пенсии, вы уменьшаете пенсионные права на формирование страховой части, и наоборот.</a:t>
            </a:r>
          </a:p>
          <a:p>
            <a:r>
              <a:rPr lang="ru-RU" sz="2400" b="1" dirty="0"/>
              <a:t>При отказе от формирования пенсионных накоплений максимальный годовой пенсионный коэффициент-10, если продолжаете формировать – 6,25 (с 2021 года).</a:t>
            </a:r>
          </a:p>
          <a:p>
            <a:r>
              <a:rPr lang="ru-RU" sz="2400" b="1" dirty="0"/>
              <a:t>Страховая пенсия ежегодно увеличивается государством на уровень не ниже инфляции. Накопительная пенсия не индексируется государством. Доходность пенсионных накоплений зависит исключительно от результатов их инвестирования, то есть могут быть и убытки.</a:t>
            </a:r>
          </a:p>
          <a:p>
            <a:r>
              <a:rPr lang="ru-RU" sz="2400" b="1" dirty="0"/>
              <a:t>В случае убытков гарантируется лишь выплата суммы уплаченных страховых взносов на накопительную пенсию.</a:t>
            </a:r>
          </a:p>
        </p:txBody>
      </p:sp>
    </p:spTree>
    <p:extLst>
      <p:ext uri="{BB962C8B-B14F-4D97-AF65-F5344CB8AC3E}">
        <p14:creationId xmlns:p14="http://schemas.microsoft.com/office/powerpoint/2010/main" val="2757658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90964" y="210678"/>
            <a:ext cx="4229748" cy="646331"/>
          </a:xfrm>
          <a:prstGeom prst="rect">
            <a:avLst/>
          </a:prstGeom>
        </p:spPr>
        <p:txBody>
          <a:bodyPr wrap="none">
            <a:spAutoFit/>
          </a:bodyPr>
          <a:lstStyle/>
          <a:p>
            <a:r>
              <a:rPr lang="ru-RU" sz="3600" b="1" dirty="0">
                <a:solidFill>
                  <a:srgbClr val="FFFF00"/>
                </a:solidFill>
              </a:rPr>
              <a:t>СТРАХОВАЯ ПЕНСИЯ</a:t>
            </a:r>
            <a:endParaRPr lang="ru-RU" sz="3600" dirty="0">
              <a:solidFill>
                <a:srgbClr val="FFFF00"/>
              </a:solidFill>
            </a:endParaRPr>
          </a:p>
        </p:txBody>
      </p:sp>
      <p:sp>
        <p:nvSpPr>
          <p:cNvPr id="4" name="Прямоугольник 3"/>
          <p:cNvSpPr/>
          <p:nvPr/>
        </p:nvSpPr>
        <p:spPr>
          <a:xfrm>
            <a:off x="602427" y="1189707"/>
            <a:ext cx="11317046" cy="4524315"/>
          </a:xfrm>
          <a:prstGeom prst="rect">
            <a:avLst/>
          </a:prstGeom>
        </p:spPr>
        <p:txBody>
          <a:bodyPr wrap="square">
            <a:spAutoFit/>
          </a:bodyPr>
          <a:lstStyle/>
          <a:p>
            <a:r>
              <a:rPr lang="ru-RU" sz="2400" b="1" u="sng" dirty="0"/>
              <a:t>Чем выше зарплата, тем выше и значение  годового  пенсионного коэффициента!</a:t>
            </a:r>
            <a:br>
              <a:rPr lang="ru-RU" sz="2400" b="1" u="sng" dirty="0"/>
            </a:br>
            <a:r>
              <a:rPr lang="ru-RU" sz="2400" b="1" dirty="0"/>
              <a:t/>
            </a:r>
            <a:br>
              <a:rPr lang="ru-RU" sz="2400" b="1" dirty="0"/>
            </a:br>
            <a:r>
              <a:rPr lang="ru-RU" sz="2400" dirty="0"/>
              <a:t>При расчете годового пенсионного коэффициента учитывается только официальная зарплата до вычета налога на доходы физических лиц (13%).</a:t>
            </a:r>
          </a:p>
          <a:p>
            <a:r>
              <a:rPr lang="ru-RU" sz="2400" dirty="0"/>
              <a:t>С 2021 года при ежегодном повышении уровня взносооблагаемой зарплаты до 2,3 от среднероссийской зарплаты максимальное значение годового ПК достигнет 10 с 7,39 в 2015 году. Максимальный годовой коэффициент начисляется, если зарплата, с которой уплачиваются страховые взносы, не ниже максимальной зарплаты, с которой работодатели по закону уплачивают страховые взносы в систему ОПС, и вы отказались от формирования пенсионных накоплений. </a:t>
            </a:r>
          </a:p>
          <a:p>
            <a:r>
              <a:rPr lang="ru-RU" sz="2400" dirty="0"/>
              <a:t>Стоимость пенсионного коэффициента будет ежегодно определяться федеральным законом.</a:t>
            </a:r>
          </a:p>
        </p:txBody>
      </p:sp>
    </p:spTree>
    <p:extLst>
      <p:ext uri="{BB962C8B-B14F-4D97-AF65-F5344CB8AC3E}">
        <p14:creationId xmlns:p14="http://schemas.microsoft.com/office/powerpoint/2010/main" val="30878912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90964" y="210678"/>
            <a:ext cx="4229748" cy="646331"/>
          </a:xfrm>
          <a:prstGeom prst="rect">
            <a:avLst/>
          </a:prstGeom>
        </p:spPr>
        <p:txBody>
          <a:bodyPr wrap="none">
            <a:spAutoFit/>
          </a:bodyPr>
          <a:lstStyle/>
          <a:p>
            <a:r>
              <a:rPr lang="ru-RU" sz="3600" b="1" dirty="0">
                <a:solidFill>
                  <a:srgbClr val="FFFF00"/>
                </a:solidFill>
              </a:rPr>
              <a:t>СТРАХОВАЯ ПЕНСИЯ</a:t>
            </a:r>
            <a:endParaRPr lang="ru-RU" sz="3600" dirty="0">
              <a:solidFill>
                <a:srgbClr val="FFFF00"/>
              </a:solidFill>
            </a:endParaRPr>
          </a:p>
        </p:txBody>
      </p:sp>
      <p:sp>
        <p:nvSpPr>
          <p:cNvPr id="3" name="Прямоугольник 2"/>
          <p:cNvSpPr/>
          <p:nvPr/>
        </p:nvSpPr>
        <p:spPr>
          <a:xfrm>
            <a:off x="333487" y="1076816"/>
            <a:ext cx="11618259" cy="5232202"/>
          </a:xfrm>
          <a:prstGeom prst="rect">
            <a:avLst/>
          </a:prstGeom>
        </p:spPr>
        <p:txBody>
          <a:bodyPr wrap="square">
            <a:spAutoFit/>
          </a:bodyPr>
          <a:lstStyle/>
          <a:p>
            <a:pPr algn="ctr"/>
            <a:r>
              <a:rPr lang="ru-RU" b="1" u="sng" dirty="0">
                <a:solidFill>
                  <a:srgbClr val="FFFF00"/>
                </a:solidFill>
              </a:rPr>
              <a:t>Формула расчета страховой пенсии</a:t>
            </a:r>
            <a:endParaRPr lang="ru-RU" b="1" dirty="0">
              <a:solidFill>
                <a:srgbClr val="FFFF00"/>
              </a:solidFill>
            </a:endParaRPr>
          </a:p>
          <a:p>
            <a:r>
              <a:rPr lang="ru-RU" dirty="0"/>
              <a:t>При расчете страховой пенсии суммируются все годовые пенсионные коэффициенты, в том числе особые коэффициенты за социально значимые периоды. Далее полученная сумма годовых пенсионных коэффициентов умножается на коэффициент за отложенную пенсию и стоимость годового пенсионного коэффициента.</a:t>
            </a:r>
          </a:p>
          <a:p>
            <a:r>
              <a:rPr lang="ru-RU" dirty="0"/>
              <a:t>К полученному значению прибавляется фиксированная выплата, увеличенная на размер премиального коэффициента за обращение за назначением пенсии в более поздние сроки после достижения пенсионного возраста или возникновения права на пенсию (досрочно).</a:t>
            </a:r>
          </a:p>
          <a:p>
            <a:r>
              <a:rPr lang="ru-RU" dirty="0"/>
              <a:t>Законом предусмотрено, что если гражданин проработал в сельском хозяйстве не менее 30 лет и остался жить в сельской местности, размер фиксированной выплаты в составе страховой пенсии будет увеличен еще на 25%.</a:t>
            </a:r>
          </a:p>
          <a:p>
            <a:r>
              <a:rPr lang="ru-RU" dirty="0"/>
              <a:t>Формула расчета страховой пенсии выглядит следующим образом:</a:t>
            </a:r>
          </a:p>
          <a:p>
            <a:pPr algn="ctr"/>
            <a:r>
              <a:rPr lang="ru-RU" sz="2800" b="1" dirty="0">
                <a:solidFill>
                  <a:srgbClr val="FFFF00"/>
                </a:solidFill>
              </a:rPr>
              <a:t>СП = (ФВ х КПВ) + (ИПК х КПВ х СПК)</a:t>
            </a:r>
          </a:p>
          <a:p>
            <a:r>
              <a:rPr lang="ru-RU" dirty="0"/>
              <a:t>где:</a:t>
            </a:r>
            <a:br>
              <a:rPr lang="ru-RU" dirty="0"/>
            </a:br>
            <a:r>
              <a:rPr lang="ru-RU" dirty="0"/>
              <a:t>СП – страховая пенсия в году назначения пенсии; </a:t>
            </a:r>
          </a:p>
          <a:p>
            <a:r>
              <a:rPr lang="ru-RU" dirty="0"/>
              <a:t>ФВ – фиксированная выплата;</a:t>
            </a:r>
          </a:p>
          <a:p>
            <a:r>
              <a:rPr lang="ru-RU" dirty="0"/>
              <a:t>ИПК – индивидуальный пенсионный коэффициент, равный сумме всех годовых пенсионных коэффициентов гражданина;</a:t>
            </a:r>
          </a:p>
          <a:p>
            <a:r>
              <a:rPr lang="ru-RU" dirty="0"/>
              <a:t>СПК – стоимость одного пенсионного коэффициента в году назначения пенсии;</a:t>
            </a:r>
          </a:p>
          <a:p>
            <a:r>
              <a:rPr lang="ru-RU" dirty="0"/>
              <a:t>КПВ – премиальные коэффициенты за выход на пенсию позже общеустановленного пенсионного возраста.</a:t>
            </a:r>
          </a:p>
        </p:txBody>
      </p:sp>
    </p:spTree>
    <p:extLst>
      <p:ext uri="{BB962C8B-B14F-4D97-AF65-F5344CB8AC3E}">
        <p14:creationId xmlns:p14="http://schemas.microsoft.com/office/powerpoint/2010/main" val="2030127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90964" y="210678"/>
            <a:ext cx="4229748" cy="646331"/>
          </a:xfrm>
          <a:prstGeom prst="rect">
            <a:avLst/>
          </a:prstGeom>
        </p:spPr>
        <p:txBody>
          <a:bodyPr wrap="none">
            <a:spAutoFit/>
          </a:bodyPr>
          <a:lstStyle/>
          <a:p>
            <a:r>
              <a:rPr lang="ru-RU" sz="3600" b="1" dirty="0">
                <a:solidFill>
                  <a:srgbClr val="FFFF00"/>
                </a:solidFill>
              </a:rPr>
              <a:t>СТРАХОВАЯ ПЕНСИЯ</a:t>
            </a:r>
            <a:endParaRPr lang="ru-RU" sz="3600" dirty="0">
              <a:solidFill>
                <a:srgbClr val="FFFF00"/>
              </a:solidFill>
            </a:endParaRPr>
          </a:p>
        </p:txBody>
      </p:sp>
      <p:sp>
        <p:nvSpPr>
          <p:cNvPr id="3" name="Прямоугольник 2"/>
          <p:cNvSpPr/>
          <p:nvPr/>
        </p:nvSpPr>
        <p:spPr>
          <a:xfrm>
            <a:off x="795955" y="965104"/>
            <a:ext cx="10219765" cy="3046988"/>
          </a:xfrm>
          <a:prstGeom prst="rect">
            <a:avLst/>
          </a:prstGeom>
        </p:spPr>
        <p:txBody>
          <a:bodyPr wrap="square">
            <a:spAutoFit/>
          </a:bodyPr>
          <a:lstStyle/>
          <a:p>
            <a:r>
              <a:rPr lang="ru-RU" sz="2400" b="1" dirty="0"/>
              <a:t>Обратите внимание, что по новым правилам выходить на пенсию позже будет выгодно. За каждый год более позднего обращения за пенсией страховая пенсия будет увеличиваться на соответствующие премиальные коэффициенты.</a:t>
            </a:r>
          </a:p>
          <a:p>
            <a:r>
              <a:rPr lang="ru-RU" sz="2400" b="1" dirty="0"/>
              <a:t>Например, если вы обратитесь за назначением пенсии через 5 лет после достижения пенсионного возраста, то фиксированная выплата вырастет на 36%, а страховая пенсия – на 45%; если - 10 лет, то фиксированная выплата увеличится в 2,11 раз, страховая часть - в 2,32 раза.</a:t>
            </a:r>
          </a:p>
        </p:txBody>
      </p:sp>
    </p:spTree>
    <p:extLst>
      <p:ext uri="{BB962C8B-B14F-4D97-AF65-F5344CB8AC3E}">
        <p14:creationId xmlns:p14="http://schemas.microsoft.com/office/powerpoint/2010/main" val="6236181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90964" y="210678"/>
            <a:ext cx="4229748" cy="646331"/>
          </a:xfrm>
          <a:prstGeom prst="rect">
            <a:avLst/>
          </a:prstGeom>
        </p:spPr>
        <p:txBody>
          <a:bodyPr wrap="none">
            <a:spAutoFit/>
          </a:bodyPr>
          <a:lstStyle/>
          <a:p>
            <a:r>
              <a:rPr lang="ru-RU" sz="3600" b="1" dirty="0">
                <a:solidFill>
                  <a:srgbClr val="FFFF00"/>
                </a:solidFill>
              </a:rPr>
              <a:t>СТРАХОВАЯ ПЕНСИЯ</a:t>
            </a:r>
            <a:endParaRPr lang="ru-RU" sz="3600" dirty="0">
              <a:solidFill>
                <a:srgbClr val="FFFF00"/>
              </a:solidFill>
            </a:endParaRPr>
          </a:p>
        </p:txBody>
      </p:sp>
      <p:sp>
        <p:nvSpPr>
          <p:cNvPr id="4" name="Прямоугольник 3"/>
          <p:cNvSpPr/>
          <p:nvPr/>
        </p:nvSpPr>
        <p:spPr>
          <a:xfrm>
            <a:off x="494852" y="1028343"/>
            <a:ext cx="11026588" cy="4893647"/>
          </a:xfrm>
          <a:prstGeom prst="rect">
            <a:avLst/>
          </a:prstGeom>
        </p:spPr>
        <p:txBody>
          <a:bodyPr wrap="square">
            <a:spAutoFit/>
          </a:bodyPr>
          <a:lstStyle/>
          <a:p>
            <a:r>
              <a:rPr lang="ru-RU" sz="2400" b="1" dirty="0">
                <a:solidFill>
                  <a:schemeClr val="accent1"/>
                </a:solidFill>
              </a:rPr>
              <a:t>Страховая пенсия в полном объеме по новым правилам будет формироваться у граждан, которые начнут работать в 2015 году.</a:t>
            </a:r>
          </a:p>
          <a:p>
            <a:r>
              <a:rPr lang="ru-RU" sz="2400" b="1" dirty="0"/>
              <a:t>У будущих пенсионеров, имеющих страховой стаж до 2015 г., все сформированные пенсионные права фиксируются, сохраняются и гарантированно будут исполняться. В 2014 году будет произведена их конвертация в индивидуальные пенсионные коэффициенты.</a:t>
            </a:r>
          </a:p>
          <a:p>
            <a:r>
              <a:rPr lang="ru-RU" sz="2400" b="1" dirty="0"/>
              <a:t>Для граждан, имеющих трудовой стаж: инвалидов I группы, граждан достигших 80-летнего возраста, граждан работавших или проживающих в районах Крайнего Севера и приравненных к ним местностях, пенсия будет назначаться в повышенном размере за счёт увеличенного размера фиксированной выплаты, либо применения "северных" коэффициентов.</a:t>
            </a:r>
          </a:p>
          <a:p>
            <a:r>
              <a:rPr lang="ru-RU" sz="2400" b="1" dirty="0"/>
              <a:t>Условия назначения пенсии по инвалидности и по случаю потери кормильца остаются прежними</a:t>
            </a:r>
          </a:p>
        </p:txBody>
      </p:sp>
    </p:spTree>
    <p:extLst>
      <p:ext uri="{BB962C8B-B14F-4D97-AF65-F5344CB8AC3E}">
        <p14:creationId xmlns:p14="http://schemas.microsoft.com/office/powerpoint/2010/main" val="29256576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51868" y="210678"/>
            <a:ext cx="5459251" cy="646331"/>
          </a:xfrm>
          <a:prstGeom prst="rect">
            <a:avLst/>
          </a:prstGeom>
        </p:spPr>
        <p:txBody>
          <a:bodyPr wrap="none">
            <a:spAutoFit/>
          </a:bodyPr>
          <a:lstStyle/>
          <a:p>
            <a:r>
              <a:rPr lang="ru-RU" sz="3600" b="1" dirty="0" smtClean="0">
                <a:solidFill>
                  <a:srgbClr val="FFFF00"/>
                </a:solidFill>
              </a:rPr>
              <a:t>НАКОПИТЕЛЬНАЯ ПЕНСИЯ</a:t>
            </a:r>
            <a:endParaRPr lang="ru-RU" sz="3600" dirty="0">
              <a:solidFill>
                <a:srgbClr val="FFFF00"/>
              </a:solidFill>
            </a:endParaRPr>
          </a:p>
        </p:txBody>
      </p:sp>
      <p:sp>
        <p:nvSpPr>
          <p:cNvPr id="3" name="Прямоугольник 2"/>
          <p:cNvSpPr/>
          <p:nvPr/>
        </p:nvSpPr>
        <p:spPr>
          <a:xfrm>
            <a:off x="570155" y="857009"/>
            <a:ext cx="11403106" cy="5355312"/>
          </a:xfrm>
          <a:prstGeom prst="rect">
            <a:avLst/>
          </a:prstGeom>
        </p:spPr>
        <p:txBody>
          <a:bodyPr wrap="square">
            <a:spAutoFit/>
          </a:bodyPr>
          <a:lstStyle/>
          <a:p>
            <a:r>
              <a:rPr lang="ru-RU" dirty="0" smtClean="0"/>
              <a:t>С</a:t>
            </a:r>
            <a:r>
              <a:rPr lang="ru-RU" dirty="0"/>
              <a:t> 1 января 2015 года накопительная часть пенсии выделяется в самостоятельный вид пенсии. Ее может устанавливать как ПФР, так и НПФ, если в нем формируются ваши пенсионные накопления.</a:t>
            </a:r>
          </a:p>
          <a:p>
            <a:r>
              <a:rPr lang="ru-RU" dirty="0"/>
              <a:t>При выборе варианта пенсионного обеспечения нужно помнить, что приняв решение о формировании накопительной пенсии, вы уменьшаете пенсионные права на формирование страховой пенсии, и наоборот. Какой вариант выгоднее - решаете вы сами.</a:t>
            </a:r>
          </a:p>
          <a:p>
            <a:r>
              <a:rPr lang="ru-RU" dirty="0"/>
              <a:t>При принятии решения о выборе стоит помнить о том, что страховая пенсия гарантированно увеличивается государством за счет ежегодной индексации по уровню не ниже инфляции. В то время как накопительная пенсия - это пенсионные накопления, которые передаются из ПФР в управление негосударственному пенсионному фонду или управляющей компании и инвестируются ими на финансовом рынке. Накопительная пенсия не индексируется государством. Доходность пенсионных накоплений зависит исключительно от результатов их инвестирования, то есть могут быть и убытки. В случае убытков гарантируется лишь выплата суммы уплаченных страховых взносов на накопительную часть пенсию.</a:t>
            </a:r>
          </a:p>
          <a:p>
            <a:r>
              <a:rPr lang="ru-RU" dirty="0"/>
              <a:t>По новым правилам расчета размер накопительной пенсии также будет выше, если обратиться за назначением пенсии позднее общеустановленного пенсионного возраста: 60 лет для мужчин и 55 лет – для женщин. Ведь для расчета накопительной пенсии сумма пенсионных накоплений делится на т. н. период ожидаемой выплаты пенсии – 228 месяцев. А если, например, обратиться за назначением пенсии на три года позднее, то сумма пенсионных накоплений делится уже на 192 месяца.</a:t>
            </a:r>
          </a:p>
          <a:p>
            <a:r>
              <a:rPr lang="ru-RU" b="1" dirty="0">
                <a:solidFill>
                  <a:srgbClr val="006600"/>
                </a:solidFill>
              </a:rPr>
              <a:t>Таким образом, чем выше зарплата и продолжительнее общий стаж, тем выше будет размер пенсии по старости!</a:t>
            </a:r>
            <a:endParaRPr lang="ru-RU" dirty="0"/>
          </a:p>
        </p:txBody>
      </p:sp>
    </p:spTree>
    <p:extLst>
      <p:ext uri="{BB962C8B-B14F-4D97-AF65-F5344CB8AC3E}">
        <p14:creationId xmlns:p14="http://schemas.microsoft.com/office/powerpoint/2010/main" val="37363803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Небесный</Template>
  <TotalTime>1701</TotalTime>
  <Words>6596</Words>
  <Application>Microsoft Office PowerPoint</Application>
  <PresentationFormat>Произвольный</PresentationFormat>
  <Paragraphs>472</Paragraphs>
  <Slides>69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69</vt:i4>
      </vt:variant>
    </vt:vector>
  </HeadingPairs>
  <TitlesOfParts>
    <vt:vector size="70" baseType="lpstr">
      <vt:lpstr>Небеса</vt:lpstr>
      <vt:lpstr>Государственные и муниципальные финансы</vt:lpstr>
      <vt:lpstr>Презентация PowerPoint</vt:lpstr>
      <vt:lpstr>Презентация PowerPoint</vt:lpstr>
      <vt:lpstr>Презентация PowerPoint</vt:lpstr>
      <vt:lpstr>Презентация PowerPoint</vt:lpstr>
      <vt:lpstr>Пенсионный фонд Российской Федерации - один из наиболее значимых социальных институтов страны. Это крупнейшая федеральная система оказания государственных услуг в области социального обеспечения в России.</vt:lpstr>
      <vt:lpstr>ПФР был образован 22 декабря 1990 года Постановлением Верховного Совета РСФСР №442-1 «Об организации Пенсионного фонда РСФСР» для государственного управления финансами пенсионного обеспечения, которые было необходимо выделить в самостоятельный внебюджетный фонд.  С созданием Пенсионного фонда в России появился принципиально новый механизм финансирования и выплаты пенсий и пособий. Средства для финансирования выплаты пенсий стали формироваться за счет поступления обязательных страховых взносов работодателей и граждан.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 основные задачи ПФ входят: </vt:lpstr>
      <vt:lpstr>Презентация PowerPoint</vt:lpstr>
      <vt:lpstr>Накопительная пенсионная система обладает следующими преимуществами. ОНА</vt:lpstr>
      <vt:lpstr>Средства ПФ формируются за счет следующих основных источников:</vt:lpstr>
      <vt:lpstr>За счет средств ПФ осуществляются:</vt:lpstr>
      <vt:lpstr>Презентация PowerPoint</vt:lpstr>
      <vt:lpstr>Система пенсионного обеспечения представляет собой техно­логическую цепочку, состоящую из целого ряда звеньев — от назначения до выплаты пенсий.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Государственные и муниципальные финансы</dc:title>
  <dc:creator>Илья</dc:creator>
  <cp:lastModifiedBy>Бедрачук Илья</cp:lastModifiedBy>
  <cp:revision>307</cp:revision>
  <cp:lastPrinted>2014-05-13T22:09:17Z</cp:lastPrinted>
  <dcterms:created xsi:type="dcterms:W3CDTF">2014-01-06T06:23:34Z</dcterms:created>
  <dcterms:modified xsi:type="dcterms:W3CDTF">2014-05-13T22:09:42Z</dcterms:modified>
</cp:coreProperties>
</file>