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0" r:id="rId3"/>
    <p:sldId id="288" r:id="rId4"/>
    <p:sldId id="283" r:id="rId5"/>
    <p:sldId id="281" r:id="rId6"/>
    <p:sldId id="282" r:id="rId7"/>
    <p:sldId id="263" r:id="rId8"/>
    <p:sldId id="259" r:id="rId9"/>
    <p:sldId id="258" r:id="rId10"/>
    <p:sldId id="260" r:id="rId11"/>
    <p:sldId id="276" r:id="rId12"/>
    <p:sldId id="266" r:id="rId13"/>
    <p:sldId id="277" r:id="rId14"/>
    <p:sldId id="265" r:id="rId15"/>
    <p:sldId id="261" r:id="rId16"/>
    <p:sldId id="262" r:id="rId17"/>
    <p:sldId id="264" r:id="rId18"/>
    <p:sldId id="267" r:id="rId19"/>
    <p:sldId id="268" r:id="rId20"/>
    <p:sldId id="270" r:id="rId21"/>
    <p:sldId id="269" r:id="rId22"/>
    <p:sldId id="278" r:id="rId23"/>
    <p:sldId id="284" r:id="rId24"/>
    <p:sldId id="285" r:id="rId25"/>
    <p:sldId id="286" r:id="rId26"/>
    <p:sldId id="287" r:id="rId27"/>
    <p:sldId id="291" r:id="rId28"/>
    <p:sldId id="292" r:id="rId29"/>
    <p:sldId id="289" r:id="rId30"/>
    <p:sldId id="271" r:id="rId31"/>
    <p:sldId id="272" r:id="rId32"/>
    <p:sldId id="273" r:id="rId33"/>
    <p:sldId id="274" r:id="rId34"/>
    <p:sldId id="275" r:id="rId35"/>
    <p:sldId id="293" r:id="rId36"/>
    <p:sldId id="279" r:id="rId37"/>
    <p:sldId id="290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26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344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5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462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10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53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831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86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96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699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76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812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7658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930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992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88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71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148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0497D53-3DC6-41BB-8275-FD1DAE21827C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E779E76E-A282-4B80-B76C-5B9AFCF2C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848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A7F4BA-B5AB-471F-94C6-BDB26DE29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48" y="140677"/>
            <a:ext cx="11873132" cy="1434906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ЛЕКЦИОННЫЙ КУРС ПО ДИСЦИПЛИНЕ </a:t>
            </a:r>
            <a:r>
              <a:rPr lang="ru-RU" sz="4000" b="1" dirty="0"/>
              <a:t>«ПРОФИЛАКТИКА ДЕВИАНТНОГО ПОВЕДЕНИЯ МОЛОДЕЖИ»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5FFB269-5E46-46A9-A316-CB68D59AAA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6948" y="1871004"/>
            <a:ext cx="8356209" cy="4853354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925098C-9B4E-4D96-9A00-130979428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48578" y="2926080"/>
            <a:ext cx="3343422" cy="325088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i="1" dirty="0"/>
              <a:t>Преподаватель:</a:t>
            </a:r>
          </a:p>
          <a:p>
            <a:pPr marL="0" indent="0" algn="r">
              <a:buNone/>
            </a:pPr>
            <a:r>
              <a:rPr lang="ru-RU" i="1" dirty="0"/>
              <a:t>канд. полит. наук, </a:t>
            </a:r>
          </a:p>
          <a:p>
            <a:pPr marL="0" indent="0" algn="r">
              <a:buNone/>
            </a:pPr>
            <a:r>
              <a:rPr lang="ru-RU" i="1" dirty="0"/>
              <a:t>доцент каф. управления (ауд. 1536)</a:t>
            </a:r>
          </a:p>
          <a:p>
            <a:pPr marL="0" indent="0" algn="r">
              <a:buNone/>
            </a:pPr>
            <a:r>
              <a:rPr lang="ru-RU" b="1" i="1" dirty="0"/>
              <a:t>Волынчук Яна Александровна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93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B267861-BAA7-4AB9-B8F3-F37458F01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093" y="182881"/>
            <a:ext cx="10283482" cy="637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336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A94626A-C56F-4FE5-AB62-BF0C13563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38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8AAFC8B-8EB5-45DF-A39A-7F17C97DC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943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448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3F89D8F-10CE-4628-96A8-FA00F95B3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5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5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371FAA7-EAAC-4DC4-A218-45C214728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64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7B679D-D37E-4340-BBFD-172652AE9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625" y="225083"/>
            <a:ext cx="11016175" cy="95660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отклоняющегося поведения: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8E40F21-3D83-4F12-AB45-2BA87BE8C2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7625" y="1378634"/>
            <a:ext cx="5807591" cy="521911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Девиантное поведение</a:t>
            </a:r>
          </a:p>
          <a:p>
            <a:pPr marL="0" indent="0">
              <a:buNone/>
            </a:pP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Делинквентное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</a:t>
            </a:r>
          </a:p>
          <a:p>
            <a:pPr marL="0" indent="0">
              <a:buNone/>
            </a:pP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Аддиктивное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373D8285-072A-42A5-A6F2-C5EE9F9E2C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70805" y="1533378"/>
            <a:ext cx="6358597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15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DB1E75-9193-4DF7-9CD3-1255D94AC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63" y="140678"/>
            <a:ext cx="11619914" cy="8159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отклоняющегося поведения: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6A4E9F7-0701-4B73-932D-23E615D53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286" y="956604"/>
            <a:ext cx="11760591" cy="590139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Культурные и психические отклонения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(сексуальные отклонения, алкоголизм, наркомания)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Индивидуальные и групповые отклонения.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Первичное и вторичное отклонения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первичное отклонение (отклоняющееся поведение личности, которое в целом соответствует культурным нормам, принятым в обществе)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вторичным отклонение называют отклонение от существующих в группе норм, которое социально определяется как девиантное.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Культурно одобряемые отклонения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сверхинтеллектуальность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особые склонности,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сверхмотивация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Культурно осуждаемые отклонения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(нарушение нравственных норм и законов).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1395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B0629E-FC4D-4B10-91BA-BC59E4CB1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609"/>
            <a:ext cx="10515600" cy="68931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Девиантное поведение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3CDC26D-E211-4853-A6A0-97652B525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45" y="815926"/>
            <a:ext cx="11844997" cy="5880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называть такое поведение, которое не соответствует требованиям принятых в обществе социальных норм. 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Девиантное, отклоняющееся поведение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поступок, деятельность человека, социальное явление, не соответствующие установившимся в данном обществе нормам (стереотипам, образцам) поведения.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Причины: 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психические и психофизиологические расстройства; 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и психологические проблемы;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возрастные кризисы.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277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326308-F44C-498A-9154-5F37BA2AA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86" y="0"/>
            <a:ext cx="11535508" cy="78779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Делинквентное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(преступное) поведение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C842F5-400A-412D-8467-5696D044A9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7286" y="1392702"/>
            <a:ext cx="5613009" cy="5247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асоциальное противоправное поведение человека (преступление), проявляемое в его поступках (действиях или бездействии), наносящих вред как отдельным людям, так и обществу в целом.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C574E515-5091-4D09-B927-481943886A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80295" y="1153552"/>
            <a:ext cx="5922499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60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326308-F44C-498A-9154-5F37BA2AA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98" y="98475"/>
            <a:ext cx="11437034" cy="54863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делинквентного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поведения: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C842F5-400A-412D-8467-5696D044A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83" y="914400"/>
            <a:ext cx="11830929" cy="56552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Административные правонарушения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(нарушение правил дорожного движения, мелкое хулиганство (сквернословие, нецензурная брань в общественных местах оскорбительное приставание к гражданам и другие подобные действия, нарушающие общественный порядок и спокойствие граждан и т.д.); распитие спиртных напитков на улицах, на стадионах, в скверах, парках, во всех видах общественного транспорта и в других общественных местах; появление в общественных местах в пьяном виде, оскорбляющем человеческое достоинство и общественную нравственность; доведение несовершеннолетнего до состояния опьянения родителями или иными лицами.</a:t>
            </a:r>
          </a:p>
        </p:txBody>
      </p:sp>
    </p:spTree>
    <p:extLst>
      <p:ext uri="{BB962C8B-B14F-4D97-AF65-F5344CB8AC3E}">
        <p14:creationId xmlns:p14="http://schemas.microsoft.com/office/powerpoint/2010/main" val="4287528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326308-F44C-498A-9154-5F37BA2AA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98" y="98475"/>
            <a:ext cx="11437034" cy="101287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Делинквентное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(преступное) поведение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C842F5-400A-412D-8467-5696D044A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83" y="1434904"/>
            <a:ext cx="11830929" cy="5317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Дисциплинарный проступок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вид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делинквентного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поведения — это противоправное, виновное неисполнение или ненадлежащее исполнение работником своих трудовых обязанностей (прогулы без уважительных причин занятий/работы, появление на работе в состоянии алкогольного, наркотического или токсического опьянения, распитие спиртных напитков, употребление наркотических или токсических средств на рабочем месте и в рабочее время, нарушение правил охраны труда.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870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326308-F44C-498A-9154-5F37BA2AA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6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Делинквентное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(преступное) поведение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C842F5-400A-412D-8467-5696D044A9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5421" y="1674054"/>
            <a:ext cx="6231987" cy="50221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Преступление.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Преступлениями являются только те общественно опасные деяния, которые предусмотрены уголовным законом и запрещены им под угрозой наказания. К ним относятся кражи и убийства, угоны автомобилей и вандализм (осквернение сооружений и порча имущества), терроризм и изнасилования, мошенничества и незаконный оборот наркотических средств и психотропных веществ.</a:t>
            </a: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60982B64-F4A0-4E02-A023-2D346CB9A63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39951" y="1983545"/>
            <a:ext cx="5387926" cy="343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945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534FDD-F4B2-4E6F-9916-AF9831CD3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812"/>
            <a:ext cx="10515600" cy="956604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Делинквентное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78C9E2A-FE56-4489-AF9A-799080AA86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294228"/>
            <a:ext cx="5779456" cy="48827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отклоняющееся поведение в крайних своих формах представляет 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 наказуемое деяние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начинается со школьных прогулов и приобщения к асоциальной группе.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следуют мелкое хулиганство, издевательство над младшими, слабыми и т. п.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9AA75D3C-7B3A-469D-BEC0-4C23A5E788E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AE36FFE-1577-4167-B034-CF420737B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769" y="1294228"/>
            <a:ext cx="5964701" cy="531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261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D2933F-688A-44B9-B5A9-9E7456F4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015"/>
            <a:ext cx="11049000" cy="150524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формирования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делинквентного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71DEE73-0774-4C07-9C4B-408E67C7A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25" y="1969477"/>
            <a:ext cx="11549575" cy="4754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Социальные условия: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слабость власти и несовершенство законодательства, 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катаклизмы и низкий уровень жизни;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ярлыки (принцип порочного круга);</a:t>
            </a:r>
          </a:p>
          <a:p>
            <a:pPr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микросоциальная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ситуация (асоциальное и антисоциальное окружение); 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Влияние психопатологии.</a:t>
            </a:r>
          </a:p>
        </p:txBody>
      </p:sp>
    </p:spTree>
    <p:extLst>
      <p:ext uri="{BB962C8B-B14F-4D97-AF65-F5344CB8AC3E}">
        <p14:creationId xmlns:p14="http://schemas.microsoft.com/office/powerpoint/2010/main" val="3784900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9F4674-2A18-423B-BE4C-A7C649280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98" y="126609"/>
            <a:ext cx="10917702" cy="61897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Аддиктивное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5B0147E-6DC2-438F-B4E0-C470D1D8C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12" y="886266"/>
            <a:ext cx="12023188" cy="58380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на фоне физической или психологической зависимости и является частным случаем девиантного поведения. Это стремление к уходу от реальности путем изменения психического состояния с помощью приема веществ или деятельности, что сопровождается развитием интенсивных эмоций. 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Виды: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употребление веществ, изменяющих психическое состояние, включая наркотики, лекарства, различные яды;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азартных играх, включая компьютерные;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переедание или голодание;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телевизор, длительные прослушивания музыки, главным образом основанной на низкочастотных ритмах;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политика, религия, сектантство, большой спорт;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манипулирование со своей психикой;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нездоровое увлечение литературой в стиле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фентэзи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 «дамские романы».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3843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BB1E4D-4A49-48D5-9DE7-A9CC25272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формирования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аддиктивного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поведения: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407A29A-CD83-4BE7-BE57-D28DEDC2A1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3895" y="1825624"/>
            <a:ext cx="5751321" cy="47439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Страдания, которые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аддикты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пытаются облегчить или продлить с помощью алкоголя, наркотиков и т.д. </a:t>
            </a: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Попытка человека уйти от жизненных реалий в свой обособленный мир. </a:t>
            </a: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Путём реализации этой задачи является трансформация сознания, его состояния.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E002FC60-9D9F-45FF-BD9E-4475424BFA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19838" y="1825624"/>
            <a:ext cx="5872162" cy="489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63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26336469-4348-4E3E-B893-C3ABEF718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классификация видов отклоняющегося поведения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02482EF-CEB6-49B2-9278-13789CE30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1519312"/>
            <a:ext cx="11980985" cy="5338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Психологический подход основан на выделении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социально-психологических различий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видов отклоняющегося поведения личности.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классификации выстраиваются на основе следующих критериев: 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нарушаемой нормы; 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цели поведения и его мотивация;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данного поведения и ущерб, им причиняемый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индивидуально-стилевые характеристики поведения.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3816664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C65313-91F9-4AA5-BD1F-0F1B34FD0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Три группы девиантного поведения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4B4C17-77F1-4145-9F64-F01D2B8874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2880" y="1153550"/>
            <a:ext cx="5962336" cy="5542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1.Антисоциальное (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внешнедиструктивное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поведение, противоречащее правовым нормам, угрожающее социальному порядку и благополучию окружающих людей. Оно включает любые действия или бездействие, запрещенные законодательством в форме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антидисциплинарных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противоправных и антиобщественных деяний.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ряде случаев антисоциальное поведение ассоциируется с противоправным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делинквентным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717A2DB4-3BDE-4B15-B8A0-AD25B7B81D6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691B419-8200-462D-8B20-E0A39C664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217" y="1265997"/>
            <a:ext cx="5685712" cy="559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78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C65313-91F9-4AA5-BD1F-0F1B34FD0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5948" cy="76028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Три группы девиантного поведения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4B4C17-77F1-4145-9F64-F01D2B887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4" y="829994"/>
            <a:ext cx="11910646" cy="6147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2.Асоциальное ( смешено-деструктивное)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поведение, уклоняющееся от выполнения морально-нравственных норм, угрожающее благополучию межличностных отношений.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Данное поведение регулируется социальными группами и морально-нравственными нормами (религиозные нормы, профессиональные требования, профессиональная этика, школьные правила и т. д.).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Асоциальное поведение взрослых может проявляться в нарушение профессиональной этики, агрессивном поведении, сексуальных девиациях, бродяжничестве, иждивенчестве, вымогательстве, проституции и др.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Границы асоциального поведения особенно изменчивы, поскольку оно более других поведенческих девиаций находится под влиянием культуры и времени.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выраженной форме асоциальное поведение совпадает с легкими формами антисоциального поведения и нередко также обозначается как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делинквентное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4585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C65313-91F9-4AA5-BD1F-0F1B34FD0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54" y="365126"/>
            <a:ext cx="11732454" cy="57740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Три группы девиантного поведения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4B4C17-77F1-4145-9F64-F01D2B887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562708"/>
            <a:ext cx="11873131" cy="618978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3.Диссоциальное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аутодеструктивное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это поведение, отклоняющееся от медицинских и психологических норм, угрожающее целостности и развитию самой личности. </a:t>
            </a:r>
          </a:p>
          <a:p>
            <a:pPr marL="0" indent="0">
              <a:buNone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Саморазрушительное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 в современном мире выступает в следующих основных формах: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суицидальное поведение, 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пищевая зависимость, 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зависимость (злоупотребление психоактивными веществами), 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нехимические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аддикций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(игровая, компьютерная, интернет-зависимость и пр.), 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фанатическое поведение (например, вовлеченность в деструктивно-религиозный культ), </a:t>
            </a:r>
          </a:p>
          <a:p>
            <a:pPr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аутическое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поведение, </a:t>
            </a:r>
          </a:p>
          <a:p>
            <a:pPr>
              <a:buFontTx/>
              <a:buChar char="-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виктимное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 (поведение жертвы), </a:t>
            </a: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с выраженным риском для жизни (экстремальные виды спорта, существенное превышение скорости при езде на автомобиле и др.).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516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F67246-2D23-4566-9DFA-FBCF01B87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9151"/>
            <a:ext cx="10515600" cy="80185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A4987F2-416D-41DA-82F4-AA29BB9B3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218" y="1167618"/>
            <a:ext cx="5891998" cy="530352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 греч. предохранительный).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мер по предотвращению чего-либо.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мер, направленных на охрану здоровья, предупреждение возникновения и распространения болезней, на улучшение физического развития населения, сохранение трудоспособности и обеспечение долголетия.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36976351-F347-477B-9755-4F72C277FC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36898" y="1969477"/>
            <a:ext cx="4937760" cy="309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09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CB23C8C5-4634-4DF3-A752-FB993F566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6" y="365125"/>
            <a:ext cx="11521440" cy="174843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тем, что поведенческие девиации относятся к группе наиболее опасных и стойких феноменов,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девиантного поведения приобретает особую социальную значимость и актуальность.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663DA48-C98B-48C0-970A-590D0AA60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0166" y="2715065"/>
            <a:ext cx="4783016" cy="384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девиантного поведения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комплекс мероприятий, направленных на его предупреждение. 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AA4CE2C9-AD51-45AB-A5BD-E491B18610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16062" y="2113558"/>
            <a:ext cx="6654018" cy="458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21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2C31D90E-E3BD-4C01-9C3F-8C9EC5EE8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489" y="267287"/>
            <a:ext cx="11044311" cy="6231988"/>
          </a:xfrm>
        </p:spPr>
        <p:txBody>
          <a:bodyPr>
            <a:normAutofit/>
          </a:bodyPr>
          <a:lstStyle/>
          <a:p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профилактические мероприятия условно делят на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и специальные.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3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общим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относят политические и социально-экономические мероприятия, направленные на дальнейшее повышение благосостояния людей, улучшение их образования, труда и быта, прогресс науки, культуры и всего того, что способствует всестороннему развитию личности. 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мероприятия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базируясь на общих, тем не менее имеют некоторые особенности при различных формах девиантного поведения.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7263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581FD6D-5997-40F7-9ED7-944447D11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75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8FE59AD-6116-4EC2-99D0-4B6A4CDF3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8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DE5953-196D-4D51-8C53-EDF002C05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605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профилактика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 себя три основных направления: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45BD34-3E5A-4131-ABF6-588140A69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5" y="1825625"/>
            <a:ext cx="11507373" cy="4701784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совершенствование социальной жизни людей;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устранение социальных факторов, способствующих формированию и проявлению девиантного поведения;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воспитание социально позитивно ориентированной личности.</a:t>
            </a:r>
          </a:p>
        </p:txBody>
      </p:sp>
    </p:spTree>
    <p:extLst>
      <p:ext uri="{BB962C8B-B14F-4D97-AF65-F5344CB8AC3E}">
        <p14:creationId xmlns:p14="http://schemas.microsoft.com/office/powerpoint/2010/main" val="3812935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F836C8-77FF-4C5D-A1CA-BD861B3E7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72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Вторичная профилактика включает в себя следующие основные направления: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63C37E2-B1EB-48A3-804F-A5D531087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63" y="1547446"/>
            <a:ext cx="11493305" cy="5022165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определение факторов риска и выделение так называемых групп "профилактического учета" по различным формам девиантного поведения;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раннее и активное выявление лиц с нервно-психическими нарушениями;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медицинскую коррекцию выявленных заболеваний, осложненных нарушениями поведения.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35499181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AA44A36-9BAE-4D47-946D-B3C995A59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292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EF032B-3F19-4D9F-A66B-C108DD137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17451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работы с детьми или подростками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182D7A2-E3F7-4A11-82FA-846039768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745" y="844062"/>
            <a:ext cx="5990471" cy="5332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прямого или опосредованного влияния на личность, а сам прием – часть метода, его фрагмент.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261EB58-94FD-44A4-81A4-A51E29BC0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4570" y="844062"/>
            <a:ext cx="5582968" cy="60139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методы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 детьми и подростками с девиантным поведением: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переубеждение,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переключение,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в деятельность,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доверие,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диалог,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свобода выбора,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увлечение,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самоконтроль,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самооценка деятельности и поведения.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238ADCA-C70A-4B5B-89BE-093D13D1B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5" y="2190750"/>
            <a:ext cx="5990471" cy="449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35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742BBF88-659F-4F8C-92D8-53C2936B5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40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Педагогические приемы: </a:t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B17648D-DDF8-4452-A25F-D13D006C68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2599" y="900332"/>
            <a:ext cx="5882618" cy="57536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Созидательный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доброты, внимания, заботы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Просьба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Поощрение (одобрение, похвала, награда, доверие)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«Авансирование личности» (высказывание положительного мнения о личности авансом)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Прощение</a:t>
            </a:r>
          </a:p>
          <a:p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D1412BB3-E1A5-4C39-955C-975E025082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09957" y="1069146"/>
            <a:ext cx="6119445" cy="558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320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F8347F0F-29E9-412B-8A74-D1A4448E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Примеры, способствующие формированию социально-одобряемого поведения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E1BAD4C-537F-48C6-87C3-B3198D7CF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448972"/>
            <a:ext cx="5779456" cy="5247250"/>
          </a:xfrm>
        </p:spPr>
        <p:txBody>
          <a:bodyPr>
            <a:normAutofit fontScale="925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Убеждение и личный пример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Моральная поддержка и укрепление веры в свои силы и возможности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Пробуждение гуманных чувств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в интересную деятельность (социальное проектирование, конкурсы и презентации)</a:t>
            </a:r>
          </a:p>
          <a:p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A840AD97-8AE6-4622-86BC-37DD89E68D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19838" y="1448972"/>
            <a:ext cx="5581430" cy="509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423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E6F49DBA-ADF7-4A3A-8DCF-CC6BBD104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422" y="98475"/>
            <a:ext cx="11662116" cy="161778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оказании помощи девиантному подростку необходимо придерживаться 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следующего алгоритма:</a:t>
            </a:r>
            <a:b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75DAA5A-0808-432F-B1F4-1E80DF736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166" y="1336431"/>
            <a:ext cx="11507372" cy="54019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Выявление возрастных и индивидуальных проблем подростка с помощью наблюдения и психолого-педагогической диагностики.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Классификация выявленных проблем по: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Принадлежности к естественно-культурным, социально-культурным или социально-психологическим задачам;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Источникам их возникновения, к которым относятся в первую очередь семья девиантного подростка, ближайший к нему социум, группы сверстников (в том числе и класс) и школа как воспитательная организация;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их осознанности подростком и его эмоциональному отношению к ним.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Ранжирование проблем подростка по степени значимости их с точки зрения его социализации.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4.Постановка цели планируемой индивидуальной помощи в школе в соответствии с первоочередными проблемами школьника.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1320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E6F49DBA-ADF7-4A3A-8DCF-CC6BBD104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422" y="98476"/>
            <a:ext cx="11662116" cy="12379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оказании помощи девиантному подростку необходимо придерживаться следующего алгоритма: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75DAA5A-0808-432F-B1F4-1E80DF736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166" y="1139483"/>
            <a:ext cx="11741834" cy="559894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Определение ведущей тактики оказания индивидуальной помощи воспитаннику: от косвенного включения его в педагогические ситуации до самостоятельного решения им своих проблем.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Выбор основного пути индивидуальной помощи девиантному подростку на данном этапе решения той или иной проблемы: через классный коллектив, через семью школьника или через непосредственное взаимодействие с ним педагога.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Установление обратной связи в процессе оказания индивидуальной помощи (с помощью наблюдений, психолого-педагогической диагностики и в непосредственном контакте со школьником).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Интерпретация и анализ получаемых результатов, соотнесение их с поставленными целями и степенью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той или иной проблемы подростка.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Коррекция индивидуальной помощи, основанная на анализе полученных результатов.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8439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2356E01F-3A43-4B09-91EE-A19E5E714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91" y="365125"/>
            <a:ext cx="11591779" cy="13255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Психотерапия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система лечебного воздействия на психику, а через психику - на поведение больного. Психотерапия позволяет перестраивать личность, способствует психологической и социальной переориентации больного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EED8CE-C632-4646-8605-1E2CCB2A23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8812" y="1690688"/>
            <a:ext cx="5922499" cy="501960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психотерапии является специфическим, так как эффект при его применении достигается не физическими или химическими свойствами лечебного фактора, а с помощью информации, которую он в себе несет.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коррекции поведения чаще других применяют такие методы как: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убеждение (рациональная психотерапия), внушение, самовнушение и семейная психотерапия.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последние годы все шире применяется личностно-ориентированная психотерапия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E3893CC7-4EE3-447B-9598-FA35D663A4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19838" y="1690688"/>
            <a:ext cx="5623632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91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15AAF77D-036D-4B65-BCEF-D71C4D44E6D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12542" y="45802"/>
            <a:ext cx="11929403" cy="681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2566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8E3185B-0758-4267-B6F6-9517AAD37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672203"/>
      </p:ext>
    </p:extLst>
  </p:cSld>
  <p:clrMapOvr>
    <a:masterClrMapping/>
  </p:clrMapOvr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293</TotalTime>
  <Words>1637</Words>
  <Application>Microsoft Office PowerPoint</Application>
  <PresentationFormat>Произвольный</PresentationFormat>
  <Paragraphs>154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Глубина</vt:lpstr>
      <vt:lpstr>ЛЕКЦИОННЫЙ КУРС ПО ДИСЦИПЛИНЕ «ПРОФИЛАКТИКА ДЕВИАНТНОГО ПОВЕДЕНИЯ МОЛОДЕЖИ»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отклоняющегося поведения:</vt:lpstr>
      <vt:lpstr>Виды отклоняющегося поведения:</vt:lpstr>
      <vt:lpstr>Девиантное поведение </vt:lpstr>
      <vt:lpstr>Делинквентное (преступное) поведение </vt:lpstr>
      <vt:lpstr>Виды делинквентного поведения: </vt:lpstr>
      <vt:lpstr>Делинквентное (преступное) поведение </vt:lpstr>
      <vt:lpstr>Делинквентное (преступное) поведение </vt:lpstr>
      <vt:lpstr>Делинквентное поведение </vt:lpstr>
      <vt:lpstr>Причины формирования делинквентного поведения:</vt:lpstr>
      <vt:lpstr>Аддиктивное поведение </vt:lpstr>
      <vt:lpstr>Причины формирования аддиктивного поведения: </vt:lpstr>
      <vt:lpstr>Психологическая классификация видов отклоняющегося поведения</vt:lpstr>
      <vt:lpstr>Три группы девиантного поведения </vt:lpstr>
      <vt:lpstr>Три группы девиантного поведения </vt:lpstr>
      <vt:lpstr>Три группы девиантного поведения </vt:lpstr>
      <vt:lpstr>Профилактика</vt:lpstr>
      <vt:lpstr>В связи с тем, что поведенческие девиации относятся к группе наиболее опасных и стойких феноменов, профилактика девиантного поведения приобретает особую социальную значимость и актуальность. </vt:lpstr>
      <vt:lpstr>Все профилактические мероприятия условно делят на общие и специальные.   К общим относят политические и социально-экономические мероприятия, направленные на дальнейшее повышение благосостояния людей, улучшение их образования, труда и быта, прогресс науки, культуры и всего того, что способствует всестороннему развитию личности.   Специальные мероприятия, базируясь на общих, тем не менее имеют некоторые особенности при различных формах девиантного поведения. </vt:lpstr>
      <vt:lpstr>Презентация PowerPoint</vt:lpstr>
      <vt:lpstr>Презентация PowerPoint</vt:lpstr>
      <vt:lpstr>Первичная профилактика включает в себя три основных направления:</vt:lpstr>
      <vt:lpstr>Вторичная профилактика включает в себя следующие основные направления:</vt:lpstr>
      <vt:lpstr>Презентация PowerPoint</vt:lpstr>
      <vt:lpstr>Метод работы с детьми или подростками </vt:lpstr>
      <vt:lpstr>Педагогические приемы:  </vt:lpstr>
      <vt:lpstr>2. Примеры, способствующие формированию социально-одобряемого поведения </vt:lpstr>
      <vt:lpstr>При оказании помощи девиантному подростку необходимо придерживаться следующего алгоритма: </vt:lpstr>
      <vt:lpstr>При оказании помощи девиантному подростку необходимо придерживаться следующего алгоритма: </vt:lpstr>
      <vt:lpstr>Психотерапия - система лечебного воздействия на психику, а через психику - на поведение больного. Психотерапия позволяет перестраивать личность, способствует психологической и социальной переориентации больного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ЛЕКЦИОННЫЙ КУРС ПО ДИСЦИПЛИНЕ «ПРОФИЛАКТИКА ДЕВИАНТНОГО ПОВЕДЕНИЯ МОЛОДЕЖИ»</dc:title>
  <dc:creator>Yana Volinchuk</dc:creator>
  <cp:lastModifiedBy>Яна</cp:lastModifiedBy>
  <cp:revision>60</cp:revision>
  <dcterms:created xsi:type="dcterms:W3CDTF">2017-08-27T05:23:06Z</dcterms:created>
  <dcterms:modified xsi:type="dcterms:W3CDTF">2017-09-30T12:49:18Z</dcterms:modified>
</cp:coreProperties>
</file>