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62" r:id="rId4"/>
    <p:sldId id="271" r:id="rId5"/>
    <p:sldId id="268" r:id="rId6"/>
    <p:sldId id="269" r:id="rId7"/>
    <p:sldId id="272" r:id="rId8"/>
    <p:sldId id="273" r:id="rId9"/>
    <p:sldId id="274" r:id="rId10"/>
    <p:sldId id="261" r:id="rId11"/>
    <p:sldId id="257" r:id="rId12"/>
    <p:sldId id="258" r:id="rId13"/>
    <p:sldId id="259" r:id="rId14"/>
    <p:sldId id="260" r:id="rId15"/>
    <p:sldId id="266" r:id="rId16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89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82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92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073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7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5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12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089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90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772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658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602CF-A6A0-424C-90DE-F5AE0E86FDE4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C9D0B-C755-47A3-AA90-0BD140AB1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43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 smtClean="0"/>
              <a:t>Современные основы аудиторской деятельности</a:t>
            </a:r>
            <a:r>
              <a:rPr lang="ru-RU" sz="6000" b="1" dirty="0" smtClean="0"/>
              <a:t> </a:t>
            </a:r>
            <a:endParaRPr lang="ru-RU" sz="6000" b="1" dirty="0" smtClean="0"/>
          </a:p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 smtClean="0"/>
              <a:t>Преподаватель каф. Экономика: к.э.н., доцент Василенко М.Е.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8470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/>
              <a:t>02 декабря 2014г. вступил в силу Федеральный 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закон </a:t>
            </a:r>
            <a:r>
              <a:rPr lang="ru-RU" sz="3600" b="1" dirty="0"/>
              <a:t>от </a:t>
            </a:r>
            <a:r>
              <a:rPr lang="ru-RU" sz="3600" b="1" dirty="0" smtClean="0"/>
              <a:t>01 декабря </a:t>
            </a:r>
            <a:r>
              <a:rPr lang="ru-RU" sz="3600" b="1" dirty="0"/>
              <a:t>2014 г. N 403-ФЗ 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«О </a:t>
            </a:r>
            <a:r>
              <a:rPr lang="ru-RU" sz="3600" b="1" dirty="0"/>
              <a:t>внесении изменений </a:t>
            </a:r>
            <a:r>
              <a:rPr lang="ru-RU" sz="3600" b="1" dirty="0" smtClean="0"/>
              <a:t>в отдельные законодательные </a:t>
            </a:r>
            <a:r>
              <a:rPr lang="ru-RU" sz="3600" b="1" dirty="0"/>
              <a:t>акты Российской </a:t>
            </a:r>
            <a:r>
              <a:rPr lang="ru-RU" sz="3600" b="1" dirty="0" smtClean="0"/>
              <a:t>Федерации».</a:t>
            </a:r>
            <a:r>
              <a:rPr lang="ru-RU" sz="3600" dirty="0" smtClean="0"/>
              <a:t> 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0905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/>
              <a:t>Приказ</a:t>
            </a:r>
          </a:p>
          <a:p>
            <a:pPr marL="0" indent="0" algn="ctr">
              <a:buNone/>
            </a:pPr>
            <a:r>
              <a:rPr lang="ru-RU" sz="4000" b="1" dirty="0" smtClean="0"/>
              <a:t> от 9 ноября 2016 г. № 207</a:t>
            </a:r>
          </a:p>
          <a:p>
            <a:pPr marL="0" indent="0" algn="ctr">
              <a:buNone/>
            </a:pPr>
            <a:endParaRPr lang="ru-RU" sz="4000" b="1" dirty="0" smtClean="0"/>
          </a:p>
          <a:p>
            <a:pPr marL="0" indent="0" algn="ctr">
              <a:buNone/>
            </a:pPr>
            <a:r>
              <a:rPr lang="ru-RU" sz="4000" b="1" dirty="0" smtClean="0"/>
              <a:t>О ВВЕДЕНИИ</a:t>
            </a:r>
          </a:p>
          <a:p>
            <a:pPr marL="0" indent="0" algn="ctr">
              <a:buNone/>
            </a:pPr>
            <a:r>
              <a:rPr lang="ru-RU" sz="4000" b="1" dirty="0" smtClean="0"/>
              <a:t> В ДЕЙСТВИЕ МЕЖДУНАРОДНЫХ СТАНДАРТОВ АУДИТА НА ТЕРРИТОРИИ </a:t>
            </a:r>
          </a:p>
          <a:p>
            <a:pPr marL="0" indent="0" algn="ctr">
              <a:buNone/>
            </a:pPr>
            <a:r>
              <a:rPr lang="ru-RU" sz="4000" b="1" dirty="0" smtClean="0"/>
              <a:t>РОССИЙСКОЙ ФЕДЕРАЦИИ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3035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/>
              <a:t>М</a:t>
            </a:r>
            <a:r>
              <a:rPr lang="ru-RU" sz="6000" b="1" dirty="0" smtClean="0"/>
              <a:t>СА </a:t>
            </a:r>
            <a:r>
              <a:rPr lang="ru-RU" sz="6000" b="1" dirty="0"/>
              <a:t>в РФ: порядок признания и применения</a:t>
            </a:r>
            <a:r>
              <a:rPr lang="ru-RU" sz="6000" dirty="0"/>
              <a:t> </a:t>
            </a:r>
            <a:br>
              <a:rPr lang="ru-RU" sz="6000" dirty="0"/>
            </a:b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410132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/>
              <a:t>Международные стандарты составлены исходя из </a:t>
            </a:r>
            <a:r>
              <a:rPr lang="ru-RU" sz="4000" b="1" dirty="0" smtClean="0"/>
              <a:t>базовых принципов</a:t>
            </a:r>
            <a:r>
              <a:rPr lang="ru-RU" sz="4000" b="1" dirty="0"/>
              <a:t>, определяющих работу аудиторов </a:t>
            </a:r>
            <a:r>
              <a:rPr lang="ru-RU" sz="4000" b="1" dirty="0" smtClean="0"/>
              <a:t>и взаимоотношения </a:t>
            </a:r>
            <a:r>
              <a:rPr lang="ru-RU" sz="4000" b="1" dirty="0"/>
              <a:t>с клиентами</a:t>
            </a:r>
            <a:r>
              <a:rPr lang="ru-RU" sz="4000" dirty="0"/>
              <a:t> </a:t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7465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26344"/>
            <a:ext cx="10515600" cy="1325563"/>
          </a:xfrm>
        </p:spPr>
        <p:txBody>
          <a:bodyPr/>
          <a:lstStyle/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ОСНОВОПОЛАГАЮЩИЕ ПРИНЦИПЫ МСА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/>
              <a:t>-аудит </a:t>
            </a:r>
            <a:r>
              <a:rPr lang="ru-RU" b="1" dirty="0"/>
              <a:t>может проводиться только лицом, имеющим аттестат </a:t>
            </a:r>
            <a:r>
              <a:rPr lang="ru-RU" b="1" dirty="0" smtClean="0"/>
              <a:t>аудитора, т</a:t>
            </a:r>
            <a:r>
              <a:rPr lang="ru-RU" b="1" dirty="0"/>
              <a:t>. е. профессионалом с достаточным опытом работы</a:t>
            </a:r>
            <a:r>
              <a:rPr lang="ru-RU" b="1" dirty="0" smtClean="0"/>
              <a:t>,</a:t>
            </a:r>
          </a:p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-аудитор </a:t>
            </a:r>
            <a:r>
              <a:rPr lang="ru-RU" b="1" dirty="0"/>
              <a:t>должен быть независим от клиента</a:t>
            </a:r>
            <a:r>
              <a:rPr lang="ru-RU" b="1" dirty="0" smtClean="0"/>
              <a:t>,</a:t>
            </a:r>
          </a:p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-аудитор </a:t>
            </a:r>
            <a:r>
              <a:rPr lang="ru-RU" b="1" dirty="0"/>
              <a:t>должен соблюдать Кодекс профессиональной этики</a:t>
            </a:r>
            <a:r>
              <a:rPr lang="ru-RU" b="1" dirty="0" smtClean="0"/>
              <a:t>,</a:t>
            </a:r>
          </a:p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-аудитор </a:t>
            </a:r>
            <a:r>
              <a:rPr lang="ru-RU" b="1" dirty="0"/>
              <a:t>должен выражать в аудиторском заключении мнение о</a:t>
            </a:r>
            <a:br>
              <a:rPr lang="ru-RU" b="1" dirty="0"/>
            </a:br>
            <a:r>
              <a:rPr lang="ru-RU" b="1" dirty="0"/>
              <a:t>достоверности бухгалтерской отчетности клиента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-Российский </a:t>
            </a:r>
            <a:r>
              <a:rPr lang="ru-RU" b="1" dirty="0"/>
              <a:t>аудит базируется на тех же принципах,</a:t>
            </a:r>
            <a:br>
              <a:rPr lang="ru-RU" b="1" dirty="0"/>
            </a:br>
            <a:r>
              <a:rPr lang="ru-RU" b="1" dirty="0"/>
              <a:t>что и международный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33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Структура </a:t>
            </a:r>
            <a:r>
              <a:rPr lang="ru-RU" b="1" dirty="0"/>
              <a:t>международных стандартов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/>
              <a:t>В настоящее время Международные Стандарты Аудита состоят</a:t>
            </a:r>
            <a:br>
              <a:rPr lang="ru-RU" sz="4000" b="1" dirty="0"/>
            </a:br>
            <a:r>
              <a:rPr lang="ru-RU" sz="4000" b="1" dirty="0"/>
              <a:t>из 44 стандартов.</a:t>
            </a:r>
            <a:r>
              <a:rPr lang="ru-RU" sz="4000" dirty="0"/>
              <a:t> </a:t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1618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46724" cy="1325563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МСА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15777"/>
            <a:ext cx="10515600" cy="4351338"/>
          </a:xfrm>
        </p:spPr>
        <p:txBody>
          <a:bodyPr>
            <a:normAutofit/>
          </a:bodyPr>
          <a:lstStyle/>
          <a:p>
            <a:r>
              <a:rPr lang="ru-RU" b="1" dirty="0" smtClean="0"/>
              <a:t>Международные Стандарты </a:t>
            </a:r>
            <a:r>
              <a:rPr lang="ru-RU" b="1" dirty="0"/>
              <a:t>Аудита (ISA</a:t>
            </a:r>
            <a:r>
              <a:rPr lang="ru-RU" b="1" dirty="0" smtClean="0"/>
              <a:t>)                   36 стандартов</a:t>
            </a:r>
          </a:p>
          <a:p>
            <a:r>
              <a:rPr lang="ru-RU" b="1" dirty="0" smtClean="0"/>
              <a:t>МСА </a:t>
            </a:r>
            <a:r>
              <a:rPr lang="ru-RU" b="1" dirty="0"/>
              <a:t>по контролю </a:t>
            </a:r>
            <a:r>
              <a:rPr lang="ru-RU" b="1" dirty="0" smtClean="0"/>
              <a:t>качества(ISQC)                                        1 стандарт</a:t>
            </a:r>
          </a:p>
          <a:p>
            <a:r>
              <a:rPr lang="ru-RU" b="1" dirty="0" smtClean="0"/>
              <a:t>Стандарты </a:t>
            </a:r>
            <a:r>
              <a:rPr lang="ru-RU" b="1" dirty="0"/>
              <a:t>по </a:t>
            </a:r>
            <a:r>
              <a:rPr lang="ru-RU" b="1" dirty="0" smtClean="0"/>
              <a:t>обзорным проверкам </a:t>
            </a:r>
            <a:r>
              <a:rPr lang="ru-RU" b="1" dirty="0"/>
              <a:t>(ISRE</a:t>
            </a:r>
            <a:r>
              <a:rPr lang="ru-RU" b="1" dirty="0" smtClean="0"/>
              <a:t>)</a:t>
            </a:r>
            <a:r>
              <a:rPr lang="ru-RU" b="1" dirty="0"/>
              <a:t> </a:t>
            </a:r>
            <a:r>
              <a:rPr lang="ru-RU" b="1" dirty="0" smtClean="0"/>
              <a:t>                    2 </a:t>
            </a:r>
            <a:r>
              <a:rPr lang="ru-RU" b="1" dirty="0"/>
              <a:t>стандарта</a:t>
            </a:r>
            <a:endParaRPr lang="ru-RU" b="1" dirty="0" smtClean="0"/>
          </a:p>
          <a:p>
            <a:r>
              <a:rPr lang="ru-RU" b="1" dirty="0" smtClean="0"/>
              <a:t>Стандарты </a:t>
            </a:r>
            <a:r>
              <a:rPr lang="ru-RU" b="1" dirty="0"/>
              <a:t>по </a:t>
            </a:r>
            <a:r>
              <a:rPr lang="ru-RU" b="1" dirty="0" smtClean="0"/>
              <a:t>сопутствующим аудиту </a:t>
            </a:r>
            <a:r>
              <a:rPr lang="ru-RU" b="1" dirty="0"/>
              <a:t>услугам (</a:t>
            </a:r>
            <a:r>
              <a:rPr lang="ru-RU" b="1" dirty="0" err="1" smtClean="0"/>
              <a:t>ISRS’s</a:t>
            </a:r>
            <a:r>
              <a:rPr lang="ru-RU" b="1" dirty="0" smtClean="0"/>
              <a:t>)3 стандарта</a:t>
            </a:r>
          </a:p>
          <a:p>
            <a:r>
              <a:rPr lang="ru-RU" b="1" dirty="0" smtClean="0"/>
              <a:t>Стандарты </a:t>
            </a:r>
            <a:r>
              <a:rPr lang="ru-RU" b="1" dirty="0"/>
              <a:t>по </a:t>
            </a:r>
            <a:r>
              <a:rPr lang="ru-RU" b="1" dirty="0" smtClean="0"/>
              <a:t>прочим аудиторским </a:t>
            </a:r>
            <a:r>
              <a:rPr lang="ru-RU" b="1" dirty="0"/>
              <a:t>заданиям (ISAE</a:t>
            </a:r>
            <a:r>
              <a:rPr lang="ru-RU" b="1" dirty="0" smtClean="0"/>
              <a:t>)    2тандарта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2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МСА: последствия для российских аудиторов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8200" y="1505397"/>
            <a:ext cx="8305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Calibri-Bold"/>
              </a:rPr>
              <a:t>проходить </a:t>
            </a:r>
            <a:r>
              <a:rPr lang="ru-RU" sz="4000" b="1" dirty="0">
                <a:solidFill>
                  <a:srgbClr val="C00000"/>
                </a:solidFill>
                <a:latin typeface="Calibri-Bold"/>
              </a:rPr>
              <a:t>переобучение,</a:t>
            </a:r>
            <a:br>
              <a:rPr lang="ru-RU" sz="4000" b="1" dirty="0">
                <a:solidFill>
                  <a:srgbClr val="C00000"/>
                </a:solidFill>
                <a:latin typeface="Calibri-Bold"/>
              </a:rPr>
            </a:br>
            <a:r>
              <a:rPr lang="ru-RU" sz="4000" b="1" dirty="0">
                <a:solidFill>
                  <a:srgbClr val="C00000"/>
                </a:solidFill>
                <a:latin typeface="Calibri-Bold"/>
              </a:rPr>
              <a:t>пересдавать </a:t>
            </a:r>
            <a:r>
              <a:rPr lang="ru-RU" sz="4000" b="1" dirty="0" smtClean="0">
                <a:solidFill>
                  <a:srgbClr val="C00000"/>
                </a:solidFill>
                <a:latin typeface="Calibri-Bold"/>
              </a:rPr>
              <a:t>квалификационные </a:t>
            </a:r>
            <a:r>
              <a:rPr lang="ru-RU" sz="4000" b="1" dirty="0">
                <a:solidFill>
                  <a:srgbClr val="C00000"/>
                </a:solidFill>
                <a:latin typeface="Calibri-Bold"/>
              </a:rPr>
              <a:t>экзамены,</a:t>
            </a:r>
            <a:br>
              <a:rPr lang="ru-RU" sz="4000" b="1" dirty="0">
                <a:solidFill>
                  <a:srgbClr val="C00000"/>
                </a:solidFill>
                <a:latin typeface="Calibri-Bold"/>
              </a:rPr>
            </a:br>
            <a:r>
              <a:rPr lang="ru-RU" sz="4000" b="1" dirty="0">
                <a:solidFill>
                  <a:srgbClr val="C00000"/>
                </a:solidFill>
                <a:latin typeface="Calibri-Bold"/>
              </a:rPr>
              <a:t>кардинально менять подход к проведению аудита.</a:t>
            </a:r>
            <a:r>
              <a:rPr lang="ru-RU" sz="4000" dirty="0"/>
              <a:t> </a:t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5876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МСА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Аудит финансовой информации о прошедших периодах</a:t>
            </a:r>
          </a:p>
          <a:p>
            <a:pPr marL="0" indent="0">
              <a:buNone/>
            </a:pPr>
            <a:r>
              <a:rPr lang="ru-RU" b="1" u="sng" dirty="0" smtClean="0"/>
              <a:t>200-299 Общие принципы и обязанности</a:t>
            </a:r>
          </a:p>
          <a:p>
            <a:pPr marL="0" indent="0">
              <a:buNone/>
            </a:pPr>
            <a:endParaRPr lang="ru-RU" b="1" u="sng" dirty="0" smtClean="0"/>
          </a:p>
          <a:p>
            <a:pPr marL="0" indent="0">
              <a:buNone/>
            </a:pPr>
            <a:r>
              <a:rPr lang="ru-RU" b="1" dirty="0" smtClean="0"/>
              <a:t>МСА 200 « Общие цели независимого аудитора и проведение аудита в соответствие с МСА</a:t>
            </a:r>
          </a:p>
          <a:p>
            <a:pPr marL="0" indent="0">
              <a:buNone/>
            </a:pPr>
            <a:r>
              <a:rPr lang="ru-RU" b="1" dirty="0" smtClean="0"/>
              <a:t>МСА 210 «Согласование условий аудиторских заданий»</a:t>
            </a:r>
          </a:p>
          <a:p>
            <a:pPr marL="0" indent="0">
              <a:buNone/>
            </a:pPr>
            <a:r>
              <a:rPr lang="ru-RU" b="1" dirty="0" smtClean="0"/>
              <a:t>МСА230 « Аудиторская документация»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8243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МСА 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34164"/>
            <a:ext cx="10515600" cy="4742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u="sng" dirty="0" smtClean="0"/>
              <a:t>300-499 Оценка риска аудиторские процедуры в ответ на оцененные процедуры</a:t>
            </a:r>
          </a:p>
          <a:p>
            <a:pPr marL="0" indent="0">
              <a:buNone/>
            </a:pPr>
            <a:endParaRPr lang="ru-RU" b="1" u="sng" dirty="0"/>
          </a:p>
          <a:p>
            <a:pPr marL="0" indent="0">
              <a:buNone/>
            </a:pPr>
            <a:r>
              <a:rPr lang="ru-RU" b="1" dirty="0" smtClean="0"/>
              <a:t>МСА 300 «Планирование аудита финансовой отчетности»</a:t>
            </a:r>
          </a:p>
          <a:p>
            <a:pPr marL="0" indent="0">
              <a:buNone/>
            </a:pPr>
            <a:r>
              <a:rPr lang="ru-RU" b="1" dirty="0" smtClean="0"/>
              <a:t>МСА 315 «Выявление и оценка рисков существенного искажения посредством изучения организации и ее окружения»</a:t>
            </a:r>
          </a:p>
          <a:p>
            <a:pPr marL="0" indent="0">
              <a:buNone/>
            </a:pPr>
            <a:r>
              <a:rPr lang="ru-RU" b="1" dirty="0" smtClean="0"/>
              <a:t>МСА 320 «Существенность при планировании и проведении аудита»</a:t>
            </a:r>
          </a:p>
          <a:p>
            <a:pPr marL="0" indent="0">
              <a:buNone/>
            </a:pPr>
            <a:r>
              <a:rPr lang="ru-RU" b="1" dirty="0" smtClean="0"/>
              <a:t>МСА 330 « Аудиторские процедуры в ответ на оцененные риски» и </a:t>
            </a:r>
            <a:r>
              <a:rPr lang="ru-RU" b="1" dirty="0" err="1" smtClean="0"/>
              <a:t>т.д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9159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МСА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u="sng" dirty="0" smtClean="0"/>
              <a:t>500-599 Аудиторские доказательства</a:t>
            </a:r>
          </a:p>
          <a:p>
            <a:pPr marL="0" indent="0">
              <a:buNone/>
            </a:pPr>
            <a:endParaRPr lang="ru-RU" sz="3600" b="1" u="sng" dirty="0" smtClean="0"/>
          </a:p>
          <a:p>
            <a:pPr marL="0" indent="0">
              <a:buNone/>
            </a:pPr>
            <a:r>
              <a:rPr lang="ru-RU" sz="3600" b="1" dirty="0" smtClean="0"/>
              <a:t>МСА 500 « Аудиторские доказательства»</a:t>
            </a:r>
          </a:p>
          <a:p>
            <a:pPr marL="0" indent="0">
              <a:buNone/>
            </a:pPr>
            <a:r>
              <a:rPr lang="ru-RU" sz="3600" b="1" dirty="0" smtClean="0"/>
              <a:t>МСА 520 « Аналитические процедуры»</a:t>
            </a:r>
          </a:p>
          <a:p>
            <a:pPr marL="0" indent="0">
              <a:buNone/>
            </a:pPr>
            <a:r>
              <a:rPr lang="ru-RU" sz="3600" b="1" dirty="0" smtClean="0"/>
              <a:t>МСА530 «Аудиторская выборка» и </a:t>
            </a:r>
            <a:r>
              <a:rPr lang="ru-RU" sz="3600" b="1" dirty="0" err="1" smtClean="0"/>
              <a:t>т.д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81535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/>
              <a:t>МСА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u="sng" dirty="0" smtClean="0"/>
              <a:t>600-699 Использование работы ,выполненной другими</a:t>
            </a:r>
          </a:p>
          <a:p>
            <a:pPr marL="0" indent="0">
              <a:buNone/>
            </a:pPr>
            <a:r>
              <a:rPr lang="ru-RU" sz="4000" b="1" dirty="0" smtClean="0"/>
              <a:t>МСА 610 « Использование работы внутренних аудиторов»</a:t>
            </a:r>
          </a:p>
          <a:p>
            <a:pPr marL="0" indent="0">
              <a:buNone/>
            </a:pPr>
            <a:r>
              <a:rPr lang="ru-RU" sz="4000" b="1" dirty="0" smtClean="0"/>
              <a:t>МСА 620 «Использование работы эксперта аудитора»</a:t>
            </a:r>
          </a:p>
          <a:p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03667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МСА 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u="sng" dirty="0" smtClean="0"/>
              <a:t>700-799 Выводы и составление заключений по итогам аудита </a:t>
            </a:r>
          </a:p>
          <a:p>
            <a:pPr marL="0" indent="0">
              <a:buNone/>
            </a:pPr>
            <a:r>
              <a:rPr lang="ru-RU" sz="3600" b="1" dirty="0" smtClean="0"/>
              <a:t>МСА 700 « Формирование мнения и составление заключения о финансовой отчетности</a:t>
            </a:r>
          </a:p>
          <a:p>
            <a:pPr marL="0" indent="0">
              <a:buNone/>
            </a:pPr>
            <a:r>
              <a:rPr lang="ru-RU" sz="3600" b="1" dirty="0" smtClean="0"/>
              <a:t>МСА 705 «Модифицированное мнение в аудиторском заключении» </a:t>
            </a:r>
            <a:r>
              <a:rPr lang="ru-RU" sz="3600" b="1" dirty="0" err="1" smtClean="0"/>
              <a:t>и.д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79119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МСА 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/>
              <a:t>800-899 –Специальные области 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09469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dd932446ada9fbdc58432e99d1b8c62d20819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352</Words>
  <Application>Microsoft Office PowerPoint</Application>
  <PresentationFormat>Широкоэкранный</PresentationFormat>
  <Paragraphs>63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Calibri-Bold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ОСНОВОПОЛАГАЮЩИЕ ПРИНЦИПЫ МСА  </vt:lpstr>
      <vt:lpstr>Структура международных стандартов  </vt:lpstr>
      <vt:lpstr>СОСТАВ МСА </vt:lpstr>
      <vt:lpstr>МСА: последствия для российских аудиторов  </vt:lpstr>
      <vt:lpstr>МСА</vt:lpstr>
      <vt:lpstr>МСА </vt:lpstr>
      <vt:lpstr>МСА</vt:lpstr>
      <vt:lpstr>МСА</vt:lpstr>
      <vt:lpstr>МСА </vt:lpstr>
      <vt:lpstr>МСА 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Василенко Марина</dc:creator>
  <cp:lastModifiedBy>Василенко Марина</cp:lastModifiedBy>
  <cp:revision>15</cp:revision>
  <dcterms:created xsi:type="dcterms:W3CDTF">2017-03-24T03:28:34Z</dcterms:created>
  <dcterms:modified xsi:type="dcterms:W3CDTF">2017-04-01T01:43:19Z</dcterms:modified>
</cp:coreProperties>
</file>