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5" r:id="rId2"/>
    <p:sldId id="293" r:id="rId3"/>
    <p:sldId id="294" r:id="rId4"/>
    <p:sldId id="295" r:id="rId5"/>
    <p:sldId id="296" r:id="rId6"/>
    <p:sldId id="298" r:id="rId7"/>
    <p:sldId id="297" r:id="rId8"/>
    <p:sldId id="299" r:id="rId9"/>
    <p:sldId id="314" r:id="rId10"/>
    <p:sldId id="301" r:id="rId11"/>
    <p:sldId id="302" r:id="rId12"/>
    <p:sldId id="303" r:id="rId13"/>
    <p:sldId id="304" r:id="rId14"/>
    <p:sldId id="313" r:id="rId15"/>
    <p:sldId id="312" r:id="rId16"/>
    <p:sldId id="315" r:id="rId17"/>
    <p:sldId id="307" r:id="rId18"/>
    <p:sldId id="308" r:id="rId19"/>
    <p:sldId id="316" r:id="rId20"/>
    <p:sldId id="317" r:id="rId21"/>
    <p:sldId id="318" r:id="rId22"/>
    <p:sldId id="264" r:id="rId23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66"/>
    <a:srgbClr val="5990D6"/>
    <a:srgbClr val="EFF4F9"/>
    <a:srgbClr val="C6D9F1"/>
    <a:srgbClr val="4F81BD"/>
    <a:srgbClr val="00CC00"/>
    <a:srgbClr val="007000"/>
    <a:srgbClr val="FFFFFF"/>
    <a:srgbClr val="6296D7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18.09.2021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AEE8CE-C0F3-40DE-BFA2-93A33D49F186}" type="datetimeFigureOut">
              <a:rPr lang="ru-RU" smtClean="0"/>
              <a:pPr/>
              <a:t>18.09.2021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55E863-A735-407E-A4D0-85E7DB194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3. Тактические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2021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0466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Тактические аспекты управления корпоративными финансами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355976" y="1556792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Управление рентабельностью и активами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3717032"/>
            <a:ext cx="41044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Обеспечение прибыльности финансово-хозяйственной деятельности</a:t>
            </a:r>
          </a:p>
          <a:p>
            <a:pPr>
              <a:buFontTx/>
              <a:buChar char="-"/>
            </a:pPr>
            <a:r>
              <a:rPr lang="ru-RU" sz="2200" b="1" i="1" dirty="0"/>
              <a:t> Достижение заданного уровня  экономического роста и рентабельности капитала собственников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3717032"/>
            <a:ext cx="42119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Оптимизация структуры (состава) активов</a:t>
            </a:r>
          </a:p>
          <a:p>
            <a:pPr>
              <a:buFontTx/>
              <a:buChar char="-"/>
            </a:pPr>
            <a:r>
              <a:rPr lang="ru-RU" sz="2200" b="1" i="1" dirty="0"/>
              <a:t> Выбор модели финансирования оборотных активов </a:t>
            </a:r>
          </a:p>
          <a:p>
            <a:pPr>
              <a:buFontTx/>
              <a:buChar char="-"/>
            </a:pPr>
            <a:r>
              <a:rPr lang="ru-RU" sz="2200" b="1" i="1" dirty="0"/>
              <a:t> Оптимизация операционного и финансового циклов 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491880" y="3140968"/>
            <a:ext cx="864096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444208" y="3140968"/>
            <a:ext cx="0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00" y="0"/>
            <a:ext cx="8788400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Экономический рост и показатели рентабельности </a:t>
            </a:r>
            <a:endParaRPr lang="ru-RU" sz="2200" dirty="0">
              <a:solidFill>
                <a:srgbClr val="C00000"/>
              </a:solidFill>
            </a:endParaRPr>
          </a:p>
          <a:p>
            <a:r>
              <a:rPr lang="ru-RU" sz="2200" b="1" dirty="0"/>
              <a:t> </a:t>
            </a:r>
            <a:endParaRPr lang="ru-RU" sz="2200" dirty="0"/>
          </a:p>
          <a:p>
            <a:pPr indent="263525"/>
            <a:r>
              <a:rPr lang="ru-RU" sz="2200" b="1" dirty="0"/>
              <a:t>Экономический рост компании </a:t>
            </a:r>
            <a:r>
              <a:rPr lang="ru-RU" sz="2200" dirty="0"/>
              <a:t>(ЭР) определяется приростом собственного капитала компании (</a:t>
            </a:r>
            <a:r>
              <a:rPr lang="en-US" sz="2200" dirty="0"/>
              <a:t>C</a:t>
            </a:r>
            <a:r>
              <a:rPr lang="ru-RU" sz="2200" dirty="0"/>
              <a:t>К) за счет реинвестированной прибыли  (РП), т.е. прибыли, полученной в отчетном периоде и направленной на развитие компании:</a:t>
            </a:r>
            <a:endParaRPr lang="ru-RU" sz="2200" b="1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РП                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ЭР =       ---------- </a:t>
            </a:r>
            <a:r>
              <a:rPr lang="ru-RU" sz="2200" dirty="0" err="1"/>
              <a:t>х</a:t>
            </a:r>
            <a:r>
              <a:rPr lang="ru-RU" sz="2200" b="1" dirty="0"/>
              <a:t> 100% 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СК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7016" y="4206240"/>
            <a:ext cx="88569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 </a:t>
            </a:r>
            <a:endParaRPr lang="ru-RU" sz="2200" b="1" dirty="0"/>
          </a:p>
          <a:p>
            <a:pPr algn="ctr"/>
            <a:r>
              <a:rPr lang="ru-RU" sz="2200" b="1" dirty="0"/>
              <a:t>Реинвестированная (нераспределенная) прибыль  = </a:t>
            </a:r>
          </a:p>
          <a:p>
            <a:pPr algn="ctr"/>
            <a:r>
              <a:rPr lang="ru-RU" sz="2200" b="1" dirty="0"/>
              <a:t>Чистая прибыль – Начисленные дивиденды (выплаты собственникам)</a:t>
            </a:r>
          </a:p>
          <a:p>
            <a:pPr algn="ctr"/>
            <a:endParaRPr lang="ru-RU" sz="2200" b="1" dirty="0"/>
          </a:p>
          <a:p>
            <a:pPr algn="ctr"/>
            <a:r>
              <a:rPr lang="ru-RU" sz="2200" dirty="0"/>
              <a:t>Нераспределенная прибыль – </a:t>
            </a:r>
            <a:r>
              <a:rPr lang="ru-RU" sz="2200" b="1" dirty="0"/>
              <a:t>основной источник</a:t>
            </a:r>
            <a:r>
              <a:rPr lang="ru-RU" sz="2200" dirty="0"/>
              <a:t> систематического прироста собственного капитала.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3027681"/>
            <a:ext cx="8748464" cy="1273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>
              <a:lnSpc>
                <a:spcPct val="120000"/>
              </a:lnSpc>
            </a:pPr>
            <a:r>
              <a:rPr lang="ru-RU" sz="2200" b="1" dirty="0"/>
              <a:t>Внутренний темп экономического роста </a:t>
            </a:r>
            <a:r>
              <a:rPr lang="ru-RU" sz="2200" dirty="0"/>
              <a:t>определяется количеством чистой прибыли, которую предприятие направило на нужды своего развития (инвестировало в производство).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332656"/>
            <a:ext cx="8352928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200" b="1" dirty="0">
                <a:solidFill>
                  <a:srgbClr val="FF0000"/>
                </a:solidFill>
              </a:rPr>
              <a:t>Рентабельность</a:t>
            </a:r>
            <a:r>
              <a:rPr lang="ru-RU" sz="2200" dirty="0"/>
              <a:t> – показатель относительной доходности (прибыльности) предприятия на вложенный капитал или затраченные средства</a:t>
            </a:r>
            <a:r>
              <a:rPr lang="ru-RU" sz="2400" dirty="0"/>
              <a:t>. </a:t>
            </a:r>
            <a:endParaRPr lang="ru-RU" sz="2400" b="1" dirty="0"/>
          </a:p>
          <a:p>
            <a:r>
              <a:rPr lang="ru-RU" sz="2400" dirty="0"/>
              <a:t> </a:t>
            </a:r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            Прибыль 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Рентабельность = ----------------------------------------  </a:t>
            </a:r>
            <a:r>
              <a:rPr lang="ru-RU" sz="2400" b="1" dirty="0" err="1"/>
              <a:t>х</a:t>
            </a:r>
            <a:r>
              <a:rPr lang="ru-RU" sz="24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Капитал (активы, ресурсы)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356992"/>
            <a:ext cx="8064896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Рентабельность собственного капитала по чистой прибыли (РСК) или </a:t>
            </a:r>
            <a:r>
              <a:rPr lang="en-US" sz="2200" dirty="0"/>
              <a:t>Return on </a:t>
            </a:r>
            <a:r>
              <a:rPr lang="en-US" sz="2200" dirty="0" err="1"/>
              <a:t>Equty</a:t>
            </a:r>
            <a:r>
              <a:rPr lang="ru-RU" sz="2200" dirty="0"/>
              <a:t> (</a:t>
            </a:r>
            <a:r>
              <a:rPr lang="en-US" sz="2200" dirty="0"/>
              <a:t>ROE</a:t>
            </a:r>
            <a:r>
              <a:rPr lang="ru-RU" sz="2200" dirty="0"/>
              <a:t>):</a:t>
            </a:r>
          </a:p>
          <a:p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Чистая прибыль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РСК (</a:t>
            </a:r>
            <a:r>
              <a:rPr lang="en-US" sz="2400" b="1" dirty="0"/>
              <a:t>ROE</a:t>
            </a:r>
            <a:r>
              <a:rPr lang="ru-RU" sz="2400" b="1" dirty="0"/>
              <a:t>) =    -----------------------------------  </a:t>
            </a:r>
            <a:r>
              <a:rPr lang="ru-RU" sz="2400" dirty="0" err="1"/>
              <a:t>х</a:t>
            </a:r>
            <a:r>
              <a:rPr lang="ru-RU" sz="24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Собственный капитал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120" y="172721"/>
            <a:ext cx="8495352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Комплексный анализ факторов, </a:t>
            </a:r>
            <a:endParaRPr lang="ru-RU" sz="2400" b="1" u="sng" dirty="0"/>
          </a:p>
          <a:p>
            <a:pPr algn="ctr"/>
            <a:r>
              <a:rPr lang="ru-RU" sz="2400" b="1" dirty="0"/>
              <a:t>влияющих на рентабельность собственного капитала </a:t>
            </a:r>
            <a:r>
              <a:rPr lang="ru-RU" sz="2400" b="1" dirty="0">
                <a:solidFill>
                  <a:srgbClr val="C00000"/>
                </a:solidFill>
              </a:rPr>
              <a:t>(по формуле Дюпона)</a:t>
            </a:r>
          </a:p>
          <a:p>
            <a:pPr algn="ctr"/>
            <a:endParaRPr lang="ru-RU" sz="2400" b="1" dirty="0"/>
          </a:p>
          <a:p>
            <a:pPr>
              <a:lnSpc>
                <a:spcPct val="70000"/>
              </a:lnSpc>
            </a:pPr>
            <a:r>
              <a:rPr lang="ru-RU" sz="2400" b="1" dirty="0"/>
              <a:t>  </a:t>
            </a:r>
            <a:r>
              <a:rPr lang="ru-RU" sz="2400" dirty="0"/>
              <a:t>                           </a:t>
            </a:r>
            <a:r>
              <a:rPr lang="ru-RU" sz="2400" b="1" dirty="0"/>
              <a:t>ЧП       ЧП       В       А</a:t>
            </a:r>
          </a:p>
          <a:p>
            <a:pPr>
              <a:lnSpc>
                <a:spcPct val="70000"/>
              </a:lnSpc>
            </a:pPr>
            <a:r>
              <a:rPr lang="ru-RU" sz="2400" b="1" dirty="0"/>
              <a:t>                  РСК = -----  = 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 100%</a:t>
            </a:r>
          </a:p>
          <a:p>
            <a:pPr algn="just">
              <a:lnSpc>
                <a:spcPct val="70000"/>
              </a:lnSpc>
            </a:pPr>
            <a:r>
              <a:rPr lang="ru-RU" sz="2400" b="1" dirty="0"/>
              <a:t>                              СК         В       А      СК</a:t>
            </a:r>
            <a:endParaRPr lang="ru-RU" sz="24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78288" y="290576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Рентабельность продаж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114801" y="3566160"/>
            <a:ext cx="2310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Оборачиваемость активов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304800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Мультипликатор капитала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420760" y="2366144"/>
            <a:ext cx="504056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6155288" y="2517656"/>
            <a:ext cx="720080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035416" y="2510160"/>
            <a:ext cx="0" cy="93610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9552" y="4954468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ЧП </a:t>
            </a:r>
            <a:r>
              <a:rPr lang="ru-RU" sz="2000" dirty="0"/>
              <a:t>– чистая прибыль;</a:t>
            </a:r>
          </a:p>
          <a:p>
            <a:r>
              <a:rPr lang="ru-RU" sz="2000" b="1" dirty="0"/>
              <a:t>СК</a:t>
            </a:r>
            <a:r>
              <a:rPr lang="ru-RU" sz="2000" dirty="0"/>
              <a:t> – собственный капитал;</a:t>
            </a:r>
          </a:p>
          <a:p>
            <a:r>
              <a:rPr lang="ru-RU" sz="2000" b="1" dirty="0"/>
              <a:t>В</a:t>
            </a:r>
            <a:r>
              <a:rPr lang="ru-RU" sz="2000" dirty="0"/>
              <a:t> – выручка от продаж;</a:t>
            </a:r>
          </a:p>
          <a:p>
            <a:r>
              <a:rPr lang="ru-RU" sz="2000" b="1" dirty="0"/>
              <a:t>А </a:t>
            </a:r>
            <a:r>
              <a:rPr lang="ru-RU" sz="2000" dirty="0"/>
              <a:t>– активы.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42240"/>
            <a:ext cx="8496944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Модифицированная  трехзвенная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формула ДЮПОНА: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b="1" dirty="0"/>
              <a:t>                                                   </a:t>
            </a:r>
            <a:endParaRPr lang="ru-RU" sz="2400" dirty="0"/>
          </a:p>
          <a:p>
            <a:r>
              <a:rPr lang="ru-RU" sz="2400" b="1" dirty="0"/>
              <a:t>                                                 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ЧП        В       ЧА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РСК = ------ </a:t>
            </a:r>
            <a:r>
              <a:rPr lang="ru-RU" sz="2400" dirty="0" err="1"/>
              <a:t>х</a:t>
            </a:r>
            <a:r>
              <a:rPr lang="ru-RU" sz="2400" b="1" dirty="0"/>
              <a:t> ------ </a:t>
            </a:r>
            <a:r>
              <a:rPr lang="ru-RU" sz="2400" dirty="0" err="1"/>
              <a:t>х</a:t>
            </a:r>
            <a:r>
              <a:rPr lang="ru-RU" sz="2400" b="1" dirty="0"/>
              <a:t> ------  </a:t>
            </a:r>
            <a:r>
              <a:rPr lang="ru-RU" sz="2400" b="1" dirty="0" err="1"/>
              <a:t>х</a:t>
            </a:r>
            <a:r>
              <a:rPr lang="ru-RU" sz="2400" b="1" dirty="0"/>
              <a:t> 100%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  В        ЧА      СК  </a:t>
            </a:r>
            <a:endParaRPr lang="ru-RU" sz="24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34640" y="2966720"/>
            <a:ext cx="248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Рентабельность чистых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3224" y="2834640"/>
            <a:ext cx="20814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Уровень финансового рычага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6084560" y="2352432"/>
            <a:ext cx="580400" cy="6142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3"/>
          <p:cNvSpPr>
            <a:spLocks/>
          </p:cNvSpPr>
          <p:nvPr/>
        </p:nvSpPr>
        <p:spPr bwMode="auto">
          <a:xfrm rot="5400000">
            <a:off x="4149949" y="2270140"/>
            <a:ext cx="275354" cy="103653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14400" y="4236720"/>
            <a:ext cx="7792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ЧП – чистая прибыль;</a:t>
            </a:r>
          </a:p>
          <a:p>
            <a:r>
              <a:rPr lang="ru-RU" sz="2200" dirty="0"/>
              <a:t>В – объем продаж (выручка);</a:t>
            </a:r>
          </a:p>
          <a:p>
            <a:r>
              <a:rPr lang="ru-RU" sz="2200" dirty="0"/>
              <a:t>ЧА – чистые активы;</a:t>
            </a:r>
          </a:p>
          <a:p>
            <a:r>
              <a:rPr lang="ru-RU" sz="2200" dirty="0"/>
              <a:t>СК – собственный капитал.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Чистые активы и финансовый рычаг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Чистые активы</a:t>
            </a:r>
            <a:r>
              <a:rPr lang="ru-RU" sz="2400" dirty="0"/>
              <a:t> (ЧА) = Активы (А) за вычетом кредиторской задолженности (КЗ):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= А – КЗ 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2780928"/>
            <a:ext cx="8352928" cy="280692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u="sng" dirty="0"/>
              <a:t>Другая интерпретация чистых активов: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Исходя из фундаментального условия баланса (Активы = Пассивы): </a:t>
            </a:r>
          </a:p>
          <a:p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</a:t>
            </a:r>
            <a:r>
              <a:rPr lang="ru-RU" sz="2400" b="1" dirty="0"/>
              <a:t>= </a:t>
            </a:r>
            <a:r>
              <a:rPr lang="ru-RU" sz="2400" b="1" dirty="0">
                <a:solidFill>
                  <a:srgbClr val="C00000"/>
                </a:solidFill>
              </a:rPr>
              <a:t>А – КЗ </a:t>
            </a:r>
            <a:r>
              <a:rPr lang="ru-RU" sz="2400" b="1" dirty="0"/>
              <a:t>= (СК + ДО + КК + КЗ) – КЗ = СК + ДО + КК</a:t>
            </a:r>
          </a:p>
          <a:p>
            <a:endParaRPr lang="ru-RU" dirty="0"/>
          </a:p>
        </p:txBody>
      </p:sp>
      <p:sp>
        <p:nvSpPr>
          <p:cNvPr id="1027" name="AutoShape 3"/>
          <p:cNvSpPr>
            <a:spLocks/>
          </p:cNvSpPr>
          <p:nvPr/>
        </p:nvSpPr>
        <p:spPr bwMode="auto">
          <a:xfrm rot="16200000">
            <a:off x="4280560" y="3737210"/>
            <a:ext cx="319757" cy="2007592"/>
          </a:xfrm>
          <a:prstGeom prst="rightBrace">
            <a:avLst>
              <a:gd name="adj1" fmla="val 53333"/>
              <a:gd name="adj2" fmla="val 51215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02000" y="4139808"/>
            <a:ext cx="204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    Пассивы</a:t>
            </a:r>
          </a:p>
        </p:txBody>
      </p:sp>
      <p:sp>
        <p:nvSpPr>
          <p:cNvPr id="12" name="AutoShape 3"/>
          <p:cNvSpPr>
            <a:spLocks/>
          </p:cNvSpPr>
          <p:nvPr/>
        </p:nvSpPr>
        <p:spPr bwMode="auto">
          <a:xfrm rot="16200000">
            <a:off x="7826394" y="4148265"/>
            <a:ext cx="275354" cy="108012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40880" y="3783320"/>
            <a:ext cx="1737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Заемный капитал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3768" y="5589240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= СК + ЗК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0"/>
            <a:ext cx="8496944" cy="321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>
              <a:spcAft>
                <a:spcPts val="1200"/>
              </a:spcAft>
            </a:pPr>
            <a:r>
              <a:rPr lang="ru-RU" sz="2400" b="1" dirty="0">
                <a:solidFill>
                  <a:srgbClr val="FF0000"/>
                </a:solidFill>
              </a:rPr>
              <a:t>РЧА - </a:t>
            </a:r>
            <a:r>
              <a:rPr lang="ru-RU" sz="2400" b="1" i="1" dirty="0">
                <a:solidFill>
                  <a:srgbClr val="FF0000"/>
                </a:solidFill>
              </a:rPr>
              <a:t>рентабельность чистых активов (RONA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i="1" dirty="0"/>
              <a:t>-</a:t>
            </a:r>
            <a:r>
              <a:rPr lang="ru-RU" sz="2400" dirty="0"/>
              <a:t> </a:t>
            </a:r>
            <a:r>
              <a:rPr lang="en-US" sz="2400" dirty="0"/>
              <a:t>return on net assets</a:t>
            </a:r>
            <a:r>
              <a:rPr lang="ru-RU" sz="2400" b="1" i="1" dirty="0"/>
              <a:t>) –</a:t>
            </a:r>
            <a:r>
              <a:rPr lang="ru-RU" sz="2400" dirty="0"/>
              <a:t> отношение чистой прибыли к величине чистых активов: 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                             </a:t>
            </a:r>
            <a:r>
              <a:rPr lang="ru-RU" sz="2200" b="1" dirty="0"/>
              <a:t>ЧП                            ЧП    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РЧА = --------- </a:t>
            </a:r>
            <a:r>
              <a:rPr lang="ru-RU" sz="2200" b="1" dirty="0" err="1"/>
              <a:t>х</a:t>
            </a:r>
            <a:r>
              <a:rPr lang="ru-RU" sz="2200" b="1" dirty="0"/>
              <a:t> 100%  =  ------------  </a:t>
            </a:r>
            <a:r>
              <a:rPr lang="ru-RU" sz="2200" b="1" dirty="0" err="1"/>
              <a:t>х</a:t>
            </a:r>
            <a:r>
              <a:rPr lang="ru-RU" sz="2200" b="1" dirty="0"/>
              <a:t> 100%.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ЧА                        СК + ЗК</a:t>
            </a:r>
          </a:p>
          <a:p>
            <a:r>
              <a:rPr lang="ru-RU" sz="2400" b="1" dirty="0"/>
              <a:t> </a:t>
            </a:r>
            <a:r>
              <a:rPr lang="ru-RU" sz="2200" b="1" dirty="0"/>
              <a:t>РЧА </a:t>
            </a:r>
            <a:r>
              <a:rPr lang="ru-RU" sz="2200" dirty="0"/>
              <a:t> показывает тот возврат средств в виде прибыли, который генерируется устойчивыми фондами (собственным капиталом и займами).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3312160"/>
            <a:ext cx="886968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 algn="just"/>
            <a:r>
              <a:rPr lang="ru-RU" sz="2400" b="1" dirty="0">
                <a:solidFill>
                  <a:srgbClr val="FF0000"/>
                </a:solidFill>
              </a:rPr>
              <a:t>УФР</a:t>
            </a:r>
            <a:r>
              <a:rPr lang="ru-RU" sz="2400" dirty="0">
                <a:solidFill>
                  <a:srgbClr val="FF0000"/>
                </a:solidFill>
              </a:rPr>
              <a:t> – </a:t>
            </a:r>
            <a:r>
              <a:rPr lang="ru-RU" sz="2400" b="1" i="1" dirty="0">
                <a:solidFill>
                  <a:srgbClr val="FF0000"/>
                </a:solidFill>
              </a:rPr>
              <a:t>уровень финансового рычага (</a:t>
            </a:r>
            <a:r>
              <a:rPr lang="en-US" sz="2400" b="1" i="1" dirty="0">
                <a:solidFill>
                  <a:srgbClr val="FF0000"/>
                </a:solidFill>
              </a:rPr>
              <a:t>financial leverage</a:t>
            </a:r>
            <a:r>
              <a:rPr lang="ru-RU" sz="2400" b="1" i="1" dirty="0">
                <a:solidFill>
                  <a:srgbClr val="FF0000"/>
                </a:solidFill>
              </a:rPr>
              <a:t>)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характеризует степень увеличения финансового капитала компании за счет заемных средств:</a:t>
            </a:r>
          </a:p>
          <a:p>
            <a:r>
              <a:rPr lang="ru-RU" sz="2400" dirty="0"/>
              <a:t> 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ЧА         ЗК + СК          ЗК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УФР = ------ = ----------------- =  ------- + 1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СК            СК               СК</a:t>
            </a:r>
            <a:endParaRPr lang="ru-RU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" y="258184"/>
            <a:ext cx="8690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Управление активами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5106" y="1330960"/>
          <a:ext cx="8712968" cy="4843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7056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I. </a:t>
                      </a:r>
                      <a:r>
                        <a:rPr lang="ru-RU" sz="2000" b="1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Нематериальные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Результаты исследований и разработок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</a:rPr>
                        <a:t>Основные средства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Доходные вложения в материальные ценности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Финансовые вложения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Прочие </a:t>
                      </a:r>
                      <a:r>
                        <a:rPr lang="ru-RU" sz="2000" b="1" baseline="0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87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II.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Запасы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НДС по приобретенным ценностям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Дебиторская задолженность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Краткосрочные финансовые вложения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Денежные средства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и денежные эквиваленты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Прочие 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запасами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48680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/>
              <a:t>В запасы, как элемент оборотных активов,</a:t>
            </a:r>
            <a:r>
              <a:rPr lang="ru-RU" sz="2400" dirty="0"/>
              <a:t>  включаются:</a:t>
            </a:r>
          </a:p>
          <a:p>
            <a:pPr marL="182563"/>
            <a:r>
              <a:rPr lang="ru-RU" sz="2400" dirty="0"/>
              <a:t>• товарно-материальные ценности (сырье и материалы); </a:t>
            </a:r>
          </a:p>
          <a:p>
            <a:pPr marL="182563"/>
            <a:r>
              <a:rPr lang="ru-RU" sz="2400" dirty="0"/>
              <a:t>• незавершенное производство; </a:t>
            </a:r>
          </a:p>
          <a:p>
            <a:pPr marL="182563"/>
            <a:r>
              <a:rPr lang="ru-RU" sz="2400" dirty="0"/>
              <a:t>• готовая продукция на складе, товары для продажи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204864"/>
            <a:ext cx="8964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/>
              <a:t>Цель системы управления запасами</a:t>
            </a:r>
            <a:r>
              <a:rPr lang="ru-RU" sz="2400" dirty="0"/>
              <a:t> - обеспечение</a:t>
            </a:r>
            <a:r>
              <a:rPr lang="ru-RU" sz="2400" b="1" dirty="0"/>
              <a:t> </a:t>
            </a:r>
            <a:r>
              <a:rPr lang="ru-RU" sz="2400" dirty="0"/>
              <a:t>бесперебойного производства продукции в нужном количестве и в установленные сроки и достижение на основе этого</a:t>
            </a:r>
            <a:r>
              <a:rPr lang="ru-RU" sz="2400" b="1" dirty="0"/>
              <a:t> </a:t>
            </a:r>
            <a:r>
              <a:rPr lang="ru-RU" sz="2400" dirty="0"/>
              <a:t>полной реализации выпуска при минимальных расходах на содержание запасов.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149080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/>
            <a:r>
              <a:rPr lang="ru-RU" sz="2400" b="1" dirty="0"/>
              <a:t>Составными звеньями системы управления запасами </a:t>
            </a:r>
            <a:r>
              <a:rPr lang="ru-RU" sz="2400" dirty="0"/>
              <a:t>являются:</a:t>
            </a:r>
          </a:p>
          <a:p>
            <a:r>
              <a:rPr lang="ru-RU" sz="2400" dirty="0"/>
              <a:t>• нормирование и определение потребностей в запасах;</a:t>
            </a:r>
          </a:p>
          <a:p>
            <a:r>
              <a:rPr lang="ru-RU" sz="2400" dirty="0"/>
              <a:t>• контроль;</a:t>
            </a:r>
          </a:p>
          <a:p>
            <a:r>
              <a:rPr lang="ru-RU" sz="2400" dirty="0"/>
              <a:t>• определение оптимального размера запасов;</a:t>
            </a:r>
          </a:p>
          <a:p>
            <a:r>
              <a:rPr lang="ru-RU" sz="2400" dirty="0"/>
              <a:t>•  учет и списание затрат по запасам.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дебиторской задолженностью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476673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Цель управления </a:t>
            </a:r>
            <a:r>
              <a:rPr lang="ru-RU" sz="2400" dirty="0"/>
              <a:t>состоит в том, чтобы </a:t>
            </a:r>
          </a:p>
          <a:p>
            <a:r>
              <a:rPr lang="ru-RU" sz="2400" dirty="0"/>
              <a:t>определить и  поддерживать такие объемы и сроки погашения ДЗ, при которых, с одной стороны, растут объемы продаж, а с другой – удается найти относительно дешевые источники рефинансирования этих объемов ДЗ.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492896"/>
            <a:ext cx="91450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>
              <a:spcAft>
                <a:spcPts val="1200"/>
              </a:spcAft>
            </a:pPr>
            <a:r>
              <a:rPr lang="ru-RU" sz="2400" b="1" dirty="0">
                <a:solidFill>
                  <a:srgbClr val="7030A0"/>
                </a:solidFill>
              </a:rPr>
              <a:t>Содержание управления дебиторской задолженностью</a:t>
            </a:r>
            <a:r>
              <a:rPr lang="ru-RU" sz="2400" dirty="0"/>
              <a:t>: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1) разработка политики торгового кредита;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2) разработка и осуществление </a:t>
            </a:r>
            <a:r>
              <a:rPr lang="ru-RU" sz="2400" dirty="0" err="1"/>
              <a:t>инкассационной</a:t>
            </a:r>
            <a:r>
              <a:rPr lang="ru-RU" sz="2400" dirty="0"/>
              <a:t> политики – </a:t>
            </a:r>
            <a:r>
              <a:rPr lang="ru-RU" sz="2400" dirty="0" err="1"/>
              <a:t>политики</a:t>
            </a:r>
            <a:r>
              <a:rPr lang="ru-RU" sz="2400" dirty="0"/>
              <a:t> контроля и востребования оплаты за продукцию; 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3) выбор источников рефинансирования ДЗ;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4) синхронизация платежей по дебиторской и кредиторской задолженностям;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5) формирование резервов по сомнительным долгам.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548680"/>
            <a:ext cx="8640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Управление денежными средствами </a:t>
            </a:r>
            <a:r>
              <a:rPr lang="ru-RU" sz="2400" dirty="0"/>
              <a:t>включает в себя:</a:t>
            </a:r>
          </a:p>
          <a:p>
            <a:pPr lvl="0"/>
            <a:r>
              <a:rPr lang="ru-RU" sz="2400" dirty="0"/>
              <a:t> 1) анализ денежных потоков; </a:t>
            </a:r>
          </a:p>
          <a:p>
            <a:pPr lvl="0"/>
            <a:r>
              <a:rPr lang="ru-RU" sz="2400" dirty="0"/>
              <a:t> 2) прогнозирование денежных потоков; </a:t>
            </a:r>
          </a:p>
          <a:p>
            <a:pPr lvl="0"/>
            <a:r>
              <a:rPr lang="ru-RU" sz="2400" dirty="0"/>
              <a:t> 3) определение оптимального уровня денежных средств; </a:t>
            </a:r>
          </a:p>
          <a:p>
            <a:pPr lvl="0"/>
            <a:r>
              <a:rPr lang="ru-RU" sz="2400" dirty="0"/>
              <a:t> 4) составление бюджетов денежных средств.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денежными средствами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56490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Основные задачи анализа и прогнозирования денежных потоков </a:t>
            </a:r>
            <a:r>
              <a:rPr lang="ru-RU" sz="2400" dirty="0"/>
              <a:t>заключаются в определении источников поступлений денежных средств и направлений их использования, в выявлении причин недостатка (избытка) денежных средств.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443711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Анализ и прогнозирование потоков денежных средств проводятся по трем видам деятельности компании: </a:t>
            </a:r>
          </a:p>
          <a:p>
            <a:r>
              <a:rPr lang="ru-RU" sz="2400" b="1" dirty="0"/>
              <a:t>основной, инвестиционной и финансовой</a:t>
            </a:r>
            <a:r>
              <a:rPr lang="ru-RU" sz="2400" b="1" i="1" dirty="0"/>
              <a:t>.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Основы комплексной политики управления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оборотными  активами и оборотным капиталом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196752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Составные звенья комплексной политики:</a:t>
            </a:r>
          </a:p>
          <a:p>
            <a:r>
              <a:rPr lang="ru-RU" dirty="0"/>
              <a:t>• </a:t>
            </a:r>
            <a:r>
              <a:rPr lang="ru-RU" sz="2400" dirty="0"/>
              <a:t>поддержание рациональных балансовых пропорций;</a:t>
            </a:r>
          </a:p>
          <a:p>
            <a:r>
              <a:rPr lang="ru-RU" sz="2000" dirty="0"/>
              <a:t>•</a:t>
            </a:r>
            <a:r>
              <a:rPr lang="ru-RU" sz="2400" dirty="0"/>
              <a:t> выбор модели финансирования  оборотных активов</a:t>
            </a:r>
          </a:p>
          <a:p>
            <a:r>
              <a:rPr lang="ru-RU" dirty="0"/>
              <a:t>•</a:t>
            </a:r>
            <a:r>
              <a:rPr lang="ru-RU" sz="2400" dirty="0"/>
              <a:t> выбор политики управления оборотными активами</a:t>
            </a:r>
          </a:p>
          <a:p>
            <a:r>
              <a:rPr lang="ru-RU" sz="2000" dirty="0"/>
              <a:t>•</a:t>
            </a:r>
            <a:r>
              <a:rPr lang="ru-RU" sz="2400" dirty="0"/>
              <a:t> оптимизация финансового цикла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30120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Оборотный капитал </a:t>
            </a:r>
            <a:r>
              <a:rPr lang="ru-RU" sz="2400" dirty="0"/>
              <a:t>– сумма источников финансирования,  вложенных  в создание оборотных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335699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/>
            <a:r>
              <a:rPr lang="ru-RU" sz="2400" b="1" dirty="0">
                <a:solidFill>
                  <a:srgbClr val="7030A0"/>
                </a:solidFill>
              </a:rPr>
              <a:t>Оборотные активы </a:t>
            </a:r>
            <a:r>
              <a:rPr lang="ru-RU" sz="2400" dirty="0"/>
              <a:t>– это наиболее мобильные активы, которые либо являются денежными средствами и их эквивалентами, либо могут быть обращены в них в срок не более одного года или в течение одного производственного цикла.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3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Модели рациональных балансовых пропорций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1. Соотношение между ликвидностью активов и срочностью обязательств</a:t>
            </a:r>
            <a:endParaRPr lang="ru-RU" sz="2000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1" y="1714674"/>
          <a:ext cx="8964489" cy="4451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активов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Знак соотношения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пассивов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А1 - наиболее ликвидные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П1 - наиболее 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А2 - быстрореализуемые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П2 - краткосрочные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А3 -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медленнореализуемые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П3 - долгосрочные и приравненные к ним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А4 - труднореализуемые активы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раздел баланса «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Внеоборотные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активы»)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≤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П4 - собственные источники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раздел баланса «Капитал и резервы»)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61365" y="215151"/>
            <a:ext cx="8627633" cy="98970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2. Рекомендуемые соотношения  между материальными активами и устойчивыми пассивами 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47524"/>
              </p:ext>
            </p:extLst>
          </p:nvPr>
        </p:nvGraphicFramePr>
        <p:xfrm>
          <a:off x="507950" y="1336463"/>
          <a:ext cx="7713234" cy="45011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82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</a:t>
                      </a:r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активов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Соотношение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 пассивов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11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Идеально</a:t>
                      </a:r>
                      <a:endParaRPr lang="ru-RU" sz="2000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Собственные средства (капитал и резервы)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Капитал и резервы + Долгосрочные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978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активы 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  <a:endParaRPr lang="ru-RU" sz="20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≥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0" y="1896532"/>
            <a:ext cx="9966961" cy="3908731"/>
            <a:chOff x="2281" y="3756"/>
            <a:chExt cx="6918" cy="3484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2281" y="3756"/>
              <a:ext cx="6918" cy="348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2705" y="4313"/>
              <a:ext cx="1976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Внеоборотные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а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ктивы (ВА)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6375" y="4313"/>
              <a:ext cx="2118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2846" y="3895"/>
              <a:ext cx="1694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2705" y="5428"/>
              <a:ext cx="19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6799" y="3895"/>
              <a:ext cx="1411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Пассивы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6516" y="4453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и резервы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cs typeface="Arial" pitchFamily="34" charset="0"/>
                </a:rPr>
                <a:t>(СК)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6484" y="5150"/>
              <a:ext cx="1868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Долгосрочные обязательства (ДО)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6516" y="5986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Краткосрочные обязательства (КО)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6375" y="5707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6375" y="5150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4681" y="5428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>
              <a:off x="4681" y="5707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5105" y="5010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 flipV="1">
              <a:off x="5105" y="5707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5105" y="5428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4822" y="6125"/>
              <a:ext cx="1411" cy="8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Чистый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оборотный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5105" y="5568"/>
              <a:ext cx="423" cy="2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0" name="Line 2"/>
            <p:cNvSpPr>
              <a:spLocks noChangeShapeType="1"/>
            </p:cNvSpPr>
            <p:nvPr/>
          </p:nvSpPr>
          <p:spPr bwMode="auto">
            <a:xfrm>
              <a:off x="5528" y="5846"/>
              <a:ext cx="0" cy="2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899592" y="3789040"/>
            <a:ext cx="230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Оборотные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активы (ОА)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5576" y="188640"/>
            <a:ext cx="79208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Выбор модели финансирования оборотных активов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Понятие чистого оборотного капитала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компании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1560" y="5831840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ОА – КО  или  </a:t>
            </a:r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СК + ДО – ВА = ДП - ВА</a:t>
            </a:r>
            <a:endParaRPr lang="ru-RU" dirty="0" smtClean="0"/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8E2DB-F5A1-49DD-B904-55EDA70C56F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   </a:t>
            </a:r>
            <a:r>
              <a:rPr lang="ru-RU" sz="2400" b="1" dirty="0">
                <a:solidFill>
                  <a:srgbClr val="7030A0"/>
                </a:solidFill>
              </a:rPr>
              <a:t>Чистый оборотный капитал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/>
              <a:t>– это тот объем собственных средств и долгосрочных заемных источников, который компания может направить на финансирование оборотных активов после того, как были сформированы необходимые </a:t>
            </a:r>
            <a:r>
              <a:rPr lang="ru-RU" sz="2400" dirty="0" err="1"/>
              <a:t>внеоборотные</a:t>
            </a:r>
            <a:r>
              <a:rPr lang="ru-RU" sz="2400" dirty="0"/>
              <a:t> активы.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988840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Возможные </a:t>
            </a:r>
            <a:r>
              <a:rPr lang="ru-RU" sz="2400" b="1" dirty="0">
                <a:solidFill>
                  <a:srgbClr val="7030A0"/>
                </a:solidFill>
              </a:rPr>
              <a:t>модели финансирования </a:t>
            </a:r>
            <a:r>
              <a:rPr lang="ru-RU" sz="2400" dirty="0"/>
              <a:t>оборотных активов:  </a:t>
            </a:r>
          </a:p>
          <a:p>
            <a:r>
              <a:rPr lang="ru-RU" sz="2400" dirty="0"/>
              <a:t>              </a:t>
            </a:r>
            <a:r>
              <a:rPr lang="ru-RU" sz="2400" b="1" dirty="0">
                <a:solidFill>
                  <a:srgbClr val="FF0000"/>
                </a:solidFill>
              </a:rPr>
              <a:t>агрессивная,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консервативная,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                  компромиссная.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880" y="3933056"/>
            <a:ext cx="87071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/>
            <a:r>
              <a:rPr lang="ru-RU" sz="2400" b="1" dirty="0">
                <a:solidFill>
                  <a:srgbClr val="7030A0"/>
                </a:solidFill>
              </a:rPr>
              <a:t>Критерии (признаки) </a:t>
            </a:r>
            <a:r>
              <a:rPr lang="ru-RU" sz="2400" dirty="0"/>
              <a:t>определения модели финансирования: </a:t>
            </a:r>
          </a:p>
          <a:p>
            <a:r>
              <a:rPr lang="ru-RU" sz="2400" dirty="0"/>
              <a:t>1) в каком объеме и в каких пропорциях оборотные активы финансируются за счет  долгосрочных источников;</a:t>
            </a:r>
          </a:p>
          <a:p>
            <a:r>
              <a:rPr lang="ru-RU" sz="2400" dirty="0"/>
              <a:t>2) каково соотношение величины чистого оборотного капитала и системной (постоянной) части оборотных активов.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>
              <a:spcAft>
                <a:spcPts val="600"/>
              </a:spcAft>
            </a:pPr>
            <a:r>
              <a:rPr lang="ru-RU" sz="2400" dirty="0"/>
              <a:t>Весь объем оборотных активов  можно разделить на две части</a:t>
            </a:r>
            <a:r>
              <a:rPr lang="ru-RU" sz="2400" b="1" dirty="0">
                <a:solidFill>
                  <a:srgbClr val="7030A0"/>
                </a:solidFill>
              </a:rPr>
              <a:t>:             ОА = СЧ + ВЧ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СЧ – системная часть </a:t>
            </a:r>
            <a:r>
              <a:rPr lang="ru-RU" sz="2400" dirty="0"/>
              <a:t>оборотных активов, тот объем ОА, в котором компания нуждается постоянно в течение всего производственного цикла;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ВЧ – варьируемая </a:t>
            </a:r>
            <a:r>
              <a:rPr lang="ru-RU" sz="2400" dirty="0">
                <a:solidFill>
                  <a:srgbClr val="C00000"/>
                </a:solidFill>
              </a:rPr>
              <a:t>(изменяющаяся) </a:t>
            </a:r>
            <a:r>
              <a:rPr lang="ru-RU" sz="2400" b="1" dirty="0">
                <a:solidFill>
                  <a:srgbClr val="C00000"/>
                </a:solidFill>
              </a:rPr>
              <a:t>часть </a:t>
            </a:r>
            <a:r>
              <a:rPr lang="ru-RU" sz="2400" dirty="0"/>
              <a:t>ОА.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2499360"/>
          <a:ext cx="914400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2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3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финансирования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+ 0,5СЧ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0,5СЧ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СЧ + 0,5ВЧ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≥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+ СЧ+ 0,5ВЧ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908721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Финансовый цикл </a:t>
            </a:r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7030A0"/>
                </a:solidFill>
              </a:rPr>
              <a:t>период обращения денежной наличности)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- то время, которое необходимо для превращения средств, вложенных в запасы и дебиторскую задолженность, в денежную наличность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0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Оптимизация длительности и структуры операционного и финансового цикла в компании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672" y="2648031"/>
            <a:ext cx="8424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7030A0"/>
                </a:solidFill>
              </a:rPr>
              <a:t>Длительность финансового цикла</a:t>
            </a:r>
            <a:r>
              <a:rPr lang="ru-RU" sz="2400" dirty="0" smtClean="0">
                <a:solidFill>
                  <a:srgbClr val="7030A0"/>
                </a:solidFill>
              </a:rPr>
              <a:t> (ФЦ) </a:t>
            </a:r>
            <a:r>
              <a:rPr lang="ru-RU" sz="2400" dirty="0" smtClean="0"/>
              <a:t>в значительной степени определяется длительностью и структурой операционного цикла. 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7030A0"/>
                </a:solidFill>
              </a:rPr>
              <a:t>Операционный цикл</a:t>
            </a:r>
            <a:r>
              <a:rPr lang="ru-RU" sz="2400" dirty="0" smtClean="0">
                <a:solidFill>
                  <a:srgbClr val="7030A0"/>
                </a:solidFill>
              </a:rPr>
              <a:t> (ОЦ) </a:t>
            </a:r>
            <a:r>
              <a:rPr lang="ru-RU" sz="2400" dirty="0" smtClean="0"/>
              <a:t>– время от момента поступления сырья до момента поступления оплаты за готовую продукцию, произведенную из этого сырья.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"/>
            <a:ext cx="91440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Размещение    Поступление                  Отгрузка                        Получение </a:t>
            </a:r>
            <a:endParaRPr lang="ru-RU" b="1" dirty="0" smtClean="0"/>
          </a:p>
          <a:p>
            <a:r>
              <a:rPr lang="ru-RU" b="1" i="1" dirty="0" smtClean="0"/>
              <a:t> заказа              сырья и </a:t>
            </a:r>
            <a:r>
              <a:rPr lang="ru-RU" b="1" i="1" dirty="0" err="1" smtClean="0"/>
              <a:t>сопр</a:t>
            </a:r>
            <a:r>
              <a:rPr lang="ru-RU" b="1" i="1" dirty="0" smtClean="0"/>
              <a:t>.                   готовой                           оплаты</a:t>
            </a:r>
            <a:endParaRPr lang="ru-RU" dirty="0" smtClean="0"/>
          </a:p>
          <a:p>
            <a:r>
              <a:rPr lang="ru-RU" b="1" i="1" dirty="0" smtClean="0"/>
              <a:t> на сырье         документов                     продукции                      за товар</a:t>
            </a:r>
            <a:endParaRPr lang="ru-RU" dirty="0" smtClean="0"/>
          </a:p>
          <a:p>
            <a:r>
              <a:rPr lang="ru-RU" b="1" dirty="0" smtClean="0"/>
              <a:t>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</a:t>
            </a:r>
          </a:p>
          <a:p>
            <a:r>
              <a:rPr lang="ru-RU" b="1" dirty="0" smtClean="0"/>
              <a:t>                                   Период обращения         Период обращения</a:t>
            </a:r>
            <a:endParaRPr lang="ru-RU" dirty="0" smtClean="0"/>
          </a:p>
          <a:p>
            <a:r>
              <a:rPr lang="ru-RU" b="1" dirty="0" smtClean="0"/>
              <a:t>                                         (хранения)                        (инкассации)                                                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запасов                           дебиторской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                     задолженности</a:t>
            </a:r>
            <a:endParaRPr lang="ru-RU" i="1" dirty="0" smtClean="0"/>
          </a:p>
          <a:p>
            <a:r>
              <a:rPr lang="ru-RU" b="1" dirty="0" smtClean="0"/>
              <a:t>                                                                       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                                                                   дни</a:t>
            </a:r>
            <a:r>
              <a:rPr lang="ru-RU" b="1" dirty="0" smtClean="0"/>
              <a:t>                                    </a:t>
            </a:r>
            <a:endParaRPr lang="ru-RU" dirty="0" smtClean="0"/>
          </a:p>
          <a:p>
            <a:r>
              <a:rPr lang="ru-RU" b="1" dirty="0" smtClean="0"/>
              <a:t>                                  </a:t>
            </a:r>
          </a:p>
          <a:p>
            <a:r>
              <a:rPr lang="ru-RU" b="1" dirty="0" smtClean="0"/>
              <a:t>                                                                                   </a:t>
            </a:r>
          </a:p>
          <a:p>
            <a:r>
              <a:rPr lang="ru-RU" b="1" dirty="0" smtClean="0"/>
              <a:t>                                        Период </a:t>
            </a:r>
            <a:endParaRPr lang="ru-RU" dirty="0" smtClean="0"/>
          </a:p>
          <a:p>
            <a:r>
              <a:rPr lang="ru-RU" b="1" dirty="0" smtClean="0"/>
              <a:t>                                      обращения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(отсрочки)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Финансовый</a:t>
            </a:r>
            <a:r>
              <a:rPr lang="ru-RU" b="1" dirty="0" smtClean="0"/>
              <a:t>                       </a:t>
            </a:r>
          </a:p>
          <a:p>
            <a:r>
              <a:rPr lang="ru-RU" b="1" dirty="0" smtClean="0"/>
              <a:t>                                     кредиторской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цикл</a:t>
            </a:r>
          </a:p>
          <a:p>
            <a:r>
              <a:rPr lang="ru-RU" b="1" dirty="0" smtClean="0"/>
              <a:t>                                   задолженности</a:t>
            </a:r>
            <a:endParaRPr lang="ru-RU" dirty="0" smtClean="0"/>
          </a:p>
          <a:p>
            <a:r>
              <a:rPr lang="ru-RU" b="1" dirty="0" smtClean="0"/>
              <a:t>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Оплата</a:t>
            </a:r>
            <a:endParaRPr lang="ru-RU" dirty="0" smtClean="0"/>
          </a:p>
          <a:p>
            <a:r>
              <a:rPr lang="ru-RU" b="1" i="1" dirty="0" smtClean="0"/>
              <a:t>                                                                сырья</a:t>
            </a:r>
          </a:p>
          <a:p>
            <a:endParaRPr lang="ru-RU" sz="2000" dirty="0" smtClean="0"/>
          </a:p>
          <a:p>
            <a:r>
              <a:rPr lang="ru-RU" dirty="0" smtClean="0"/>
              <a:t>                                        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Операционный цикл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27584" y="3140968"/>
            <a:ext cx="79928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051720" y="980728"/>
            <a:ext cx="72008" cy="5544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860032" y="980728"/>
            <a:ext cx="72008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668344" y="980728"/>
            <a:ext cx="72008" cy="54726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051720" y="1988840"/>
            <a:ext cx="2808312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932040" y="1988840"/>
            <a:ext cx="273630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99992" y="3140968"/>
            <a:ext cx="0" cy="23042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123728" y="4437112"/>
            <a:ext cx="237626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499992" y="4437112"/>
            <a:ext cx="324036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123728" y="6237312"/>
            <a:ext cx="5616624" cy="7200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53049" y="2536416"/>
            <a:ext cx="8496944" cy="80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2200" b="1" dirty="0" smtClean="0"/>
              <a:t>                        Среднегодовые запасы</a:t>
            </a:r>
          </a:p>
          <a:p>
            <a:pPr>
              <a:lnSpc>
                <a:spcPct val="70000"/>
              </a:lnSpc>
            </a:pPr>
            <a:r>
              <a:rPr lang="ru-RU" sz="2200" b="1" dirty="0" smtClean="0"/>
              <a:t>ПОЗ =     ----------------------------------------------------- 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  <a:r>
              <a:rPr lang="ru-RU" sz="2200" b="1" dirty="0" smtClean="0"/>
              <a:t>     </a:t>
            </a:r>
          </a:p>
          <a:p>
            <a:pPr>
              <a:lnSpc>
                <a:spcPct val="70000"/>
              </a:lnSpc>
            </a:pPr>
            <a:r>
              <a:rPr lang="ru-RU" sz="2200" b="1" dirty="0" smtClean="0"/>
              <a:t>             Затраты на производство продукции</a:t>
            </a:r>
            <a:endParaRPr lang="ru-RU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3856290"/>
            <a:ext cx="8748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               Среднегодовая дебиторская задолженность</a:t>
            </a:r>
          </a:p>
          <a:p>
            <a:r>
              <a:rPr lang="ru-RU" sz="2200" b="1" dirty="0" smtClean="0"/>
              <a:t>ПОДЗ =  ---------------------------------------------------------------- 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</a:p>
          <a:p>
            <a:r>
              <a:rPr lang="ru-RU" sz="2200" b="1" dirty="0" smtClean="0"/>
              <a:t>                                       Выручка от реализации</a:t>
            </a:r>
          </a:p>
          <a:p>
            <a:r>
              <a:rPr lang="ru-RU" sz="2400" dirty="0" smtClean="0"/>
              <a:t> 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5091118"/>
            <a:ext cx="8820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</a:t>
            </a:r>
            <a:r>
              <a:rPr lang="ru-RU" sz="2200" b="1" dirty="0" smtClean="0"/>
              <a:t>Среднегодовая кредиторская задолженность    </a:t>
            </a:r>
          </a:p>
          <a:p>
            <a:r>
              <a:rPr lang="ru-RU" sz="2200" b="1" dirty="0" smtClean="0"/>
              <a:t>ПОКЗ = ----------------------------------------------------------------  </a:t>
            </a:r>
            <a:r>
              <a:rPr lang="ru-RU" sz="2200" dirty="0" err="1" smtClean="0"/>
              <a:t>х</a:t>
            </a:r>
            <a:r>
              <a:rPr lang="ru-RU" sz="2200" dirty="0" smtClean="0"/>
              <a:t> 365</a:t>
            </a:r>
          </a:p>
          <a:p>
            <a:r>
              <a:rPr lang="ru-RU" sz="2200" b="1" dirty="0" smtClean="0"/>
              <a:t>                      Затраты на производство продукции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15636" y="0"/>
            <a:ext cx="872836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Формулы расчета длительности операционного и финансового циклов</a:t>
            </a:r>
          </a:p>
          <a:p>
            <a:pPr>
              <a:lnSpc>
                <a:spcPct val="150000"/>
              </a:lnSpc>
            </a:pPr>
            <a:endParaRPr lang="ru-RU" sz="22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</a:rPr>
              <a:t>ОЦ = ПОЗ + ПОДЗ (в днях)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solidFill>
                  <a:srgbClr val="FF0000"/>
                </a:solidFill>
              </a:rPr>
              <a:t>ФЦ = ОЦ – ПОКЗ = ПОЗ + ПОДЗ – ПОКЗ  (в днях)</a:t>
            </a:r>
            <a:endParaRPr lang="ru-RU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Viktor.Savaley@vvsu.ru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5941</TotalTime>
  <Words>1347</Words>
  <Application>Microsoft Office PowerPoint</Application>
  <PresentationFormat>Экран (4:3)</PresentationFormat>
  <Paragraphs>266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200</cp:revision>
  <dcterms:created xsi:type="dcterms:W3CDTF">2013-03-28T05:50:20Z</dcterms:created>
  <dcterms:modified xsi:type="dcterms:W3CDTF">2021-09-18T10:10:39Z</dcterms:modified>
</cp:coreProperties>
</file>