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5" r:id="rId2"/>
    <p:sldId id="271" r:id="rId3"/>
    <p:sldId id="275" r:id="rId4"/>
    <p:sldId id="276" r:id="rId5"/>
    <p:sldId id="289" r:id="rId6"/>
    <p:sldId id="290" r:id="rId7"/>
    <p:sldId id="278" r:id="rId8"/>
    <p:sldId id="293" r:id="rId9"/>
    <p:sldId id="294" r:id="rId10"/>
    <p:sldId id="280" r:id="rId11"/>
    <p:sldId id="291" r:id="rId12"/>
    <p:sldId id="285" r:id="rId13"/>
    <p:sldId id="286" r:id="rId14"/>
    <p:sldId id="287" r:id="rId15"/>
    <p:sldId id="282" r:id="rId16"/>
    <p:sldId id="292" r:id="rId17"/>
    <p:sldId id="283" r:id="rId18"/>
    <p:sldId id="264" r:id="rId19"/>
  </p:sldIdLst>
  <p:sldSz cx="9144000" cy="6858000" type="screen4x3"/>
  <p:notesSz cx="6858000" cy="9945688"/>
  <p:custDataLst>
    <p:tags r:id="rId2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66"/>
    <a:srgbClr val="5990D6"/>
    <a:srgbClr val="EFF4F9"/>
    <a:srgbClr val="C6D9F1"/>
    <a:srgbClr val="4F81BD"/>
    <a:srgbClr val="00CC00"/>
    <a:srgbClr val="007000"/>
    <a:srgbClr val="FFFFFF"/>
    <a:srgbClr val="6296D7"/>
    <a:srgbClr val="5E93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94660" autoAdjust="0"/>
  </p:normalViewPr>
  <p:slideViewPr>
    <p:cSldViewPr snapToGrid="0">
      <p:cViewPr varScale="1">
        <p:scale>
          <a:sx n="54" d="100"/>
          <a:sy n="54" d="100"/>
        </p:scale>
        <p:origin x="100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3133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17.10.2024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Город </a:t>
            </a:r>
            <a:endParaRPr lang="en-US" dirty="0"/>
          </a:p>
          <a:p>
            <a:pPr lvl="0"/>
            <a:r>
              <a:rPr lang="ru-RU" dirty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Содержимое (рисунок, диаграмма, таблица и т.д.)</a:t>
            </a:r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Координаты: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Название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165463" y="3595349"/>
            <a:ext cx="8900160" cy="522000"/>
          </a:xfrm>
        </p:spPr>
        <p:txBody>
          <a:bodyPr/>
          <a:lstStyle/>
          <a:p>
            <a:pPr marL="0" indent="0" algn="l"/>
            <a:r>
              <a:rPr lang="ru-RU" dirty="0"/>
              <a:t>Тема 1. Сущность и назначение  корпоративных финансов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sz="1600" dirty="0"/>
              <a:t>Владивосток</a:t>
            </a:r>
          </a:p>
          <a:p>
            <a:r>
              <a:rPr lang="ru-RU" sz="1600" dirty="0"/>
              <a:t>20</a:t>
            </a:r>
            <a:r>
              <a:rPr lang="en-US" sz="1600" dirty="0" smtClean="0"/>
              <a:t>2</a:t>
            </a:r>
            <a:r>
              <a:rPr lang="ru-RU" sz="1600" smtClean="0"/>
              <a:t>4</a:t>
            </a:r>
            <a:endParaRPr lang="ru-RU" sz="1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365662"/>
            <a:ext cx="9144000" cy="579160"/>
          </a:xfrm>
        </p:spPr>
        <p:txBody>
          <a:bodyPr/>
          <a:lstStyle/>
          <a:p>
            <a:pPr algn="ctr"/>
            <a:r>
              <a:rPr lang="ru-RU" sz="2000" dirty="0"/>
              <a:t>Кафедра экономики и управления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pPr algn="ctr"/>
            <a:r>
              <a:rPr lang="ru-RU" dirty="0"/>
              <a:t>Дисциплина «Корпоративные финансы»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r>
              <a:rPr lang="ru-RU" dirty="0"/>
              <a:t>Автор  </a:t>
            </a:r>
            <a:r>
              <a:rPr lang="ru-RU" dirty="0" err="1"/>
              <a:t>д.э.н</a:t>
            </a:r>
            <a:r>
              <a:rPr lang="ru-RU" dirty="0"/>
              <a:t>., проф. </a:t>
            </a:r>
            <a:r>
              <a:rPr lang="ru-RU" dirty="0" err="1"/>
              <a:t>В.В.Савалей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000" dirty="0">
                <a:solidFill>
                  <a:prstClr val="white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pPr lvl="0"/>
            <a:r>
              <a:rPr lang="ru-RU" dirty="0">
                <a:solidFill>
                  <a:prstClr val="white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" y="1259840"/>
            <a:ext cx="9060872" cy="4592320"/>
          </a:xfrm>
        </p:spPr>
        <p:txBody>
          <a:bodyPr>
            <a:normAutofit/>
          </a:bodyPr>
          <a:lstStyle/>
          <a:p>
            <a:pPr marL="342900" indent="-342900"/>
            <a:r>
              <a:rPr lang="ru-RU" b="1" dirty="0">
                <a:solidFill>
                  <a:srgbClr val="FF0000"/>
                </a:solidFill>
              </a:rPr>
              <a:t>    </a:t>
            </a:r>
            <a:r>
              <a:rPr lang="ru-RU" sz="2100" b="1" dirty="0">
                <a:solidFill>
                  <a:srgbClr val="FF0000"/>
                </a:solidFill>
              </a:rPr>
              <a:t>Система финансов экономики</a:t>
            </a:r>
            <a:r>
              <a:rPr lang="ru-RU" sz="2100" b="1" dirty="0"/>
              <a:t> </a:t>
            </a:r>
            <a:r>
              <a:rPr lang="ru-RU" sz="2100" dirty="0"/>
              <a:t>объединяет денежные отношения и процессы образования и использования доходов в экономике, принимающих форму финансовых ресурсов.</a:t>
            </a:r>
          </a:p>
          <a:p>
            <a:pPr marL="342900" indent="-342900"/>
            <a:endParaRPr lang="ru-RU" sz="2100" dirty="0"/>
          </a:p>
          <a:p>
            <a:pPr marL="342900" indent="-342900"/>
            <a:r>
              <a:rPr lang="ru-RU" sz="2100" b="1" dirty="0">
                <a:solidFill>
                  <a:srgbClr val="FF0000"/>
                </a:solidFill>
              </a:rPr>
              <a:t>    Финансовые ресурсы </a:t>
            </a:r>
            <a:r>
              <a:rPr lang="ru-RU" sz="2100" dirty="0"/>
              <a:t>— это та совокупность денежных средств в экономике, которая используется для выполнения любых денежных операций участниками рынка (органами государственной власти, местного самоуправления, субъектами хозяйствования</a:t>
            </a:r>
            <a:r>
              <a:rPr lang="ru-RU" sz="2100" dirty="0" smtClean="0"/>
              <a:t>).</a:t>
            </a:r>
          </a:p>
          <a:p>
            <a:pPr marL="342900" indent="-342900">
              <a:spcBef>
                <a:spcPts val="1200"/>
              </a:spcBef>
            </a:pPr>
            <a:r>
              <a:rPr lang="ru-RU" sz="2100" dirty="0" smtClean="0"/>
              <a:t>    По характеру формирования </a:t>
            </a:r>
            <a:r>
              <a:rPr lang="ru-RU" sz="2100" dirty="0" smtClean="0">
                <a:solidFill>
                  <a:srgbClr val="FF0000"/>
                </a:solidFill>
              </a:rPr>
              <a:t>финансовые ресурсы разделяются</a:t>
            </a:r>
            <a:r>
              <a:rPr lang="ru-RU" sz="2100" dirty="0" smtClean="0"/>
              <a:t> на: 1) собственные;</a:t>
            </a:r>
          </a:p>
          <a:p>
            <a:pPr marL="342900" indent="-342900"/>
            <a:r>
              <a:rPr lang="ru-RU" sz="2100" dirty="0" smtClean="0"/>
              <a:t>     2) привлеченные (как правило, безвозмездно);</a:t>
            </a:r>
          </a:p>
          <a:p>
            <a:pPr marL="342900" indent="-342900"/>
            <a:r>
              <a:rPr lang="ru-RU" sz="2100" dirty="0" smtClean="0"/>
              <a:t>     3) заемные, долговые (платные).</a:t>
            </a:r>
            <a:endParaRPr lang="ru-RU" sz="2100" dirty="0"/>
          </a:p>
          <a:p>
            <a:pPr marL="342900" indent="-342900"/>
            <a:endParaRPr lang="ru-RU" altLang="ru-RU" dirty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" y="284480"/>
            <a:ext cx="8575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1.1. Корпоративные финансы в системе финансов экономики</a:t>
            </a:r>
            <a:endParaRPr lang="ru-RU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34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457200"/>
            <a:ext cx="7886808" cy="5562599"/>
          </a:xfrm>
        </p:spPr>
        <p:txBody>
          <a:bodyPr/>
          <a:lstStyle/>
          <a:p>
            <a:pPr algn="ctr"/>
            <a:r>
              <a:rPr lang="ru-RU" sz="2200" b="1" dirty="0">
                <a:solidFill>
                  <a:srgbClr val="7030A0"/>
                </a:solidFill>
              </a:rPr>
              <a:t>В системе финансов экономики выделяют :</a:t>
            </a:r>
          </a:p>
          <a:p>
            <a:endParaRPr lang="ru-RU" sz="2200" dirty="0"/>
          </a:p>
          <a:p>
            <a:pPr marL="457200" indent="-457200">
              <a:spcAft>
                <a:spcPts val="1200"/>
              </a:spcAft>
              <a:buFontTx/>
              <a:buAutoNum type="arabicParenR"/>
            </a:pPr>
            <a:r>
              <a:rPr lang="ru-RU" sz="2200" b="1" dirty="0">
                <a:solidFill>
                  <a:srgbClr val="FF0000"/>
                </a:solidFill>
              </a:rPr>
              <a:t>государственные и муниципальные финансы  - </a:t>
            </a:r>
            <a:r>
              <a:rPr lang="ru-RU" sz="2200" dirty="0"/>
              <a:t>совокупность отношений в рамках образования и распределения денежных </a:t>
            </a:r>
            <a:r>
              <a:rPr lang="ru-RU" sz="2200" dirty="0" smtClean="0"/>
              <a:t>потоков (бюджетных и внебюджетных), </a:t>
            </a:r>
            <a:r>
              <a:rPr lang="ru-RU" sz="2200" dirty="0"/>
              <a:t>необходимых государству на разных уровнях управления (федеральный, региональный, муниципальный) для содержания его органов и выполнения присущих ему функций;</a:t>
            </a:r>
          </a:p>
          <a:p>
            <a:pPr marL="450850" indent="-365125"/>
            <a:r>
              <a:rPr lang="ru-RU" sz="2200" b="1" dirty="0">
                <a:solidFill>
                  <a:srgbClr val="FF0000"/>
                </a:solidFill>
              </a:rPr>
              <a:t>2) </a:t>
            </a:r>
            <a:r>
              <a:rPr lang="ru-RU" sz="2200" b="1" dirty="0" err="1">
                <a:solidFill>
                  <a:srgbClr val="FF0000"/>
                </a:solidFill>
              </a:rPr>
              <a:t>частнохозяйственные</a:t>
            </a:r>
            <a:r>
              <a:rPr lang="ru-RU" sz="2200" b="1" dirty="0">
                <a:solidFill>
                  <a:srgbClr val="FF0000"/>
                </a:solidFill>
              </a:rPr>
              <a:t> финансы - </a:t>
            </a:r>
            <a:r>
              <a:rPr lang="ru-RU" sz="2200" dirty="0"/>
              <a:t>совокупность денежных отношений, возникающих в процессе движения финансовых ресурсов в частноправовой форме организаций и домашних хозяйств.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396240" y="223520"/>
            <a:ext cx="8119165" cy="29464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sz="2200" b="1" dirty="0">
                <a:solidFill>
                  <a:srgbClr val="7030A0"/>
                </a:solidFill>
                <a:latin typeface="Arial" pitchFamily="34" charset="0"/>
              </a:rPr>
              <a:t>В структуре </a:t>
            </a:r>
            <a:r>
              <a:rPr lang="ru-RU" sz="2200" b="1" dirty="0" err="1">
                <a:solidFill>
                  <a:srgbClr val="7030A0"/>
                </a:solidFill>
                <a:latin typeface="Arial" pitchFamily="34" charset="0"/>
              </a:rPr>
              <a:t>частнохозяйственных</a:t>
            </a:r>
            <a:r>
              <a:rPr lang="ru-RU" sz="2200" b="1" dirty="0">
                <a:solidFill>
                  <a:srgbClr val="7030A0"/>
                </a:solidFill>
                <a:latin typeface="Arial" pitchFamily="34" charset="0"/>
              </a:rPr>
              <a:t> финансов</a:t>
            </a:r>
            <a:r>
              <a:rPr lang="ru-RU" sz="2200" dirty="0">
                <a:solidFill>
                  <a:srgbClr val="7030A0"/>
                </a:solidFill>
                <a:latin typeface="Arial" pitchFamily="34" charset="0"/>
              </a:rPr>
              <a:t> </a:t>
            </a:r>
            <a:r>
              <a:rPr lang="ru-RU" sz="2200" dirty="0">
                <a:latin typeface="Arial" pitchFamily="34" charset="0"/>
              </a:rPr>
              <a:t>особую роль играют </a:t>
            </a:r>
            <a:r>
              <a:rPr lang="ru-RU" sz="2200" b="1" dirty="0">
                <a:solidFill>
                  <a:srgbClr val="FF0000"/>
                </a:solidFill>
                <a:latin typeface="Arial" pitchFamily="34" charset="0"/>
              </a:rPr>
              <a:t>корпоративные </a:t>
            </a:r>
            <a:r>
              <a:rPr lang="ru-RU" sz="2200" b="1" dirty="0" smtClean="0">
                <a:solidFill>
                  <a:srgbClr val="FF0000"/>
                </a:solidFill>
                <a:latin typeface="Arial" pitchFamily="34" charset="0"/>
              </a:rPr>
              <a:t>финансы</a:t>
            </a:r>
          </a:p>
          <a:p>
            <a:pPr>
              <a:lnSpc>
                <a:spcPct val="120000"/>
              </a:lnSpc>
            </a:pPr>
            <a:r>
              <a:rPr lang="ru-RU" sz="2200" b="1" dirty="0" smtClean="0">
                <a:solidFill>
                  <a:srgbClr val="FF0000"/>
                </a:solidFill>
                <a:latin typeface="Arial" pitchFamily="34" charset="0"/>
              </a:rPr>
              <a:t>Корпорация</a:t>
            </a:r>
            <a:r>
              <a:rPr lang="ru-RU" sz="2200" dirty="0" smtClean="0">
                <a:latin typeface="Arial" pitchFamily="34" charset="0"/>
              </a:rPr>
              <a:t> - это форма </a:t>
            </a:r>
            <a:r>
              <a:rPr lang="ru-RU" sz="2200" dirty="0">
                <a:latin typeface="Arial" pitchFamily="34" charset="0"/>
              </a:rPr>
              <a:t>владения собственностью, предполагающая объединение материальных и иных </a:t>
            </a:r>
            <a:r>
              <a:rPr lang="ru-RU" sz="2200" dirty="0" smtClean="0">
                <a:latin typeface="Arial" pitchFamily="34" charset="0"/>
              </a:rPr>
              <a:t>ресурсов в больших объемах </a:t>
            </a:r>
            <a:r>
              <a:rPr lang="ru-RU" sz="2200" dirty="0">
                <a:latin typeface="Arial" pitchFamily="34" charset="0"/>
              </a:rPr>
              <a:t>для достижения стратегических экономических целей.</a:t>
            </a:r>
            <a:endParaRPr lang="ru-RU" sz="2200" dirty="0">
              <a:solidFill>
                <a:srgbClr val="7030A0"/>
              </a:solidFill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2925" y="2811526"/>
            <a:ext cx="867664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3050"/>
            <a:r>
              <a:rPr lang="ru-RU" sz="2200" b="1" dirty="0">
                <a:solidFill>
                  <a:srgbClr val="FF0000"/>
                </a:solidFill>
              </a:rPr>
              <a:t>Финансы корпорации </a:t>
            </a:r>
            <a:r>
              <a:rPr lang="ru-RU" sz="2200" dirty="0"/>
              <a:t>– это денежные отношения, связанные с формированием и расширением денежных ресурсов, их использованием для текущего и долгосрочного финансирования, а также для выполнения внешних и внутренних обязательств.</a:t>
            </a:r>
          </a:p>
          <a:p>
            <a:pPr indent="273050"/>
            <a:endParaRPr lang="ru-RU" sz="2200" dirty="0"/>
          </a:p>
          <a:p>
            <a:pPr indent="273050"/>
            <a:r>
              <a:rPr lang="ru-RU" sz="2200" b="1" dirty="0">
                <a:solidFill>
                  <a:srgbClr val="FF0000"/>
                </a:solidFill>
              </a:rPr>
              <a:t>Функции финансов корпорации:</a:t>
            </a:r>
          </a:p>
          <a:p>
            <a:pPr>
              <a:buFontTx/>
              <a:buChar char="-"/>
            </a:pPr>
            <a:r>
              <a:rPr lang="ru-RU" sz="2200" dirty="0"/>
              <a:t> формирование капитала, доходов и денежных фондов;</a:t>
            </a:r>
          </a:p>
          <a:p>
            <a:pPr>
              <a:buFontTx/>
              <a:buChar char="-"/>
            </a:pPr>
            <a:r>
              <a:rPr lang="ru-RU" sz="2200" dirty="0"/>
              <a:t> использование капитала, доходов и денежных фондов;</a:t>
            </a:r>
          </a:p>
          <a:p>
            <a:pPr>
              <a:buFontTx/>
              <a:buChar char="-"/>
            </a:pPr>
            <a:r>
              <a:rPr lang="ru-RU" sz="2200" dirty="0"/>
              <a:t> финансовый контроль.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5"/>
          </p:nvPr>
        </p:nvSpPr>
        <p:spPr>
          <a:xfrm>
            <a:off x="628597" y="284480"/>
            <a:ext cx="7886808" cy="5735319"/>
          </a:xfrm>
        </p:spPr>
        <p:txBody>
          <a:bodyPr/>
          <a:lstStyle/>
          <a:p>
            <a:pPr indent="263525">
              <a:lnSpc>
                <a:spcPct val="120000"/>
              </a:lnSpc>
            </a:pPr>
            <a:r>
              <a:rPr lang="ru-RU" dirty="0"/>
              <a:t>С помощью функции </a:t>
            </a:r>
            <a:r>
              <a:rPr lang="ru-RU" b="1" dirty="0">
                <a:solidFill>
                  <a:srgbClr val="C00000"/>
                </a:solidFill>
              </a:rPr>
              <a:t>«формирование капитала, доходов и денежных фондов» </a:t>
            </a:r>
            <a:r>
              <a:rPr lang="ru-RU" dirty="0"/>
              <a:t>осуществляются следующие финансово-хозяйственные  операции:</a:t>
            </a:r>
          </a:p>
          <a:p>
            <a:pPr indent="263525">
              <a:lnSpc>
                <a:spcPct val="120000"/>
              </a:lnSpc>
            </a:pPr>
            <a:r>
              <a:rPr lang="ru-RU" dirty="0"/>
              <a:t>- образование и пополнение уставного и резервного капитала АО;</a:t>
            </a:r>
          </a:p>
          <a:p>
            <a:pPr indent="263525">
              <a:lnSpc>
                <a:spcPct val="120000"/>
              </a:lnSpc>
            </a:pPr>
            <a:r>
              <a:rPr lang="ru-RU" dirty="0"/>
              <a:t>- привлечение источников финансирования с фондового рынка на цели развития;</a:t>
            </a:r>
          </a:p>
          <a:p>
            <a:pPr indent="263525">
              <a:lnSpc>
                <a:spcPct val="120000"/>
              </a:lnSpc>
            </a:pPr>
            <a:r>
              <a:rPr lang="ru-RU" dirty="0"/>
              <a:t>- мобилизация кредитов и займов с рынка ссудного капитала;</a:t>
            </a:r>
          </a:p>
          <a:p>
            <a:pPr indent="263525">
              <a:lnSpc>
                <a:spcPct val="120000"/>
              </a:lnSpc>
            </a:pPr>
            <a:r>
              <a:rPr lang="ru-RU" dirty="0"/>
              <a:t>- аккумуляция денежных фондов, образуемых в составе выручки от продаж товаров;</a:t>
            </a:r>
          </a:p>
          <a:p>
            <a:pPr indent="263525">
              <a:lnSpc>
                <a:spcPct val="120000"/>
              </a:lnSpc>
            </a:pPr>
            <a:r>
              <a:rPr lang="ru-RU" dirty="0"/>
              <a:t>- формирование всех видов прибыли;</a:t>
            </a:r>
          </a:p>
          <a:p>
            <a:pPr indent="263525">
              <a:lnSpc>
                <a:spcPct val="120000"/>
              </a:lnSpc>
            </a:pPr>
            <a:r>
              <a:rPr lang="ru-RU" dirty="0"/>
              <a:t>- привлечение специальных целевых средств;</a:t>
            </a:r>
          </a:p>
          <a:p>
            <a:pPr indent="263525">
              <a:lnSpc>
                <a:spcPct val="120000"/>
              </a:lnSpc>
            </a:pPr>
            <a:r>
              <a:rPr lang="ru-RU" dirty="0"/>
              <a:t>- учет и анализ движения денежных средств  по основным видам деятельности.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436881"/>
            <a:ext cx="7886808" cy="3911600"/>
          </a:xfrm>
        </p:spPr>
        <p:txBody>
          <a:bodyPr/>
          <a:lstStyle/>
          <a:p>
            <a:pPr indent="263525"/>
            <a:r>
              <a:rPr lang="ru-RU" dirty="0"/>
              <a:t>Функция </a:t>
            </a:r>
            <a:r>
              <a:rPr lang="ru-RU" b="1" dirty="0">
                <a:solidFill>
                  <a:srgbClr val="C00000"/>
                </a:solidFill>
              </a:rPr>
              <a:t>«использование капитала, доходов и денежных фондов»</a:t>
            </a:r>
            <a:r>
              <a:rPr lang="ru-RU" dirty="0"/>
              <a:t> осуществляется через следующие экономические процессы:</a:t>
            </a:r>
          </a:p>
          <a:p>
            <a:pPr indent="263525"/>
            <a:r>
              <a:rPr lang="ru-RU" dirty="0"/>
              <a:t>- оптимизация вложения капитала (собственного и заемного) во </a:t>
            </a:r>
            <a:r>
              <a:rPr lang="ru-RU" dirty="0" err="1"/>
              <a:t>внеоборотные</a:t>
            </a:r>
            <a:r>
              <a:rPr lang="ru-RU" dirty="0"/>
              <a:t> и оборотные активы;</a:t>
            </a:r>
          </a:p>
          <a:p>
            <a:pPr indent="263525"/>
            <a:r>
              <a:rPr lang="ru-RU" dirty="0"/>
              <a:t>- обеспечение налоговых платежей;</a:t>
            </a:r>
          </a:p>
          <a:p>
            <a:pPr indent="263525"/>
            <a:r>
              <a:rPr lang="ru-RU" dirty="0"/>
              <a:t>- вложение свободных денежных средств в наиболее ликвидные активы;</a:t>
            </a:r>
          </a:p>
          <a:p>
            <a:pPr indent="263525"/>
            <a:r>
              <a:rPr lang="ru-RU" dirty="0"/>
              <a:t>- использование доходов на цели потребления, развития и создания резервов;</a:t>
            </a:r>
          </a:p>
          <a:p>
            <a:pPr indent="263525"/>
            <a:r>
              <a:rPr lang="ru-RU" dirty="0"/>
              <a:t>- учет (бухгалтерский и управленческий) и анализ.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9920" y="4135120"/>
            <a:ext cx="81991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3525">
              <a:lnSpc>
                <a:spcPct val="120000"/>
              </a:lnSpc>
            </a:pPr>
            <a:r>
              <a:rPr lang="ru-RU" sz="2000" b="1" dirty="0">
                <a:solidFill>
                  <a:srgbClr val="C00000"/>
                </a:solidFill>
              </a:rPr>
              <a:t>Контрольная функция финансов </a:t>
            </a:r>
            <a:r>
              <a:rPr lang="ru-RU" sz="2000" dirty="0"/>
              <a:t>вытекает из объективного характера процессов использования денежных доходов и денежных фондов, что требует осуществления механизма контроля за этими потоками на разных управленческих уровнях.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6" name="Текст 5"/>
          <p:cNvSpPr txBox="1">
            <a:spLocks noGrp="1"/>
          </p:cNvSpPr>
          <p:nvPr>
            <p:ph type="body" sz="quarter" idx="15"/>
          </p:nvPr>
        </p:nvSpPr>
        <p:spPr>
          <a:xfrm>
            <a:off x="406400" y="132081"/>
            <a:ext cx="8503920" cy="413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ru-RU" sz="2200" b="1" dirty="0">
                <a:solidFill>
                  <a:srgbClr val="C00000"/>
                </a:solidFill>
                <a:latin typeface="+mj-lt"/>
              </a:rPr>
              <a:t>Основные типы корпораций</a:t>
            </a:r>
          </a:p>
          <a:p>
            <a:pPr>
              <a:lnSpc>
                <a:spcPct val="120000"/>
              </a:lnSpc>
            </a:pPr>
            <a:r>
              <a:rPr lang="ru-RU" sz="2200" b="1" dirty="0" smtClean="0">
                <a:solidFill>
                  <a:srgbClr val="7030A0"/>
                </a:solidFill>
                <a:latin typeface="+mj-lt"/>
              </a:rPr>
              <a:t>В </a:t>
            </a:r>
            <a:r>
              <a:rPr lang="ru-RU" sz="2200" b="1" dirty="0">
                <a:solidFill>
                  <a:srgbClr val="7030A0"/>
                </a:solidFill>
                <a:latin typeface="+mj-lt"/>
              </a:rPr>
              <a:t>развитых зарубежных странах </a:t>
            </a:r>
            <a:r>
              <a:rPr lang="ru-RU" sz="2200" dirty="0">
                <a:latin typeface="+mj-lt"/>
              </a:rPr>
              <a:t>большинство коммерческих организаций представлено акционерными обществами и термин «корпорация»  относится там практически ко всем хозяйствующим субъектам – юридическим лицам.</a:t>
            </a:r>
          </a:p>
          <a:p>
            <a:pPr>
              <a:lnSpc>
                <a:spcPct val="120000"/>
              </a:lnSpc>
            </a:pPr>
            <a:endParaRPr lang="ru-RU" sz="2200" dirty="0">
              <a:solidFill>
                <a:srgbClr val="7030A0"/>
              </a:solidFill>
              <a:latin typeface="+mj-lt"/>
            </a:endParaRPr>
          </a:p>
          <a:p>
            <a:pPr>
              <a:lnSpc>
                <a:spcPct val="120000"/>
              </a:lnSpc>
            </a:pPr>
            <a:r>
              <a:rPr lang="ru-RU" sz="2200" b="1" dirty="0">
                <a:solidFill>
                  <a:srgbClr val="7030A0"/>
                </a:solidFill>
                <a:latin typeface="+mj-lt"/>
              </a:rPr>
              <a:t>В России </a:t>
            </a:r>
            <a:r>
              <a:rPr lang="ru-RU" sz="2200" b="1" dirty="0" smtClean="0">
                <a:solidFill>
                  <a:srgbClr val="7030A0"/>
                </a:solidFill>
                <a:latin typeface="+mj-lt"/>
              </a:rPr>
              <a:t>и ряде развивающихся стран </a:t>
            </a:r>
            <a:r>
              <a:rPr lang="ru-RU" sz="2200" dirty="0" smtClean="0">
                <a:latin typeface="+mj-lt"/>
              </a:rPr>
              <a:t>к </a:t>
            </a:r>
            <a:r>
              <a:rPr lang="ru-RU" sz="2200" dirty="0">
                <a:latin typeface="+mj-lt"/>
              </a:rPr>
              <a:t>корпорациям следует относить крупные компании, ведущие публичную финансово-хозяйственную деятельность. 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96240" y="4196080"/>
            <a:ext cx="85344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200" dirty="0"/>
              <a:t>В зависимости от специфики функционирования в классической экономической теории корпорации условно разделяются на два  типа:</a:t>
            </a:r>
          </a:p>
          <a:p>
            <a:pPr>
              <a:lnSpc>
                <a:spcPct val="120000"/>
              </a:lnSpc>
            </a:pPr>
            <a:r>
              <a:rPr lang="ru-RU" sz="2200" dirty="0"/>
              <a:t> </a:t>
            </a:r>
            <a:r>
              <a:rPr lang="ru-RU" sz="2200" b="1" dirty="0">
                <a:solidFill>
                  <a:srgbClr val="FF0000"/>
                </a:solidFill>
              </a:rPr>
              <a:t>-</a:t>
            </a:r>
            <a:r>
              <a:rPr lang="ru-RU" sz="2200" dirty="0"/>
              <a:t> </a:t>
            </a:r>
            <a:r>
              <a:rPr lang="ru-RU" sz="2200" b="1" dirty="0">
                <a:solidFill>
                  <a:srgbClr val="FF0000"/>
                </a:solidFill>
              </a:rPr>
              <a:t>англо-американский тип;</a:t>
            </a:r>
          </a:p>
          <a:p>
            <a:pPr>
              <a:lnSpc>
                <a:spcPct val="120000"/>
              </a:lnSpc>
            </a:pPr>
            <a:r>
              <a:rPr lang="ru-RU" sz="2200" b="1" dirty="0">
                <a:solidFill>
                  <a:srgbClr val="FF0000"/>
                </a:solidFill>
              </a:rPr>
              <a:t>- континентально-европейский.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2326640"/>
            <a:ext cx="7886808" cy="3693159"/>
          </a:xfrm>
        </p:spPr>
        <p:txBody>
          <a:bodyPr/>
          <a:lstStyle/>
          <a:p>
            <a:pPr>
              <a:spcAft>
                <a:spcPts val="1200"/>
              </a:spcAft>
              <a:buFontTx/>
              <a:buChar char="-"/>
            </a:pPr>
            <a:r>
              <a:rPr lang="ru-RU" sz="2200" dirty="0"/>
              <a:t> наличие в структуре собственников инвестиционных компаний, паевых фондов;</a:t>
            </a:r>
          </a:p>
          <a:p>
            <a:pPr>
              <a:buFontTx/>
              <a:buChar char="-"/>
            </a:pPr>
            <a:r>
              <a:rPr lang="ru-RU" sz="2200" dirty="0" smtClean="0"/>
              <a:t> </a:t>
            </a:r>
            <a:r>
              <a:rPr lang="ru-RU" sz="2200" dirty="0"/>
              <a:t>преобладающей  формой финансирования является дистанционное финансирование через фондовые инструменты (акции, корпоративные облигации).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0"/>
            <a:ext cx="82089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7030A0"/>
                </a:solidFill>
              </a:rPr>
              <a:t>Характерные особенности англо-американского типа корпораций: </a:t>
            </a:r>
          </a:p>
          <a:p>
            <a:pPr algn="ctr"/>
            <a:endParaRPr lang="ru-RU" sz="2200" b="1" dirty="0">
              <a:solidFill>
                <a:srgbClr val="7030A0"/>
              </a:solidFill>
            </a:endParaRPr>
          </a:p>
          <a:p>
            <a:pPr>
              <a:buFontTx/>
              <a:buChar char="-"/>
            </a:pPr>
            <a:r>
              <a:rPr lang="ru-RU" sz="2200" dirty="0"/>
              <a:t> распыленная  структура собственников (акционеров) и, соответственно, низкая концентрация капитала в одних руках; </a:t>
            </a:r>
          </a:p>
        </p:txBody>
      </p:sp>
    </p:spTree>
    <p:extLst>
      <p:ext uri="{BB962C8B-B14F-4D97-AF65-F5344CB8AC3E}">
        <p14:creationId xmlns:p14="http://schemas.microsoft.com/office/powerpoint/2010/main" val="260372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375920" y="2072642"/>
            <a:ext cx="8139485" cy="967442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2200" dirty="0"/>
              <a:t> распространено совмещение управления, контроля и владения собственностью; </a:t>
            </a:r>
          </a:p>
          <a:p>
            <a:pPr>
              <a:buFontTx/>
              <a:buChar char="-"/>
            </a:pPr>
            <a:endParaRPr lang="ru-RU" sz="2200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16632"/>
            <a:ext cx="88204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7030A0"/>
                </a:solidFill>
              </a:rPr>
              <a:t>Характерные особенности континентально-европейского типа корпораций: </a:t>
            </a:r>
          </a:p>
          <a:p>
            <a:pPr algn="ctr"/>
            <a:endParaRPr lang="ru-RU" sz="2400" b="1" dirty="0">
              <a:solidFill>
                <a:srgbClr val="7030A0"/>
              </a:solidFill>
            </a:endParaRPr>
          </a:p>
          <a:p>
            <a:pPr>
              <a:buFontTx/>
              <a:buChar char="-"/>
            </a:pPr>
            <a:r>
              <a:rPr lang="ru-RU" sz="2200" dirty="0"/>
              <a:t> концентрированная структура собственности, нередко с участием в капитале государства;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920" y="3040084"/>
            <a:ext cx="831158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- преобладающей формой финансирования является «контактное» финансирование (банковское  кредитование, закрытое или по списку размещение акций и облигаций,  привлечение ресурсов «материнских» компаний и государства). </a:t>
            </a:r>
          </a:p>
        </p:txBody>
      </p:sp>
    </p:spTree>
    <p:extLst>
      <p:ext uri="{BB962C8B-B14F-4D97-AF65-F5344CB8AC3E}">
        <p14:creationId xmlns:p14="http://schemas.microsoft.com/office/powerpoint/2010/main" val="305265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335280" y="3281678"/>
            <a:ext cx="8180125" cy="2280025"/>
          </a:xfrm>
        </p:spPr>
        <p:txBody>
          <a:bodyPr>
            <a:normAutofit/>
          </a:bodyPr>
          <a:lstStyle/>
          <a:p>
            <a:pPr indent="263525">
              <a:spcAft>
                <a:spcPts val="1200"/>
              </a:spcAft>
            </a:pPr>
            <a:r>
              <a:rPr lang="ru-RU" sz="2200" dirty="0"/>
              <a:t>Наибольшую известность в настоящее время получили три фундаментальные теории: </a:t>
            </a:r>
          </a:p>
          <a:p>
            <a:pPr indent="263525" algn="l"/>
            <a:r>
              <a:rPr lang="ru-RU" sz="2200" dirty="0">
                <a:latin typeface="Palatino Linotype"/>
              </a:rPr>
              <a:t>▪ </a:t>
            </a:r>
            <a:r>
              <a:rPr lang="ru-RU" sz="2200" b="1" dirty="0">
                <a:solidFill>
                  <a:srgbClr val="0070C0"/>
                </a:solidFill>
              </a:rPr>
              <a:t>классическая теория рационального поведения инвесторов</a:t>
            </a:r>
          </a:p>
          <a:p>
            <a:pPr indent="263525"/>
            <a:r>
              <a:rPr lang="ru-RU" sz="2200" b="1" dirty="0">
                <a:solidFill>
                  <a:srgbClr val="0070C0"/>
                </a:solidFill>
                <a:latin typeface="Palatino Linotype"/>
              </a:rPr>
              <a:t>▪ </a:t>
            </a:r>
            <a:r>
              <a:rPr lang="ru-RU" sz="2200" b="1" dirty="0">
                <a:solidFill>
                  <a:srgbClr val="0070C0"/>
                </a:solidFill>
              </a:rPr>
              <a:t>теория поведенческих финансов</a:t>
            </a:r>
          </a:p>
          <a:p>
            <a:pPr indent="263525"/>
            <a:r>
              <a:rPr lang="ru-RU" sz="2200" b="1" dirty="0">
                <a:solidFill>
                  <a:srgbClr val="0070C0"/>
                </a:solidFill>
                <a:latin typeface="Palatino Linotype"/>
              </a:rPr>
              <a:t>▪ </a:t>
            </a:r>
            <a:r>
              <a:rPr lang="ru-RU" sz="2200" b="1" dirty="0">
                <a:solidFill>
                  <a:srgbClr val="0070C0"/>
                </a:solidFill>
              </a:rPr>
              <a:t>концепция </a:t>
            </a:r>
            <a:r>
              <a:rPr lang="ru-RU" sz="2200" b="1" dirty="0" err="1">
                <a:solidFill>
                  <a:srgbClr val="0070C0"/>
                </a:solidFill>
              </a:rPr>
              <a:t>стейкхолдеров</a:t>
            </a:r>
            <a:r>
              <a:rPr lang="ru-RU" sz="2200" dirty="0"/>
              <a:t>. </a:t>
            </a:r>
          </a:p>
          <a:p>
            <a:pPr indent="263525"/>
            <a:endParaRPr lang="ru-RU" sz="2200" dirty="0"/>
          </a:p>
          <a:p>
            <a:pPr indent="263525"/>
            <a:endParaRPr lang="ru-RU" sz="2200" dirty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74320" y="233680"/>
            <a:ext cx="8412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1.2. Современные теории (концепции) </a:t>
            </a:r>
          </a:p>
          <a:p>
            <a:pPr algn="ctr"/>
            <a:r>
              <a:rPr lang="ru-RU" sz="2400" b="1" dirty="0">
                <a:solidFill>
                  <a:srgbClr val="7030A0"/>
                </a:solidFill>
              </a:rPr>
              <a:t>корпоративных финансов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5920" y="1137920"/>
            <a:ext cx="858856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   </a:t>
            </a:r>
            <a:r>
              <a:rPr lang="ru-RU" sz="2200" dirty="0"/>
              <a:t>Ключевые вопросы, на которые отвечают эти теории:   </a:t>
            </a:r>
          </a:p>
          <a:p>
            <a:r>
              <a:rPr lang="ar-AE" sz="2200" b="1" dirty="0">
                <a:latin typeface="Times New Roman"/>
                <a:cs typeface="Times New Roman"/>
              </a:rPr>
              <a:t>۷</a:t>
            </a:r>
            <a:r>
              <a:rPr lang="ru-RU" sz="2200" dirty="0">
                <a:latin typeface="Times New Roman"/>
                <a:cs typeface="Times New Roman"/>
              </a:rPr>
              <a:t> </a:t>
            </a:r>
            <a:r>
              <a:rPr lang="ru-RU" sz="2200" dirty="0"/>
              <a:t> как </a:t>
            </a:r>
            <a:r>
              <a:rPr lang="ru-RU" sz="2200" dirty="0" smtClean="0"/>
              <a:t>функционирует </a:t>
            </a:r>
            <a:r>
              <a:rPr lang="ru-RU" sz="2200" dirty="0"/>
              <a:t>финансовый рынок (рынок капитала), </a:t>
            </a:r>
          </a:p>
          <a:p>
            <a:r>
              <a:rPr lang="ar-AE" sz="2200" b="1" dirty="0">
                <a:latin typeface="Times New Roman"/>
              </a:rPr>
              <a:t>۷ </a:t>
            </a:r>
            <a:r>
              <a:rPr lang="ru-RU" sz="2200" b="1" dirty="0">
                <a:latin typeface="Times New Roman"/>
              </a:rPr>
              <a:t> </a:t>
            </a:r>
            <a:r>
              <a:rPr lang="ru-RU" sz="2200" dirty="0"/>
              <a:t>как на этом рынке ведут себя </a:t>
            </a:r>
            <a:r>
              <a:rPr lang="ru-RU" sz="2200" dirty="0" smtClean="0"/>
              <a:t>инвесторы и иные участники</a:t>
            </a:r>
            <a:r>
              <a:rPr lang="ru-RU" sz="2200" dirty="0"/>
              <a:t>, </a:t>
            </a:r>
          </a:p>
          <a:p>
            <a:pPr marL="360363" indent="-360363"/>
            <a:r>
              <a:rPr lang="ru-RU" sz="2200" b="1" dirty="0">
                <a:latin typeface="Times New Roman"/>
              </a:rPr>
              <a:t> </a:t>
            </a:r>
            <a:r>
              <a:rPr lang="ar-AE" sz="2200" b="1" dirty="0">
                <a:latin typeface="Times New Roman"/>
              </a:rPr>
              <a:t>۷ </a:t>
            </a:r>
            <a:r>
              <a:rPr lang="ru-RU" sz="2200" b="1" dirty="0">
                <a:latin typeface="Times New Roman"/>
              </a:rPr>
              <a:t> </a:t>
            </a:r>
            <a:r>
              <a:rPr lang="ru-RU" sz="2200" dirty="0"/>
              <a:t>каким принципам они следуют, принимая   инвестиционные и финансовые решения.</a:t>
            </a:r>
            <a:r>
              <a:rPr lang="ru-RU" sz="2400" dirty="0"/>
              <a:t>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72720" y="375920"/>
            <a:ext cx="8686799" cy="5643879"/>
          </a:xfrm>
        </p:spPr>
        <p:txBody>
          <a:bodyPr/>
          <a:lstStyle/>
          <a:p>
            <a:pPr indent="263525"/>
            <a:r>
              <a:rPr lang="ru-RU" b="1" dirty="0">
                <a:solidFill>
                  <a:srgbClr val="7030A0"/>
                </a:solidFill>
              </a:rPr>
              <a:t>Теория рационального поведения инвесторов </a:t>
            </a:r>
            <a:r>
              <a:rPr lang="ru-RU" dirty="0"/>
              <a:t>утверждает, что экономические агенты полностью рациональны в своих оценках ожиданий и осуществляют инвестиционный выбор  через сопоставление предполагаемых выгод и величины принимаемого риска.</a:t>
            </a:r>
          </a:p>
          <a:p>
            <a:pPr indent="263525"/>
            <a:endParaRPr lang="ru-RU" dirty="0"/>
          </a:p>
          <a:p>
            <a:pPr indent="263525"/>
            <a:r>
              <a:rPr lang="ru-RU" dirty="0"/>
              <a:t>Рациональный инвестор опирается на классические принципы инвестиционного (фундаментального) анализа и справедливой стоимости различных активов (финансовых, недвижимости и др.). </a:t>
            </a:r>
          </a:p>
          <a:p>
            <a:pPr indent="263525"/>
            <a:endParaRPr lang="ru-RU" dirty="0"/>
          </a:p>
          <a:p>
            <a:pPr indent="263525"/>
            <a:r>
              <a:rPr lang="ru-RU" dirty="0"/>
              <a:t>Справедливая (истинная, подлинная) стоимость акций и других активов формируется на основе ожиданий инвесторов о потоках доходов (выгод). </a:t>
            </a:r>
          </a:p>
          <a:p>
            <a:pPr indent="263525"/>
            <a:r>
              <a:rPr lang="ru-RU" dirty="0"/>
              <a:t>Процесс оценки и решения об инвестировании — это процесс прогнозирования будущих денежных выгод, рисков их получения и сопоставление с требуемыми инвестициями в текущий момент времени.</a:t>
            </a:r>
          </a:p>
          <a:p>
            <a:pPr indent="263525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84480" y="3677920"/>
            <a:ext cx="8230925" cy="2540000"/>
          </a:xfrm>
        </p:spPr>
        <p:txBody>
          <a:bodyPr>
            <a:normAutofit lnSpcReduction="10000"/>
          </a:bodyPr>
          <a:lstStyle/>
          <a:p>
            <a:r>
              <a:rPr lang="ru-RU" sz="2200" b="1" i="1" dirty="0">
                <a:solidFill>
                  <a:srgbClr val="C00000"/>
                </a:solidFill>
              </a:rPr>
              <a:t>2. Принцип совершенности рынка капитала</a:t>
            </a:r>
            <a:r>
              <a:rPr lang="ru-RU" sz="2200" b="1" i="1" dirty="0"/>
              <a:t> </a:t>
            </a:r>
            <a:r>
              <a:rPr lang="ru-RU" dirty="0"/>
              <a:t>– такой рынок характеризируется :</a:t>
            </a:r>
          </a:p>
          <a:p>
            <a:pPr fontAlgn="base"/>
            <a:r>
              <a:rPr lang="ru-RU" dirty="0"/>
              <a:t>а) большим количеством участников (конкурентный рынок);  </a:t>
            </a:r>
          </a:p>
          <a:p>
            <a:pPr fontAlgn="base"/>
            <a:r>
              <a:rPr lang="ru-RU" dirty="0"/>
              <a:t>б) делимыми активами и однородностью ожиданий инвесторов;  </a:t>
            </a:r>
          </a:p>
          <a:p>
            <a:pPr fontAlgn="base"/>
            <a:r>
              <a:rPr lang="ru-RU" dirty="0"/>
              <a:t>в)  рациональным поведением инвесторов; </a:t>
            </a:r>
          </a:p>
          <a:p>
            <a:pPr fontAlgn="base"/>
            <a:r>
              <a:rPr lang="ru-RU" dirty="0"/>
              <a:t>г)  отсутствием возможности для арбитража;</a:t>
            </a:r>
          </a:p>
          <a:p>
            <a:r>
              <a:rPr lang="ru-RU" dirty="0"/>
              <a:t>д) отсутствием </a:t>
            </a:r>
            <a:r>
              <a:rPr lang="ru-RU" dirty="0" smtClean="0"/>
              <a:t>рыночных трений (входных </a:t>
            </a:r>
            <a:r>
              <a:rPr lang="ru-RU" dirty="0"/>
              <a:t>барьеров, комиссий и </a:t>
            </a:r>
            <a:r>
              <a:rPr lang="ru-RU" dirty="0" smtClean="0"/>
              <a:t>налогов).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65760" y="188640"/>
            <a:ext cx="852672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Рациональный инвестор при расчетах эффективности инвестиционных решений руководствуется несколькими принципами.</a:t>
            </a:r>
          </a:p>
          <a:p>
            <a:endParaRPr lang="ru-RU" sz="2200" dirty="0"/>
          </a:p>
          <a:p>
            <a:r>
              <a:rPr lang="ru-RU" sz="2200" b="1" i="1" dirty="0">
                <a:solidFill>
                  <a:srgbClr val="C00000"/>
                </a:solidFill>
              </a:rPr>
              <a:t>1. Принцип временной стоимости денег </a:t>
            </a:r>
            <a:r>
              <a:rPr lang="ru-RU" sz="2000" b="1" i="1" dirty="0">
                <a:solidFill>
                  <a:srgbClr val="C00000"/>
                </a:solidFill>
              </a:rPr>
              <a:t>- </a:t>
            </a:r>
            <a:r>
              <a:rPr lang="ru-RU" sz="2000" dirty="0"/>
              <a:t>предполагается, что стоимость денежной единицы на текущий момент всегда выше, чем номинальная стоимость такой же величины через некий временной промежуток (месяц, квартал, год и т.п.). Эта неравноценность денег во времени связана не только с инфляцией , но и с потерей возможностей получения дохода.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426720" y="4043680"/>
            <a:ext cx="8088685" cy="1976119"/>
          </a:xfrm>
        </p:spPr>
        <p:txBody>
          <a:bodyPr/>
          <a:lstStyle/>
          <a:p>
            <a:r>
              <a:rPr lang="ru-RU" sz="2200" b="1" i="1" dirty="0">
                <a:solidFill>
                  <a:srgbClr val="C00000"/>
                </a:solidFill>
              </a:rPr>
              <a:t>4. Принцип сопоставления выгод с принимаемым риском - </a:t>
            </a:r>
            <a:r>
              <a:rPr lang="ru-RU" dirty="0"/>
              <a:t>инвестор принимает большую часть решений в ситуации неопределенности и риска.</a:t>
            </a:r>
            <a:endParaRPr lang="ru-RU" b="1" i="1" dirty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260648"/>
            <a:ext cx="842493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>
                <a:solidFill>
                  <a:srgbClr val="C00000"/>
                </a:solidFill>
              </a:rPr>
              <a:t>3. Принцип информационной эффективности рынков</a:t>
            </a:r>
            <a:r>
              <a:rPr lang="ru-RU" sz="2200" b="1" dirty="0"/>
              <a:t> </a:t>
            </a:r>
            <a:r>
              <a:rPr lang="ru-RU" sz="2200" dirty="0"/>
              <a:t>– </a:t>
            </a:r>
            <a:r>
              <a:rPr lang="ru-RU" sz="2000" dirty="0"/>
              <a:t>каждому  инвестору доступна информация о финансовом состоянии эмитента в сценариях развития макросреды и отраслевых прогнозов. </a:t>
            </a:r>
          </a:p>
          <a:p>
            <a:r>
              <a:rPr lang="ru-RU" sz="2000" dirty="0" smtClean="0"/>
              <a:t>Предполагается, что доступная инвесторам </a:t>
            </a:r>
            <a:r>
              <a:rPr lang="ru-RU" sz="2000" dirty="0"/>
              <a:t>информация является полной и симметричной, поведение участников рынка рациональное, ценообразование активов справедливое (в текущей цене любого актива уже отражена вся прошлая информация и заработать прибыль можно только через обработку вновь приходящей информации, цена </a:t>
            </a:r>
            <a:r>
              <a:rPr lang="ru-RU" sz="2000" dirty="0" smtClean="0"/>
              <a:t>актива должна </a:t>
            </a:r>
            <a:r>
              <a:rPr lang="ru-RU" sz="2000" dirty="0"/>
              <a:t>определяться приведенной величиной будущих выгод).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406400" y="2011680"/>
            <a:ext cx="8109005" cy="4008119"/>
          </a:xfrm>
        </p:spPr>
        <p:txBody>
          <a:bodyPr/>
          <a:lstStyle/>
          <a:p>
            <a:pPr indent="182563"/>
            <a:r>
              <a:rPr lang="ru-RU" sz="2200" dirty="0"/>
              <a:t>Поведенческая теория отказывается от постулатов индивидуальной рациональности и от теории рациональных ожиданий: индивиды не обязательно усваивают всю новую информацию и могут принимать противоречивые решения, нарушающие теорию ожидаемой полезности. Поведенческая теория исходит из того, что в реальной жизни у экономических агентов время на получение и обработку новой информации ограничено. Поэтому участники рынка вырабатывают определенные алгоритмы («ментальные модули</a:t>
            </a:r>
            <a:r>
              <a:rPr lang="ru-RU" sz="2200" dirty="0" smtClean="0"/>
              <a:t>»), </a:t>
            </a:r>
            <a:r>
              <a:rPr lang="ru-RU" sz="2200" dirty="0"/>
              <a:t>которые позволяют быстро реагировать на сигналы, поступающие извне.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0"/>
            <a:ext cx="88204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   </a:t>
            </a:r>
            <a:r>
              <a:rPr lang="ru-RU" sz="2200" b="1" dirty="0">
                <a:solidFill>
                  <a:srgbClr val="7030A0"/>
                </a:solidFill>
              </a:rPr>
              <a:t>Теория поведенческих финансов (</a:t>
            </a:r>
            <a:r>
              <a:rPr lang="ru-RU" sz="2200" b="1" dirty="0" err="1">
                <a:solidFill>
                  <a:srgbClr val="7030A0"/>
                </a:solidFill>
              </a:rPr>
              <a:t>бихевиористическая</a:t>
            </a:r>
            <a:r>
              <a:rPr lang="ru-RU" sz="2200" b="1" dirty="0">
                <a:solidFill>
                  <a:srgbClr val="7030A0"/>
                </a:solidFill>
              </a:rPr>
              <a:t> теория) </a:t>
            </a:r>
            <a:r>
              <a:rPr lang="ru-RU" sz="2200" dirty="0"/>
              <a:t>– является альтернативной традиционной финансовой теории с рациональными агентами и их рациональными ожиданиями.</a:t>
            </a:r>
          </a:p>
          <a:p>
            <a:r>
              <a:rPr lang="ru-RU" sz="2200" b="1" dirty="0"/>
              <a:t>  </a:t>
            </a:r>
            <a:r>
              <a:rPr lang="vi-VN" sz="2200" b="1" dirty="0"/>
              <a:t>Бихевиори́зм</a:t>
            </a:r>
            <a:r>
              <a:rPr lang="vi-VN" sz="2200" dirty="0"/>
              <a:t> (англ. </a:t>
            </a:r>
            <a:r>
              <a:rPr lang="en-US" sz="2200" dirty="0"/>
              <a:t>behavior — </a:t>
            </a:r>
            <a:r>
              <a:rPr lang="vi-VN" sz="2200" dirty="0"/>
              <a:t>поведение)</a:t>
            </a:r>
            <a:r>
              <a:rPr lang="ru-RU" sz="22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2425" y="209709"/>
            <a:ext cx="856895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    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200" b="1" dirty="0">
                <a:solidFill>
                  <a:srgbClr val="7030A0"/>
                </a:solidFill>
              </a:rPr>
              <a:t>Концепция заинтересованных сторон (</a:t>
            </a:r>
            <a:r>
              <a:rPr lang="ru-RU" sz="2200" b="1" dirty="0" err="1" smtClean="0">
                <a:solidFill>
                  <a:srgbClr val="7030A0"/>
                </a:solidFill>
              </a:rPr>
              <a:t>стейкхолдеров</a:t>
            </a:r>
            <a:r>
              <a:rPr lang="en-US" sz="2200" b="1" dirty="0" smtClean="0">
                <a:solidFill>
                  <a:srgbClr val="7030A0"/>
                </a:solidFill>
              </a:rPr>
              <a:t>)</a:t>
            </a:r>
            <a:r>
              <a:rPr lang="ru-RU" sz="2200" b="1" dirty="0" smtClean="0">
                <a:solidFill>
                  <a:srgbClr val="7030A0"/>
                </a:solidFill>
              </a:rPr>
              <a:t> – </a:t>
            </a:r>
            <a:r>
              <a:rPr lang="en-US" sz="2200" b="1" dirty="0" smtClean="0">
                <a:solidFill>
                  <a:srgbClr val="7030A0"/>
                </a:solidFill>
              </a:rPr>
              <a:t>(</a:t>
            </a:r>
            <a:r>
              <a:rPr lang="en-US" sz="2200" dirty="0" smtClean="0"/>
              <a:t>Stakeholder)</a:t>
            </a:r>
            <a:r>
              <a:rPr lang="ru-RU" sz="2200" b="1" dirty="0" smtClean="0">
                <a:solidFill>
                  <a:srgbClr val="7030A0"/>
                </a:solidFill>
              </a:rPr>
              <a:t> </a:t>
            </a:r>
            <a:r>
              <a:rPr lang="ru-RU" sz="2200" dirty="0" smtClean="0">
                <a:solidFill>
                  <a:srgbClr val="7030A0"/>
                </a:solidFill>
              </a:rPr>
              <a:t> </a:t>
            </a:r>
            <a:r>
              <a:rPr lang="ru-RU" sz="2200" dirty="0"/>
              <a:t>-  </a:t>
            </a:r>
            <a:r>
              <a:rPr lang="ru-RU" sz="2200" b="1" dirty="0" smtClean="0">
                <a:solidFill>
                  <a:srgbClr val="7030A0"/>
                </a:solidFill>
              </a:rPr>
              <a:t>Ресурсная теория организации фирмы</a:t>
            </a:r>
          </a:p>
          <a:p>
            <a:pPr algn="ctr">
              <a:spcBef>
                <a:spcPts val="600"/>
              </a:spcBef>
            </a:pPr>
            <a:r>
              <a:rPr lang="ru-RU" sz="2000" b="1" dirty="0" smtClean="0"/>
              <a:t>Книга </a:t>
            </a:r>
            <a:r>
              <a:rPr lang="ru-RU" sz="2000" b="1" dirty="0" err="1"/>
              <a:t>Э.Фридмена</a:t>
            </a:r>
            <a:r>
              <a:rPr lang="ru-RU" sz="2000" b="1" dirty="0"/>
              <a:t> – «</a:t>
            </a:r>
            <a:r>
              <a:rPr lang="ru-RU" sz="2000" b="1" dirty="0" smtClean="0"/>
              <a:t>Стратегический </a:t>
            </a:r>
            <a:r>
              <a:rPr lang="ru-RU" sz="2000" b="1" dirty="0"/>
              <a:t>менеджмент: концепция </a:t>
            </a:r>
            <a:endParaRPr lang="ru-RU" sz="2000" b="1" dirty="0" smtClean="0"/>
          </a:p>
          <a:p>
            <a:pPr algn="ctr"/>
            <a:r>
              <a:rPr lang="ru-RU" sz="2000" b="1" dirty="0" smtClean="0"/>
              <a:t>заинтересованных </a:t>
            </a:r>
            <a:r>
              <a:rPr lang="ru-RU" sz="2000" b="1" dirty="0"/>
              <a:t>сторон»</a:t>
            </a:r>
          </a:p>
          <a:p>
            <a:pPr>
              <a:spcBef>
                <a:spcPts val="600"/>
              </a:spcBef>
            </a:pPr>
            <a:r>
              <a:rPr lang="ru-RU" sz="2000" dirty="0" smtClean="0"/>
              <a:t>    Компания  </a:t>
            </a:r>
            <a:r>
              <a:rPr lang="ru-RU" sz="2000" dirty="0"/>
              <a:t>рассматривается как система отношений между ее </a:t>
            </a:r>
            <a:r>
              <a:rPr lang="ru-RU" sz="2000" dirty="0" err="1"/>
              <a:t>стейкхолдерами</a:t>
            </a:r>
            <a:r>
              <a:rPr lang="ru-RU" sz="2000" dirty="0"/>
              <a:t> (</a:t>
            </a:r>
            <a:r>
              <a:rPr lang="ru-RU" sz="2000" dirty="0" smtClean="0"/>
              <a:t>владельцами, инвесторами, ключевыми контрагентами, менеджментом компании), </a:t>
            </a:r>
            <a:r>
              <a:rPr lang="ru-RU" sz="2000" dirty="0"/>
              <a:t>которые предоставляют компании определенные ресурсы и рассчитывают на возмещение прямых и альтернативных затрат  каждой группы </a:t>
            </a:r>
            <a:r>
              <a:rPr lang="ru-RU" sz="2000" dirty="0" err="1"/>
              <a:t>стейкхолдеров</a:t>
            </a:r>
            <a:r>
              <a:rPr lang="ru-RU" sz="2000" dirty="0"/>
              <a:t>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6092" y="3318252"/>
            <a:ext cx="84734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5600"/>
            <a:r>
              <a:rPr lang="ru-RU" sz="2000" dirty="0" smtClean="0"/>
              <a:t>Согласно </a:t>
            </a:r>
            <a:r>
              <a:rPr lang="ru-RU" sz="2000" dirty="0"/>
              <a:t>концепции </a:t>
            </a:r>
            <a:r>
              <a:rPr lang="ru-RU" sz="2000" dirty="0" err="1"/>
              <a:t>стейкхолдеров</a:t>
            </a:r>
            <a:r>
              <a:rPr lang="ru-RU" sz="2000" dirty="0"/>
              <a:t> компания — это не только экономическая целостность и инструмент для извлечения прибыли, но и элемент той среды, в которой она действует, а также система, которая влияет и сама испытывает влияние своего окружения: местных сообществ, потребителей, поставщиков, общественных организаций, а также персонала, инвесторов и акционеров. </a:t>
            </a:r>
            <a:endParaRPr lang="ru-RU" sz="2000" dirty="0" smtClean="0"/>
          </a:p>
          <a:p>
            <a:pPr indent="355600"/>
            <a:r>
              <a:rPr lang="ru-RU" sz="2000" dirty="0">
                <a:solidFill>
                  <a:srgbClr val="7030A0"/>
                </a:solidFill>
              </a:rPr>
              <a:t>Держатели ресурсов – главные </a:t>
            </a:r>
            <a:r>
              <a:rPr lang="ru-RU" sz="2000" dirty="0" err="1">
                <a:solidFill>
                  <a:srgbClr val="7030A0"/>
                </a:solidFill>
              </a:rPr>
              <a:t>стейкхолдеры</a:t>
            </a:r>
            <a:r>
              <a:rPr lang="ru-RU" sz="2000" dirty="0">
                <a:solidFill>
                  <a:srgbClr val="7030A0"/>
                </a:solidFill>
              </a:rPr>
              <a:t>.</a:t>
            </a:r>
            <a:endParaRPr lang="ru-RU" sz="2000" dirty="0"/>
          </a:p>
          <a:p>
            <a:pPr indent="355600"/>
            <a:r>
              <a:rPr lang="ru-RU" sz="2000" dirty="0" smtClean="0"/>
              <a:t>В </a:t>
            </a:r>
            <a:r>
              <a:rPr lang="ru-RU" sz="2000" dirty="0"/>
              <a:t>современной экономике ключевая роль принадлежит финансовым </a:t>
            </a:r>
            <a:r>
              <a:rPr lang="ru-RU" sz="2000" dirty="0" err="1"/>
              <a:t>стейкхолдерам</a:t>
            </a:r>
            <a:r>
              <a:rPr lang="ru-RU" sz="2000" dirty="0"/>
              <a:t> — кредиторам и инвесторам компании.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5" name="Текст 3"/>
          <p:cNvSpPr>
            <a:spLocks noGrp="1"/>
          </p:cNvSpPr>
          <p:nvPr>
            <p:ph type="body" sz="quarter" idx="15"/>
          </p:nvPr>
        </p:nvSpPr>
        <p:spPr>
          <a:xfrm>
            <a:off x="274320" y="1036319"/>
            <a:ext cx="8676640" cy="2082801"/>
          </a:xfrm>
        </p:spPr>
        <p:txBody>
          <a:bodyPr>
            <a:normAutofit/>
          </a:bodyPr>
          <a:lstStyle/>
          <a:p>
            <a:pPr indent="355600"/>
            <a:r>
              <a:rPr lang="ru-RU" sz="2200" b="1" dirty="0">
                <a:solidFill>
                  <a:srgbClr val="7030A0"/>
                </a:solidFill>
              </a:rPr>
              <a:t>Концепция транзакционных издержек - </a:t>
            </a:r>
            <a:r>
              <a:rPr lang="ru-RU" dirty="0"/>
              <a:t>предполагается, что в реальной экономике любой акт обмена (включая сделки на финансовом рынке) связан с определенными издержками, но каждому экономическому агенту доступна лишь ограниченная информация о реальном уровне этих издержек у контрагентов и на основе такой разной информации на рынке происходит обмен и формируются цены.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4480" y="203200"/>
            <a:ext cx="8453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>
                <a:solidFill>
                  <a:srgbClr val="C00000"/>
                </a:solidFill>
              </a:rPr>
              <a:t>Прочие (дополняющие) концепции (теории) </a:t>
            </a:r>
          </a:p>
          <a:p>
            <a:pPr algn="ctr"/>
            <a:r>
              <a:rPr lang="ru-RU" sz="2200" b="1" i="1" dirty="0">
                <a:solidFill>
                  <a:srgbClr val="C00000"/>
                </a:solidFill>
              </a:rPr>
              <a:t>корпоративных финансов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4480" y="3291840"/>
            <a:ext cx="869696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5600"/>
            <a:r>
              <a:rPr lang="ru-RU" sz="2200" b="1" dirty="0">
                <a:solidFill>
                  <a:srgbClr val="7030A0"/>
                </a:solidFill>
              </a:rPr>
              <a:t>Теория </a:t>
            </a:r>
            <a:r>
              <a:rPr lang="ru-RU" sz="2200" b="1" dirty="0" err="1">
                <a:solidFill>
                  <a:srgbClr val="7030A0"/>
                </a:solidFill>
              </a:rPr>
              <a:t>сигнализирования</a:t>
            </a:r>
            <a:r>
              <a:rPr lang="ru-RU" sz="2200" b="1" dirty="0">
                <a:solidFill>
                  <a:srgbClr val="7030A0"/>
                </a:solidFill>
              </a:rPr>
              <a:t>  </a:t>
            </a:r>
            <a:r>
              <a:rPr lang="ru-RU" dirty="0"/>
              <a:t>- </a:t>
            </a:r>
            <a:r>
              <a:rPr lang="ru-RU" sz="2000" dirty="0"/>
              <a:t>суть сигнальных эффектов заключается в том, что «слабые» участники рынка в отличие от «сильных» не могут создать и отправить на рынок качественный сигнал, для них он становится слишком дорогим, затратным. Именно по подаваемым сигналам  на рынке принимаются финансовые решения.</a:t>
            </a:r>
          </a:p>
          <a:p>
            <a:pPr indent="355600"/>
            <a:r>
              <a:rPr lang="ru-RU" sz="2000" b="1" dirty="0">
                <a:solidFill>
                  <a:srgbClr val="7030A0"/>
                </a:solidFill>
              </a:rPr>
              <a:t>Важнейшие сигналы</a:t>
            </a:r>
            <a:r>
              <a:rPr lang="ru-RU" sz="2000" b="1" dirty="0"/>
              <a:t>, </a:t>
            </a:r>
            <a:r>
              <a:rPr lang="ru-RU" sz="2000" dirty="0"/>
              <a:t>подаваемые корпорациями рынку – выпуск акций, размещение облигаций, дивидендный доход и т.п.</a:t>
            </a: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426720" y="345441"/>
            <a:ext cx="8088685" cy="2733040"/>
          </a:xfrm>
        </p:spPr>
        <p:txBody>
          <a:bodyPr/>
          <a:lstStyle/>
          <a:p>
            <a:pPr indent="263525"/>
            <a:r>
              <a:rPr lang="ru-RU" sz="2200" b="1" dirty="0">
                <a:solidFill>
                  <a:srgbClr val="7030A0"/>
                </a:solidFill>
              </a:rPr>
              <a:t>Теория ограниченного арбитража </a:t>
            </a:r>
            <a:r>
              <a:rPr lang="ru-RU" sz="2200" dirty="0"/>
              <a:t>- </a:t>
            </a:r>
            <a:r>
              <a:rPr lang="ru-RU" dirty="0"/>
              <a:t>утверждает, что на рынке можно выделить две большие группы инвесторов: нерациональных и рациональных (профессиональных). Нерационально действующие инвесторы на рынке ориентируются на поведение других игроков, руководствуются в большей степени эмоциями, настроениями. Работу рыночных сил как «невидимой руки рынка» обеспечивают </a:t>
            </a:r>
            <a:r>
              <a:rPr lang="ru-RU" dirty="0" err="1"/>
              <a:t>арбитражеры</a:t>
            </a:r>
            <a:r>
              <a:rPr lang="ru-RU" dirty="0"/>
              <a:t>, которые собственно и являются рациональными игроками на рынке.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45440" y="3078480"/>
            <a:ext cx="82296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5600" fontAlgn="base"/>
            <a:r>
              <a:rPr lang="ru-RU" sz="2000" b="1" dirty="0" err="1">
                <a:solidFill>
                  <a:srgbClr val="7030A0"/>
                </a:solidFill>
              </a:rPr>
              <a:t>Арбитражер</a:t>
            </a:r>
            <a:r>
              <a:rPr lang="ru-RU" sz="2000" dirty="0"/>
              <a:t> — участник рынка (скорее всего профессиональный, обладающий доступом к информации и возможностью ее обработки), который действует рационально на рынке и зарабатывает через использование любых отклонений цен активов на рынке из-за операций нерациональных игроков.</a:t>
            </a:r>
          </a:p>
          <a:p>
            <a:pPr indent="355600" fontAlgn="base"/>
            <a:r>
              <a:rPr lang="ru-RU" sz="2000" b="1" dirty="0">
                <a:solidFill>
                  <a:srgbClr val="7030A0"/>
                </a:solidFill>
              </a:rPr>
              <a:t>Арбитраж</a:t>
            </a:r>
            <a:r>
              <a:rPr lang="ru-RU" sz="2000" dirty="0"/>
              <a:t> — процесс одновременного заключения двух противоположных сделок на разных рынках или сегментах одного рынка с получением </a:t>
            </a:r>
            <a:r>
              <a:rPr lang="ru-RU" sz="2000" dirty="0" err="1"/>
              <a:t>безрисковой</a:t>
            </a:r>
            <a:r>
              <a:rPr lang="ru-RU" sz="2000" dirty="0"/>
              <a:t> прибыли.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dirty="0"/>
              <a:t>Автор: </a:t>
            </a:r>
            <a:r>
              <a:rPr lang="ru-RU" dirty="0" err="1"/>
              <a:t>Савалей</a:t>
            </a:r>
            <a:r>
              <a:rPr lang="ru-RU" dirty="0"/>
              <a:t> Виктор Васильевич </a:t>
            </a:r>
          </a:p>
          <a:p>
            <a:r>
              <a:rPr lang="en-US" sz="2000" b="1" dirty="0" smtClean="0"/>
              <a:t>E</a:t>
            </a:r>
            <a:r>
              <a:rPr lang="ru-RU" sz="2000" b="1" dirty="0"/>
              <a:t>-</a:t>
            </a:r>
            <a:r>
              <a:rPr lang="en-US" sz="2000" b="1" dirty="0"/>
              <a:t>mail: viktor.savaley@vvsu.ru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4728</TotalTime>
  <Words>1599</Words>
  <Application>Microsoft Office PowerPoint</Application>
  <PresentationFormat>Экран (4:3)</PresentationFormat>
  <Paragraphs>138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Palatino Linotype</vt:lpstr>
      <vt:lpstr>Tahoma</vt:lpstr>
      <vt:lpstr>Times New Roman</vt:lpstr>
      <vt:lpstr>ДО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194</cp:revision>
  <cp:lastPrinted>2023-09-18T11:26:45Z</cp:lastPrinted>
  <dcterms:created xsi:type="dcterms:W3CDTF">2013-03-28T05:50:20Z</dcterms:created>
  <dcterms:modified xsi:type="dcterms:W3CDTF">2024-10-17T04:31:17Z</dcterms:modified>
</cp:coreProperties>
</file>