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90"/>
  </p:notesMasterIdLst>
  <p:handoutMasterIdLst>
    <p:handoutMasterId r:id="rId91"/>
  </p:handoutMasterIdLst>
  <p:sldIdLst>
    <p:sldId id="256" r:id="rId2"/>
    <p:sldId id="257" r:id="rId3"/>
    <p:sldId id="264" r:id="rId4"/>
    <p:sldId id="542" r:id="rId5"/>
    <p:sldId id="715" r:id="rId6"/>
    <p:sldId id="716" r:id="rId7"/>
    <p:sldId id="717" r:id="rId8"/>
    <p:sldId id="718" r:id="rId9"/>
    <p:sldId id="719" r:id="rId10"/>
    <p:sldId id="720" r:id="rId11"/>
    <p:sldId id="721" r:id="rId12"/>
    <p:sldId id="722" r:id="rId13"/>
    <p:sldId id="724" r:id="rId14"/>
    <p:sldId id="723" r:id="rId15"/>
    <p:sldId id="725" r:id="rId16"/>
    <p:sldId id="726" r:id="rId17"/>
    <p:sldId id="727" r:id="rId18"/>
    <p:sldId id="728" r:id="rId19"/>
    <p:sldId id="729" r:id="rId20"/>
    <p:sldId id="730" r:id="rId21"/>
    <p:sldId id="731" r:id="rId22"/>
    <p:sldId id="732" r:id="rId23"/>
    <p:sldId id="733" r:id="rId24"/>
    <p:sldId id="734" r:id="rId25"/>
    <p:sldId id="735" r:id="rId26"/>
    <p:sldId id="800" r:id="rId27"/>
    <p:sldId id="736" r:id="rId28"/>
    <p:sldId id="737" r:id="rId29"/>
    <p:sldId id="738" r:id="rId30"/>
    <p:sldId id="739" r:id="rId31"/>
    <p:sldId id="740" r:id="rId32"/>
    <p:sldId id="741" r:id="rId33"/>
    <p:sldId id="742" r:id="rId34"/>
    <p:sldId id="743" r:id="rId35"/>
    <p:sldId id="744" r:id="rId36"/>
    <p:sldId id="745" r:id="rId37"/>
    <p:sldId id="746" r:id="rId38"/>
    <p:sldId id="747" r:id="rId39"/>
    <p:sldId id="748" r:id="rId40"/>
    <p:sldId id="749" r:id="rId41"/>
    <p:sldId id="750" r:id="rId42"/>
    <p:sldId id="751" r:id="rId43"/>
    <p:sldId id="752" r:id="rId44"/>
    <p:sldId id="753" r:id="rId45"/>
    <p:sldId id="754" r:id="rId46"/>
    <p:sldId id="755" r:id="rId47"/>
    <p:sldId id="756" r:id="rId48"/>
    <p:sldId id="757" r:id="rId49"/>
    <p:sldId id="758" r:id="rId50"/>
    <p:sldId id="759" r:id="rId51"/>
    <p:sldId id="760" r:id="rId52"/>
    <p:sldId id="761" r:id="rId53"/>
    <p:sldId id="762" r:id="rId54"/>
    <p:sldId id="763" r:id="rId55"/>
    <p:sldId id="764" r:id="rId56"/>
    <p:sldId id="765" r:id="rId57"/>
    <p:sldId id="766" r:id="rId58"/>
    <p:sldId id="767" r:id="rId59"/>
    <p:sldId id="768" r:id="rId60"/>
    <p:sldId id="770" r:id="rId61"/>
    <p:sldId id="769" r:id="rId62"/>
    <p:sldId id="771" r:id="rId63"/>
    <p:sldId id="772" r:id="rId64"/>
    <p:sldId id="773" r:id="rId65"/>
    <p:sldId id="774" r:id="rId66"/>
    <p:sldId id="775" r:id="rId67"/>
    <p:sldId id="776" r:id="rId68"/>
    <p:sldId id="777" r:id="rId69"/>
    <p:sldId id="778" r:id="rId70"/>
    <p:sldId id="779" r:id="rId71"/>
    <p:sldId id="799" r:id="rId72"/>
    <p:sldId id="780" r:id="rId73"/>
    <p:sldId id="782" r:id="rId74"/>
    <p:sldId id="783" r:id="rId75"/>
    <p:sldId id="784" r:id="rId76"/>
    <p:sldId id="785" r:id="rId77"/>
    <p:sldId id="786" r:id="rId78"/>
    <p:sldId id="787" r:id="rId79"/>
    <p:sldId id="788" r:id="rId80"/>
    <p:sldId id="789" r:id="rId81"/>
    <p:sldId id="790" r:id="rId82"/>
    <p:sldId id="791" r:id="rId83"/>
    <p:sldId id="792" r:id="rId84"/>
    <p:sldId id="793" r:id="rId85"/>
    <p:sldId id="794" r:id="rId86"/>
    <p:sldId id="795" r:id="rId87"/>
    <p:sldId id="796" r:id="rId88"/>
    <p:sldId id="452" r:id="rId89"/>
  </p:sldIdLst>
  <p:sldSz cx="9144000" cy="6858000" type="screen4x3"/>
  <p:notesSz cx="6858000" cy="9144000"/>
  <p:custDataLst>
    <p:tags r:id="rId92"/>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5426"/>
    <a:srgbClr val="D3D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4" autoAdjust="0"/>
    <p:restoredTop sz="94660"/>
  </p:normalViewPr>
  <p:slideViewPr>
    <p:cSldViewPr>
      <p:cViewPr varScale="1">
        <p:scale>
          <a:sx n="92" d="100"/>
          <a:sy n="92" d="100"/>
        </p:scale>
        <p:origin x="750"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FD502C-37C8-4396-BE20-1AF2039DCA6F}" type="datetimeFigureOut">
              <a:rPr lang="ru-RU"/>
              <a:pPr>
                <a:defRPr/>
              </a:pPr>
              <a:t>09.05.2015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6E1189-DA5B-47A1-8BC4-E0B5C6CDC5C9}" type="slidenum">
              <a:rPr lang="ru-RU"/>
              <a:pPr>
                <a:defRPr/>
              </a:pPr>
              <a:t>‹#›</a:t>
            </a:fld>
            <a:endParaRPr lang="ru-RU"/>
          </a:p>
        </p:txBody>
      </p:sp>
    </p:spTree>
    <p:extLst>
      <p:ext uri="{BB962C8B-B14F-4D97-AF65-F5344CB8AC3E}">
        <p14:creationId xmlns:p14="http://schemas.microsoft.com/office/powerpoint/2010/main" val="265503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lt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lt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08260A9-3E17-4ACA-B9D0-67F71113FFB5}" type="slidenum">
              <a:rPr lang="ru-RU" altLang="ru-RU"/>
              <a:pPr>
                <a:defRPr/>
              </a:pPr>
              <a:t>‹#›</a:t>
            </a:fld>
            <a:endParaRPr lang="ru-RU" altLang="ru-RU"/>
          </a:p>
        </p:txBody>
      </p:sp>
    </p:spTree>
    <p:extLst>
      <p:ext uri="{BB962C8B-B14F-4D97-AF65-F5344CB8AC3E}">
        <p14:creationId xmlns:p14="http://schemas.microsoft.com/office/powerpoint/2010/main" val="6023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a:t>
            </a:fld>
            <a:endParaRPr lang="ru-RU" altLang="ru-RU"/>
          </a:p>
        </p:txBody>
      </p:sp>
    </p:spTree>
    <p:extLst>
      <p:ext uri="{BB962C8B-B14F-4D97-AF65-F5344CB8AC3E}">
        <p14:creationId xmlns:p14="http://schemas.microsoft.com/office/powerpoint/2010/main" val="115975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a:t>
            </a:fld>
            <a:endParaRPr lang="ru-RU" altLang="ru-RU"/>
          </a:p>
        </p:txBody>
      </p:sp>
    </p:spTree>
    <p:extLst>
      <p:ext uri="{BB962C8B-B14F-4D97-AF65-F5344CB8AC3E}">
        <p14:creationId xmlns:p14="http://schemas.microsoft.com/office/powerpoint/2010/main" val="313585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26</a:t>
            </a:fld>
            <a:endParaRPr lang="ru-RU" altLang="ru-RU"/>
          </a:p>
        </p:txBody>
      </p:sp>
    </p:spTree>
    <p:extLst>
      <p:ext uri="{BB962C8B-B14F-4D97-AF65-F5344CB8AC3E}">
        <p14:creationId xmlns:p14="http://schemas.microsoft.com/office/powerpoint/2010/main" val="956469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71</a:t>
            </a:fld>
            <a:endParaRPr lang="ru-RU" altLang="ru-RU"/>
          </a:p>
        </p:txBody>
      </p:sp>
    </p:spTree>
    <p:extLst>
      <p:ext uri="{BB962C8B-B14F-4D97-AF65-F5344CB8AC3E}">
        <p14:creationId xmlns:p14="http://schemas.microsoft.com/office/powerpoint/2010/main" val="1765484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88</a:t>
            </a:fld>
            <a:endParaRPr lang="ru-RU" altLang="ru-RU"/>
          </a:p>
        </p:txBody>
      </p:sp>
    </p:spTree>
    <p:extLst>
      <p:ext uri="{BB962C8B-B14F-4D97-AF65-F5344CB8AC3E}">
        <p14:creationId xmlns:p14="http://schemas.microsoft.com/office/powerpoint/2010/main" val="16126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7" name="Freeform 7"/>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2"/>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51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ru-RU" noProof="0" smtClean="0"/>
              <a:t>Образец заголовка</a:t>
            </a:r>
          </a:p>
        </p:txBody>
      </p:sp>
      <p:sp>
        <p:nvSpPr>
          <p:cNvPr id="1351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ru-RU" altLang="ru-RU" noProof="0" smtClean="0"/>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fld id="{3085C180-7849-434A-A669-ACA77ACC8903}" type="datetime1">
              <a:rPr lang="ru-RU" altLang="ru-RU"/>
              <a:pPr>
                <a:defRPr/>
              </a:pPr>
              <a:t>09.05.2015</a:t>
            </a:fld>
            <a:endParaRPr lang="ru-RU" alt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ltLang="ru-RU"/>
          </a:p>
        </p:txBody>
      </p:sp>
      <p:sp>
        <p:nvSpPr>
          <p:cNvPr id="20" name="Rectangle 20"/>
          <p:cNvSpPr>
            <a:spLocks noGrp="1" noChangeArrowheads="1"/>
          </p:cNvSpPr>
          <p:nvPr>
            <p:ph type="sldNum" sz="quarter" idx="12"/>
          </p:nvPr>
        </p:nvSpPr>
        <p:spPr/>
        <p:txBody>
          <a:bodyPr/>
          <a:lstStyle>
            <a:lvl1pPr>
              <a:defRPr/>
            </a:lvl1pPr>
          </a:lstStyle>
          <a:p>
            <a:pPr>
              <a:defRPr/>
            </a:pPr>
            <a:fld id="{64B75554-0CB9-4F42-A183-DD773225999A}" type="slidenum">
              <a:rPr lang="ru-RU" altLang="ru-RU"/>
              <a:pPr>
                <a:defRPr/>
              </a:pPr>
              <a:t>‹#›</a:t>
            </a:fld>
            <a:endParaRPr lang="ru-RU" altLang="ru-RU"/>
          </a:p>
        </p:txBody>
      </p:sp>
    </p:spTree>
    <p:extLst>
      <p:ext uri="{BB962C8B-B14F-4D97-AF65-F5344CB8AC3E}">
        <p14:creationId xmlns:p14="http://schemas.microsoft.com/office/powerpoint/2010/main" val="2572532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3EC7F3D-6E3B-4F75-AFBF-17BE89F866A4}" type="datetime1">
              <a:rPr lang="ru-RU" altLang="ru-RU"/>
              <a:pPr>
                <a:defRPr/>
              </a:pPr>
              <a:t>09.05.2015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65A431FF-D6C5-4C95-85BE-259EC2EC98E8}" type="slidenum">
              <a:rPr lang="ru-RU" altLang="ru-RU"/>
              <a:pPr>
                <a:defRPr/>
              </a:pPr>
              <a:t>‹#›</a:t>
            </a:fld>
            <a:endParaRPr lang="ru-RU" altLang="ru-RU"/>
          </a:p>
        </p:txBody>
      </p:sp>
    </p:spTree>
    <p:extLst>
      <p:ext uri="{BB962C8B-B14F-4D97-AF65-F5344CB8AC3E}">
        <p14:creationId xmlns:p14="http://schemas.microsoft.com/office/powerpoint/2010/main" val="272723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fld id="{FE1C5D5D-A2B5-4D69-A413-7320CFA8E190}" type="datetime1">
              <a:rPr lang="ru-RU" altLang="ru-RU"/>
              <a:pPr>
                <a:defRPr/>
              </a:pPr>
              <a:t>09.05.2015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945DA011-E930-4BDC-9BBD-0C17AD09469E}" type="slidenum">
              <a:rPr lang="ru-RU" altLang="ru-RU"/>
              <a:pPr>
                <a:defRPr/>
              </a:pPr>
              <a:t>‹#›</a:t>
            </a:fld>
            <a:endParaRPr lang="ru-RU" altLang="ru-RU"/>
          </a:p>
        </p:txBody>
      </p:sp>
    </p:spTree>
    <p:extLst>
      <p:ext uri="{BB962C8B-B14F-4D97-AF65-F5344CB8AC3E}">
        <p14:creationId xmlns:p14="http://schemas.microsoft.com/office/powerpoint/2010/main" val="355963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13D13E2E-DB56-4FFE-A32D-6CFBD3ED9699}" type="datetime1">
              <a:rPr lang="ru-RU" altLang="ru-RU"/>
              <a:pPr>
                <a:defRPr/>
              </a:pPr>
              <a:t>09.05.2015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32973A06-D50F-4249-ADC0-92233E2C83B3}" type="slidenum">
              <a:rPr lang="ru-RU" altLang="ru-RU"/>
              <a:pPr>
                <a:defRPr/>
              </a:pPr>
              <a:t>‹#›</a:t>
            </a:fld>
            <a:endParaRPr lang="ru-RU" altLang="ru-RU"/>
          </a:p>
        </p:txBody>
      </p:sp>
    </p:spTree>
    <p:extLst>
      <p:ext uri="{BB962C8B-B14F-4D97-AF65-F5344CB8AC3E}">
        <p14:creationId xmlns:p14="http://schemas.microsoft.com/office/powerpoint/2010/main" val="485582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fld id="{087717FD-0E0D-430D-AE25-CF021519157F}" type="datetime1">
              <a:rPr lang="ru-RU" altLang="ru-RU"/>
              <a:pPr>
                <a:defRPr/>
              </a:pPr>
              <a:t>09.05.2015</a:t>
            </a:fld>
            <a:endParaRPr lang="ru-RU" alt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19"/>
          <p:cNvSpPr>
            <a:spLocks noGrp="1" noChangeArrowheads="1"/>
          </p:cNvSpPr>
          <p:nvPr>
            <p:ph type="sldNum" sz="quarter" idx="12"/>
          </p:nvPr>
        </p:nvSpPr>
        <p:spPr>
          <a:ln/>
        </p:spPr>
        <p:txBody>
          <a:bodyPr/>
          <a:lstStyle>
            <a:lvl1pPr>
              <a:defRPr/>
            </a:lvl1pPr>
          </a:lstStyle>
          <a:p>
            <a:pPr>
              <a:defRPr/>
            </a:pPr>
            <a:fld id="{23153D7E-1A31-4183-BA21-1C3EFE19F229}" type="slidenum">
              <a:rPr lang="ru-RU" altLang="ru-RU"/>
              <a:pPr>
                <a:defRPr/>
              </a:pPr>
              <a:t>‹#›</a:t>
            </a:fld>
            <a:endParaRPr lang="ru-RU" altLang="ru-RU"/>
          </a:p>
        </p:txBody>
      </p:sp>
    </p:spTree>
    <p:extLst>
      <p:ext uri="{BB962C8B-B14F-4D97-AF65-F5344CB8AC3E}">
        <p14:creationId xmlns:p14="http://schemas.microsoft.com/office/powerpoint/2010/main" val="27955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fld id="{C483414E-78E1-48AA-938A-AD9E1320630E}" type="datetime1">
              <a:rPr lang="ru-RU" altLang="ru-RU"/>
              <a:pPr>
                <a:defRPr/>
              </a:pPr>
              <a:t>09.05.2015</a:t>
            </a:fld>
            <a:endParaRPr lang="ru-RU" alt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19"/>
          <p:cNvSpPr>
            <a:spLocks noGrp="1" noChangeArrowheads="1"/>
          </p:cNvSpPr>
          <p:nvPr>
            <p:ph type="sldNum" sz="quarter" idx="12"/>
          </p:nvPr>
        </p:nvSpPr>
        <p:spPr>
          <a:ln/>
        </p:spPr>
        <p:txBody>
          <a:bodyPr/>
          <a:lstStyle>
            <a:lvl1pPr>
              <a:defRPr/>
            </a:lvl1pPr>
          </a:lstStyle>
          <a:p>
            <a:pPr>
              <a:defRPr/>
            </a:pPr>
            <a:fld id="{DD619CF1-1D6F-460D-BE79-7E2402FB7C6A}" type="slidenum">
              <a:rPr lang="ru-RU" altLang="ru-RU"/>
              <a:pPr>
                <a:defRPr/>
              </a:pPr>
              <a:t>‹#›</a:t>
            </a:fld>
            <a:endParaRPr lang="ru-RU" altLang="ru-RU"/>
          </a:p>
        </p:txBody>
      </p:sp>
    </p:spTree>
    <p:extLst>
      <p:ext uri="{BB962C8B-B14F-4D97-AF65-F5344CB8AC3E}">
        <p14:creationId xmlns:p14="http://schemas.microsoft.com/office/powerpoint/2010/main" val="292530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BA3CF16C-4296-4757-99B9-8F6E4782566F}" type="datetime1">
              <a:rPr lang="ru-RU" altLang="ru-RU"/>
              <a:pPr>
                <a:defRPr/>
              </a:pPr>
              <a:t>09.05.2015</a:t>
            </a:fld>
            <a:endParaRPr lang="ru-RU" alt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19"/>
          <p:cNvSpPr>
            <a:spLocks noGrp="1" noChangeArrowheads="1"/>
          </p:cNvSpPr>
          <p:nvPr>
            <p:ph type="sldNum" sz="quarter" idx="12"/>
          </p:nvPr>
        </p:nvSpPr>
        <p:spPr>
          <a:ln/>
        </p:spPr>
        <p:txBody>
          <a:bodyPr/>
          <a:lstStyle>
            <a:lvl1pPr>
              <a:defRPr/>
            </a:lvl1pPr>
          </a:lstStyle>
          <a:p>
            <a:pPr>
              <a:defRPr/>
            </a:pPr>
            <a:fld id="{AD3994BC-2096-41C6-925C-F4DC585344CC}" type="slidenum">
              <a:rPr lang="ru-RU" altLang="ru-RU"/>
              <a:pPr>
                <a:defRPr/>
              </a:pPr>
              <a:t>‹#›</a:t>
            </a:fld>
            <a:endParaRPr lang="ru-RU" altLang="ru-RU"/>
          </a:p>
        </p:txBody>
      </p:sp>
    </p:spTree>
    <p:extLst>
      <p:ext uri="{BB962C8B-B14F-4D97-AF65-F5344CB8AC3E}">
        <p14:creationId xmlns:p14="http://schemas.microsoft.com/office/powerpoint/2010/main" val="1019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99C74FF4-CF71-4AC8-A3A4-61B3BFFDF875}" type="datetime1">
              <a:rPr lang="ru-RU" altLang="ru-RU"/>
              <a:pPr>
                <a:defRPr/>
              </a:pPr>
              <a:t>09.05.2015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A5E1DA75-D31D-430B-8067-44FF920A589D}" type="slidenum">
              <a:rPr lang="ru-RU" altLang="ru-RU"/>
              <a:pPr>
                <a:defRPr/>
              </a:pPr>
              <a:t>‹#›</a:t>
            </a:fld>
            <a:endParaRPr lang="ru-RU" altLang="ru-RU"/>
          </a:p>
        </p:txBody>
      </p:sp>
    </p:spTree>
    <p:extLst>
      <p:ext uri="{BB962C8B-B14F-4D97-AF65-F5344CB8AC3E}">
        <p14:creationId xmlns:p14="http://schemas.microsoft.com/office/powerpoint/2010/main" val="356203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F76EBC1C-5AD2-4022-9F53-4BAE8A47C85A}" type="datetime1">
              <a:rPr lang="ru-RU" altLang="ru-RU"/>
              <a:pPr>
                <a:defRPr/>
              </a:pPr>
              <a:t>09.05.2015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06A84B9E-2C34-4114-A037-9BAEB6B591E9}" type="slidenum">
              <a:rPr lang="ru-RU" altLang="ru-RU"/>
              <a:pPr>
                <a:defRPr/>
              </a:pPr>
              <a:t>‹#›</a:t>
            </a:fld>
            <a:endParaRPr lang="ru-RU" altLang="ru-RU"/>
          </a:p>
        </p:txBody>
      </p:sp>
    </p:spTree>
    <p:extLst>
      <p:ext uri="{BB962C8B-B14F-4D97-AF65-F5344CB8AC3E}">
        <p14:creationId xmlns:p14="http://schemas.microsoft.com/office/powerpoint/2010/main" val="383164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480718D-E263-465D-A50E-95603FA7C54D}" type="datetime1">
              <a:rPr lang="ru-RU" altLang="ru-RU"/>
              <a:pPr>
                <a:defRPr/>
              </a:pPr>
              <a:t>09.05.2015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F1A4B18D-5C56-44E0-BEF5-D706B68AA163}" type="slidenum">
              <a:rPr lang="ru-RU" altLang="ru-RU"/>
              <a:pPr>
                <a:defRPr/>
              </a:pPr>
              <a:t>‹#›</a:t>
            </a:fld>
            <a:endParaRPr lang="ru-RU" altLang="ru-RU"/>
          </a:p>
        </p:txBody>
      </p:sp>
    </p:spTree>
    <p:extLst>
      <p:ext uri="{BB962C8B-B14F-4D97-AF65-F5344CB8AC3E}">
        <p14:creationId xmlns:p14="http://schemas.microsoft.com/office/powerpoint/2010/main" val="411179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FD853114-6D27-4EBE-A979-1870256C5E3C}" type="datetime1">
              <a:rPr lang="ru-RU" altLang="ru-RU"/>
              <a:pPr>
                <a:defRPr/>
              </a:pPr>
              <a:t>09.05.2015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DA2ADFCD-A6F0-4892-ABB9-0CD44F26B173}" type="slidenum">
              <a:rPr lang="ru-RU" altLang="ru-RU"/>
              <a:pPr>
                <a:defRPr/>
              </a:pPr>
              <a:t>‹#›</a:t>
            </a:fld>
            <a:endParaRPr lang="ru-RU" altLang="ru-RU"/>
          </a:p>
        </p:txBody>
      </p:sp>
    </p:spTree>
    <p:extLst>
      <p:ext uri="{BB962C8B-B14F-4D97-AF65-F5344CB8AC3E}">
        <p14:creationId xmlns:p14="http://schemas.microsoft.com/office/powerpoint/2010/main" val="251842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56DEDFDD-0F97-44EB-839A-E2549404635C}" type="datetime1">
              <a:rPr lang="ru-RU" altLang="ru-RU"/>
              <a:pPr>
                <a:defRPr/>
              </a:pPr>
              <a:t>09.05.2015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4D06F7E4-A8E5-483B-8B7B-C488D83ADC1E}" type="slidenum">
              <a:rPr lang="ru-RU" altLang="ru-RU"/>
              <a:pPr>
                <a:defRPr/>
              </a:pPr>
              <a:t>‹#›</a:t>
            </a:fld>
            <a:endParaRPr lang="ru-RU" altLang="ru-RU"/>
          </a:p>
        </p:txBody>
      </p:sp>
    </p:spTree>
    <p:extLst>
      <p:ext uri="{BB962C8B-B14F-4D97-AF65-F5344CB8AC3E}">
        <p14:creationId xmlns:p14="http://schemas.microsoft.com/office/powerpoint/2010/main" val="38421453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7" name="Freeform 8"/>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5"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42" name="Freeform 13"/>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8"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4159"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4160"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34161"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fld id="{7CA7ACA3-8307-47D1-B996-1384A05F00AD}" type="datetime1">
              <a:rPr lang="ru-RU" altLang="ru-RU"/>
              <a:pPr>
                <a:defRPr/>
              </a:pPr>
              <a:t>09.05.2015</a:t>
            </a:fld>
            <a:endParaRPr lang="ru-RU" altLang="ru-RU"/>
          </a:p>
        </p:txBody>
      </p:sp>
      <p:sp>
        <p:nvSpPr>
          <p:cNvPr id="134162"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ltLang="ru-RU"/>
          </a:p>
        </p:txBody>
      </p:sp>
      <p:sp>
        <p:nvSpPr>
          <p:cNvPr id="134163"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760F7F90-798C-468B-9E1B-E8AFA30E663C}"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iming>
    <p:tnLst>
      <p:par>
        <p:cTn id="1" dur="indefinite" restart="never" nodeType="tmRoot"/>
      </p:par>
    </p:tnLst>
  </p:timing>
  <p:hf hdr="0" ftr="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hyperlink" Target="http://www.vvsu.ru/news/shownews.asp?ID=35557"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www.consultant.ru/document/cons_doc_LAW_177252/?dst=100060"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consultant.ru/document/cons_doc_LAW_165858" TargetMode="External"/><Relationship Id="rId2" Type="http://schemas.openxmlformats.org/officeDocument/2006/relationships/hyperlink" Target="http://www.consultant.ru/document/cons_doc_LAW_165960"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51423" y="4509120"/>
            <a:ext cx="7973599" cy="1405796"/>
          </a:xfrm>
        </p:spPr>
        <p:txBody>
          <a:bodyPr/>
          <a:lstStyle/>
          <a:p>
            <a:pPr algn="ctr" eaLnBrk="1" hangingPunct="1">
              <a:defRPr/>
            </a:pPr>
            <a:r>
              <a:rPr lang="ru-RU" altLang="ru-RU" sz="3300" dirty="0">
                <a:effectLst/>
                <a:cs typeface="Calibri" pitchFamily="34" charset="0"/>
              </a:rPr>
              <a:t>Тема </a:t>
            </a:r>
            <a:r>
              <a:rPr lang="ru-RU" altLang="ru-RU" sz="3300" dirty="0" smtClean="0">
                <a:effectLst/>
                <a:cs typeface="Calibri" pitchFamily="34" charset="0"/>
              </a:rPr>
              <a:t>10. </a:t>
            </a:r>
            <a:r>
              <a:rPr lang="ru-RU" altLang="ru-RU" sz="3600" dirty="0" smtClean="0">
                <a:effectLst/>
              </a:rPr>
              <a:t>Обязательное социальное страхование от несчастных случаев на производстве и профессиональных заболеваний</a:t>
            </a:r>
            <a:endParaRPr lang="ru-RU" altLang="ru-RU" sz="3300" dirty="0">
              <a:effectLst/>
              <a:cs typeface="Calibri" pitchFamily="34" charset="0"/>
            </a:endParaRPr>
          </a:p>
        </p:txBody>
      </p:sp>
      <p:sp>
        <p:nvSpPr>
          <p:cNvPr id="3075" name="Text Box 5"/>
          <p:cNvSpPr txBox="1">
            <a:spLocks noChangeArrowheads="1"/>
          </p:cNvSpPr>
          <p:nvPr/>
        </p:nvSpPr>
        <p:spPr bwMode="auto">
          <a:xfrm>
            <a:off x="551423" y="476672"/>
            <a:ext cx="841306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2800" dirty="0" smtClean="0"/>
              <a:t>Целевые бюджетные и внебюджетные фонды</a:t>
            </a:r>
            <a:endParaRPr lang="ru-RU" altLang="ru-RU" sz="2800" dirty="0"/>
          </a:p>
          <a:p>
            <a:pPr eaLnBrk="1" hangingPunct="1">
              <a:spcBef>
                <a:spcPct val="0"/>
              </a:spcBef>
              <a:buClrTx/>
              <a:buSzTx/>
              <a:buFontTx/>
              <a:buNone/>
            </a:pPr>
            <a:r>
              <a:rPr lang="ru-RU" sz="2400" dirty="0" smtClean="0"/>
              <a:t>080100.62 </a:t>
            </a:r>
            <a:r>
              <a:rPr lang="ru-RU" altLang="ru-RU" sz="2400" dirty="0" smtClean="0"/>
              <a:t>Экономика</a:t>
            </a:r>
            <a:endParaRPr lang="ru-RU" altLang="ru-RU" sz="2400" dirty="0"/>
          </a:p>
          <a:p>
            <a:pPr eaLnBrk="1" hangingPunct="1">
              <a:spcBef>
                <a:spcPct val="0"/>
              </a:spcBef>
              <a:buClrTx/>
              <a:buSzTx/>
              <a:buFontTx/>
              <a:buNone/>
            </a:pPr>
            <a:r>
              <a:rPr lang="ru-RU" altLang="ru-RU" sz="2400" dirty="0" smtClean="0"/>
              <a:t>кафедра Международного бизнеса и финансов</a:t>
            </a:r>
            <a:endParaRPr lang="ru-RU" altLang="ru-RU" sz="2400" dirty="0"/>
          </a:p>
          <a:p>
            <a:pPr eaLnBrk="1" hangingPunct="1">
              <a:spcBef>
                <a:spcPct val="0"/>
              </a:spcBef>
              <a:buClrTx/>
              <a:buSzTx/>
              <a:buFontTx/>
              <a:buNone/>
            </a:pPr>
            <a:endParaRPr lang="ru-RU" altLang="ru-RU" sz="2400" dirty="0"/>
          </a:p>
          <a:p>
            <a:pPr algn="ctr" eaLnBrk="1" hangingPunct="1">
              <a:spcBef>
                <a:spcPct val="0"/>
              </a:spcBef>
              <a:buClrTx/>
              <a:buSzTx/>
              <a:buFontTx/>
              <a:buNone/>
            </a:pPr>
            <a:r>
              <a:rPr lang="ru-RU" altLang="ru-RU" sz="2800" dirty="0" smtClean="0"/>
              <a:t>Илья Александрович Бедрачук, канд. </a:t>
            </a:r>
            <a:r>
              <a:rPr lang="ru-RU" altLang="ru-RU" sz="2800" dirty="0"/>
              <a:t>экон. </a:t>
            </a:r>
            <a:r>
              <a:rPr lang="ru-RU" altLang="ru-RU" sz="2800" dirty="0" smtClean="0"/>
              <a:t>наук</a:t>
            </a:r>
            <a:endParaRPr lang="ru-RU" altLang="ru-RU" sz="2800" dirty="0"/>
          </a:p>
        </p:txBody>
      </p:sp>
      <p:grpSp>
        <p:nvGrpSpPr>
          <p:cNvPr id="3076" name="Group 8"/>
          <p:cNvGrpSpPr>
            <a:grpSpLocks/>
          </p:cNvGrpSpPr>
          <p:nvPr/>
        </p:nvGrpSpPr>
        <p:grpSpPr bwMode="auto">
          <a:xfrm>
            <a:off x="7964488" y="6308725"/>
            <a:ext cx="1071562" cy="447675"/>
            <a:chOff x="2694" y="3797"/>
            <a:chExt cx="1322" cy="545"/>
          </a:xfrm>
        </p:grpSpPr>
        <p:sp>
          <p:nvSpPr>
            <p:cNvPr id="3077" name="Text Box 9"/>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3078" name="Picture 10" descr="rsp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00F9ADE3-A4AD-4F67-8828-A39C84D95D3C}" type="datetime1">
              <a:rPr lang="ru-RU" altLang="ru-RU"/>
              <a:pPr>
                <a:defRPr/>
              </a:pPr>
              <a:t>09.05.2015</a:t>
            </a:fld>
            <a:endParaRPr lang="ru-RU" altLang="ru-RU"/>
          </a:p>
        </p:txBody>
      </p:sp>
      <p:sp>
        <p:nvSpPr>
          <p:cNvPr id="9" name="Номер слайда 5"/>
          <p:cNvSpPr>
            <a:spLocks noGrp="1"/>
          </p:cNvSpPr>
          <p:nvPr>
            <p:ph type="sldNum" sz="quarter" idx="12"/>
          </p:nvPr>
        </p:nvSpPr>
        <p:spPr/>
        <p:txBody>
          <a:bodyPr/>
          <a:lstStyle/>
          <a:p>
            <a:pPr>
              <a:defRPr/>
            </a:pPr>
            <a:fld id="{E92B271F-2AD5-4467-9190-253E5857C666}" type="slidenum">
              <a:rPr lang="ru-RU" altLang="ru-RU"/>
              <a:pPr>
                <a:defRPr/>
              </a:pPr>
              <a:t>2</a:t>
            </a:fld>
            <a:endParaRPr lang="ru-RU" altLang="ru-RU"/>
          </a:p>
        </p:txBody>
      </p:sp>
      <p:sp>
        <p:nvSpPr>
          <p:cNvPr id="47106" name="Rectangle 2"/>
          <p:cNvSpPr>
            <a:spLocks noGrp="1" noChangeArrowheads="1"/>
          </p:cNvSpPr>
          <p:nvPr>
            <p:ph type="title"/>
          </p:nvPr>
        </p:nvSpPr>
        <p:spPr/>
        <p:txBody>
          <a:bodyPr/>
          <a:lstStyle/>
          <a:p>
            <a:pPr algn="ctr" eaLnBrk="1" hangingPunct="1">
              <a:defRPr/>
            </a:pPr>
            <a:r>
              <a:rPr lang="ru-RU" altLang="ru-RU" dirty="0" smtClean="0"/>
              <a:t>Содержание лекции</a:t>
            </a:r>
          </a:p>
        </p:txBody>
      </p:sp>
      <p:sp>
        <p:nvSpPr>
          <p:cNvPr id="47107" name="Rectangle 3"/>
          <p:cNvSpPr>
            <a:spLocks noGrp="1" noChangeArrowheads="1"/>
          </p:cNvSpPr>
          <p:nvPr>
            <p:ph type="body" idx="1"/>
          </p:nvPr>
        </p:nvSpPr>
        <p:spPr>
          <a:xfrm>
            <a:off x="796596" y="1700808"/>
            <a:ext cx="7731627" cy="3312368"/>
          </a:xfrm>
        </p:spPr>
        <p:txBody>
          <a:bodyPr/>
          <a:lstStyle/>
          <a:p>
            <a:pPr marL="609600" indent="-609600" eaLnBrk="1" hangingPunct="1">
              <a:lnSpc>
                <a:spcPct val="90000"/>
              </a:lnSpc>
              <a:buFont typeface="Wingdings" pitchFamily="2" charset="2"/>
              <a:buAutoNum type="arabicPeriod"/>
              <a:defRPr/>
            </a:pPr>
            <a:r>
              <a:rPr lang="ru-RU" sz="2800" dirty="0" smtClean="0">
                <a:solidFill>
                  <a:srgbClr val="FFFF00"/>
                </a:solidFill>
                <a:effectLst/>
                <a:cs typeface="Times New Roman" pitchFamily="18" charset="0"/>
              </a:rPr>
              <a:t>Общие сведения о социальном </a:t>
            </a:r>
            <a:r>
              <a:rPr lang="ru-RU" sz="2800" dirty="0">
                <a:solidFill>
                  <a:srgbClr val="FFFF00"/>
                </a:solidFill>
                <a:effectLst/>
                <a:cs typeface="Times New Roman" pitchFamily="18" charset="0"/>
              </a:rPr>
              <a:t>страховании </a:t>
            </a:r>
            <a:r>
              <a:rPr lang="ru-RU" altLang="ru-RU" sz="2800" dirty="0">
                <a:solidFill>
                  <a:srgbClr val="FFFF00"/>
                </a:solidFill>
                <a:effectLst/>
                <a:cs typeface="Times New Roman" pitchFamily="18" charset="0"/>
              </a:rPr>
              <a:t>от несчастных случаев на производстве и профессиональных </a:t>
            </a:r>
            <a:r>
              <a:rPr lang="ru-RU" altLang="ru-RU" sz="2800" dirty="0" smtClean="0">
                <a:solidFill>
                  <a:srgbClr val="FFFF00"/>
                </a:solidFill>
                <a:effectLst/>
                <a:cs typeface="Times New Roman" pitchFamily="18" charset="0"/>
              </a:rPr>
              <a:t>заболеваний</a:t>
            </a:r>
          </a:p>
          <a:p>
            <a:pPr marL="609600" indent="-609600" eaLnBrk="1" hangingPunct="1">
              <a:lnSpc>
                <a:spcPct val="90000"/>
              </a:lnSpc>
              <a:buFont typeface="Wingdings" pitchFamily="2" charset="2"/>
              <a:buAutoNum type="arabicPeriod"/>
              <a:defRPr/>
            </a:pPr>
            <a:r>
              <a:rPr lang="ru-RU" sz="2800" dirty="0">
                <a:solidFill>
                  <a:srgbClr val="FFFF00"/>
                </a:solidFill>
                <a:effectLst/>
                <a:cs typeface="Times New Roman" pitchFamily="18" charset="0"/>
              </a:rPr>
              <a:t>Определение </a:t>
            </a:r>
            <a:r>
              <a:rPr lang="ru-RU" sz="2800" dirty="0">
                <a:solidFill>
                  <a:srgbClr val="FFFF00"/>
                </a:solidFill>
                <a:effectLst/>
                <a:cs typeface="Times New Roman" pitchFamily="18" charset="0"/>
              </a:rPr>
              <a:t>тарифов страховых взносов с учетом классов профессионального риска</a:t>
            </a:r>
          </a:p>
          <a:p>
            <a:pPr marL="609600" indent="-609600" eaLnBrk="1" hangingPunct="1">
              <a:lnSpc>
                <a:spcPct val="90000"/>
              </a:lnSpc>
              <a:buFont typeface="Wingdings" pitchFamily="2" charset="2"/>
              <a:buAutoNum type="arabicPeriod"/>
              <a:defRPr/>
            </a:pPr>
            <a:r>
              <a:rPr lang="ru-RU" sz="2800" dirty="0" smtClean="0">
                <a:solidFill>
                  <a:srgbClr val="FFFF00"/>
                </a:solidFill>
                <a:effectLst/>
                <a:cs typeface="Times New Roman" pitchFamily="18" charset="0"/>
              </a:rPr>
              <a:t>Обеспечение </a:t>
            </a:r>
            <a:r>
              <a:rPr lang="ru-RU" sz="2800" dirty="0">
                <a:solidFill>
                  <a:srgbClr val="FFFF00"/>
                </a:solidFill>
                <a:effectLst/>
                <a:cs typeface="Times New Roman" pitchFamily="18" charset="0"/>
              </a:rPr>
              <a:t>по страхованию </a:t>
            </a:r>
            <a:r>
              <a:rPr lang="ru-RU" altLang="ru-RU" sz="2800" dirty="0">
                <a:solidFill>
                  <a:srgbClr val="FFFF00"/>
                </a:solidFill>
                <a:effectLst/>
                <a:cs typeface="Times New Roman" pitchFamily="18" charset="0"/>
              </a:rPr>
              <a:t>от несчастных случаев на производстве и профессиональных заболеваний</a:t>
            </a:r>
            <a:endParaRPr lang="ru-RU" sz="2800" dirty="0">
              <a:solidFill>
                <a:srgbClr val="FFFF00"/>
              </a:solidFill>
              <a:effectLst/>
              <a:cs typeface="Times New Roman" pitchFamily="18" charset="0"/>
            </a:endParaRPr>
          </a:p>
          <a:p>
            <a:pPr marL="0" indent="0" algn="ctr" eaLnBrk="1" hangingPunct="1">
              <a:lnSpc>
                <a:spcPct val="90000"/>
              </a:lnSpc>
              <a:buClr>
                <a:srgbClr val="FFFFCC"/>
              </a:buClr>
              <a:buNone/>
            </a:pPr>
            <a:endParaRPr lang="ru-RU" sz="2800" dirty="0">
              <a:effectLst/>
              <a:cs typeface="Times New Roman" pitchFamily="18" charset="0"/>
            </a:endParaRPr>
          </a:p>
          <a:p>
            <a:pPr marL="609600" indent="-609600" eaLnBrk="1" hangingPunct="1">
              <a:lnSpc>
                <a:spcPct val="90000"/>
              </a:lnSpc>
              <a:buFont typeface="Wingdings" pitchFamily="2" charset="2"/>
              <a:buAutoNum type="arabicPeriod"/>
              <a:defRPr/>
            </a:pPr>
            <a:endParaRPr lang="ru-RU" sz="2800" dirty="0">
              <a:solidFill>
                <a:srgbClr val="FFFF00"/>
              </a:solidFill>
              <a:effectLst/>
              <a:cs typeface="Times New Roman" pitchFamily="18" charset="0"/>
            </a:endParaRPr>
          </a:p>
          <a:p>
            <a:pPr marL="609600" indent="-609600" eaLnBrk="1" hangingPunct="1">
              <a:lnSpc>
                <a:spcPct val="90000"/>
              </a:lnSpc>
              <a:buFont typeface="Wingdings" pitchFamily="2" charset="2"/>
              <a:buAutoNum type="arabicPeriod"/>
              <a:defRPr/>
            </a:pPr>
            <a:endParaRPr lang="ru-RU" sz="2800" dirty="0">
              <a:solidFill>
                <a:srgbClr val="FFFF00"/>
              </a:solidFill>
              <a:effectLst/>
              <a:cs typeface="Times New Roman" pitchFamily="18" charset="0"/>
            </a:endParaRPr>
          </a:p>
        </p:txBody>
      </p:sp>
      <p:grpSp>
        <p:nvGrpSpPr>
          <p:cNvPr id="5126" name="Group 6"/>
          <p:cNvGrpSpPr>
            <a:grpSpLocks/>
          </p:cNvGrpSpPr>
          <p:nvPr/>
        </p:nvGrpSpPr>
        <p:grpSpPr bwMode="auto">
          <a:xfrm>
            <a:off x="7884368" y="6340475"/>
            <a:ext cx="1071562" cy="447675"/>
            <a:chOff x="2694" y="3797"/>
            <a:chExt cx="1322" cy="545"/>
          </a:xfrm>
        </p:grpSpPr>
        <p:sp>
          <p:nvSpPr>
            <p:cNvPr id="5127" name="Text Box 7"/>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5128" name="Picture 8"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09.05.2015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1</a:t>
            </a:r>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Общие сведения о социальном страховании </a:t>
            </a:r>
            <a:r>
              <a:rPr lang="ru-RU" altLang="ru-RU" sz="4000" dirty="0">
                <a:effectLst/>
                <a:cs typeface="Times New Roman" pitchFamily="18" charset="0"/>
              </a:rPr>
              <a:t>от несчастных случаев на производстве и профессиональных </a:t>
            </a:r>
            <a:r>
              <a:rPr lang="ru-RU" altLang="ru-RU" sz="4000" dirty="0" smtClean="0">
                <a:effectLst/>
                <a:cs typeface="Times New Roman" pitchFamily="18" charset="0"/>
              </a:rPr>
              <a:t>заболеваний</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836713"/>
            <a:ext cx="820891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hangingPunct="0"/>
            <a:r>
              <a:rPr lang="ru-RU" sz="3200" b="1" dirty="0" smtClean="0">
                <a:solidFill>
                  <a:srgbClr val="FFFF00"/>
                </a:solidFill>
              </a:rPr>
              <a:t>Обязательное </a:t>
            </a:r>
            <a:r>
              <a:rPr lang="ru-RU" sz="3200" b="1" dirty="0">
                <a:solidFill>
                  <a:srgbClr val="FFFF00"/>
                </a:solidFill>
              </a:rPr>
              <a:t>социальное страхование от несчастных случаев на производстве и профессиональных заболеваний </a:t>
            </a:r>
            <a:r>
              <a:rPr lang="ru-RU" sz="3200" b="1" dirty="0" smtClean="0"/>
              <a:t>направлено на </a:t>
            </a:r>
            <a:r>
              <a:rPr lang="ru-RU" sz="3200" b="1" dirty="0"/>
              <a:t>защиту имущественных интересов работников, чье здоровье пострадало в результате выполнения ими трудовых </a:t>
            </a:r>
            <a:r>
              <a:rPr lang="ru-RU" sz="3200" b="1" dirty="0" smtClean="0"/>
              <a:t>функций</a:t>
            </a:r>
            <a:r>
              <a:rPr lang="ru-RU" sz="3200" b="1" dirty="0"/>
              <a:t>.</a:t>
            </a:r>
            <a:endParaRPr kumimoji="0" lang="ru-RU" altLang="ru-RU" sz="6600" b="1" i="0" u="none" strike="noStrike" cap="none" normalizeH="0" baseline="0" dirty="0" smtClean="0">
              <a:ln>
                <a:noFill/>
              </a:ln>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1549459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1657257"/>
            <a:ext cx="8208912"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u-RU" sz="2800" b="1" dirty="0"/>
              <a:t>Суть этого </a:t>
            </a:r>
            <a:r>
              <a:rPr lang="ru-RU" sz="2800" b="1" dirty="0">
                <a:solidFill>
                  <a:srgbClr val="FFFF00"/>
                </a:solidFill>
              </a:rPr>
              <a:t>страхования</a:t>
            </a:r>
            <a:r>
              <a:rPr lang="ru-RU" sz="2800" b="1" dirty="0"/>
              <a:t> в том, что работодатель обязан платить за работников </a:t>
            </a:r>
            <a:r>
              <a:rPr lang="ru-RU" sz="2800" b="1" dirty="0">
                <a:solidFill>
                  <a:srgbClr val="FFFF00"/>
                </a:solidFill>
              </a:rPr>
              <a:t>страховые взносы</a:t>
            </a:r>
            <a:r>
              <a:rPr lang="ru-RU" sz="2800" b="1" dirty="0"/>
              <a:t>. А работники, которые приобрели профессиональное заболевание (получили травму), имеют право на соответствующую </a:t>
            </a:r>
            <a:r>
              <a:rPr lang="ru-RU" sz="2800" b="1" dirty="0">
                <a:solidFill>
                  <a:srgbClr val="FFFF00"/>
                </a:solidFill>
              </a:rPr>
              <a:t>выплату по </a:t>
            </a:r>
            <a:r>
              <a:rPr lang="ru-RU" sz="2800" b="1" dirty="0" smtClean="0">
                <a:solidFill>
                  <a:srgbClr val="FFFF00"/>
                </a:solidFill>
              </a:rPr>
              <a:t>страховке.</a:t>
            </a:r>
            <a:endParaRPr lang="ru-RU" sz="2800" b="1" dirty="0">
              <a:solidFill>
                <a:srgbClr val="FFFF00"/>
              </a:solidFill>
            </a:endParaRPr>
          </a:p>
        </p:txBody>
      </p:sp>
    </p:spTree>
    <p:extLst>
      <p:ext uri="{BB962C8B-B14F-4D97-AF65-F5344CB8AC3E}">
        <p14:creationId xmlns:p14="http://schemas.microsoft.com/office/powerpoint/2010/main" val="58218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795484"/>
            <a:ext cx="8208912"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u-RU" sz="2800" b="1" dirty="0"/>
              <a:t>Основным источником правового регулирования страхования от производственного травматизма является </a:t>
            </a:r>
            <a:r>
              <a:rPr lang="ru-RU" sz="2800" b="1" dirty="0">
                <a:solidFill>
                  <a:srgbClr val="FFFF00"/>
                </a:solidFill>
              </a:rPr>
              <a:t>Федеральный закон от 24.07.1998 N 125-ФЗ "Об обязательном социальном страховании от несчастных случаев на производстве и профессиональных заболеваний"</a:t>
            </a:r>
            <a:r>
              <a:rPr lang="ru-RU" sz="2800" b="1" dirty="0"/>
              <a:t>. Он определяет субъекты страхования, объект и базу для начисления взносов, порядок их расчета и уплаты и т.д.</a:t>
            </a:r>
          </a:p>
        </p:txBody>
      </p:sp>
    </p:spTree>
    <p:extLst>
      <p:ext uri="{BB962C8B-B14F-4D97-AF65-F5344CB8AC3E}">
        <p14:creationId xmlns:p14="http://schemas.microsoft.com/office/powerpoint/2010/main" val="964299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580040"/>
            <a:ext cx="8208912"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u-RU" sz="2800" dirty="0"/>
              <a:t>Существуют и иные федеральные законы, касающиеся этого вида страхования. Все они принимаются в соответствии с Законом N 125-ФЗ. Один из основных - это федеральный закон, который устанавливает страховые тарифы (ставки взноса) по классам профессионального риска. Он принимается ежегодно и на плановый период (ст. 21 Закона N 125-ФЗ). Так, на 2015 г. и на плановый период 2016 и 2017 гг. страховые тарифы установлены </a:t>
            </a:r>
            <a:r>
              <a:rPr lang="ru-RU" sz="2800" dirty="0">
                <a:solidFill>
                  <a:srgbClr val="FFFF00"/>
                </a:solidFill>
              </a:rPr>
              <a:t>Федеральным законом от 01.12.2014 N 401-ФЗ.</a:t>
            </a:r>
          </a:p>
        </p:txBody>
      </p:sp>
    </p:spTree>
    <p:extLst>
      <p:ext uri="{BB962C8B-B14F-4D97-AF65-F5344CB8AC3E}">
        <p14:creationId xmlns:p14="http://schemas.microsoft.com/office/powerpoint/2010/main" val="1482694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795484"/>
            <a:ext cx="8208912"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800" b="1" dirty="0">
                <a:solidFill>
                  <a:srgbClr val="FFFF00"/>
                </a:solidFill>
              </a:rPr>
              <a:t>Лица, которые обязаны платить страховые взносы, называются страхователями</a:t>
            </a:r>
            <a:r>
              <a:rPr lang="ru-RU" sz="2800" b="1" dirty="0"/>
              <a:t>. Согласно абз. 7 ст. 3 Федерального закона от 24.07.1998 N 125-ФЗ (далее - Закон N 125-ФЗ) к ним относятся:</a:t>
            </a:r>
          </a:p>
          <a:p>
            <a:r>
              <a:rPr lang="ru-RU" sz="2800" b="1" dirty="0"/>
              <a:t>- российские организации;</a:t>
            </a:r>
          </a:p>
          <a:p>
            <a:r>
              <a:rPr lang="ru-RU" sz="2800" b="1" dirty="0"/>
              <a:t>- иностранные организации, которые ведут деятельность на территории РФ и нанимают на работу российских граждан;</a:t>
            </a:r>
          </a:p>
          <a:p>
            <a:r>
              <a:rPr lang="ru-RU" sz="2800" b="1" dirty="0"/>
              <a:t>- физические лица.</a:t>
            </a:r>
          </a:p>
        </p:txBody>
      </p:sp>
    </p:spTree>
    <p:extLst>
      <p:ext uri="{BB962C8B-B14F-4D97-AF65-F5344CB8AC3E}">
        <p14:creationId xmlns:p14="http://schemas.microsoft.com/office/powerpoint/2010/main" val="34477756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364599"/>
            <a:ext cx="8208912"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800" b="1" dirty="0"/>
              <a:t>Российская организация платит страховые взносы как за работников-россиян, так и за иностранцев. А вот иностранная организация становится страхователем, только если нанимает на работу российских граждан. </a:t>
            </a:r>
            <a:endParaRPr lang="ru-RU" sz="2800" b="1" dirty="0" smtClean="0"/>
          </a:p>
          <a:p>
            <a:r>
              <a:rPr lang="ru-RU" sz="2800" i="1" dirty="0">
                <a:solidFill>
                  <a:srgbClr val="FFFF00"/>
                </a:solidFill>
              </a:rPr>
              <a:t>Например, компания ALFA (Великобритания) ведет деятельность на территории РФ через представительство. В представительстве работают только англичане. Поскольку россиян среди работников нет, компания ALFA не признается страхователем и не обязана платить взносы по Закону N 125-ФЗ</a:t>
            </a:r>
            <a:r>
              <a:rPr lang="ru-RU" sz="2800" i="1" dirty="0" smtClean="0">
                <a:solidFill>
                  <a:srgbClr val="FFFF00"/>
                </a:solidFill>
              </a:rPr>
              <a:t>.</a:t>
            </a:r>
            <a:endParaRPr lang="ru-RU" sz="2800" dirty="0">
              <a:solidFill>
                <a:srgbClr val="FFFF00"/>
              </a:solidFill>
            </a:endParaRPr>
          </a:p>
        </p:txBody>
      </p:sp>
    </p:spTree>
    <p:extLst>
      <p:ext uri="{BB962C8B-B14F-4D97-AF65-F5344CB8AC3E}">
        <p14:creationId xmlns:p14="http://schemas.microsoft.com/office/powerpoint/2010/main" val="279589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733346"/>
            <a:ext cx="820891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b="1" dirty="0"/>
              <a:t>Лица, за которых нужно платить страховые взносы, называются </a:t>
            </a:r>
            <a:r>
              <a:rPr lang="ru-RU" sz="2400" b="1" dirty="0" smtClean="0">
                <a:solidFill>
                  <a:srgbClr val="FFFF00"/>
                </a:solidFill>
              </a:rPr>
              <a:t>застрахованными</a:t>
            </a:r>
            <a:r>
              <a:rPr lang="ru-RU" sz="2400" b="1" dirty="0" smtClean="0"/>
              <a:t>. </a:t>
            </a:r>
          </a:p>
          <a:p>
            <a:r>
              <a:rPr lang="ru-RU" sz="2400" dirty="0"/>
              <a:t>1. Физические лица, работающие по трудовому договору (абз. 2 п. 1 ст. 5 Закона N 125-ФЗ).</a:t>
            </a:r>
          </a:p>
          <a:p>
            <a:r>
              <a:rPr lang="ru-RU" sz="2400" dirty="0"/>
              <a:t>2. Физические лица, выполняющие работу по гражданско-правовому договору. Но только в тех случаях, когда в договоре зафиксировано, что заказчик работ (услуг) обязан платить за работника страховые взносы в ФСС РФ (абз. 4 п. 1 ст. 5 Закона N 125-ФЗ).</a:t>
            </a:r>
          </a:p>
          <a:p>
            <a:r>
              <a:rPr lang="ru-RU" sz="2400" dirty="0"/>
              <a:t>3. Физические лица, осужденные к лишению свободы и привлекаемые к труду страхователем (абз. 3 п. 1 ст. 5 Закона N 125-ФЗ</a:t>
            </a:r>
            <a:r>
              <a:rPr lang="ru-RU" sz="2400" dirty="0" smtClean="0"/>
              <a:t>).</a:t>
            </a:r>
            <a:endParaRPr lang="ru-RU" sz="2400" dirty="0"/>
          </a:p>
        </p:txBody>
      </p:sp>
    </p:spTree>
    <p:extLst>
      <p:ext uri="{BB962C8B-B14F-4D97-AF65-F5344CB8AC3E}">
        <p14:creationId xmlns:p14="http://schemas.microsoft.com/office/powerpoint/2010/main" val="23513147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476672"/>
            <a:ext cx="8208912"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000" i="1" dirty="0" smtClean="0">
                <a:solidFill>
                  <a:srgbClr val="FFFF00"/>
                </a:solidFill>
              </a:rPr>
              <a:t>Пример 1. В </a:t>
            </a:r>
            <a:r>
              <a:rPr lang="ru-RU" sz="2000" i="1" dirty="0">
                <a:solidFill>
                  <a:srgbClr val="FFFF00"/>
                </a:solidFill>
              </a:rPr>
              <a:t>организации "Альфа" по трудовому договору трудятся 59 работников. Следовательно, все они признаются застрахованными. Таким образом, организация "Альфа" обязана платить за них страховые взносы, поскольку по отношению к застрахованным выступает страхователем</a:t>
            </a:r>
            <a:r>
              <a:rPr lang="ru-RU" sz="2000" i="1" dirty="0" smtClean="0">
                <a:solidFill>
                  <a:srgbClr val="FFFF00"/>
                </a:solidFill>
              </a:rPr>
              <a:t>.</a:t>
            </a:r>
          </a:p>
          <a:p>
            <a:r>
              <a:rPr lang="ru-RU" sz="2000" dirty="0"/>
              <a:t> </a:t>
            </a:r>
          </a:p>
          <a:p>
            <a:r>
              <a:rPr lang="ru-RU" sz="2000" i="1" dirty="0">
                <a:solidFill>
                  <a:srgbClr val="FFFF00"/>
                </a:solidFill>
              </a:rPr>
              <a:t>Пример </a:t>
            </a:r>
            <a:r>
              <a:rPr lang="ru-RU" sz="2000" i="1" dirty="0" smtClean="0">
                <a:solidFill>
                  <a:srgbClr val="FFFF00"/>
                </a:solidFill>
              </a:rPr>
              <a:t>2. Организация </a:t>
            </a:r>
            <a:r>
              <a:rPr lang="ru-RU" sz="2000" i="1" dirty="0">
                <a:solidFill>
                  <a:srgbClr val="FFFF00"/>
                </a:solidFill>
              </a:rPr>
              <a:t>"Альфа" заключила с механиком А.В. Петровым гражданско-правовой договор на оказание услуг по ремонту автотранспортных средств. В договоре прописано условие о том, что организация обязуется уплачивать за А.В. Петрова страховые взносы в ФСС РФ.</a:t>
            </a:r>
            <a:endParaRPr lang="ru-RU" sz="2000" dirty="0">
              <a:solidFill>
                <a:srgbClr val="FFFF00"/>
              </a:solidFill>
            </a:endParaRPr>
          </a:p>
          <a:p>
            <a:r>
              <a:rPr lang="ru-RU" sz="2000" i="1" dirty="0">
                <a:solidFill>
                  <a:srgbClr val="FFFF00"/>
                </a:solidFill>
              </a:rPr>
              <a:t>А с юристом Г.Н. Беловой организация "Альфа" заключила гражданско-правовой договор на оказание консультационных юридических услуг, в котором не содержится такого условия.</a:t>
            </a:r>
            <a:endParaRPr lang="ru-RU" sz="2000" dirty="0">
              <a:solidFill>
                <a:srgbClr val="FFFF00"/>
              </a:solidFill>
            </a:endParaRPr>
          </a:p>
          <a:p>
            <a:r>
              <a:rPr lang="ru-RU" sz="2000" i="1" dirty="0">
                <a:solidFill>
                  <a:srgbClr val="FFFF00"/>
                </a:solidFill>
              </a:rPr>
              <a:t>Таким образом, А.В. Петров признается застрахованным, а Г.Н. Белова - нет. Следовательно, организация "Альфа" обязана платить за А.В. Петрова страховые взносы. В отношении Г.Н. Беловой у организации такой обязанности не возникает.</a:t>
            </a:r>
            <a:endParaRPr lang="ru-RU" sz="2000" dirty="0">
              <a:solidFill>
                <a:srgbClr val="FFFF00"/>
              </a:solidFill>
            </a:endParaRPr>
          </a:p>
          <a:p>
            <a:endParaRPr lang="ru-RU" sz="2000" dirty="0">
              <a:solidFill>
                <a:srgbClr val="FFFF00"/>
              </a:solidFill>
            </a:endParaRPr>
          </a:p>
        </p:txBody>
      </p:sp>
    </p:spTree>
    <p:extLst>
      <p:ext uri="{BB962C8B-B14F-4D97-AF65-F5344CB8AC3E}">
        <p14:creationId xmlns:p14="http://schemas.microsoft.com/office/powerpoint/2010/main" val="3157903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1124744"/>
            <a:ext cx="8208912"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800" i="1" dirty="0" smtClean="0">
                <a:solidFill>
                  <a:srgbClr val="FFFF00"/>
                </a:solidFill>
              </a:rPr>
              <a:t>Пример 3. В </a:t>
            </a:r>
            <a:r>
              <a:rPr lang="ru-RU" sz="2800" i="1" dirty="0">
                <a:solidFill>
                  <a:srgbClr val="FFFF00"/>
                </a:solidFill>
              </a:rPr>
              <a:t>организации "Альфа" по трудовым договорам работают два гражданина Армении и семь граждан Таджикистана. Следовательно, все они признаются застрахованными. В отношении каждого из них организация "Альфа" является страхователем и обязана платить за них страховые взносы согласно Закону N 125-ФЗ.</a:t>
            </a:r>
            <a:endParaRPr lang="ru-RU" sz="2800" dirty="0">
              <a:solidFill>
                <a:srgbClr val="FFFF00"/>
              </a:solidFill>
            </a:endParaRPr>
          </a:p>
          <a:p>
            <a:endParaRPr lang="ru-RU" sz="2800" dirty="0">
              <a:solidFill>
                <a:srgbClr val="FFFF00"/>
              </a:solidFill>
            </a:endParaRPr>
          </a:p>
        </p:txBody>
      </p:sp>
    </p:spTree>
    <p:extLst>
      <p:ext uri="{BB962C8B-B14F-4D97-AF65-F5344CB8AC3E}">
        <p14:creationId xmlns:p14="http://schemas.microsoft.com/office/powerpoint/2010/main" val="34543510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445897"/>
            <a:ext cx="8208912"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dirty="0"/>
              <a:t>Застрахованными лицами являются сотрудники российской фирмы, даже если они работают в ее подразделении (филиале, представительстве) за рубежом. На выплаты в пользу таких лиц нужно начислять взносы в ФСС РФ, а при возникновении несчастного случая на производстве или профессионального заболевания они имеют право на страховое обеспечение.</a:t>
            </a:r>
          </a:p>
          <a:p>
            <a:r>
              <a:rPr lang="ru-RU" sz="2400" dirty="0">
                <a:solidFill>
                  <a:srgbClr val="FFFF00"/>
                </a:solidFill>
              </a:rPr>
              <a:t> </a:t>
            </a:r>
          </a:p>
          <a:p>
            <a:r>
              <a:rPr lang="ru-RU" sz="2400" i="1" dirty="0">
                <a:solidFill>
                  <a:srgbClr val="FFFF00"/>
                </a:solidFill>
              </a:rPr>
              <a:t>Например, в представительстве российской организации "Бета" в Италии работают гражданин РФ Иван Иванович Иванов, гражданка Испании Мария </a:t>
            </a:r>
            <a:r>
              <a:rPr lang="ru-RU" sz="2400" i="1" dirty="0" err="1">
                <a:solidFill>
                  <a:srgbClr val="FFFF00"/>
                </a:solidFill>
              </a:rPr>
              <a:t>Феррарис</a:t>
            </a:r>
            <a:r>
              <a:rPr lang="ru-RU" sz="2400" i="1" dirty="0">
                <a:solidFill>
                  <a:srgbClr val="FFFF00"/>
                </a:solidFill>
              </a:rPr>
              <a:t> и гражданин Италии </a:t>
            </a:r>
            <a:r>
              <a:rPr lang="ru-RU" sz="2400" i="1" dirty="0" err="1">
                <a:solidFill>
                  <a:srgbClr val="FFFF00"/>
                </a:solidFill>
              </a:rPr>
              <a:t>Алессандро</a:t>
            </a:r>
            <a:r>
              <a:rPr lang="ru-RU" sz="2400" i="1" dirty="0">
                <a:solidFill>
                  <a:srgbClr val="FFFF00"/>
                </a:solidFill>
              </a:rPr>
              <a:t> </a:t>
            </a:r>
            <a:r>
              <a:rPr lang="ru-RU" sz="2400" i="1" dirty="0" err="1">
                <a:solidFill>
                  <a:srgbClr val="FFFF00"/>
                </a:solidFill>
              </a:rPr>
              <a:t>Ринальди</a:t>
            </a:r>
            <a:r>
              <a:rPr lang="ru-RU" sz="2400" i="1" dirty="0">
                <a:solidFill>
                  <a:srgbClr val="FFFF00"/>
                </a:solidFill>
              </a:rPr>
              <a:t>. С их зарплат организация должна перечислить взносы в ФСС РФ.</a:t>
            </a:r>
            <a:endParaRPr lang="ru-RU" sz="2400" dirty="0">
              <a:solidFill>
                <a:srgbClr val="FFFF00"/>
              </a:solidFill>
            </a:endParaRPr>
          </a:p>
          <a:p>
            <a:endParaRPr lang="ru-RU" sz="2400" dirty="0">
              <a:solidFill>
                <a:srgbClr val="FFFF00"/>
              </a:solidFill>
            </a:endParaRPr>
          </a:p>
        </p:txBody>
      </p:sp>
    </p:spTree>
    <p:extLst>
      <p:ext uri="{BB962C8B-B14F-4D97-AF65-F5344CB8AC3E}">
        <p14:creationId xmlns:p14="http://schemas.microsoft.com/office/powerpoint/2010/main" val="867951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11560" y="836712"/>
            <a:ext cx="820891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800" dirty="0"/>
              <a:t>Объектом обложения страховыми взносами являются выплаты и иные вознаграждения в пользу физических лиц в рамках трудовых отношений и гражданско-правовых договоров. При этом взносы с выплат по гражданско-правовым договорам страхователь обязан исчислять только в том случае, если это предусмотрено самим </a:t>
            </a:r>
            <a:r>
              <a:rPr lang="ru-RU" sz="2800" dirty="0" smtClean="0"/>
              <a:t>договором.</a:t>
            </a:r>
            <a:endParaRPr lang="ru-RU" sz="2800" dirty="0">
              <a:solidFill>
                <a:srgbClr val="FFFF00"/>
              </a:solidFill>
            </a:endParaRPr>
          </a:p>
        </p:txBody>
      </p:sp>
    </p:spTree>
    <p:extLst>
      <p:ext uri="{BB962C8B-B14F-4D97-AF65-F5344CB8AC3E}">
        <p14:creationId xmlns:p14="http://schemas.microsoft.com/office/powerpoint/2010/main" val="2797691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11560" y="836713"/>
            <a:ext cx="820891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3200" b="1" dirty="0">
                <a:solidFill>
                  <a:srgbClr val="FFFF00"/>
                </a:solidFill>
              </a:rPr>
              <a:t>Базой для исчисления взносов </a:t>
            </a:r>
            <a:r>
              <a:rPr lang="ru-RU" sz="3200" dirty="0"/>
              <a:t>от производственного травматизма является сумма выплат в пользу физического лица, которые облагаются страховыми взносами. Исключение составляют необлагаемые выплаты, которые перечислены в ст. 20.2 Закона N </a:t>
            </a:r>
            <a:r>
              <a:rPr lang="ru-RU" sz="3200" dirty="0" smtClean="0"/>
              <a:t>125-ФЗ.</a:t>
            </a:r>
            <a:endParaRPr lang="ru-RU" sz="3200" dirty="0">
              <a:solidFill>
                <a:srgbClr val="FFFF00"/>
              </a:solidFill>
            </a:endParaRPr>
          </a:p>
        </p:txBody>
      </p:sp>
    </p:spTree>
    <p:extLst>
      <p:ext uri="{BB962C8B-B14F-4D97-AF65-F5344CB8AC3E}">
        <p14:creationId xmlns:p14="http://schemas.microsoft.com/office/powerpoint/2010/main" val="1957605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404664"/>
            <a:ext cx="8208912"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000" b="1" dirty="0" smtClean="0">
                <a:solidFill>
                  <a:srgbClr val="FFFF00"/>
                </a:solidFill>
              </a:rPr>
              <a:t>Не </a:t>
            </a:r>
            <a:r>
              <a:rPr lang="ru-RU" sz="2000" b="1" dirty="0">
                <a:solidFill>
                  <a:srgbClr val="FFFF00"/>
                </a:solidFill>
              </a:rPr>
              <a:t>подлежат обложению страховыми взносами:</a:t>
            </a:r>
          </a:p>
          <a:p>
            <a:r>
              <a:rPr lang="ru-RU" sz="2000" dirty="0"/>
              <a:t>1) государственные пособия, выплачиваемые в соответствии с законодательством Российской Федерации, законодательными актами субъектов Российской Федерации, решениями представительных органов местного самоуправления, в том числе пособия по безработице, а также пособия и иные виды обязательного страхового обеспечения по обязательному социальному страхованию;</a:t>
            </a:r>
          </a:p>
          <a:p>
            <a:r>
              <a:rPr lang="ru-RU" sz="2000" dirty="0"/>
              <a:t>2) все виды установленных законодательством Российской Федерации, законодательными актами субъектов Российской Федерации, решениями представительных органов местного самоуправления компенсационных выплат (в пределах норм, установленных в соответствии с законодательством Российской Федерации), связанных:</a:t>
            </a:r>
          </a:p>
          <a:p>
            <a:pPr marL="342900" indent="-342900">
              <a:buFont typeface="Wingdings" panose="05000000000000000000" pitchFamily="2" charset="2"/>
              <a:buChar char="§"/>
            </a:pPr>
            <a:r>
              <a:rPr lang="ru-RU" sz="2000" dirty="0"/>
              <a:t>с возмещением вреда, причиненного увечьем или иным повреждением здоровья;</a:t>
            </a:r>
          </a:p>
          <a:p>
            <a:pPr marL="342900" indent="-342900">
              <a:buFont typeface="Wingdings" panose="05000000000000000000" pitchFamily="2" charset="2"/>
              <a:buChar char="§"/>
            </a:pPr>
            <a:r>
              <a:rPr lang="ru-RU" sz="2000" dirty="0"/>
              <a:t>с бесплатным предоставлением жилых помещений, оплатой жилого помещения и коммунальных услуг, питания и продуктов, топлива или соответствующего денежного возмещения</a:t>
            </a:r>
            <a:r>
              <a:rPr lang="ru-RU" sz="2000" dirty="0" smtClean="0"/>
              <a:t>;</a:t>
            </a:r>
            <a:endParaRPr lang="ru-RU" sz="2000" dirty="0"/>
          </a:p>
        </p:txBody>
      </p:sp>
    </p:spTree>
    <p:extLst>
      <p:ext uri="{BB962C8B-B14F-4D97-AF65-F5344CB8AC3E}">
        <p14:creationId xmlns:p14="http://schemas.microsoft.com/office/powerpoint/2010/main" val="11190928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11560" y="342528"/>
            <a:ext cx="8208912"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Wingdings" panose="05000000000000000000" pitchFamily="2" charset="2"/>
              <a:buChar char="§"/>
            </a:pPr>
            <a:r>
              <a:rPr lang="ru-RU" sz="2000" dirty="0" smtClean="0"/>
              <a:t>с </a:t>
            </a:r>
            <a:r>
              <a:rPr lang="ru-RU" sz="2000" dirty="0"/>
              <a:t>оплатой стоимости и (или) выдачей полагающегося натурального довольствия, а также с выплатой денежных средств взамен этого довольствия;</a:t>
            </a:r>
          </a:p>
          <a:p>
            <a:pPr marL="342900" indent="-342900">
              <a:buFont typeface="Wingdings" panose="05000000000000000000" pitchFamily="2" charset="2"/>
              <a:buChar char="§"/>
            </a:pPr>
            <a:r>
              <a:rPr lang="ru-RU" sz="2000" dirty="0"/>
              <a:t>с оплатой стоимости питания, спортивного снаряжения, оборудования, спортивной и парадной формы, получаемых спортсменами и работниками физкультурно-спортивных организаций для тренировочного процесса и участия в спортивных соревнованиях, а также спортивными судьями для участия в спортивных соревнованиях;</a:t>
            </a:r>
          </a:p>
          <a:p>
            <a:pPr marL="342900" indent="-342900">
              <a:buFont typeface="Wingdings" panose="05000000000000000000" pitchFamily="2" charset="2"/>
              <a:buChar char="§"/>
            </a:pPr>
            <a:r>
              <a:rPr lang="ru-RU" sz="2000" dirty="0"/>
              <a:t>с увольнением работников, за </a:t>
            </a:r>
            <a:r>
              <a:rPr lang="ru-RU" sz="2000" dirty="0" smtClean="0"/>
              <a:t>исключением:</a:t>
            </a:r>
          </a:p>
          <a:p>
            <a:r>
              <a:rPr lang="ru-RU" sz="2000" dirty="0" smtClean="0"/>
              <a:t>компенсации </a:t>
            </a:r>
            <a:r>
              <a:rPr lang="ru-RU" sz="2000" dirty="0"/>
              <a:t>за неиспользованный отпуск</a:t>
            </a:r>
            <a:r>
              <a:rPr lang="ru-RU" sz="2000" dirty="0" smtClean="0"/>
              <a:t>;</a:t>
            </a:r>
          </a:p>
          <a:p>
            <a:r>
              <a:rPr lang="ru-RU" sz="2000" dirty="0"/>
              <a:t>суммы выплат в виде выходного пособия и среднего месячного заработка на период трудоустройства в части, превышающей в целом трехкратный размер среднего месячного заработка или шестикратный размер среднего месячного заработка для работников, уволенных из организаций, расположенных в районах Крайнего Севера и приравненных к ним местностях;</a:t>
            </a:r>
            <a:br>
              <a:rPr lang="ru-RU" sz="2000" dirty="0"/>
            </a:br>
            <a:r>
              <a:rPr lang="ru-RU" sz="2000" dirty="0"/>
              <a:t>компенсации руководителю, заместителям руководителя и главному бухгалтеру организации в части, превышающей трехкратный размер среднего месячного заработка</a:t>
            </a:r>
            <a:r>
              <a:rPr lang="ru-RU" sz="2000" dirty="0" smtClean="0"/>
              <a:t>;</a:t>
            </a:r>
            <a:endParaRPr lang="ru-RU" sz="2000" dirty="0">
              <a:solidFill>
                <a:srgbClr val="FFFF00"/>
              </a:solidFill>
            </a:endParaRPr>
          </a:p>
        </p:txBody>
      </p:sp>
    </p:spTree>
    <p:extLst>
      <p:ext uri="{BB962C8B-B14F-4D97-AF65-F5344CB8AC3E}">
        <p14:creationId xmlns:p14="http://schemas.microsoft.com/office/powerpoint/2010/main" val="23094765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722313"/>
            <a:ext cx="8208912"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Wingdings" panose="05000000000000000000" pitchFamily="2" charset="2"/>
              <a:buChar char="§"/>
            </a:pPr>
            <a:r>
              <a:rPr lang="ru-RU" sz="2000" dirty="0"/>
              <a:t>с возмещением расходов на профессиональную подготовку, переподготовку и повышение квалификации работников;</a:t>
            </a:r>
          </a:p>
          <a:p>
            <a:pPr marL="342900" indent="-342900">
              <a:buFont typeface="Wingdings" panose="05000000000000000000" pitchFamily="2" charset="2"/>
              <a:buChar char="§"/>
            </a:pPr>
            <a:r>
              <a:rPr lang="ru-RU" sz="2000" dirty="0"/>
              <a:t>с расходами физического лица в связи с выполнением работ, оказанием услуг по договорам гражданско-правового характера;</a:t>
            </a:r>
          </a:p>
          <a:p>
            <a:pPr marL="342900" indent="-342900">
              <a:buFont typeface="Wingdings" panose="05000000000000000000" pitchFamily="2" charset="2"/>
              <a:buChar char="§"/>
            </a:pPr>
            <a:r>
              <a:rPr lang="ru-RU" sz="2000" dirty="0"/>
              <a:t>с трудоустройством работников, уволенных в связи с осуществлением мероприятий по сокращению численности или штата, реорганизацией или ликвидацией организации, в связи с прекращением физическими лицами деятельности в качестве индивидуальных предпринимателей, прекращением полномочий нотариусами, занимающимися частной практикой, и прекращением статуса адвоката, а также в связи с прекращением деятельности иными физическими лицами, чья профессиональная деятельность в соответствии с федеральными законами подлежит государственной регистрации и (или) лицензированию</a:t>
            </a:r>
            <a:r>
              <a:rPr lang="ru-RU" sz="2000" dirty="0" smtClean="0"/>
              <a:t>;</a:t>
            </a:r>
            <a:endParaRPr lang="ru-RU" sz="2000" dirty="0"/>
          </a:p>
        </p:txBody>
      </p:sp>
    </p:spTree>
    <p:extLst>
      <p:ext uri="{BB962C8B-B14F-4D97-AF65-F5344CB8AC3E}">
        <p14:creationId xmlns:p14="http://schemas.microsoft.com/office/powerpoint/2010/main" val="13437149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692696"/>
            <a:ext cx="8208912"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Wingdings" panose="05000000000000000000" pitchFamily="2" charset="2"/>
              <a:buChar char="§"/>
            </a:pPr>
            <a:r>
              <a:rPr lang="ru-RU" sz="2000" dirty="0" smtClean="0"/>
              <a:t>с </a:t>
            </a:r>
            <a:r>
              <a:rPr lang="ru-RU" sz="2000" dirty="0"/>
              <a:t>выполнением физическим лицом трудовых обязанностей, в том числе в связи с переездом на работу в другую местность, за исключением:</a:t>
            </a:r>
          </a:p>
          <a:p>
            <a:r>
              <a:rPr lang="ru-RU" sz="2000" dirty="0"/>
              <a:t>выплат в денежной форме за работу с тяжелыми, вредными и (или) опасными условиями труда, кроме компенсационных выплат в размере, эквивалентном стоимости молока или других равноценных пищевых продуктов;</a:t>
            </a:r>
          </a:p>
          <a:p>
            <a:r>
              <a:rPr lang="ru-RU" sz="2000" dirty="0"/>
              <a:t>выплат в иностранной валюте взамен суточных, производимых в соответствии с законодательством Российской Федерации российскими судоходными компаниями членам экипажей судов заграничного плавания, а также выплат в иностранной валюте личному составу экипажей российских воздушных судов, выполняющих международные рейсы;</a:t>
            </a:r>
          </a:p>
          <a:p>
            <a:r>
              <a:rPr lang="ru-RU" sz="2000" dirty="0"/>
              <a:t>компенсационных выплат за неиспользованный отпуск, не связанных с увольнением работников</a:t>
            </a:r>
            <a:r>
              <a:rPr lang="ru-RU" sz="2000" dirty="0" smtClean="0"/>
              <a:t>;</a:t>
            </a:r>
            <a:endParaRPr lang="ru-RU" sz="2000" dirty="0"/>
          </a:p>
        </p:txBody>
      </p:sp>
    </p:spTree>
    <p:extLst>
      <p:ext uri="{BB962C8B-B14F-4D97-AF65-F5344CB8AC3E}">
        <p14:creationId xmlns:p14="http://schemas.microsoft.com/office/powerpoint/2010/main" val="2478368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332656"/>
            <a:ext cx="8208912"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000" dirty="0"/>
              <a:t>3) суммы единовременной материальной помощи, оказываемой страхователями:</a:t>
            </a:r>
          </a:p>
          <a:p>
            <a:pPr marL="342900" indent="-342900">
              <a:buFont typeface="Arial" panose="020B0604020202020204" pitchFamily="34" charset="0"/>
              <a:buChar char="•"/>
            </a:pPr>
            <a:r>
              <a:rPr lang="ru-RU" sz="2000" dirty="0"/>
              <a:t>физическим лицам в связи со стихийным бедствием или другим чрезвычайным обстоятельством в целях возмещения причиненного им материального ущерба или вреда их здоровью, а также физическим лицам, пострадавшим от террористических актов на территории Российской Федерации;</a:t>
            </a:r>
          </a:p>
          <a:p>
            <a:pPr marL="342900" indent="-342900">
              <a:buFont typeface="Arial" panose="020B0604020202020204" pitchFamily="34" charset="0"/>
              <a:buChar char="•"/>
            </a:pPr>
            <a:r>
              <a:rPr lang="ru-RU" sz="2000" dirty="0"/>
              <a:t>работнику в связи со смертью члена (членов) его семьи;</a:t>
            </a:r>
          </a:p>
          <a:p>
            <a:pPr marL="342900" indent="-342900">
              <a:buFont typeface="Arial" panose="020B0604020202020204" pitchFamily="34" charset="0"/>
              <a:buChar char="•"/>
            </a:pPr>
            <a:r>
              <a:rPr lang="ru-RU" sz="2000" dirty="0"/>
              <a:t>работникам (родителям, усыновителям, опекунам) при рождении (усыновлении (удочерении) ребенка, выплачиваемой в течение первого года после рождения (усыновления (удочерения), но не более 50 000 рублей на каждого ребенка;</a:t>
            </a:r>
          </a:p>
          <a:p>
            <a:r>
              <a:rPr lang="ru-RU" sz="2000" dirty="0"/>
              <a:t>4) доходы (за исключением оплаты труда работников), получаемые членами зарегистрированных в установленном </a:t>
            </a:r>
            <a:r>
              <a:rPr lang="ru-RU" sz="2000" dirty="0">
                <a:hlinkClick r:id="rId2"/>
              </a:rPr>
              <a:t>порядке</a:t>
            </a:r>
            <a:r>
              <a:rPr lang="ru-RU" sz="2000" dirty="0"/>
              <a:t> семейных (родовых) общин коренных малочисленных народов Севера, Сибири и Дальнего Востока Российской Федерации от реализации продукции, полученной в результате ведения ими традиционных видов промысла;</a:t>
            </a:r>
          </a:p>
          <a:p>
            <a:r>
              <a:rPr lang="ru-RU" sz="2000" dirty="0"/>
              <a:t/>
            </a:r>
            <a:br>
              <a:rPr lang="ru-RU" sz="2000" dirty="0"/>
            </a:br>
            <a:endParaRPr lang="ru-RU" sz="2000" dirty="0"/>
          </a:p>
        </p:txBody>
      </p:sp>
    </p:spTree>
    <p:extLst>
      <p:ext uri="{BB962C8B-B14F-4D97-AF65-F5344CB8AC3E}">
        <p14:creationId xmlns:p14="http://schemas.microsoft.com/office/powerpoint/2010/main" val="19051276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640433"/>
            <a:ext cx="8208912"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000" dirty="0"/>
              <a:t>5) суммы страховых платежей (взносов) по обязательному страхованию работников, осуществляемому страхователем в порядке, установленном законодательством Российской Федерации, суммы платежей (взносов) страхователя по договорам добровольного личного страхования работников, заключаемым на срок не менее одного года, предусматривающим оплату страховщиками медицинских расходов этих застрахованных, суммы платежей (взносов) страхователя по договорам на оказание медицинских услуг работникам, заключаемым на срок не менее одного года с медицинскими организациями, имеющими соответствующие лицензии на осуществление медицинской деятельности, выданные в соответствии с законодательством Российской Федерации, суммы платежей (взносов) страхователя по договорам добровольного личного страхования работников, заключаемым исключительно на случай наступления смерти застрахованного и (или) причинения вреда здоровью застрахованного, а также суммы пенсионных взносов страхователя по договорам негосударственного пенсионного обеспечения</a:t>
            </a:r>
            <a:r>
              <a:rPr lang="ru-RU" sz="2000" dirty="0" smtClean="0"/>
              <a:t>;</a:t>
            </a:r>
            <a:endParaRPr lang="ru-RU" sz="2000" dirty="0"/>
          </a:p>
        </p:txBody>
      </p:sp>
    </p:spTree>
    <p:extLst>
      <p:ext uri="{BB962C8B-B14F-4D97-AF65-F5344CB8AC3E}">
        <p14:creationId xmlns:p14="http://schemas.microsoft.com/office/powerpoint/2010/main" val="3199795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476672"/>
            <a:ext cx="8208912"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000" dirty="0"/>
              <a:t>6) взносы, уплачиваемые в соответствии с Федеральным </a:t>
            </a:r>
            <a:r>
              <a:rPr lang="ru-RU" sz="2000" dirty="0">
                <a:hlinkClick r:id="rId2"/>
              </a:rPr>
              <a:t>законом</a:t>
            </a:r>
            <a:r>
              <a:rPr lang="ru-RU" sz="2000" dirty="0"/>
              <a:t> от 30 апреля 2008 года N 56-ФЗ "О дополнительных страховых взносах на накопительную пенсию и государственной поддержке формирования пенсионных накоплений", в размере уплаченных взносов, но не более 12 000 рублей в год в расчете на каждого застрахованного, в пользу которого уплачивались взносы;</a:t>
            </a:r>
          </a:p>
          <a:p>
            <a:r>
              <a:rPr lang="ru-RU" sz="2000" dirty="0" smtClean="0"/>
              <a:t>7</a:t>
            </a:r>
            <a:r>
              <a:rPr lang="ru-RU" sz="2000" dirty="0"/>
              <a:t>) взносы, уплачиваемые в соответствии с </a:t>
            </a:r>
            <a:r>
              <a:rPr lang="ru-RU" sz="2000" dirty="0">
                <a:hlinkClick r:id="rId3"/>
              </a:rPr>
              <a:t>законодательством</a:t>
            </a:r>
            <a:r>
              <a:rPr lang="ru-RU" sz="2000" dirty="0"/>
              <a:t> Российской Федерации о дополнительном социальном обеспечении отдельных категорий работников, в размере уплаченных взносов</a:t>
            </a:r>
            <a:r>
              <a:rPr lang="ru-RU" sz="2000" dirty="0" smtClean="0"/>
              <a:t>;</a:t>
            </a:r>
          </a:p>
          <a:p>
            <a:r>
              <a:rPr lang="ru-RU" sz="2000" dirty="0" smtClean="0"/>
              <a:t>8) </a:t>
            </a:r>
            <a:r>
              <a:rPr lang="ru-RU" sz="2000" dirty="0"/>
              <a:t>стоимость форменной одежды и обмундирования, выдаваемых работникам в соответствии с законодательством Российской Федерации, а также государственным служащим федеральных органов государственной власти бесплатно или с частичной оплатой и остающихся в их личном постоянном пользовании;</a:t>
            </a:r>
          </a:p>
          <a:p>
            <a:r>
              <a:rPr lang="ru-RU" sz="2000" dirty="0" smtClean="0"/>
              <a:t>9) </a:t>
            </a:r>
            <a:r>
              <a:rPr lang="ru-RU" sz="2000" dirty="0"/>
              <a:t>стоимость льгот по проезду, предоставляемых законодательством Российской Федерации отдельным категориям работников;</a:t>
            </a:r>
          </a:p>
          <a:p>
            <a:r>
              <a:rPr lang="ru-RU" sz="2000" dirty="0"/>
              <a:t/>
            </a:r>
            <a:br>
              <a:rPr lang="ru-RU" sz="2000" dirty="0"/>
            </a:br>
            <a:endParaRPr lang="ru-RU" sz="2000" dirty="0"/>
          </a:p>
        </p:txBody>
      </p:sp>
    </p:spTree>
    <p:extLst>
      <p:ext uri="{BB962C8B-B14F-4D97-AF65-F5344CB8AC3E}">
        <p14:creationId xmlns:p14="http://schemas.microsoft.com/office/powerpoint/2010/main" val="35781444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95536" y="548680"/>
            <a:ext cx="8208912"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000" dirty="0" smtClean="0"/>
              <a:t>10) </a:t>
            </a:r>
            <a:r>
              <a:rPr lang="ru-RU" sz="2000" dirty="0"/>
              <a:t>стоимость проезда работников к месту проведения отпуска и обратно и стоимость провоза багажа весом до 30 килограммов, оплачиваемые страхователем лицам, работающим и проживающим в районах Крайнего Севера и приравненных к ним местностях, в соответствии с законодательством Российской Федерации, трудовыми договорами и (или) коллективными договорами. В случае проведения отпуска указанными работниками за пределами территории Российской Федерации не подлежит обложению страховыми взносами стоимость проезда или перелета (включая стоимость провоза багажа весом до 30 килограммов), рассчитанная от места отправления до пункта пропуска через Государственную границу Российской Федерации, в том числе международного аэропорта, в котором работники проходят пограничный контроль в пункте пропуска через Государственную границу Российской Федерации;</a:t>
            </a:r>
            <a:br>
              <a:rPr lang="ru-RU" sz="2000" dirty="0"/>
            </a:br>
            <a:endParaRPr lang="ru-RU" sz="2000" dirty="0"/>
          </a:p>
        </p:txBody>
      </p:sp>
    </p:spTree>
    <p:extLst>
      <p:ext uri="{BB962C8B-B14F-4D97-AF65-F5344CB8AC3E}">
        <p14:creationId xmlns:p14="http://schemas.microsoft.com/office/powerpoint/2010/main" val="3325445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67544" y="476672"/>
            <a:ext cx="8496944"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dirty="0" smtClean="0"/>
              <a:t>11) </a:t>
            </a:r>
            <a:r>
              <a:rPr lang="ru-RU" dirty="0"/>
              <a:t>суммы, выплачиваемые физическим лицам избирательными комиссиями, комиссиями референдума, а также из средств избирательных фондов кандидатов на должность Президента Российской Федерации, кандидатов в депутаты законодательного (представительного) органа государственной власти субъекта Российской Федерации, кандидатов на должность в ином государственном органе субъекта Российской Федерации, предусмотренном конституцией, уставом субъекта Российской Федерации, избираемых непосредственно гражданами, кандидатов в депутаты представительного органа муниципального образования, кандидатов на должность главы муниципального образования, на иную должность, предусмотренную уставом муниципального образования и замещаемую посредством прямых выборов, из средств избирательных фондов избирательных объединений, избирательных фондов региональных отделений политических партий, не являющихся избирательными объединениями, из средств фондов референдума инициативной группы по проведению референдума Российской Федерации, референдума субъекта Российской Федерации, местного референдума, инициативной агитационной группы референдума Российской Федерации, иных групп участников референдума субъекта Российской Федерации, местного референдума за выполнение этими лицами работ, непосредственно связанных с проведением избирательных кампаний, кампаний референдума;</a:t>
            </a:r>
            <a:br>
              <a:rPr lang="ru-RU" dirty="0"/>
            </a:br>
            <a:endParaRPr lang="ru-RU" dirty="0"/>
          </a:p>
        </p:txBody>
      </p:sp>
    </p:spTree>
    <p:extLst>
      <p:ext uri="{BB962C8B-B14F-4D97-AF65-F5344CB8AC3E}">
        <p14:creationId xmlns:p14="http://schemas.microsoft.com/office/powerpoint/2010/main" val="40128739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9552" y="836712"/>
            <a:ext cx="8208912"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000" dirty="0"/>
              <a:t>12) суммы материальной помощи, оказываемой работодателями своим работникам, не превышающие 4 000 рублей на одного работника за расчетный период;</a:t>
            </a:r>
          </a:p>
          <a:p>
            <a:r>
              <a:rPr lang="ru-RU" sz="2000" dirty="0"/>
              <a:t>13) суммы платы за обучение по основным профессиональным образовательным программам, дополнительным профессиональным программам и основным программам профессионального обучения работников;</a:t>
            </a:r>
          </a:p>
          <a:p>
            <a:r>
              <a:rPr lang="ru-RU" sz="2000" dirty="0" smtClean="0"/>
              <a:t>14</a:t>
            </a:r>
            <a:r>
              <a:rPr lang="ru-RU" sz="2000" dirty="0"/>
              <a:t>) суммы, выплачиваемые работодателями своим работникам на возмещение затрат по уплате процентов по займам (кредитам) на приобретение и (или) строительство жилого помещения.</a:t>
            </a:r>
          </a:p>
          <a:p>
            <a:r>
              <a:rPr lang="ru-RU" sz="2000" dirty="0"/>
              <a:t/>
            </a:r>
            <a:br>
              <a:rPr lang="ru-RU" sz="2000" dirty="0"/>
            </a:br>
            <a:endParaRPr lang="ru-RU" sz="2000" dirty="0"/>
          </a:p>
        </p:txBody>
      </p:sp>
    </p:spTree>
    <p:extLst>
      <p:ext uri="{BB962C8B-B14F-4D97-AF65-F5344CB8AC3E}">
        <p14:creationId xmlns:p14="http://schemas.microsoft.com/office/powerpoint/2010/main" val="30672463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09.05.2015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26</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a:t>
            </a:r>
            <a:r>
              <a:rPr lang="ru-RU" altLang="ru-RU" dirty="0" smtClean="0"/>
              <a:t>2</a:t>
            </a:r>
            <a:endParaRPr lang="ru-RU" altLang="ru-RU" dirty="0" smtClean="0"/>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Clr>
                <a:srgbClr val="FFFFCC"/>
              </a:buClr>
              <a:buNone/>
            </a:pPr>
            <a:r>
              <a:rPr lang="ru-RU" sz="4000" dirty="0" smtClean="0">
                <a:effectLst/>
                <a:cs typeface="Times New Roman" pitchFamily="18" charset="0"/>
              </a:rPr>
              <a:t>Определение тарифов страховых взносов с учетом классов профессионального риска</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63504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3568" y="908720"/>
            <a:ext cx="8208912"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u-RU" sz="3600" b="1" dirty="0">
                <a:solidFill>
                  <a:srgbClr val="FFFF00"/>
                </a:solidFill>
              </a:rPr>
              <a:t>Страховой тариф </a:t>
            </a:r>
            <a:r>
              <a:rPr lang="ru-RU" sz="3600" b="1" dirty="0"/>
              <a:t>- это ставка страхового взноса, применяемая к сумме выплат и вознаграждений в пользу физических лиц по трудовым и гражданско-правовым </a:t>
            </a:r>
            <a:r>
              <a:rPr lang="ru-RU" sz="3600" b="1" dirty="0" smtClean="0"/>
              <a:t>договорам. </a:t>
            </a:r>
            <a:endParaRPr lang="ru-RU" sz="3600" b="1" dirty="0"/>
          </a:p>
        </p:txBody>
      </p:sp>
    </p:spTree>
    <p:extLst>
      <p:ext uri="{BB962C8B-B14F-4D97-AF65-F5344CB8AC3E}">
        <p14:creationId xmlns:p14="http://schemas.microsoft.com/office/powerpoint/2010/main" val="16551357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3568" y="693276"/>
            <a:ext cx="8208912"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u-RU" sz="2800" b="1" dirty="0">
                <a:solidFill>
                  <a:srgbClr val="FFFF00"/>
                </a:solidFill>
              </a:rPr>
              <a:t>Размер тарифа </a:t>
            </a:r>
            <a:r>
              <a:rPr lang="ru-RU" sz="2800" b="1" dirty="0"/>
              <a:t>зависит от </a:t>
            </a:r>
            <a:r>
              <a:rPr lang="ru-RU" sz="2800" b="1" dirty="0">
                <a:solidFill>
                  <a:srgbClr val="FFFF00"/>
                </a:solidFill>
              </a:rPr>
              <a:t>класса профессионального риска</a:t>
            </a:r>
            <a:r>
              <a:rPr lang="ru-RU" sz="2800" b="1" dirty="0"/>
              <a:t>, к которому относится основной вид деятельности страхователя (ч. 1 ст. 21 Федерального закона от 24.07.1998 N 125-ФЗ, п. 8 Правил отнесения видов экономической деятельности к классу профессионального риска, утвержденных Постановлением Правительства РФ от 01.12.2005 N </a:t>
            </a:r>
            <a:r>
              <a:rPr lang="ru-RU" sz="2800" b="1" dirty="0" smtClean="0"/>
              <a:t>713).</a:t>
            </a:r>
            <a:endParaRPr lang="ru-RU" sz="2800" b="1" dirty="0"/>
          </a:p>
        </p:txBody>
      </p:sp>
    </p:spTree>
    <p:extLst>
      <p:ext uri="{BB962C8B-B14F-4D97-AF65-F5344CB8AC3E}">
        <p14:creationId xmlns:p14="http://schemas.microsoft.com/office/powerpoint/2010/main" val="20493507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3568" y="693276"/>
            <a:ext cx="8208912"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u-RU" sz="2800" b="1" dirty="0">
                <a:solidFill>
                  <a:srgbClr val="FFFF00"/>
                </a:solidFill>
              </a:rPr>
              <a:t>Размер тарифа </a:t>
            </a:r>
            <a:r>
              <a:rPr lang="ru-RU" sz="2800" b="1" dirty="0"/>
              <a:t>зависит от </a:t>
            </a:r>
            <a:r>
              <a:rPr lang="ru-RU" sz="2800" b="1" dirty="0">
                <a:solidFill>
                  <a:srgbClr val="FFFF00"/>
                </a:solidFill>
              </a:rPr>
              <a:t>класса профессионального риска</a:t>
            </a:r>
            <a:r>
              <a:rPr lang="ru-RU" sz="2800" b="1" dirty="0"/>
              <a:t>, к которому относится основной вид деятельности страхователя (ч. 1 ст. 21 Федерального закона от 24.07.1998 N 125-ФЗ, п. 8 Правил отнесения видов экономической деятельности к классу профессионального риска, утвержденных Постановлением Правительства РФ от 01.12.2005 N </a:t>
            </a:r>
            <a:r>
              <a:rPr lang="ru-RU" sz="2800" b="1" dirty="0" smtClean="0"/>
              <a:t>713).</a:t>
            </a:r>
            <a:endParaRPr lang="ru-RU" sz="2800" b="1" dirty="0"/>
          </a:p>
        </p:txBody>
      </p:sp>
    </p:spTree>
    <p:extLst>
      <p:ext uri="{BB962C8B-B14F-4D97-AF65-F5344CB8AC3E}">
        <p14:creationId xmlns:p14="http://schemas.microsoft.com/office/powerpoint/2010/main" val="15239987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3568" y="476672"/>
            <a:ext cx="8208912"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b="1" dirty="0"/>
              <a:t>Класс профессионального риска, к которому относится основной вид деятельности, определяется по Классификации видов экономической деятельности, утвержденной </a:t>
            </a:r>
            <a:r>
              <a:rPr lang="ru-RU" sz="2400" b="1" dirty="0">
                <a:solidFill>
                  <a:srgbClr val="FFFF00"/>
                </a:solidFill>
              </a:rPr>
              <a:t>Приказом Минтруда России от 25.12.2012 N </a:t>
            </a:r>
            <a:r>
              <a:rPr lang="ru-RU" sz="2400" b="1" dirty="0" smtClean="0">
                <a:solidFill>
                  <a:srgbClr val="FFFF00"/>
                </a:solidFill>
              </a:rPr>
              <a:t>625н</a:t>
            </a:r>
            <a:r>
              <a:rPr lang="ru-RU" sz="2400" b="1" dirty="0" smtClean="0"/>
              <a:t>.</a:t>
            </a:r>
          </a:p>
          <a:p>
            <a:endParaRPr lang="ru-RU" sz="2400" b="1" dirty="0" smtClean="0"/>
          </a:p>
          <a:p>
            <a:r>
              <a:rPr lang="ru-RU" sz="2400" b="1" dirty="0" smtClean="0"/>
              <a:t>Виды </a:t>
            </a:r>
            <a:r>
              <a:rPr lang="ru-RU" sz="2400" b="1" dirty="0"/>
              <a:t>экономической деятельности (с указанием кодов ОКВЭД) сгруппированы в 32 класса, которые отражают уровень производственного травматизма, профессиональной заболеваемости и, соответственно, расходов на обеспечение по страхованию (абз. 16 ст. 3 Закона N 125-ФЗ</a:t>
            </a:r>
            <a:r>
              <a:rPr lang="ru-RU" sz="2400" b="1" dirty="0" smtClean="0"/>
              <a:t>).</a:t>
            </a:r>
          </a:p>
          <a:p>
            <a:endParaRPr lang="ru-RU" sz="2400" b="1" dirty="0" smtClean="0"/>
          </a:p>
          <a:p>
            <a:r>
              <a:rPr lang="ru-RU" sz="2400" b="1" dirty="0" smtClean="0"/>
              <a:t>Чем </a:t>
            </a:r>
            <a:r>
              <a:rPr lang="ru-RU" sz="2400" b="1" dirty="0"/>
              <a:t>выше этот уровень, тем больше страховой тариф.</a:t>
            </a:r>
          </a:p>
        </p:txBody>
      </p:sp>
    </p:spTree>
    <p:extLst>
      <p:ext uri="{BB962C8B-B14F-4D97-AF65-F5344CB8AC3E}">
        <p14:creationId xmlns:p14="http://schemas.microsoft.com/office/powerpoint/2010/main" val="40713890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3568" y="476672"/>
            <a:ext cx="8208912"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400" b="1" dirty="0"/>
              <a:t>Класс профессионального риска, к которому относится основной вид деятельности, определяется по Классификации видов экономической деятельности, утвержденной </a:t>
            </a:r>
            <a:r>
              <a:rPr lang="ru-RU" sz="2400" b="1" dirty="0">
                <a:solidFill>
                  <a:srgbClr val="FFFF00"/>
                </a:solidFill>
              </a:rPr>
              <a:t>Приказом Минтруда России от 25.12.2012 N </a:t>
            </a:r>
            <a:r>
              <a:rPr lang="ru-RU" sz="2400" b="1" dirty="0" smtClean="0">
                <a:solidFill>
                  <a:srgbClr val="FFFF00"/>
                </a:solidFill>
              </a:rPr>
              <a:t>625н</a:t>
            </a:r>
            <a:r>
              <a:rPr lang="ru-RU" sz="2400" b="1" dirty="0" smtClean="0"/>
              <a:t>.</a:t>
            </a:r>
          </a:p>
          <a:p>
            <a:endParaRPr lang="ru-RU" sz="2400" b="1" dirty="0" smtClean="0"/>
          </a:p>
          <a:p>
            <a:r>
              <a:rPr lang="ru-RU" sz="2400" b="1" dirty="0" smtClean="0"/>
              <a:t>Виды </a:t>
            </a:r>
            <a:r>
              <a:rPr lang="ru-RU" sz="2400" b="1" dirty="0"/>
              <a:t>экономической деятельности (с указанием кодов ОКВЭД) сгруппированы в 32 класса, которые отражают уровень производственного травматизма, профессиональной заболеваемости и, соответственно, расходов на обеспечение по страхованию (абз. 16 ст. 3 Закона N 125-ФЗ</a:t>
            </a:r>
            <a:r>
              <a:rPr lang="ru-RU" sz="2400" b="1" dirty="0" smtClean="0"/>
              <a:t>).</a:t>
            </a:r>
          </a:p>
          <a:p>
            <a:endParaRPr lang="ru-RU" sz="2400" b="1" dirty="0" smtClean="0"/>
          </a:p>
          <a:p>
            <a:r>
              <a:rPr lang="ru-RU" sz="2400" b="1" dirty="0" smtClean="0"/>
              <a:t>Чем </a:t>
            </a:r>
            <a:r>
              <a:rPr lang="ru-RU" sz="2400" b="1" dirty="0"/>
              <a:t>выше этот уровень, тем больше страховой тариф.</a:t>
            </a:r>
          </a:p>
        </p:txBody>
      </p:sp>
    </p:spTree>
    <p:extLst>
      <p:ext uri="{BB962C8B-B14F-4D97-AF65-F5344CB8AC3E}">
        <p14:creationId xmlns:p14="http://schemas.microsoft.com/office/powerpoint/2010/main" val="18582566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087770131"/>
              </p:ext>
            </p:extLst>
          </p:nvPr>
        </p:nvGraphicFramePr>
        <p:xfrm>
          <a:off x="683568" y="1052737"/>
          <a:ext cx="7704856" cy="5040556"/>
        </p:xfrm>
        <a:graphic>
          <a:graphicData uri="http://schemas.openxmlformats.org/drawingml/2006/table">
            <a:tbl>
              <a:tblPr>
                <a:tableStyleId>{2D5ABB26-0587-4C30-8999-92F81FD0307C}</a:tableStyleId>
              </a:tblPr>
              <a:tblGrid>
                <a:gridCol w="2131810"/>
                <a:gridCol w="1720618"/>
                <a:gridCol w="2131810"/>
                <a:gridCol w="1720618"/>
              </a:tblGrid>
              <a:tr h="1176012">
                <a:tc>
                  <a:txBody>
                    <a:bodyPr/>
                    <a:lstStyle/>
                    <a:p>
                      <a:pPr algn="ctr">
                        <a:lnSpc>
                          <a:spcPct val="115000"/>
                        </a:lnSpc>
                        <a:spcAft>
                          <a:spcPts val="0"/>
                        </a:spcAft>
                      </a:pPr>
                      <a:r>
                        <a:rPr lang="ru-RU" sz="1600" dirty="0">
                          <a:effectLst/>
                        </a:rPr>
                        <a:t>Класс профессионального риска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Размер страхового тарифа,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Класс профессионального риска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Размер страхового тарифа,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dirty="0">
                          <a:effectLst/>
                        </a:rPr>
                        <a:t>I</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XVII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2,1</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a:effectLst/>
                        </a:rPr>
                        <a:t>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0,3</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XVIII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2,3</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a:effectLst/>
                        </a:rPr>
                        <a:t>III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0,4</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XIX</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2,5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a:effectLst/>
                        </a:rPr>
                        <a:t>IV</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XX</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2,8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a:effectLst/>
                        </a:rPr>
                        <a:t>V</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0,6</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XXI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3,1</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a:effectLst/>
                        </a:rPr>
                        <a:t>VI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0,7</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XXII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3,4</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a:effectLst/>
                        </a:rPr>
                        <a:t>VII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XXIII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3,7</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a:effectLst/>
                        </a:rPr>
                        <a:t>VIII</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0,9</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XXIV</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dirty="0">
                          <a:effectLst/>
                        </a:rPr>
                        <a:t>4,1</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084972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354637821"/>
              </p:ext>
            </p:extLst>
          </p:nvPr>
        </p:nvGraphicFramePr>
        <p:xfrm>
          <a:off x="683568" y="1052737"/>
          <a:ext cx="7704856" cy="5040556"/>
        </p:xfrm>
        <a:graphic>
          <a:graphicData uri="http://schemas.openxmlformats.org/drawingml/2006/table">
            <a:tbl>
              <a:tblPr>
                <a:tableStyleId>{2D5ABB26-0587-4C30-8999-92F81FD0307C}</a:tableStyleId>
              </a:tblPr>
              <a:tblGrid>
                <a:gridCol w="2131810"/>
                <a:gridCol w="1720618"/>
                <a:gridCol w="2131810"/>
                <a:gridCol w="1720618"/>
              </a:tblGrid>
              <a:tr h="1176012">
                <a:tc>
                  <a:txBody>
                    <a:bodyPr/>
                    <a:lstStyle/>
                    <a:p>
                      <a:pPr algn="ctr">
                        <a:lnSpc>
                          <a:spcPct val="115000"/>
                        </a:lnSpc>
                        <a:spcAft>
                          <a:spcPts val="0"/>
                        </a:spcAft>
                      </a:pPr>
                      <a:r>
                        <a:rPr lang="ru-RU" sz="1600" dirty="0">
                          <a:effectLst/>
                        </a:rPr>
                        <a:t>Класс профессионального риска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Размер страхового тарифа,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Класс профессионального риска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a:effectLst/>
                        </a:rPr>
                        <a:t>Размер страхового тарифа,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dirty="0">
                          <a:solidFill>
                            <a:schemeClr val="tx1"/>
                          </a:solidFill>
                          <a:effectLst/>
                          <a:latin typeface="+mn-lt"/>
                          <a:ea typeface="+mn-ea"/>
                          <a:cs typeface="+mn-cs"/>
                        </a:rPr>
                        <a:t>IX</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1,0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XXV</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4,5</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a:solidFill>
                            <a:schemeClr val="tx1"/>
                          </a:solidFill>
                          <a:effectLst/>
                          <a:latin typeface="+mn-lt"/>
                          <a:ea typeface="+mn-ea"/>
                          <a:cs typeface="+mn-cs"/>
                        </a:rPr>
                        <a:t>X</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1,1</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XXVI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5,0</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a:solidFill>
                            <a:schemeClr val="tx1"/>
                          </a:solidFill>
                          <a:effectLst/>
                          <a:latin typeface="+mn-lt"/>
                          <a:ea typeface="+mn-ea"/>
                          <a:cs typeface="+mn-cs"/>
                        </a:rPr>
                        <a:t>XI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1,2</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XXVII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5,5</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a:solidFill>
                            <a:schemeClr val="tx1"/>
                          </a:solidFill>
                          <a:effectLst/>
                          <a:latin typeface="+mn-lt"/>
                          <a:ea typeface="+mn-ea"/>
                          <a:cs typeface="+mn-cs"/>
                        </a:rPr>
                        <a:t>XII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1,3</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XXVIII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6,1</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a:solidFill>
                            <a:schemeClr val="tx1"/>
                          </a:solidFill>
                          <a:effectLst/>
                          <a:latin typeface="+mn-lt"/>
                          <a:ea typeface="+mn-ea"/>
                          <a:cs typeface="+mn-cs"/>
                        </a:rPr>
                        <a:t>XIII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1,4</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XXIX</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6,7</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a:solidFill>
                            <a:schemeClr val="tx1"/>
                          </a:solidFill>
                          <a:effectLst/>
                          <a:latin typeface="+mn-lt"/>
                          <a:ea typeface="+mn-ea"/>
                          <a:cs typeface="+mn-cs"/>
                        </a:rPr>
                        <a:t>XIV</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1,5</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XXX</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7,4</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a:solidFill>
                            <a:schemeClr val="tx1"/>
                          </a:solidFill>
                          <a:effectLst/>
                          <a:latin typeface="+mn-lt"/>
                          <a:ea typeface="+mn-ea"/>
                          <a:cs typeface="+mn-cs"/>
                        </a:rPr>
                        <a:t>XV</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1,7</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XXXI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8,1</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68">
                <a:tc>
                  <a:txBody>
                    <a:bodyPr/>
                    <a:lstStyle/>
                    <a:p>
                      <a:pPr algn="ctr">
                        <a:lnSpc>
                          <a:spcPct val="115000"/>
                        </a:lnSpc>
                        <a:spcAft>
                          <a:spcPts val="0"/>
                        </a:spcAft>
                      </a:pPr>
                      <a:r>
                        <a:rPr lang="ru-RU" sz="1600" kern="1200">
                          <a:solidFill>
                            <a:schemeClr val="tx1"/>
                          </a:solidFill>
                          <a:effectLst/>
                          <a:latin typeface="+mn-lt"/>
                          <a:ea typeface="+mn-ea"/>
                          <a:cs typeface="+mn-cs"/>
                        </a:rPr>
                        <a:t>XVI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1,9</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a:solidFill>
                            <a:schemeClr val="tx1"/>
                          </a:solidFill>
                          <a:effectLst/>
                          <a:latin typeface="+mn-lt"/>
                          <a:ea typeface="+mn-ea"/>
                          <a:cs typeface="+mn-cs"/>
                        </a:rPr>
                        <a:t>XXXII</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kern="1200" dirty="0">
                          <a:solidFill>
                            <a:schemeClr val="tx1"/>
                          </a:solidFill>
                          <a:effectLst/>
                          <a:latin typeface="+mn-lt"/>
                          <a:ea typeface="+mn-ea"/>
                          <a:cs typeface="+mn-cs"/>
                        </a:rPr>
                        <a:t>8,5</a:t>
                      </a: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853342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5018425"/>
          </a:xfrm>
          <a:prstGeom prst="rect">
            <a:avLst/>
          </a:prstGeom>
        </p:spPr>
        <p:txBody>
          <a:bodyPr wrap="square">
            <a:spAutoFit/>
          </a:bodyPr>
          <a:lstStyle/>
          <a:p>
            <a:pPr indent="342900" algn="just">
              <a:lnSpc>
                <a:spcPct val="115000"/>
              </a:lnSpc>
              <a:spcAft>
                <a:spcPts val="0"/>
              </a:spcAft>
            </a:pPr>
            <a:r>
              <a:rPr lang="ru-RU" sz="2800" b="1" i="1" dirty="0">
                <a:solidFill>
                  <a:srgbClr val="FFFF00"/>
                </a:solidFill>
                <a:latin typeface="Calibri" panose="020F0502020204030204" pitchFamily="34" charset="0"/>
                <a:ea typeface="Calibri" panose="020F0502020204030204" pitchFamily="34" charset="0"/>
                <a:cs typeface="Calibri" panose="020F0502020204030204" pitchFamily="34" charset="0"/>
              </a:rPr>
              <a:t>Например, оптовая торговля цветами (код по ОКВЭД 51.22) отнесена к I классу профессионального риска, которому соответствует страховой тариф в размере 0,2%. Добыча каменного угля подземным способом (код по ОКВЭД 10.10.12) отнесена к самому высокому классу - XXXII. При осуществлении такой деятельности страховые взносы необходимо уплачивать по тарифу 8,5%.</a:t>
            </a:r>
            <a:endParaRPr lang="ru-RU" sz="2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06721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188640"/>
            <a:ext cx="5472608" cy="1766317"/>
          </a:xfrm>
          <a:prstGeom prst="rect">
            <a:avLst/>
          </a:prstGeom>
        </p:spPr>
        <p:txBody>
          <a:bodyPr wrap="square">
            <a:spAutoFit/>
          </a:bodyPr>
          <a:lstStyle/>
          <a:p>
            <a:pPr algn="ctr">
              <a:lnSpc>
                <a:spcPct val="115000"/>
              </a:lnSpc>
              <a:spcAft>
                <a:spcPts val="0"/>
              </a:spcAft>
            </a:pPr>
            <a:r>
              <a:rPr lang="ru-RU" sz="2400" b="1" dirty="0" smtClean="0">
                <a:solidFill>
                  <a:srgbClr val="FFFF00"/>
                </a:solidFill>
                <a:latin typeface="Calibri" panose="020F0502020204030204" pitchFamily="34" charset="0"/>
                <a:ea typeface="Calibri" panose="020F0502020204030204" pitchFamily="34" charset="0"/>
                <a:cs typeface="Calibri" panose="020F0502020204030204" pitchFamily="34" charset="0"/>
              </a:rPr>
              <a:t>КЛАСС </a:t>
            </a: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ПРОФЕССИОНАЛЬНОГО РИСКА</a:t>
            </a:r>
            <a:endParaRPr lang="ru-RU" sz="24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ДЛЯ СТРАХОВАТЕЛЕЙ (ОРГАНИЗАЦИЙ,</a:t>
            </a:r>
            <a:endParaRPr lang="ru-RU" sz="2400" b="1"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ИНДИВИДУАЛЬНЫХ ПРЕДПРИНИМАТЕЛЕЙ)</a:t>
            </a:r>
            <a:endParaRPr lang="ru-RU" sz="24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827584" y="2132856"/>
            <a:ext cx="7632848" cy="3785652"/>
          </a:xfrm>
          <a:prstGeom prst="rect">
            <a:avLst/>
          </a:prstGeom>
        </p:spPr>
        <p:txBody>
          <a:bodyPr wrap="square">
            <a:spAutoFit/>
          </a:bodyPr>
          <a:lstStyle/>
          <a:p>
            <a:r>
              <a:rPr lang="ru-RU" sz="2400" b="1" dirty="0"/>
              <a:t>Впервые класс профессионального риска присваивается при регистрации в качестве страхователя в органах ФСС РФ. Установленный класс профессионального риска и соответствующий ему страховой тариф отражаются в Уведомлении о размере страховых взносов на обязательное социальное страхование от несчастных случаев на производстве и профессиональных заболеваний. </a:t>
            </a:r>
          </a:p>
        </p:txBody>
      </p:sp>
    </p:spTree>
    <p:extLst>
      <p:ext uri="{BB962C8B-B14F-4D97-AF65-F5344CB8AC3E}">
        <p14:creationId xmlns:p14="http://schemas.microsoft.com/office/powerpoint/2010/main" val="7267549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188640"/>
            <a:ext cx="5472608" cy="1341586"/>
          </a:xfrm>
          <a:prstGeom prst="rect">
            <a:avLst/>
          </a:prstGeom>
        </p:spPr>
        <p:txBody>
          <a:bodyPr wrap="square">
            <a:spAutoFit/>
          </a:bodyPr>
          <a:lstStyle/>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КЛАСС ПРОФЕССИОНАЛЬНОГО РИСКА</a:t>
            </a:r>
          </a:p>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ДЛЯ ОБОСОБЛЕННЫХ ПОДРАЗДЕЛЕНИЙ (ФИЛИАЛОВ)</a:t>
            </a:r>
          </a:p>
        </p:txBody>
      </p:sp>
      <p:sp>
        <p:nvSpPr>
          <p:cNvPr id="3" name="Прямоугольник 2"/>
          <p:cNvSpPr/>
          <p:nvPr/>
        </p:nvSpPr>
        <p:spPr>
          <a:xfrm>
            <a:off x="755576" y="1700808"/>
            <a:ext cx="7632848" cy="4524315"/>
          </a:xfrm>
          <a:prstGeom prst="rect">
            <a:avLst/>
          </a:prstGeom>
        </p:spPr>
        <p:txBody>
          <a:bodyPr wrap="square">
            <a:spAutoFit/>
          </a:bodyPr>
          <a:lstStyle/>
          <a:p>
            <a:r>
              <a:rPr lang="ru-RU" sz="2400" dirty="0"/>
              <a:t>Подразделениям организации также могут присваиваться собственные классы профессионального риска. Правда, это относится к тем случаям, когда вид деятельности подразделения отличается от основного вида деятельности организации (п. 7 Правил отнесения видов деятельности к классу профессионального риска).</a:t>
            </a:r>
          </a:p>
          <a:p>
            <a:r>
              <a:rPr lang="ru-RU" sz="2400" dirty="0"/>
              <a:t>Порядок и условия присвоения класса профессионального риска подразделениям организации при их создании (выделении) различаются в зависимости от вида подразделения. </a:t>
            </a:r>
            <a:endParaRPr lang="ru-RU" sz="2400" b="1" dirty="0"/>
          </a:p>
        </p:txBody>
      </p:sp>
    </p:spTree>
    <p:extLst>
      <p:ext uri="{BB962C8B-B14F-4D97-AF65-F5344CB8AC3E}">
        <p14:creationId xmlns:p14="http://schemas.microsoft.com/office/powerpoint/2010/main" val="11060981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188640"/>
            <a:ext cx="5472608" cy="1341586"/>
          </a:xfrm>
          <a:prstGeom prst="rect">
            <a:avLst/>
          </a:prstGeom>
        </p:spPr>
        <p:txBody>
          <a:bodyPr wrap="square">
            <a:spAutoFit/>
          </a:bodyPr>
          <a:lstStyle/>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КЛАСС ПРОФЕССИОНАЛЬНОГО РИСКА</a:t>
            </a:r>
          </a:p>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ДЛЯ ОБОСОБЛЕННЫХ ПОДРАЗДЕЛЕНИЙ (ФИЛИАЛОВ)</a:t>
            </a:r>
          </a:p>
        </p:txBody>
      </p:sp>
      <p:sp>
        <p:nvSpPr>
          <p:cNvPr id="3" name="Прямоугольник 2"/>
          <p:cNvSpPr/>
          <p:nvPr/>
        </p:nvSpPr>
        <p:spPr>
          <a:xfrm>
            <a:off x="755576" y="1700808"/>
            <a:ext cx="7632848" cy="4154984"/>
          </a:xfrm>
          <a:prstGeom prst="rect">
            <a:avLst/>
          </a:prstGeom>
        </p:spPr>
        <p:txBody>
          <a:bodyPr wrap="square">
            <a:spAutoFit/>
          </a:bodyPr>
          <a:lstStyle/>
          <a:p>
            <a:r>
              <a:rPr lang="ru-RU" sz="2400" dirty="0"/>
              <a:t>Так, выделяют:</a:t>
            </a:r>
          </a:p>
          <a:p>
            <a:r>
              <a:rPr lang="ru-RU" sz="2400" dirty="0"/>
              <a:t>- обособленные подразделения, которые имеют отдельный баланс, расчетный счет и самостоятельно начисляют выплаты и иные вознаграждения в пользу физических лиц. По месту нахождения таких подразделений страхователь обязан зарегистрироваться в течение 30 дней с момента их создания (</a:t>
            </a:r>
            <a:r>
              <a:rPr lang="ru-RU" sz="2400" dirty="0" err="1"/>
              <a:t>абз</a:t>
            </a:r>
            <a:r>
              <a:rPr lang="ru-RU" sz="2400" dirty="0"/>
              <a:t>. 3 ч. 1 ст. 6 Закона N 125-ФЗ);</a:t>
            </a:r>
          </a:p>
          <a:p>
            <a:r>
              <a:rPr lang="ru-RU" sz="2400" dirty="0"/>
              <a:t>- прочие подразделения, которые не отвечают вышеуказанным признакам самостоятельности.</a:t>
            </a:r>
          </a:p>
        </p:txBody>
      </p:sp>
    </p:spTree>
    <p:extLst>
      <p:ext uri="{BB962C8B-B14F-4D97-AF65-F5344CB8AC3E}">
        <p14:creationId xmlns:p14="http://schemas.microsoft.com/office/powerpoint/2010/main" val="5122031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188640"/>
            <a:ext cx="5472608" cy="1341586"/>
          </a:xfrm>
          <a:prstGeom prst="rect">
            <a:avLst/>
          </a:prstGeom>
        </p:spPr>
        <p:txBody>
          <a:bodyPr wrap="square">
            <a:spAutoFit/>
          </a:bodyPr>
          <a:lstStyle/>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КЛАСС ПРОФЕССИОНАЛЬНОГО РИСКА</a:t>
            </a:r>
          </a:p>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ДЛЯ ОБОСОБЛЕННЫХ ПОДРАЗДЕЛЕНИЙ (ФИЛИАЛОВ)</a:t>
            </a:r>
          </a:p>
        </p:txBody>
      </p:sp>
      <p:sp>
        <p:nvSpPr>
          <p:cNvPr id="3" name="Прямоугольник 2"/>
          <p:cNvSpPr/>
          <p:nvPr/>
        </p:nvSpPr>
        <p:spPr>
          <a:xfrm>
            <a:off x="755576" y="1700808"/>
            <a:ext cx="7632848" cy="3539430"/>
          </a:xfrm>
          <a:prstGeom prst="rect">
            <a:avLst/>
          </a:prstGeom>
        </p:spPr>
        <p:txBody>
          <a:bodyPr wrap="square">
            <a:spAutoFit/>
          </a:bodyPr>
          <a:lstStyle/>
          <a:p>
            <a:pPr marL="457200" indent="-457200">
              <a:buAutoNum type="arabicPeriod"/>
            </a:pPr>
            <a:r>
              <a:rPr lang="ru-RU" sz="2800" b="1" dirty="0" smtClean="0"/>
              <a:t>Обособленному </a:t>
            </a:r>
            <a:r>
              <a:rPr lang="ru-RU" sz="2800" b="1" dirty="0"/>
              <a:t>подразделению, которое имеет отдельный баланс, расчетный счет и производит выплаты физическим лицам, класс профессионального риска присваивается при регистрации организации-страхователя по месту нахождения такого </a:t>
            </a:r>
            <a:r>
              <a:rPr lang="ru-RU" sz="2800" b="1" dirty="0" smtClean="0"/>
              <a:t>подразделения.</a:t>
            </a:r>
          </a:p>
        </p:txBody>
      </p:sp>
    </p:spTree>
    <p:extLst>
      <p:ext uri="{BB962C8B-B14F-4D97-AF65-F5344CB8AC3E}">
        <p14:creationId xmlns:p14="http://schemas.microsoft.com/office/powerpoint/2010/main" val="27681165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188640"/>
            <a:ext cx="5472608" cy="1341586"/>
          </a:xfrm>
          <a:prstGeom prst="rect">
            <a:avLst/>
          </a:prstGeom>
        </p:spPr>
        <p:txBody>
          <a:bodyPr wrap="square">
            <a:spAutoFit/>
          </a:bodyPr>
          <a:lstStyle/>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КЛАСС ПРОФЕССИОНАЛЬНОГО РИСКА</a:t>
            </a:r>
          </a:p>
          <a:p>
            <a:pPr algn="ctr">
              <a:lnSpc>
                <a:spcPct val="115000"/>
              </a:lnSpc>
              <a:spcAft>
                <a:spcPts val="0"/>
              </a:spcAft>
            </a:pPr>
            <a:r>
              <a:rPr lang="ru-RU" sz="2400" b="1" dirty="0">
                <a:solidFill>
                  <a:srgbClr val="FFFF00"/>
                </a:solidFill>
                <a:latin typeface="Calibri" panose="020F0502020204030204" pitchFamily="34" charset="0"/>
                <a:ea typeface="Calibri" panose="020F0502020204030204" pitchFamily="34" charset="0"/>
                <a:cs typeface="Calibri" panose="020F0502020204030204" pitchFamily="34" charset="0"/>
              </a:rPr>
              <a:t>ДЛЯ ОБОСОБЛЕННЫХ ПОДРАЗДЕЛЕНИЙ (ФИЛИАЛОВ)</a:t>
            </a:r>
          </a:p>
        </p:txBody>
      </p:sp>
      <p:sp>
        <p:nvSpPr>
          <p:cNvPr id="3" name="Прямоугольник 2"/>
          <p:cNvSpPr/>
          <p:nvPr/>
        </p:nvSpPr>
        <p:spPr>
          <a:xfrm>
            <a:off x="755576" y="1700808"/>
            <a:ext cx="7632848" cy="4154984"/>
          </a:xfrm>
          <a:prstGeom prst="rect">
            <a:avLst/>
          </a:prstGeom>
        </p:spPr>
        <p:txBody>
          <a:bodyPr wrap="square">
            <a:spAutoFit/>
          </a:bodyPr>
          <a:lstStyle/>
          <a:p>
            <a:r>
              <a:rPr lang="ru-RU" sz="2400" b="1" dirty="0" smtClean="0"/>
              <a:t>2</a:t>
            </a:r>
            <a:r>
              <a:rPr lang="ru-RU" sz="2400" b="1" dirty="0"/>
              <a:t>. Подразделения организации, которые не имеют собственного расчетного счета и отдельного баланса, но занимаются видом деятельности, отличным от основной деятельности организации, также могут иметь собственный класс профессионального </a:t>
            </a:r>
            <a:r>
              <a:rPr lang="ru-RU" sz="2400" b="1" dirty="0" smtClean="0"/>
              <a:t>риска.</a:t>
            </a:r>
            <a:endParaRPr lang="ru-RU" sz="2400" b="1" dirty="0"/>
          </a:p>
          <a:p>
            <a:r>
              <a:rPr lang="ru-RU" sz="2400" b="1" dirty="0"/>
              <a:t>Для этого необходимо, чтобы такое подразделение в установленном порядке было выделено в </a:t>
            </a:r>
            <a:r>
              <a:rPr lang="ru-RU" sz="2400" b="1" dirty="0">
                <a:solidFill>
                  <a:srgbClr val="FFFF00"/>
                </a:solidFill>
              </a:rPr>
              <a:t>самостоятельную классификационную </a:t>
            </a:r>
            <a:r>
              <a:rPr lang="ru-RU" sz="2400" b="1" dirty="0" smtClean="0">
                <a:solidFill>
                  <a:srgbClr val="FFFF00"/>
                </a:solidFill>
              </a:rPr>
              <a:t>единицу.</a:t>
            </a:r>
            <a:endParaRPr lang="ru-RU" sz="2400" b="1" dirty="0">
              <a:solidFill>
                <a:srgbClr val="FFFF00"/>
              </a:solidFill>
            </a:endParaRPr>
          </a:p>
        </p:txBody>
      </p:sp>
    </p:spTree>
    <p:extLst>
      <p:ext uri="{BB962C8B-B14F-4D97-AF65-F5344CB8AC3E}">
        <p14:creationId xmlns:p14="http://schemas.microsoft.com/office/powerpoint/2010/main" val="19536764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5078313"/>
          </a:xfrm>
          <a:prstGeom prst="rect">
            <a:avLst/>
          </a:prstGeom>
        </p:spPr>
        <p:txBody>
          <a:bodyPr wrap="square">
            <a:spAutoFit/>
          </a:bodyPr>
          <a:lstStyle/>
          <a:p>
            <a:r>
              <a:rPr lang="ru-RU" sz="2400" dirty="0"/>
              <a:t>Подразделение организации может быть выделено в </a:t>
            </a:r>
            <a:r>
              <a:rPr lang="ru-RU" sz="2400" dirty="0">
                <a:solidFill>
                  <a:srgbClr val="FFFF00"/>
                </a:solidFill>
              </a:rPr>
              <a:t>самостоятельную классификационную единицу </a:t>
            </a:r>
            <a:r>
              <a:rPr lang="ru-RU" sz="2400" dirty="0"/>
              <a:t>при соблюдении следующих </a:t>
            </a:r>
            <a:r>
              <a:rPr lang="ru-RU" sz="2400" dirty="0" smtClean="0"/>
              <a:t>условий.</a:t>
            </a:r>
            <a:endParaRPr lang="ru-RU" sz="2400" dirty="0"/>
          </a:p>
          <a:p>
            <a:r>
              <a:rPr lang="ru-RU" sz="2400" dirty="0" smtClean="0"/>
              <a:t>1. Подразделение </a:t>
            </a:r>
            <a:r>
              <a:rPr lang="ru-RU" sz="2400" dirty="0"/>
              <a:t>осуществляет вид деятельности, отличный от основного вида деятельности организации</a:t>
            </a:r>
            <a:r>
              <a:rPr lang="ru-RU" sz="2400" dirty="0" smtClean="0"/>
              <a:t>.</a:t>
            </a:r>
          </a:p>
          <a:p>
            <a:r>
              <a:rPr lang="ru-RU" sz="2000" i="1" dirty="0">
                <a:solidFill>
                  <a:srgbClr val="FFFF00"/>
                </a:solidFill>
              </a:rPr>
              <a:t>Например, основной вид деятельности организации "Альфа" - добыча медной руды. Этому виду деятельности присвоен XXIX класс профессионального риска. Ему соответствует страховой тариф в размере 6,7</a:t>
            </a:r>
            <a:r>
              <a:rPr lang="ru-RU" sz="2000" i="1" dirty="0" smtClean="0">
                <a:solidFill>
                  <a:srgbClr val="FFFF00"/>
                </a:solidFill>
              </a:rPr>
              <a:t>%.</a:t>
            </a:r>
            <a:endParaRPr lang="ru-RU" sz="2000" dirty="0">
              <a:solidFill>
                <a:srgbClr val="FFFF00"/>
              </a:solidFill>
            </a:endParaRPr>
          </a:p>
          <a:p>
            <a:r>
              <a:rPr lang="ru-RU" sz="2000" i="1" dirty="0">
                <a:solidFill>
                  <a:srgbClr val="FFFF00"/>
                </a:solidFill>
              </a:rPr>
              <a:t>Однако подразделение организации "Альфа" занимается добычей железной руды, а этот вид деятельности соответствует XXVII классу профессионального риска, страховой тариф - 5,5</a:t>
            </a:r>
            <a:r>
              <a:rPr lang="ru-RU" sz="2000" i="1" dirty="0" smtClean="0">
                <a:solidFill>
                  <a:srgbClr val="FFFF00"/>
                </a:solidFill>
              </a:rPr>
              <a:t>%.</a:t>
            </a:r>
            <a:endParaRPr lang="ru-RU" sz="2000" dirty="0">
              <a:solidFill>
                <a:srgbClr val="FFFF00"/>
              </a:solidFill>
            </a:endParaRPr>
          </a:p>
          <a:p>
            <a:endParaRPr lang="ru-RU" sz="2000" dirty="0">
              <a:solidFill>
                <a:srgbClr val="FFFF00"/>
              </a:solidFill>
            </a:endParaRPr>
          </a:p>
        </p:txBody>
      </p:sp>
    </p:spTree>
    <p:extLst>
      <p:ext uri="{BB962C8B-B14F-4D97-AF65-F5344CB8AC3E}">
        <p14:creationId xmlns:p14="http://schemas.microsoft.com/office/powerpoint/2010/main" val="20805114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5632311"/>
          </a:xfrm>
          <a:prstGeom prst="rect">
            <a:avLst/>
          </a:prstGeom>
        </p:spPr>
        <p:txBody>
          <a:bodyPr wrap="square">
            <a:spAutoFit/>
          </a:bodyPr>
          <a:lstStyle/>
          <a:p>
            <a:r>
              <a:rPr lang="ru-RU" sz="2400" dirty="0"/>
              <a:t>2. Бухгалтерский учет финансово-хозяйственной деятельности организации в целом и данного подразделения ведется раздельно, что позволяет составить по нему отдельный разд. II Расчета по форме-4 </a:t>
            </a:r>
            <a:r>
              <a:rPr lang="ru-RU" sz="2400" dirty="0" smtClean="0"/>
              <a:t>ФСС.</a:t>
            </a:r>
          </a:p>
          <a:p>
            <a:r>
              <a:rPr lang="ru-RU" sz="2400" dirty="0"/>
              <a:t>3. Страхователь представляет в ФСС РФ не только Расчет по форме-4 ФСС в целом по организации, но и отдельные разд. II Расчета по каждому подразделению, которое является самостоятельной классификационной </a:t>
            </a:r>
            <a:r>
              <a:rPr lang="ru-RU" sz="2400" dirty="0" smtClean="0"/>
              <a:t>единицей.</a:t>
            </a:r>
          </a:p>
          <a:p>
            <a:r>
              <a:rPr lang="ru-RU" sz="2400" dirty="0"/>
              <a:t>4. В Справке-подтверждении основного вида экономической деятельности (далее - Справка-подтверждение) страхователя отражены сведения о доходах по виду деятельности выделяемого </a:t>
            </a:r>
            <a:r>
              <a:rPr lang="ru-RU" sz="2400" dirty="0" smtClean="0"/>
              <a:t>подразделения.</a:t>
            </a:r>
            <a:endParaRPr lang="ru-RU" sz="2000" dirty="0">
              <a:solidFill>
                <a:srgbClr val="FFFF00"/>
              </a:solidFill>
            </a:endParaRPr>
          </a:p>
        </p:txBody>
      </p:sp>
    </p:spTree>
    <p:extLst>
      <p:ext uri="{BB962C8B-B14F-4D97-AF65-F5344CB8AC3E}">
        <p14:creationId xmlns:p14="http://schemas.microsoft.com/office/powerpoint/2010/main" val="29285380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2308324"/>
          </a:xfrm>
          <a:prstGeom prst="rect">
            <a:avLst/>
          </a:prstGeom>
        </p:spPr>
        <p:txBody>
          <a:bodyPr wrap="square">
            <a:spAutoFit/>
          </a:bodyPr>
          <a:lstStyle/>
          <a:p>
            <a:r>
              <a:rPr lang="ru-RU" sz="2400" dirty="0"/>
              <a:t>5. На день подачи документов о выделении подразделения за страхователем не числится задолженность по уплате страховых взносов, пеней и штрафов по обязательному социальному страхованию от несчастных случаев на производстве и </a:t>
            </a:r>
            <a:r>
              <a:rPr lang="ru-RU" sz="2400" dirty="0" smtClean="0"/>
              <a:t>профзаболеваний.</a:t>
            </a:r>
            <a:endParaRPr lang="ru-RU" sz="2000" dirty="0">
              <a:solidFill>
                <a:srgbClr val="FFFF00"/>
              </a:solidFill>
            </a:endParaRPr>
          </a:p>
        </p:txBody>
      </p:sp>
    </p:spTree>
    <p:extLst>
      <p:ext uri="{BB962C8B-B14F-4D97-AF65-F5344CB8AC3E}">
        <p14:creationId xmlns:p14="http://schemas.microsoft.com/office/powerpoint/2010/main" val="10389776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4401205"/>
          </a:xfrm>
          <a:prstGeom prst="rect">
            <a:avLst/>
          </a:prstGeom>
        </p:spPr>
        <p:txBody>
          <a:bodyPr wrap="square">
            <a:spAutoFit/>
          </a:bodyPr>
          <a:lstStyle/>
          <a:p>
            <a:r>
              <a:rPr lang="ru-RU" sz="2000" b="1" i="1" u="sng" dirty="0" smtClean="0">
                <a:solidFill>
                  <a:srgbClr val="FFFF00"/>
                </a:solidFill>
              </a:rPr>
              <a:t>Пример.</a:t>
            </a:r>
          </a:p>
          <a:p>
            <a:r>
              <a:rPr lang="ru-RU" sz="2000" i="1" dirty="0" smtClean="0">
                <a:solidFill>
                  <a:srgbClr val="FFFF00"/>
                </a:solidFill>
              </a:rPr>
              <a:t>Основным </a:t>
            </a:r>
            <a:r>
              <a:rPr lang="ru-RU" sz="2000" i="1" dirty="0">
                <a:solidFill>
                  <a:srgbClr val="FFFF00"/>
                </a:solidFill>
              </a:rPr>
              <a:t>видом деятельности организации "Альфа" является производство картона. Данный вид деятельности отнесен к VI классу профессионального риска, которому соответствует страховой тариф в размере 0,7</a:t>
            </a:r>
            <a:r>
              <a:rPr lang="ru-RU" sz="2000" i="1" dirty="0" smtClean="0">
                <a:solidFill>
                  <a:srgbClr val="FFFF00"/>
                </a:solidFill>
              </a:rPr>
              <a:t>%.</a:t>
            </a:r>
            <a:endParaRPr lang="ru-RU" sz="2000" dirty="0">
              <a:solidFill>
                <a:srgbClr val="FFFF00"/>
              </a:solidFill>
            </a:endParaRPr>
          </a:p>
          <a:p>
            <a:r>
              <a:rPr lang="ru-RU" sz="2000" i="1" dirty="0">
                <a:solidFill>
                  <a:srgbClr val="FFFF00"/>
                </a:solidFill>
              </a:rPr>
              <a:t>Организация "Альфа" зарегистрирована по месту своего нахождения в филиале N 34 государственного учреждения - Московского регионального отделения ФСС РФ.</a:t>
            </a:r>
            <a:endParaRPr lang="ru-RU" sz="2000" dirty="0">
              <a:solidFill>
                <a:srgbClr val="FFFF00"/>
              </a:solidFill>
            </a:endParaRPr>
          </a:p>
          <a:p>
            <a:r>
              <a:rPr lang="ru-RU" sz="2000" i="1" dirty="0">
                <a:solidFill>
                  <a:srgbClr val="FFFF00"/>
                </a:solidFill>
              </a:rPr>
              <a:t>В составе организации "Альфа" образовано подразделение "Издательство А", которое расположено по месту нахождения организации и занимается одним видом деятельности (издание книг). Этому виду деятельности соответствует I класс профессионального риска, страховой тариф равен </a:t>
            </a:r>
            <a:r>
              <a:rPr lang="ru-RU" sz="2000" i="1" dirty="0" smtClean="0">
                <a:solidFill>
                  <a:srgbClr val="FFFF00"/>
                </a:solidFill>
              </a:rPr>
              <a:t>0,2%.</a:t>
            </a:r>
            <a:endParaRPr lang="ru-RU" sz="2000" dirty="0">
              <a:solidFill>
                <a:srgbClr val="FFFF00"/>
              </a:solidFill>
            </a:endParaRPr>
          </a:p>
        </p:txBody>
      </p:sp>
    </p:spTree>
    <p:extLst>
      <p:ext uri="{BB962C8B-B14F-4D97-AF65-F5344CB8AC3E}">
        <p14:creationId xmlns:p14="http://schemas.microsoft.com/office/powerpoint/2010/main" val="1617925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4093428"/>
          </a:xfrm>
          <a:prstGeom prst="rect">
            <a:avLst/>
          </a:prstGeom>
        </p:spPr>
        <p:txBody>
          <a:bodyPr wrap="square">
            <a:spAutoFit/>
          </a:bodyPr>
          <a:lstStyle/>
          <a:p>
            <a:r>
              <a:rPr lang="ru-RU" sz="2000" b="1" i="1" u="sng" dirty="0" smtClean="0">
                <a:solidFill>
                  <a:srgbClr val="FFFF00"/>
                </a:solidFill>
              </a:rPr>
              <a:t>Пример.</a:t>
            </a:r>
          </a:p>
          <a:p>
            <a:r>
              <a:rPr lang="ru-RU" sz="2000" i="1" dirty="0">
                <a:solidFill>
                  <a:srgbClr val="FFFF00"/>
                </a:solidFill>
              </a:rPr>
              <a:t>Руководство организации "Альфа" пришло к выводу, что подразделение "Издательство А" целесообразно в 2014 г. перевести на пониженный класс профессионального риска, чтобы снизить совокупный размер страховых взносов на социальное страхование в целом по организации.</a:t>
            </a:r>
            <a:endParaRPr lang="ru-RU" sz="2000" dirty="0">
              <a:solidFill>
                <a:srgbClr val="FFFF00"/>
              </a:solidFill>
            </a:endParaRPr>
          </a:p>
          <a:p>
            <a:r>
              <a:rPr lang="ru-RU" sz="2000" i="1" dirty="0">
                <a:solidFill>
                  <a:srgbClr val="FFFF00"/>
                </a:solidFill>
              </a:rPr>
              <a:t>Для этого организация "Альфа" 20 января 2014 г. (одновременно с подтверждением своего основного вида деятельности) подала в филиал N 34 государственного учреждения - Московского регионального отделения ФСС РФ соответствующее Заявление. К Заявлению были приложены копия положения о подразделении "Издательство А" и копия приказа об учетной политике организации "Альфа" на 2014 г.</a:t>
            </a:r>
            <a:endParaRPr lang="ru-RU" sz="2000" dirty="0">
              <a:solidFill>
                <a:srgbClr val="FFFF00"/>
              </a:solidFill>
            </a:endParaRPr>
          </a:p>
        </p:txBody>
      </p:sp>
    </p:spTree>
    <p:extLst>
      <p:ext uri="{BB962C8B-B14F-4D97-AF65-F5344CB8AC3E}">
        <p14:creationId xmlns:p14="http://schemas.microsoft.com/office/powerpoint/2010/main" val="3844168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5324535"/>
          </a:xfrm>
          <a:prstGeom prst="rect">
            <a:avLst/>
          </a:prstGeom>
        </p:spPr>
        <p:txBody>
          <a:bodyPr wrap="square">
            <a:spAutoFit/>
          </a:bodyPr>
          <a:lstStyle/>
          <a:p>
            <a:r>
              <a:rPr lang="ru-RU" sz="2000" b="1" i="1" u="sng" dirty="0" smtClean="0">
                <a:solidFill>
                  <a:srgbClr val="FFFF00"/>
                </a:solidFill>
              </a:rPr>
              <a:t>Пример.</a:t>
            </a:r>
          </a:p>
          <a:p>
            <a:r>
              <a:rPr lang="ru-RU" sz="2000" i="1" dirty="0">
                <a:solidFill>
                  <a:srgbClr val="FFFF00"/>
                </a:solidFill>
              </a:rPr>
              <a:t>Филиал N 34 государственного учреждения - Московского регионального отделения ФСС РФ по согласованию с Фондом принял решение о выделении подразделения "Издательство А" организации "Альфа" в самостоятельную структурную единицу. Согласно Уведомлению, направленному страхователю 10 марта 2014 г., данному подразделению присвоен I класс профессионального риска и установлен страховой тариф в размере 0,2%.</a:t>
            </a:r>
            <a:endParaRPr lang="ru-RU" sz="2000" dirty="0">
              <a:solidFill>
                <a:srgbClr val="FFFF00"/>
              </a:solidFill>
            </a:endParaRPr>
          </a:p>
          <a:p>
            <a:r>
              <a:rPr lang="ru-RU" sz="2000" i="1" dirty="0">
                <a:solidFill>
                  <a:srgbClr val="FFFF00"/>
                </a:solidFill>
              </a:rPr>
              <a:t>На основании полученного Уведомления страховые взносы на выплаты, начисленные работникам подразделения "Издательство А" с начала 2014 г., должны быть рассчитаны исходя из тарифа 0,2%. Таким образом, страховые взносы по выделенному подразделению, начисленные с начала года до получения Уведомления, должны быть пересчитаны. Образовавшаяся сумма переплаты может быть зачтена в счет будущих платежей по страховым взносам.</a:t>
            </a:r>
            <a:endParaRPr lang="ru-RU" sz="2000" dirty="0">
              <a:solidFill>
                <a:srgbClr val="FFFF00"/>
              </a:solidFill>
            </a:endParaRPr>
          </a:p>
        </p:txBody>
      </p:sp>
    </p:spTree>
    <p:extLst>
      <p:ext uri="{BB962C8B-B14F-4D97-AF65-F5344CB8AC3E}">
        <p14:creationId xmlns:p14="http://schemas.microsoft.com/office/powerpoint/2010/main" val="5764318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4524315"/>
          </a:xfrm>
          <a:prstGeom prst="rect">
            <a:avLst/>
          </a:prstGeom>
        </p:spPr>
        <p:txBody>
          <a:bodyPr wrap="square">
            <a:spAutoFit/>
          </a:bodyPr>
          <a:lstStyle/>
          <a:p>
            <a:r>
              <a:rPr lang="ru-RU" sz="2400" b="1" dirty="0"/>
              <a:t>Страхователи-организации должны ежегодно подтверждать основной вид экономической деятельности. Это относится и ко всем подразделениям организации, которые являются отдельными классификационными </a:t>
            </a:r>
            <a:r>
              <a:rPr lang="ru-RU" sz="2400" b="1" dirty="0" smtClean="0"/>
              <a:t>единицами.</a:t>
            </a:r>
          </a:p>
          <a:p>
            <a:r>
              <a:rPr lang="ru-RU" sz="2400" dirty="0">
                <a:solidFill>
                  <a:srgbClr val="FFFF00"/>
                </a:solidFill>
              </a:rPr>
              <a:t>Исключение</a:t>
            </a:r>
            <a:r>
              <a:rPr lang="ru-RU" sz="2400" dirty="0"/>
              <a:t> - календарный год, в котором организация создана как юридическое лицо и зарегистрирована в качестве страхователя. В этом году подтверждать основной вид деятельности не </a:t>
            </a:r>
            <a:r>
              <a:rPr lang="ru-RU" sz="2400" dirty="0" smtClean="0"/>
              <a:t>надо.</a:t>
            </a:r>
            <a:endParaRPr lang="ru-RU" sz="2400" b="1" dirty="0" smtClean="0"/>
          </a:p>
          <a:p>
            <a:endParaRPr lang="ru-RU" sz="2400" b="1" dirty="0">
              <a:solidFill>
                <a:srgbClr val="FFFF00"/>
              </a:solidFill>
            </a:endParaRPr>
          </a:p>
        </p:txBody>
      </p:sp>
    </p:spTree>
    <p:extLst>
      <p:ext uri="{BB962C8B-B14F-4D97-AF65-F5344CB8AC3E}">
        <p14:creationId xmlns:p14="http://schemas.microsoft.com/office/powerpoint/2010/main" val="14475840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92696"/>
            <a:ext cx="7632848" cy="3416320"/>
          </a:xfrm>
          <a:prstGeom prst="rect">
            <a:avLst/>
          </a:prstGeom>
        </p:spPr>
        <p:txBody>
          <a:bodyPr wrap="square">
            <a:spAutoFit/>
          </a:bodyPr>
          <a:lstStyle/>
          <a:p>
            <a:r>
              <a:rPr lang="ru-RU" sz="2400" b="1" dirty="0"/>
              <a:t>Для коммерческой организации основным является вид деятельности, который по итогам предыдущего года имеет наибольший удельный вес в общем объеме выпущенной продукции и оказанных </a:t>
            </a:r>
            <a:r>
              <a:rPr lang="ru-RU" sz="2400" b="1" dirty="0" smtClean="0"/>
              <a:t>услуг.</a:t>
            </a:r>
          </a:p>
          <a:p>
            <a:endParaRPr lang="ru-RU" sz="2400" b="1" dirty="0" smtClean="0"/>
          </a:p>
          <a:p>
            <a:r>
              <a:rPr lang="ru-RU" sz="2400" dirty="0">
                <a:solidFill>
                  <a:srgbClr val="FFFF00"/>
                </a:solidFill>
              </a:rPr>
              <a:t>Основным видом деятельности некоммерческой организации является тот, в котором занято наибольшее число работников данной </a:t>
            </a:r>
            <a:r>
              <a:rPr lang="ru-RU" sz="2400" dirty="0" smtClean="0">
                <a:solidFill>
                  <a:srgbClr val="FFFF00"/>
                </a:solidFill>
              </a:rPr>
              <a:t>организации.</a:t>
            </a:r>
            <a:endParaRPr lang="ru-RU" sz="2400" b="1" dirty="0">
              <a:solidFill>
                <a:srgbClr val="FFFF00"/>
              </a:solidFill>
            </a:endParaRPr>
          </a:p>
        </p:txBody>
      </p:sp>
    </p:spTree>
    <p:extLst>
      <p:ext uri="{BB962C8B-B14F-4D97-AF65-F5344CB8AC3E}">
        <p14:creationId xmlns:p14="http://schemas.microsoft.com/office/powerpoint/2010/main" val="38866678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20688"/>
            <a:ext cx="7632848" cy="5324535"/>
          </a:xfrm>
          <a:prstGeom prst="rect">
            <a:avLst/>
          </a:prstGeom>
        </p:spPr>
        <p:txBody>
          <a:bodyPr wrap="square">
            <a:spAutoFit/>
          </a:bodyPr>
          <a:lstStyle/>
          <a:p>
            <a:r>
              <a:rPr lang="ru-RU" sz="2000" i="1" dirty="0">
                <a:solidFill>
                  <a:srgbClr val="FFFF00"/>
                </a:solidFill>
              </a:rPr>
              <a:t>Например, организация "Альфа" осуществляет два вида деятельности - производство алкогольных напитков и оптовую торговлю товарами бытовой химии.</a:t>
            </a:r>
            <a:endParaRPr lang="ru-RU" sz="2000" dirty="0">
              <a:solidFill>
                <a:srgbClr val="FFFF00"/>
              </a:solidFill>
            </a:endParaRPr>
          </a:p>
          <a:p>
            <a:r>
              <a:rPr lang="ru-RU" sz="2000" i="1" dirty="0">
                <a:solidFill>
                  <a:srgbClr val="FFFF00"/>
                </a:solidFill>
              </a:rPr>
              <a:t>Данные виды деятельности относятся к разным классам профессионального риска (см. Классификацию видов деятельности).</a:t>
            </a:r>
            <a:endParaRPr lang="ru-RU" sz="2000" dirty="0">
              <a:solidFill>
                <a:srgbClr val="FFFF00"/>
              </a:solidFill>
            </a:endParaRPr>
          </a:p>
          <a:p>
            <a:r>
              <a:rPr lang="ru-RU" sz="2000" i="1" dirty="0">
                <a:solidFill>
                  <a:srgbClr val="FFFF00"/>
                </a:solidFill>
              </a:rPr>
              <a:t>По итогам года выручка от производства составила 100 000 руб., а от торговли - 150 000 руб. Общая сумма выручки равна 250 000 руб. (100 000 руб. + 150 000 руб.).</a:t>
            </a:r>
            <a:endParaRPr lang="ru-RU" sz="2000" dirty="0">
              <a:solidFill>
                <a:srgbClr val="FFFF00"/>
              </a:solidFill>
            </a:endParaRPr>
          </a:p>
          <a:p>
            <a:r>
              <a:rPr lang="ru-RU" sz="2000" i="1" dirty="0">
                <a:solidFill>
                  <a:srgbClr val="FFFF00"/>
                </a:solidFill>
              </a:rPr>
              <a:t>Удельный вес видов деятельности в общем объеме выпущенной продукции определяется следующим образом.</a:t>
            </a:r>
            <a:endParaRPr lang="ru-RU" sz="2000" dirty="0">
              <a:solidFill>
                <a:srgbClr val="FFFF00"/>
              </a:solidFill>
            </a:endParaRPr>
          </a:p>
          <a:p>
            <a:r>
              <a:rPr lang="ru-RU" sz="2000" i="1" dirty="0">
                <a:solidFill>
                  <a:srgbClr val="FFFF00"/>
                </a:solidFill>
              </a:rPr>
              <a:t>1. Удельный вес производственной деятельности:</a:t>
            </a:r>
            <a:endParaRPr lang="ru-RU" sz="2000" dirty="0">
              <a:solidFill>
                <a:srgbClr val="FFFF00"/>
              </a:solidFill>
            </a:endParaRPr>
          </a:p>
          <a:p>
            <a:r>
              <a:rPr lang="ru-RU" sz="2000" i="1" dirty="0">
                <a:solidFill>
                  <a:srgbClr val="FFFF00"/>
                </a:solidFill>
              </a:rPr>
              <a:t>100 000 руб. / 250 000 руб. x 100% = 40%.</a:t>
            </a:r>
            <a:endParaRPr lang="ru-RU" sz="2000" dirty="0">
              <a:solidFill>
                <a:srgbClr val="FFFF00"/>
              </a:solidFill>
            </a:endParaRPr>
          </a:p>
          <a:p>
            <a:r>
              <a:rPr lang="ru-RU" sz="2000" i="1" dirty="0">
                <a:solidFill>
                  <a:srgbClr val="FFFF00"/>
                </a:solidFill>
              </a:rPr>
              <a:t>2. Удельный вес торговой деятельности:</a:t>
            </a:r>
            <a:endParaRPr lang="ru-RU" sz="2000" dirty="0">
              <a:solidFill>
                <a:srgbClr val="FFFF00"/>
              </a:solidFill>
            </a:endParaRPr>
          </a:p>
          <a:p>
            <a:r>
              <a:rPr lang="ru-RU" sz="2000" i="1" dirty="0">
                <a:solidFill>
                  <a:srgbClr val="FFFF00"/>
                </a:solidFill>
              </a:rPr>
              <a:t>150 000 руб. / 250 000 руб. x 100% = 60%.</a:t>
            </a:r>
            <a:endParaRPr lang="ru-RU" sz="2000" dirty="0">
              <a:solidFill>
                <a:srgbClr val="FFFF00"/>
              </a:solidFill>
            </a:endParaRPr>
          </a:p>
          <a:p>
            <a:r>
              <a:rPr lang="ru-RU" sz="2000" i="1" dirty="0">
                <a:solidFill>
                  <a:srgbClr val="FFFF00"/>
                </a:solidFill>
              </a:rPr>
              <a:t>Таким образом, основным видом экономической деятельности для организации "Альфа" является оптовая торговля.</a:t>
            </a:r>
            <a:endParaRPr lang="ru-RU" sz="2000" dirty="0">
              <a:solidFill>
                <a:srgbClr val="FFFF00"/>
              </a:solidFill>
            </a:endParaRPr>
          </a:p>
        </p:txBody>
      </p:sp>
    </p:spTree>
    <p:extLst>
      <p:ext uri="{BB962C8B-B14F-4D97-AF65-F5344CB8AC3E}">
        <p14:creationId xmlns:p14="http://schemas.microsoft.com/office/powerpoint/2010/main" val="5177734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1052736"/>
            <a:ext cx="7632848" cy="3108543"/>
          </a:xfrm>
          <a:prstGeom prst="rect">
            <a:avLst/>
          </a:prstGeom>
        </p:spPr>
        <p:txBody>
          <a:bodyPr wrap="square">
            <a:spAutoFit/>
          </a:bodyPr>
          <a:lstStyle/>
          <a:p>
            <a:r>
              <a:rPr lang="ru-RU" sz="2800" b="1" dirty="0"/>
              <a:t>В случае если организация занимается несколькими видами экономической деятельности и в общем объеме выпущенной продукции и оказанных услуг они имеют </a:t>
            </a:r>
            <a:r>
              <a:rPr lang="ru-RU" sz="2800" b="1" dirty="0">
                <a:solidFill>
                  <a:srgbClr val="FFFF00"/>
                </a:solidFill>
              </a:rPr>
              <a:t>равные доли</a:t>
            </a:r>
            <a:r>
              <a:rPr lang="ru-RU" sz="2800" b="1" dirty="0"/>
              <a:t>, ей присваивается </a:t>
            </a:r>
            <a:r>
              <a:rPr lang="ru-RU" sz="2800" b="1" dirty="0">
                <a:solidFill>
                  <a:srgbClr val="FFFF00"/>
                </a:solidFill>
              </a:rPr>
              <a:t>наиболее высокий класс профессионального </a:t>
            </a:r>
            <a:r>
              <a:rPr lang="ru-RU" sz="2800" b="1" dirty="0" smtClean="0">
                <a:solidFill>
                  <a:srgbClr val="FFFF00"/>
                </a:solidFill>
              </a:rPr>
              <a:t>риска.</a:t>
            </a:r>
            <a:endParaRPr lang="ru-RU" sz="2800" b="1" dirty="0">
              <a:solidFill>
                <a:srgbClr val="FFFF00"/>
              </a:solidFill>
            </a:endParaRPr>
          </a:p>
        </p:txBody>
      </p:sp>
    </p:spTree>
    <p:extLst>
      <p:ext uri="{BB962C8B-B14F-4D97-AF65-F5344CB8AC3E}">
        <p14:creationId xmlns:p14="http://schemas.microsoft.com/office/powerpoint/2010/main" val="37330612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3057" y="3861048"/>
            <a:ext cx="7632848" cy="2554545"/>
          </a:xfrm>
          <a:prstGeom prst="rect">
            <a:avLst/>
          </a:prstGeom>
        </p:spPr>
        <p:txBody>
          <a:bodyPr wrap="square">
            <a:spAutoFit/>
          </a:bodyPr>
          <a:lstStyle/>
          <a:p>
            <a:r>
              <a:rPr lang="ru-RU" sz="2000" i="1" dirty="0">
                <a:solidFill>
                  <a:srgbClr val="FFFF00"/>
                </a:solidFill>
              </a:rPr>
              <a:t>Основным видом деятельности организации "Альфа" является оптовая торговля напольными покрытиями. Однако в установленный срок она не подтвердила свой основной вид деятельности.</a:t>
            </a:r>
            <a:endParaRPr lang="ru-RU" sz="2000" dirty="0">
              <a:solidFill>
                <a:srgbClr val="FFFF00"/>
              </a:solidFill>
            </a:endParaRPr>
          </a:p>
          <a:p>
            <a:r>
              <a:rPr lang="ru-RU" sz="2000" i="1" dirty="0">
                <a:solidFill>
                  <a:srgbClr val="FFFF00"/>
                </a:solidFill>
              </a:rPr>
              <a:t>Таким образом, орган ФСС РФ отнес организацию "Альфа" к виду экономической деятельности "Лесоводство и лесозаготовки". С начала 2014 г. ей был установлен страховой тариф в размере 6,1% вместо 0,2%.</a:t>
            </a:r>
            <a:endParaRPr lang="ru-RU" sz="2000" dirty="0">
              <a:solidFill>
                <a:srgbClr val="FFFF00"/>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68420780"/>
              </p:ext>
            </p:extLst>
          </p:nvPr>
        </p:nvGraphicFramePr>
        <p:xfrm>
          <a:off x="683568" y="1522833"/>
          <a:ext cx="7776864" cy="2235708"/>
        </p:xfrm>
        <a:graphic>
          <a:graphicData uri="http://schemas.openxmlformats.org/drawingml/2006/table">
            <a:tbl>
              <a:tblPr>
                <a:tableStyleId>{2D5ABB26-0587-4C30-8999-92F81FD0307C}</a:tableStyleId>
              </a:tblPr>
              <a:tblGrid>
                <a:gridCol w="2972676"/>
                <a:gridCol w="2427924"/>
                <a:gridCol w="2376264"/>
              </a:tblGrid>
              <a:tr h="0">
                <a:tc>
                  <a:txBody>
                    <a:bodyPr/>
                    <a:lstStyle/>
                    <a:p>
                      <a:pPr algn="ctr">
                        <a:lnSpc>
                          <a:spcPct val="115000"/>
                        </a:lnSpc>
                        <a:spcAft>
                          <a:spcPts val="0"/>
                        </a:spcAft>
                      </a:pPr>
                      <a:r>
                        <a:rPr lang="ru-RU" sz="1400" b="1" dirty="0">
                          <a:solidFill>
                            <a:srgbClr val="FFFF00"/>
                          </a:solidFill>
                          <a:effectLst/>
                        </a:rPr>
                        <a:t>Вид деятельности</a:t>
                      </a:r>
                      <a:endParaRPr lang="ru-RU" sz="14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solidFill>
                            <a:srgbClr val="FFFF00"/>
                          </a:solidFill>
                          <a:effectLst/>
                        </a:rPr>
                        <a:t>Классы профессионального </a:t>
                      </a:r>
                      <a:r>
                        <a:rPr lang="ru-RU" sz="1400" b="1" dirty="0" smtClean="0">
                          <a:solidFill>
                            <a:srgbClr val="FFFF00"/>
                          </a:solidFill>
                          <a:effectLst/>
                        </a:rPr>
                        <a:t>риска</a:t>
                      </a:r>
                      <a:endParaRPr lang="ru-RU" sz="14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solidFill>
                            <a:srgbClr val="FFFF00"/>
                          </a:solidFill>
                          <a:effectLst/>
                        </a:rPr>
                        <a:t>Страховые тарифы на 2014 г., </a:t>
                      </a:r>
                      <a:r>
                        <a:rPr lang="ru-RU" sz="1400" b="1" dirty="0" smtClean="0">
                          <a:solidFill>
                            <a:srgbClr val="FFFF00"/>
                          </a:solidFill>
                          <a:effectLst/>
                        </a:rPr>
                        <a:t>%</a:t>
                      </a:r>
                      <a:endParaRPr lang="ru-RU" sz="14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15000"/>
                        </a:lnSpc>
                        <a:spcAft>
                          <a:spcPts val="0"/>
                        </a:spcAft>
                      </a:pPr>
                      <a:r>
                        <a:rPr lang="ru-RU" sz="1400" b="1">
                          <a:solidFill>
                            <a:srgbClr val="FFFF00"/>
                          </a:solidFill>
                          <a:effectLst/>
                        </a:rPr>
                        <a:t>Оптовая торговля напольными покрытиями</a:t>
                      </a:r>
                      <a:endParaRPr lang="ru-RU" sz="1400" b="1">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solidFill>
                            <a:srgbClr val="FFFF00"/>
                          </a:solidFill>
                          <a:effectLst/>
                        </a:rPr>
                        <a:t>I</a:t>
                      </a:r>
                      <a:endParaRPr lang="ru-RU" sz="1400" b="1">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solidFill>
                            <a:srgbClr val="FFFF00"/>
                          </a:solidFill>
                          <a:effectLst/>
                        </a:rPr>
                        <a:t>0,2</a:t>
                      </a:r>
                      <a:endParaRPr lang="ru-RU" sz="14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15000"/>
                        </a:lnSpc>
                        <a:spcAft>
                          <a:spcPts val="0"/>
                        </a:spcAft>
                      </a:pPr>
                      <a:r>
                        <a:rPr lang="ru-RU" sz="1400" b="1">
                          <a:solidFill>
                            <a:srgbClr val="FFFF00"/>
                          </a:solidFill>
                          <a:effectLst/>
                        </a:rPr>
                        <a:t>Производство картона</a:t>
                      </a:r>
                      <a:endParaRPr lang="ru-RU" sz="1400" b="1">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solidFill>
                            <a:srgbClr val="FFFF00"/>
                          </a:solidFill>
                          <a:effectLst/>
                        </a:rPr>
                        <a:t>VI</a:t>
                      </a:r>
                      <a:endParaRPr lang="ru-RU" sz="1400" b="1">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solidFill>
                            <a:srgbClr val="FFFF00"/>
                          </a:solidFill>
                          <a:effectLst/>
                        </a:rPr>
                        <a:t>0,7</a:t>
                      </a:r>
                      <a:endParaRPr lang="ru-RU" sz="1400" b="1">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15000"/>
                        </a:lnSpc>
                        <a:spcAft>
                          <a:spcPts val="0"/>
                        </a:spcAft>
                      </a:pPr>
                      <a:r>
                        <a:rPr lang="ru-RU" sz="1400" b="1">
                          <a:solidFill>
                            <a:srgbClr val="FFFF00"/>
                          </a:solidFill>
                          <a:effectLst/>
                        </a:rPr>
                        <a:t>Лесоводство и лесозаготовки</a:t>
                      </a:r>
                      <a:endParaRPr lang="ru-RU" sz="1400" b="1">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a:solidFill>
                            <a:srgbClr val="FFFF00"/>
                          </a:solidFill>
                          <a:effectLst/>
                        </a:rPr>
                        <a:t>XXVIII</a:t>
                      </a:r>
                      <a:endParaRPr lang="ru-RU" sz="1400" b="1">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solidFill>
                            <a:srgbClr val="FFFF00"/>
                          </a:solidFill>
                          <a:effectLst/>
                        </a:rPr>
                        <a:t>6,1</a:t>
                      </a:r>
                      <a:endParaRPr lang="ru-RU" sz="14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539552" y="404664"/>
            <a:ext cx="7632848" cy="1015663"/>
          </a:xfrm>
          <a:prstGeom prst="rect">
            <a:avLst/>
          </a:prstGeom>
        </p:spPr>
        <p:txBody>
          <a:bodyPr wrap="square">
            <a:spAutoFit/>
          </a:bodyPr>
          <a:lstStyle/>
          <a:p>
            <a:r>
              <a:rPr lang="ru-RU" sz="2000" i="1" dirty="0">
                <a:solidFill>
                  <a:srgbClr val="FFFF00"/>
                </a:solidFill>
              </a:rPr>
              <a:t>Например, организация "Альфа" в 2013 г. осуществляла несколько видов предпринимательской деятельности, которые представлены в таблице</a:t>
            </a:r>
            <a:endParaRPr lang="ru-RU" sz="2000" dirty="0">
              <a:solidFill>
                <a:srgbClr val="FFFF00"/>
              </a:solidFill>
            </a:endParaRPr>
          </a:p>
        </p:txBody>
      </p:sp>
    </p:spTree>
    <p:extLst>
      <p:ext uri="{BB962C8B-B14F-4D97-AF65-F5344CB8AC3E}">
        <p14:creationId xmlns:p14="http://schemas.microsoft.com/office/powerpoint/2010/main" val="32989635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1052736"/>
            <a:ext cx="7632848" cy="4154984"/>
          </a:xfrm>
          <a:prstGeom prst="rect">
            <a:avLst/>
          </a:prstGeom>
        </p:spPr>
        <p:txBody>
          <a:bodyPr wrap="square">
            <a:spAutoFit/>
          </a:bodyPr>
          <a:lstStyle/>
          <a:p>
            <a:r>
              <a:rPr lang="ru-RU" sz="2400" dirty="0"/>
              <a:t>Для организаций и их подразделений страховой тариф устанавливается на один календарный год. Это следует из правил о ежегодном подтверждении основного вида деятельности страхователей - юридических лиц (подразделений</a:t>
            </a:r>
            <a:r>
              <a:rPr lang="ru-RU" sz="2400" dirty="0" smtClean="0"/>
              <a:t>).</a:t>
            </a:r>
          </a:p>
          <a:p>
            <a:r>
              <a:rPr lang="ru-RU" sz="2400" dirty="0"/>
              <a:t>В случае смены вида деятельности в течение года размер страхового тарифа останется неизменным. Такое положение зафиксировано в </a:t>
            </a:r>
            <a:r>
              <a:rPr lang="ru-RU" sz="2400" dirty="0" err="1"/>
              <a:t>абз</a:t>
            </a:r>
            <a:r>
              <a:rPr lang="ru-RU" sz="2400" dirty="0"/>
              <a:t>. 3 п. 6 Правил отнесения видов деятельности к классу профессионального риска.</a:t>
            </a:r>
          </a:p>
          <a:p>
            <a:endParaRPr lang="ru-RU" sz="2400" b="1" dirty="0">
              <a:solidFill>
                <a:srgbClr val="FFFF00"/>
              </a:solidFill>
            </a:endParaRPr>
          </a:p>
        </p:txBody>
      </p:sp>
    </p:spTree>
    <p:extLst>
      <p:ext uri="{BB962C8B-B14F-4D97-AF65-F5344CB8AC3E}">
        <p14:creationId xmlns:p14="http://schemas.microsoft.com/office/powerpoint/2010/main" val="21522039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1052736"/>
            <a:ext cx="7632848" cy="3970318"/>
          </a:xfrm>
          <a:prstGeom prst="rect">
            <a:avLst/>
          </a:prstGeom>
        </p:spPr>
        <p:txBody>
          <a:bodyPr wrap="square">
            <a:spAutoFit/>
          </a:bodyPr>
          <a:lstStyle/>
          <a:p>
            <a:r>
              <a:rPr lang="ru-RU" sz="2800" dirty="0" smtClean="0"/>
              <a:t>Если </a:t>
            </a:r>
            <a:r>
              <a:rPr lang="ru-RU" sz="2800" dirty="0"/>
              <a:t>организация начинает осуществлять новый вид деятельности или меняет вид деятельности с 1 января, то применять другие тарифы она сможет не ранее чем через год. Ведь ей придется подтвердить, что за предыдущий год именно этот вид деятельности являлся основным, т.е. имел наибольший удельный вес в общем объеме выпущенной продукции и оказанных услуг. </a:t>
            </a:r>
            <a:endParaRPr lang="ru-RU" sz="2800" b="1" dirty="0">
              <a:solidFill>
                <a:srgbClr val="FFFF00"/>
              </a:solidFill>
            </a:endParaRPr>
          </a:p>
        </p:txBody>
      </p:sp>
    </p:spTree>
    <p:extLst>
      <p:ext uri="{BB962C8B-B14F-4D97-AF65-F5344CB8AC3E}">
        <p14:creationId xmlns:p14="http://schemas.microsoft.com/office/powerpoint/2010/main" val="17807974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620688"/>
            <a:ext cx="7632848" cy="5262979"/>
          </a:xfrm>
          <a:prstGeom prst="rect">
            <a:avLst/>
          </a:prstGeom>
        </p:spPr>
        <p:txBody>
          <a:bodyPr wrap="square">
            <a:spAutoFit/>
          </a:bodyPr>
          <a:lstStyle/>
          <a:p>
            <a:r>
              <a:rPr lang="ru-RU" sz="2800" b="1" dirty="0"/>
              <a:t>К страховому тарифу, который вы должны применять в соответствии с присвоенным вам классом профессионального риска, орган ФСС РФ может назначить </a:t>
            </a:r>
            <a:r>
              <a:rPr lang="ru-RU" sz="2800" b="1" dirty="0">
                <a:solidFill>
                  <a:srgbClr val="FFFF00"/>
                </a:solidFill>
              </a:rPr>
              <a:t>скидку или надбавку</a:t>
            </a:r>
            <a:r>
              <a:rPr lang="ru-RU" sz="2800" b="1" dirty="0"/>
              <a:t>. Они устанавливаются с учетом состояния охраны труда (включая результаты специальной оценки условий труда, а также обязательных медосмотров) и расходов на обеспечение по </a:t>
            </a:r>
            <a:r>
              <a:rPr lang="ru-RU" sz="2800" b="1" dirty="0" smtClean="0"/>
              <a:t>страхованию.</a:t>
            </a:r>
            <a:endParaRPr lang="ru-RU" sz="2800" b="1" dirty="0">
              <a:solidFill>
                <a:srgbClr val="FFFF00"/>
              </a:solidFill>
            </a:endParaRPr>
          </a:p>
        </p:txBody>
      </p:sp>
    </p:spTree>
    <p:extLst>
      <p:ext uri="{BB962C8B-B14F-4D97-AF65-F5344CB8AC3E}">
        <p14:creationId xmlns:p14="http://schemas.microsoft.com/office/powerpoint/2010/main" val="8256021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620688"/>
            <a:ext cx="7632848" cy="5016758"/>
          </a:xfrm>
          <a:prstGeom prst="rect">
            <a:avLst/>
          </a:prstGeom>
        </p:spPr>
        <p:txBody>
          <a:bodyPr wrap="square">
            <a:spAutoFit/>
          </a:bodyPr>
          <a:lstStyle/>
          <a:p>
            <a:r>
              <a:rPr lang="ru-RU" sz="3200" i="1" dirty="0"/>
              <a:t>С 1 января 2014 г. для установления скидок и надбавок к страховым тарифам на обязательное социальное страхование от несчастных случаев на производстве и профессиональных заболеваний работодатели обязаны представлять в ФСС РФ сведения о результатах специальной оценки и прохождении обязательных </a:t>
            </a:r>
            <a:r>
              <a:rPr lang="ru-RU" sz="3200" i="1" dirty="0" smtClean="0"/>
              <a:t>медосмотров.</a:t>
            </a:r>
            <a:endParaRPr lang="ru-RU" sz="3200" b="1" dirty="0">
              <a:solidFill>
                <a:srgbClr val="FFFF00"/>
              </a:solidFill>
            </a:endParaRPr>
          </a:p>
        </p:txBody>
      </p:sp>
    </p:spTree>
    <p:extLst>
      <p:ext uri="{BB962C8B-B14F-4D97-AF65-F5344CB8AC3E}">
        <p14:creationId xmlns:p14="http://schemas.microsoft.com/office/powerpoint/2010/main" val="10960428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620688"/>
            <a:ext cx="7632848" cy="5078313"/>
          </a:xfrm>
          <a:prstGeom prst="rect">
            <a:avLst/>
          </a:prstGeom>
        </p:spPr>
        <p:txBody>
          <a:bodyPr wrap="square">
            <a:spAutoFit/>
          </a:bodyPr>
          <a:lstStyle/>
          <a:p>
            <a:r>
              <a:rPr lang="ru-RU" sz="3600" b="1" dirty="0">
                <a:solidFill>
                  <a:srgbClr val="FFFF00"/>
                </a:solidFill>
              </a:rPr>
              <a:t>Скидка</a:t>
            </a:r>
            <a:r>
              <a:rPr lang="ru-RU" sz="3600" b="1" dirty="0"/>
              <a:t> уменьшает размер страхового тарифа, а </a:t>
            </a:r>
            <a:r>
              <a:rPr lang="ru-RU" sz="3600" b="1" dirty="0">
                <a:solidFill>
                  <a:srgbClr val="FFFF00"/>
                </a:solidFill>
              </a:rPr>
              <a:t>надбавка</a:t>
            </a:r>
            <a:r>
              <a:rPr lang="ru-RU" sz="3600" b="1" dirty="0"/>
              <a:t>, наоборот, его увеличивает.</a:t>
            </a:r>
          </a:p>
          <a:p>
            <a:r>
              <a:rPr lang="ru-RU" sz="3600" b="1" dirty="0">
                <a:solidFill>
                  <a:srgbClr val="FFFF00"/>
                </a:solidFill>
              </a:rPr>
              <a:t>Максимальный размер скидки </a:t>
            </a:r>
            <a:r>
              <a:rPr lang="ru-RU" sz="3600" b="1" dirty="0"/>
              <a:t>или </a:t>
            </a:r>
            <a:r>
              <a:rPr lang="ru-RU" sz="3600" b="1" dirty="0">
                <a:solidFill>
                  <a:srgbClr val="FFFF00"/>
                </a:solidFill>
              </a:rPr>
              <a:t>надбавки</a:t>
            </a:r>
            <a:r>
              <a:rPr lang="ru-RU" sz="3600" b="1" dirty="0"/>
              <a:t> не может превышать 40% утвержденного страхового </a:t>
            </a:r>
            <a:r>
              <a:rPr lang="ru-RU" sz="3600" b="1" dirty="0" smtClean="0"/>
              <a:t>тарифа.</a:t>
            </a:r>
            <a:endParaRPr lang="ru-RU" sz="3600" b="1" dirty="0">
              <a:solidFill>
                <a:srgbClr val="FFFF00"/>
              </a:solidFill>
            </a:endParaRPr>
          </a:p>
        </p:txBody>
      </p:sp>
    </p:spTree>
    <p:extLst>
      <p:ext uri="{BB962C8B-B14F-4D97-AF65-F5344CB8AC3E}">
        <p14:creationId xmlns:p14="http://schemas.microsoft.com/office/powerpoint/2010/main" val="12468017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620688"/>
            <a:ext cx="7632848" cy="4893647"/>
          </a:xfrm>
          <a:prstGeom prst="rect">
            <a:avLst/>
          </a:prstGeom>
        </p:spPr>
        <p:txBody>
          <a:bodyPr wrap="square">
            <a:spAutoFit/>
          </a:bodyPr>
          <a:lstStyle/>
          <a:p>
            <a:r>
              <a:rPr lang="ru-RU" sz="2400" i="1" dirty="0">
                <a:solidFill>
                  <a:srgbClr val="FFFF00"/>
                </a:solidFill>
              </a:rPr>
              <a:t>Например, организация "Альфа" занимается производством вентиляторов. Данному виду деятельности присвоен XVII класс профессионального риска, которому соответствует страховой тариф в размере 2,1% (ст. 1 Закона N 179-ФЗ, Классификация видов деятельности).</a:t>
            </a:r>
            <a:endParaRPr lang="ru-RU" sz="2400" dirty="0">
              <a:solidFill>
                <a:srgbClr val="FFFF00"/>
              </a:solidFill>
            </a:endParaRPr>
          </a:p>
          <a:p>
            <a:r>
              <a:rPr lang="ru-RU" sz="2400" i="1" dirty="0">
                <a:solidFill>
                  <a:srgbClr val="FFFF00"/>
                </a:solidFill>
              </a:rPr>
              <a:t>В случае установления скидки или надбавки к страховому тарифу их размер может быть не больше 0,84% (2,1% x 40%). При предоставлении максимальной скидки величина страхового тарифа для организации "Альфа" составит 1,26% (2,1% - 0,84%). А при установлении максимальной надбавки - 2,94% (2,1% + 0,84%).</a:t>
            </a:r>
            <a:endParaRPr lang="ru-RU" sz="2400" dirty="0">
              <a:solidFill>
                <a:srgbClr val="FFFF00"/>
              </a:solidFill>
            </a:endParaRPr>
          </a:p>
        </p:txBody>
      </p:sp>
    </p:spTree>
    <p:extLst>
      <p:ext uri="{BB962C8B-B14F-4D97-AF65-F5344CB8AC3E}">
        <p14:creationId xmlns:p14="http://schemas.microsoft.com/office/powerpoint/2010/main" val="225727944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620688"/>
            <a:ext cx="7632848" cy="5509200"/>
          </a:xfrm>
          <a:prstGeom prst="rect">
            <a:avLst/>
          </a:prstGeom>
        </p:spPr>
        <p:txBody>
          <a:bodyPr wrap="square">
            <a:spAutoFit/>
          </a:bodyPr>
          <a:lstStyle/>
          <a:p>
            <a:r>
              <a:rPr lang="ru-RU" sz="3200" dirty="0"/>
              <a:t>Порядок установления скидок и надбавок к страховому тарифу регулируется Правилами установления страхователям скидок и надбавок к страховым тарифам на обязательное социальное страхование от несчастных случаев на производстве и профессиональных заболеваний, которые утверждены </a:t>
            </a:r>
            <a:r>
              <a:rPr lang="ru-RU" sz="3200" b="1" dirty="0">
                <a:solidFill>
                  <a:srgbClr val="FFFF00"/>
                </a:solidFill>
              </a:rPr>
              <a:t>Постановлением Правительства РФ от 30.05.2012 N 524.</a:t>
            </a:r>
          </a:p>
        </p:txBody>
      </p:sp>
    </p:spTree>
    <p:extLst>
      <p:ext uri="{BB962C8B-B14F-4D97-AF65-F5344CB8AC3E}">
        <p14:creationId xmlns:p14="http://schemas.microsoft.com/office/powerpoint/2010/main" val="33260373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620688"/>
            <a:ext cx="7632848" cy="3046988"/>
          </a:xfrm>
          <a:prstGeom prst="rect">
            <a:avLst/>
          </a:prstGeom>
        </p:spPr>
        <p:txBody>
          <a:bodyPr wrap="square">
            <a:spAutoFit/>
          </a:bodyPr>
          <a:lstStyle/>
          <a:p>
            <a:r>
              <a:rPr lang="ru-RU" sz="3200" b="1" dirty="0"/>
              <a:t>Скидки и надбавки устанавливаются на очередной (т.е. следующий за текущим) год по итогам деятельности страхователя за три года, предшествующих </a:t>
            </a:r>
            <a:r>
              <a:rPr lang="ru-RU" sz="3200" b="1" dirty="0" smtClean="0"/>
              <a:t>текущему.</a:t>
            </a:r>
            <a:endParaRPr lang="ru-RU" sz="3200" b="1" dirty="0">
              <a:solidFill>
                <a:srgbClr val="FFFF00"/>
              </a:solidFill>
            </a:endParaRPr>
          </a:p>
        </p:txBody>
      </p:sp>
    </p:spTree>
    <p:extLst>
      <p:ext uri="{BB962C8B-B14F-4D97-AF65-F5344CB8AC3E}">
        <p14:creationId xmlns:p14="http://schemas.microsoft.com/office/powerpoint/2010/main" val="35553831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6001643"/>
          </a:xfrm>
          <a:prstGeom prst="rect">
            <a:avLst/>
          </a:prstGeom>
        </p:spPr>
        <p:txBody>
          <a:bodyPr wrap="square">
            <a:spAutoFit/>
          </a:bodyPr>
          <a:lstStyle/>
          <a:p>
            <a:r>
              <a:rPr lang="ru-RU" sz="2400" b="1" dirty="0" smtClean="0"/>
              <a:t>Назначение </a:t>
            </a:r>
            <a:r>
              <a:rPr lang="ru-RU" sz="2400" b="1" dirty="0"/>
              <a:t>скидки или надбавки зависит от основных показателей деятельности страхователя за три года, предшествующих </a:t>
            </a:r>
            <a:r>
              <a:rPr lang="ru-RU" sz="2400" b="1" dirty="0" smtClean="0"/>
              <a:t>текущему.</a:t>
            </a:r>
          </a:p>
          <a:p>
            <a:endParaRPr lang="ru-RU" sz="2400" b="1" dirty="0" smtClean="0"/>
          </a:p>
          <a:p>
            <a:r>
              <a:rPr lang="ru-RU" sz="2400" b="1" dirty="0" smtClean="0">
                <a:solidFill>
                  <a:srgbClr val="FFFF00"/>
                </a:solidFill>
              </a:rPr>
              <a:t>Показатели</a:t>
            </a:r>
            <a:r>
              <a:rPr lang="ru-RU" sz="2400" b="1" dirty="0">
                <a:solidFill>
                  <a:srgbClr val="FFFF00"/>
                </a:solidFill>
              </a:rPr>
              <a:t>:</a:t>
            </a:r>
          </a:p>
          <a:p>
            <a:r>
              <a:rPr lang="ru-RU" sz="2400" b="1" dirty="0"/>
              <a:t>- отношение суммы обеспечения по страхованию в связи со всеми произошедшими у страхователя страховыми случаями к начисленной сумме страховых взносов;</a:t>
            </a:r>
          </a:p>
          <a:p>
            <a:r>
              <a:rPr lang="ru-RU" sz="2400" b="1" dirty="0"/>
              <a:t>- количество страховых случаев у страхователя на 1000 работающих;</a:t>
            </a:r>
          </a:p>
          <a:p>
            <a:r>
              <a:rPr lang="ru-RU" sz="2400" b="1" dirty="0"/>
              <a:t>- количество дней временной нетрудоспособности у страхователя на один страховой случай (исключая случаи со смертельным исходом).</a:t>
            </a:r>
          </a:p>
        </p:txBody>
      </p:sp>
    </p:spTree>
    <p:extLst>
      <p:ext uri="{BB962C8B-B14F-4D97-AF65-F5344CB8AC3E}">
        <p14:creationId xmlns:p14="http://schemas.microsoft.com/office/powerpoint/2010/main" val="23542252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5693866"/>
          </a:xfrm>
          <a:prstGeom prst="rect">
            <a:avLst/>
          </a:prstGeom>
        </p:spPr>
        <p:txBody>
          <a:bodyPr wrap="square">
            <a:spAutoFit/>
          </a:bodyPr>
          <a:lstStyle/>
          <a:p>
            <a:r>
              <a:rPr lang="ru-RU" sz="2800" b="1" dirty="0"/>
              <a:t>Скидка или надбавка устанавливается страхователю в том случае, если значения указанных показателей соответственно меньше либо больше </a:t>
            </a:r>
            <a:r>
              <a:rPr lang="ru-RU" sz="2800" b="1" dirty="0" smtClean="0"/>
              <a:t>средних.</a:t>
            </a:r>
          </a:p>
          <a:p>
            <a:endParaRPr lang="ru-RU" sz="2800" b="1" dirty="0"/>
          </a:p>
          <a:p>
            <a:r>
              <a:rPr lang="ru-RU" sz="2800" b="1" dirty="0"/>
              <a:t>Для получения скидки к страховому тарифу существует </a:t>
            </a:r>
            <a:r>
              <a:rPr lang="ru-RU" sz="2800" b="1" dirty="0">
                <a:solidFill>
                  <a:srgbClr val="FFFF00"/>
                </a:solidFill>
              </a:rPr>
              <a:t>ряд дополнительных условий</a:t>
            </a:r>
            <a:r>
              <a:rPr lang="ru-RU" sz="2800" b="1" dirty="0"/>
              <a:t>.</a:t>
            </a:r>
          </a:p>
          <a:p>
            <a:r>
              <a:rPr lang="ru-RU" sz="2800" b="1" dirty="0"/>
              <a:t>Прежде всего, это отсутствие в году, предшествующем году подачи заявления, страховых случаев со смертельным исходом. Исключение составляют случаи, произошедшие по вине третьих лиц. </a:t>
            </a:r>
            <a:r>
              <a:rPr lang="ru-RU" sz="2800" b="1" dirty="0" smtClean="0"/>
              <a:t> </a:t>
            </a:r>
            <a:endParaRPr lang="ru-RU" sz="2800" b="1" dirty="0"/>
          </a:p>
        </p:txBody>
      </p:sp>
    </p:spTree>
    <p:extLst>
      <p:ext uri="{BB962C8B-B14F-4D97-AF65-F5344CB8AC3E}">
        <p14:creationId xmlns:p14="http://schemas.microsoft.com/office/powerpoint/2010/main" val="33871950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5693866"/>
          </a:xfrm>
          <a:prstGeom prst="rect">
            <a:avLst/>
          </a:prstGeom>
        </p:spPr>
        <p:txBody>
          <a:bodyPr wrap="square">
            <a:spAutoFit/>
          </a:bodyPr>
          <a:lstStyle/>
          <a:p>
            <a:r>
              <a:rPr lang="ru-RU" sz="2800" dirty="0"/>
              <a:t>Кроме того, нужно соблюсти требования, перечисленные в п. 8 Правил установления скидок и надбавок. </a:t>
            </a:r>
            <a:r>
              <a:rPr lang="ru-RU" sz="2800" dirty="0">
                <a:solidFill>
                  <a:srgbClr val="FFFF00"/>
                </a:solidFill>
              </a:rPr>
              <a:t>Так, страхователь должен:</a:t>
            </a:r>
          </a:p>
          <a:p>
            <a:pPr marL="514350" indent="-514350">
              <a:buAutoNum type="arabicParenR"/>
            </a:pPr>
            <a:r>
              <a:rPr lang="ru-RU" sz="2800" dirty="0" smtClean="0"/>
              <a:t>вести </a:t>
            </a:r>
            <a:r>
              <a:rPr lang="ru-RU" sz="2800" dirty="0"/>
              <a:t>финансово-хозяйственную деятельность в течение не менее чем трех лет с даты регистрации до года, в котором рассчитывается </a:t>
            </a:r>
            <a:r>
              <a:rPr lang="ru-RU" sz="2800" dirty="0" smtClean="0"/>
              <a:t>скидка</a:t>
            </a:r>
          </a:p>
          <a:p>
            <a:pPr marL="514350" indent="-514350">
              <a:buFontTx/>
              <a:buAutoNum type="arabicParenR"/>
            </a:pPr>
            <a:r>
              <a:rPr lang="ru-RU" sz="2800" dirty="0" smtClean="0"/>
              <a:t>своевременно </a:t>
            </a:r>
            <a:r>
              <a:rPr lang="ru-RU" sz="2800" dirty="0"/>
              <a:t>уплачивать текущие страховые </a:t>
            </a:r>
            <a:r>
              <a:rPr lang="ru-RU" sz="2800" dirty="0" smtClean="0"/>
              <a:t>взносы</a:t>
            </a:r>
          </a:p>
          <a:p>
            <a:pPr marL="514350" indent="-514350">
              <a:buFontTx/>
              <a:buAutoNum type="arabicParenR"/>
            </a:pPr>
            <a:r>
              <a:rPr lang="ru-RU" sz="2800" dirty="0"/>
              <a:t>не иметь задолженности по страховым взносам на дату подачи заявления о предоставлении скидки</a:t>
            </a:r>
          </a:p>
          <a:p>
            <a:pPr marL="514350" indent="-514350">
              <a:buAutoNum type="arabicParenR"/>
            </a:pPr>
            <a:endParaRPr lang="ru-RU" sz="2800" dirty="0"/>
          </a:p>
        </p:txBody>
      </p:sp>
    </p:spTree>
    <p:extLst>
      <p:ext uri="{BB962C8B-B14F-4D97-AF65-F5344CB8AC3E}">
        <p14:creationId xmlns:p14="http://schemas.microsoft.com/office/powerpoint/2010/main" val="37214264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4832092"/>
          </a:xfrm>
          <a:prstGeom prst="rect">
            <a:avLst/>
          </a:prstGeom>
        </p:spPr>
        <p:txBody>
          <a:bodyPr wrap="square">
            <a:spAutoFit/>
          </a:bodyPr>
          <a:lstStyle/>
          <a:p>
            <a:r>
              <a:rPr lang="ru-RU" sz="2800" b="1" dirty="0">
                <a:solidFill>
                  <a:srgbClr val="FFFF00"/>
                </a:solidFill>
              </a:rPr>
              <a:t>Формула расчета размера страхового тарифа с учетом </a:t>
            </a:r>
            <a:r>
              <a:rPr lang="ru-RU" sz="2800" b="1" dirty="0" smtClean="0">
                <a:solidFill>
                  <a:srgbClr val="FFFF00"/>
                </a:solidFill>
              </a:rPr>
              <a:t>скидки:</a:t>
            </a:r>
            <a:endParaRPr lang="ru-RU" sz="2800" b="1" dirty="0">
              <a:solidFill>
                <a:srgbClr val="FFFF00"/>
              </a:solidFill>
            </a:endParaRPr>
          </a:p>
          <a:p>
            <a:r>
              <a:rPr lang="ru-RU" sz="2800" dirty="0"/>
              <a:t> </a:t>
            </a:r>
          </a:p>
          <a:p>
            <a:r>
              <a:rPr lang="ru-RU" sz="2800" dirty="0"/>
              <a:t>Т = </a:t>
            </a:r>
            <a:r>
              <a:rPr lang="ru-RU" sz="2800" dirty="0" err="1"/>
              <a:t>Туст</a:t>
            </a:r>
            <a:r>
              <a:rPr lang="ru-RU" sz="2800" dirty="0"/>
              <a:t> - С,</a:t>
            </a:r>
          </a:p>
          <a:p>
            <a:r>
              <a:rPr lang="ru-RU" sz="2800" dirty="0"/>
              <a:t> </a:t>
            </a:r>
          </a:p>
          <a:p>
            <a:r>
              <a:rPr lang="ru-RU" sz="2800" dirty="0"/>
              <a:t>где Т - размер страхового тарифа с учетом скидки;</a:t>
            </a:r>
          </a:p>
          <a:p>
            <a:r>
              <a:rPr lang="ru-RU" sz="2800" dirty="0" err="1"/>
              <a:t>Туст</a:t>
            </a:r>
            <a:r>
              <a:rPr lang="ru-RU" sz="2800" dirty="0"/>
              <a:t> - установленный для страхователя размер страхового тарифа без учета скидки;</a:t>
            </a:r>
          </a:p>
          <a:p>
            <a:r>
              <a:rPr lang="ru-RU" sz="2800" dirty="0"/>
              <a:t>С - скидка к страховому тарифу.</a:t>
            </a:r>
          </a:p>
          <a:p>
            <a:endParaRPr lang="ru-RU" sz="2800" dirty="0"/>
          </a:p>
        </p:txBody>
      </p:sp>
    </p:spTree>
    <p:extLst>
      <p:ext uri="{BB962C8B-B14F-4D97-AF65-F5344CB8AC3E}">
        <p14:creationId xmlns:p14="http://schemas.microsoft.com/office/powerpoint/2010/main" val="15956464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4832092"/>
          </a:xfrm>
          <a:prstGeom prst="rect">
            <a:avLst/>
          </a:prstGeom>
        </p:spPr>
        <p:txBody>
          <a:bodyPr wrap="square">
            <a:spAutoFit/>
          </a:bodyPr>
          <a:lstStyle/>
          <a:p>
            <a:r>
              <a:rPr lang="ru-RU" sz="2800" b="1" dirty="0">
                <a:solidFill>
                  <a:srgbClr val="FFFF00"/>
                </a:solidFill>
              </a:rPr>
              <a:t>Размер страхового тарифа с учетом надбавки рассчитывается по </a:t>
            </a:r>
            <a:r>
              <a:rPr lang="ru-RU" sz="2800" b="1" dirty="0" smtClean="0">
                <a:solidFill>
                  <a:srgbClr val="FFFF00"/>
                </a:solidFill>
              </a:rPr>
              <a:t>формуле</a:t>
            </a:r>
            <a:r>
              <a:rPr lang="ru-RU" sz="2800" b="1" dirty="0">
                <a:solidFill>
                  <a:srgbClr val="FFFF00"/>
                </a:solidFill>
              </a:rPr>
              <a:t>:</a:t>
            </a:r>
          </a:p>
          <a:p>
            <a:r>
              <a:rPr lang="ru-RU" sz="2800" dirty="0"/>
              <a:t> </a:t>
            </a:r>
          </a:p>
          <a:p>
            <a:r>
              <a:rPr lang="ru-RU" sz="2800" dirty="0"/>
              <a:t>Т = </a:t>
            </a:r>
            <a:r>
              <a:rPr lang="ru-RU" sz="2800" dirty="0" err="1"/>
              <a:t>Туст</a:t>
            </a:r>
            <a:r>
              <a:rPr lang="ru-RU" sz="2800" dirty="0"/>
              <a:t> + Н,</a:t>
            </a:r>
          </a:p>
          <a:p>
            <a:r>
              <a:rPr lang="ru-RU" sz="2800" dirty="0"/>
              <a:t> </a:t>
            </a:r>
          </a:p>
          <a:p>
            <a:r>
              <a:rPr lang="ru-RU" sz="2800" dirty="0"/>
              <a:t>где Т - размер страхового тарифа с учетом надбавки;</a:t>
            </a:r>
          </a:p>
          <a:p>
            <a:r>
              <a:rPr lang="ru-RU" sz="2800" dirty="0" err="1"/>
              <a:t>Туст</a:t>
            </a:r>
            <a:r>
              <a:rPr lang="ru-RU" sz="2800" dirty="0"/>
              <a:t> - установленный для страхователя размер страхового тарифа без учета надбавки;</a:t>
            </a:r>
          </a:p>
          <a:p>
            <a:r>
              <a:rPr lang="ru-RU" sz="2800" dirty="0"/>
              <a:t>Н - надбавка к страховому тарифу.</a:t>
            </a:r>
          </a:p>
          <a:p>
            <a:endParaRPr lang="ru-RU" sz="2800" dirty="0"/>
          </a:p>
        </p:txBody>
      </p:sp>
    </p:spTree>
    <p:extLst>
      <p:ext uri="{BB962C8B-B14F-4D97-AF65-F5344CB8AC3E}">
        <p14:creationId xmlns:p14="http://schemas.microsoft.com/office/powerpoint/2010/main" val="37297912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6001643"/>
          </a:xfrm>
          <a:prstGeom prst="rect">
            <a:avLst/>
          </a:prstGeom>
        </p:spPr>
        <p:txBody>
          <a:bodyPr wrap="square">
            <a:spAutoFit/>
          </a:bodyPr>
          <a:lstStyle/>
          <a:p>
            <a:r>
              <a:rPr lang="ru-RU" sz="2400" i="1" dirty="0">
                <a:solidFill>
                  <a:srgbClr val="FFFF00"/>
                </a:solidFill>
              </a:rPr>
              <a:t>Например, организация "Альфа" занимается производством вентиляторов. Данному виду деятельности присвоен XVII класс профессионального риска, которому соответствует страховой тариф 2,1% (ст. 1 Федерального закона от 22.12.2005 N 179-ФЗ, ст. 1 Федерального закона от 02.12.2013 N 323-ФЗ, Классификация видов деятельности).</a:t>
            </a:r>
            <a:endParaRPr lang="ru-RU" sz="2400" dirty="0">
              <a:solidFill>
                <a:srgbClr val="FFFF00"/>
              </a:solidFill>
            </a:endParaRPr>
          </a:p>
          <a:p>
            <a:r>
              <a:rPr lang="ru-RU" sz="2400" i="1" dirty="0">
                <a:solidFill>
                  <a:srgbClr val="FFFF00"/>
                </a:solidFill>
              </a:rPr>
              <a:t>28 июня 2013 г. филиал ФСС РФ вынес решение об установлении организации "Альфа" надбавки к страховому тарифу в размере 20%.</a:t>
            </a:r>
            <a:endParaRPr lang="ru-RU" sz="2400" dirty="0">
              <a:solidFill>
                <a:srgbClr val="FFFF00"/>
              </a:solidFill>
            </a:endParaRPr>
          </a:p>
          <a:p>
            <a:r>
              <a:rPr lang="ru-RU" sz="2400" i="1" dirty="0">
                <a:solidFill>
                  <a:srgbClr val="FFFF00"/>
                </a:solidFill>
              </a:rPr>
              <a:t>Бухгалтер организации рассчитал страховой тариф с учетом надбавки:</a:t>
            </a:r>
            <a:endParaRPr lang="ru-RU" sz="2400" dirty="0">
              <a:solidFill>
                <a:srgbClr val="FFFF00"/>
              </a:solidFill>
            </a:endParaRPr>
          </a:p>
          <a:p>
            <a:r>
              <a:rPr lang="ru-RU" sz="2400" i="1" dirty="0">
                <a:solidFill>
                  <a:srgbClr val="FFFF00"/>
                </a:solidFill>
              </a:rPr>
              <a:t>2,1% + (2,1% x 20%) = 2,52%.</a:t>
            </a:r>
            <a:endParaRPr lang="ru-RU" sz="2400" dirty="0">
              <a:solidFill>
                <a:srgbClr val="FFFF00"/>
              </a:solidFill>
            </a:endParaRPr>
          </a:p>
          <a:p>
            <a:r>
              <a:rPr lang="ru-RU" sz="2400" i="1" dirty="0">
                <a:solidFill>
                  <a:srgbClr val="FFFF00"/>
                </a:solidFill>
              </a:rPr>
              <a:t>Этот тариф организация "Альфа" должна применять с 1 января 2014 г.</a:t>
            </a:r>
            <a:endParaRPr lang="ru-RU" sz="2400" dirty="0">
              <a:solidFill>
                <a:srgbClr val="FFFF00"/>
              </a:solidFill>
            </a:endParaRPr>
          </a:p>
          <a:p>
            <a:endParaRPr lang="ru-RU" sz="2400" dirty="0">
              <a:solidFill>
                <a:srgbClr val="FFFF00"/>
              </a:solidFill>
            </a:endParaRPr>
          </a:p>
        </p:txBody>
      </p:sp>
    </p:spTree>
    <p:extLst>
      <p:ext uri="{BB962C8B-B14F-4D97-AF65-F5344CB8AC3E}">
        <p14:creationId xmlns:p14="http://schemas.microsoft.com/office/powerpoint/2010/main" val="36619313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5816977"/>
          </a:xfrm>
          <a:prstGeom prst="rect">
            <a:avLst/>
          </a:prstGeom>
        </p:spPr>
        <p:txBody>
          <a:bodyPr wrap="square">
            <a:spAutoFit/>
          </a:bodyPr>
          <a:lstStyle/>
          <a:p>
            <a:r>
              <a:rPr lang="ru-RU" sz="2000" b="1" dirty="0">
                <a:solidFill>
                  <a:srgbClr val="FFFF00"/>
                </a:solidFill>
              </a:rPr>
              <a:t>Льготы - это определенные преимущества для отдельных категорий плательщиков страховых взносов. Такие преимущества позволяют страхователям уплачивать взносы в пониженном размере.</a:t>
            </a:r>
          </a:p>
          <a:p>
            <a:r>
              <a:rPr lang="ru-RU" sz="2000" b="1" dirty="0"/>
              <a:t>По своей сути предоставление льгот по страховым взносам направлено на </a:t>
            </a:r>
            <a:r>
              <a:rPr lang="ru-RU" sz="2000" b="1" dirty="0">
                <a:solidFill>
                  <a:srgbClr val="FFFF00"/>
                </a:solidFill>
              </a:rPr>
              <a:t>социальную защиту инвалидов</a:t>
            </a:r>
            <a:r>
              <a:rPr lang="ru-RU" sz="2000" b="1" dirty="0" smtClean="0"/>
              <a:t>.</a:t>
            </a:r>
          </a:p>
          <a:p>
            <a:endParaRPr lang="ru-RU" b="1" dirty="0" smtClean="0"/>
          </a:p>
          <a:p>
            <a:r>
              <a:rPr lang="ru-RU" b="1" dirty="0" smtClean="0"/>
              <a:t>На </a:t>
            </a:r>
            <a:r>
              <a:rPr lang="ru-RU" b="1" dirty="0"/>
              <a:t>льготы имеют право те организации, которые принимают на работу инвалидов либо созданы с целью социальной поддержки таких лиц. В ст. 2 Федерального закона от 22.12.2005 N 179-ФЗ "О страховых тарифах на обязательное социальное страхование от несчастных случаев на производстве и профессиональных заболеваний на 2006 год" для таких организаций установлены льготы в виде пониженного тарифа страховых взносов. Действие льгот ежегодно продлевалось и распространено, в частности, на 2015 - 2017 гг. (Федеральный закон от 01.12.2014 N 401-ФЗ).</a:t>
            </a:r>
          </a:p>
          <a:p>
            <a:r>
              <a:rPr lang="ru-RU" b="1" dirty="0"/>
              <a:t>Кроме того, льгота в виде пониженного страхового тарифа распространяется также на индивидуальных предпринимателей, у которых трудятся инвалиды I, II, III групп (ст. 2 Закона N 401-ФЗ</a:t>
            </a:r>
            <a:r>
              <a:rPr lang="ru-RU" b="1" dirty="0" smtClean="0"/>
              <a:t>).</a:t>
            </a:r>
            <a:endParaRPr lang="ru-RU" b="1" dirty="0"/>
          </a:p>
        </p:txBody>
      </p:sp>
    </p:spTree>
    <p:extLst>
      <p:ext uri="{BB962C8B-B14F-4D97-AF65-F5344CB8AC3E}">
        <p14:creationId xmlns:p14="http://schemas.microsoft.com/office/powerpoint/2010/main" val="11985905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4832092"/>
          </a:xfrm>
          <a:prstGeom prst="rect">
            <a:avLst/>
          </a:prstGeom>
        </p:spPr>
        <p:txBody>
          <a:bodyPr wrap="square">
            <a:spAutoFit/>
          </a:bodyPr>
          <a:lstStyle/>
          <a:p>
            <a:r>
              <a:rPr lang="ru-RU" sz="2800" b="1" dirty="0"/>
              <a:t>Таким образом, условно льготы можно разделить </a:t>
            </a:r>
            <a:r>
              <a:rPr lang="ru-RU" sz="2800" b="1" dirty="0">
                <a:solidFill>
                  <a:srgbClr val="FFFF00"/>
                </a:solidFill>
              </a:rPr>
              <a:t>на две группы</a:t>
            </a:r>
            <a:r>
              <a:rPr lang="ru-RU" sz="2800" b="1" dirty="0"/>
              <a:t>.</a:t>
            </a:r>
          </a:p>
          <a:p>
            <a:r>
              <a:rPr lang="ru-RU" sz="2800" b="1" dirty="0">
                <a:solidFill>
                  <a:srgbClr val="FFFF00"/>
                </a:solidFill>
              </a:rPr>
              <a:t>Первая группа </a:t>
            </a:r>
            <a:r>
              <a:rPr lang="ru-RU" sz="2800" b="1" dirty="0"/>
              <a:t>включает льготы всем организациям и предпринимателям, которые оплачивают труд инвалидов I, II и III групп (п. 1 ст. 2 Закона N 179-ФЗ, ст. 2 Закона N 401-ФЗ).</a:t>
            </a:r>
          </a:p>
          <a:p>
            <a:r>
              <a:rPr lang="ru-RU" sz="2800" b="1" dirty="0">
                <a:solidFill>
                  <a:srgbClr val="FFFF00"/>
                </a:solidFill>
              </a:rPr>
              <a:t>Вторая группа </a:t>
            </a:r>
            <a:r>
              <a:rPr lang="ru-RU" sz="2800" b="1" dirty="0"/>
              <a:t>- это льготы, предоставленные специализированным организациям инвалидов (п. 2 ст. 2 Закона N 179-ФЗ).</a:t>
            </a:r>
          </a:p>
        </p:txBody>
      </p:sp>
    </p:spTree>
    <p:extLst>
      <p:ext uri="{BB962C8B-B14F-4D97-AF65-F5344CB8AC3E}">
        <p14:creationId xmlns:p14="http://schemas.microsoft.com/office/powerpoint/2010/main" val="8727037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5262979"/>
          </a:xfrm>
          <a:prstGeom prst="rect">
            <a:avLst/>
          </a:prstGeom>
        </p:spPr>
        <p:txBody>
          <a:bodyPr wrap="square">
            <a:spAutoFit/>
          </a:bodyPr>
          <a:lstStyle/>
          <a:p>
            <a:r>
              <a:rPr lang="ru-RU" sz="2400" dirty="0"/>
              <a:t>Если в </a:t>
            </a:r>
            <a:r>
              <a:rPr lang="ru-RU" sz="2400" dirty="0" smtClean="0"/>
              <a:t>организации </a:t>
            </a:r>
            <a:r>
              <a:rPr lang="ru-RU" sz="2400" dirty="0"/>
              <a:t>трудятся инвалиды I, II или III группы, </a:t>
            </a:r>
            <a:r>
              <a:rPr lang="ru-RU" sz="2400" dirty="0" smtClean="0"/>
              <a:t>то применяется льготный тариф на страховые взносы, начисляемые на </a:t>
            </a:r>
            <a:r>
              <a:rPr lang="ru-RU" sz="2400" dirty="0"/>
              <a:t>выплаты в пользу таких </a:t>
            </a:r>
            <a:r>
              <a:rPr lang="ru-RU" sz="2400" dirty="0" smtClean="0"/>
              <a:t>работников.</a:t>
            </a:r>
          </a:p>
          <a:p>
            <a:endParaRPr lang="ru-RU" sz="2400" dirty="0" smtClean="0"/>
          </a:p>
          <a:p>
            <a:r>
              <a:rPr lang="ru-RU" sz="2400" dirty="0" smtClean="0"/>
              <a:t>А </a:t>
            </a:r>
            <a:r>
              <a:rPr lang="ru-RU" sz="2400" dirty="0">
                <a:solidFill>
                  <a:srgbClr val="FFFF00"/>
                </a:solidFill>
              </a:rPr>
              <a:t>именно 60% общего размера тарифа</a:t>
            </a:r>
            <a:r>
              <a:rPr lang="ru-RU" sz="2400" dirty="0"/>
              <a:t>, применяемого </a:t>
            </a:r>
            <a:r>
              <a:rPr lang="ru-RU" sz="2400" dirty="0" smtClean="0"/>
              <a:t>организацией</a:t>
            </a:r>
            <a:r>
              <a:rPr lang="ru-RU" sz="2400" dirty="0"/>
              <a:t>. Это предусмотрено в п. 1 ст. 2 Закона N 179-ФЗ. Действие данной льготы, установленной на 2006 г., ежегодно продлевалось и распространено, в частности, на 2015 - 2017 гг. (Федеральный закон от 01.12.2014 N 401-ФЗ</a:t>
            </a:r>
            <a:r>
              <a:rPr lang="ru-RU" sz="2400" dirty="0" smtClean="0"/>
              <a:t>).</a:t>
            </a:r>
          </a:p>
          <a:p>
            <a:endParaRPr lang="ru-RU" sz="2400" dirty="0"/>
          </a:p>
          <a:p>
            <a:r>
              <a:rPr lang="ru-RU" sz="2400" dirty="0"/>
              <a:t>Льготой может воспользоваться любая организация независимо от своей организационно-правовой формы.</a:t>
            </a:r>
          </a:p>
        </p:txBody>
      </p:sp>
    </p:spTree>
    <p:extLst>
      <p:ext uri="{BB962C8B-B14F-4D97-AF65-F5344CB8AC3E}">
        <p14:creationId xmlns:p14="http://schemas.microsoft.com/office/powerpoint/2010/main" val="328418980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4893647"/>
          </a:xfrm>
          <a:prstGeom prst="rect">
            <a:avLst/>
          </a:prstGeom>
        </p:spPr>
        <p:txBody>
          <a:bodyPr wrap="square">
            <a:spAutoFit/>
          </a:bodyPr>
          <a:lstStyle/>
          <a:p>
            <a:r>
              <a:rPr lang="ru-RU" sz="2400" i="1" dirty="0">
                <a:solidFill>
                  <a:srgbClr val="FFFF00"/>
                </a:solidFill>
              </a:rPr>
              <a:t>Например, организация "Альфа" занимается производством вентиляторов. Данному виду деятельности присвоен XVII класс профессионального риска, которому соответствует страховой тариф в размере 2,1% (ст. 1 Закона N 179-ФЗ, Классификация видов экономической деятельности по классам профессионального риска, утвержденная Приказом Минтруда России от 25.12.2012 N 625н).</a:t>
            </a:r>
            <a:endParaRPr lang="ru-RU" sz="2400" dirty="0">
              <a:solidFill>
                <a:srgbClr val="FFFF00"/>
              </a:solidFill>
            </a:endParaRPr>
          </a:p>
          <a:p>
            <a:r>
              <a:rPr lang="ru-RU" sz="2400" i="1" dirty="0">
                <a:solidFill>
                  <a:srgbClr val="FFFF00"/>
                </a:solidFill>
              </a:rPr>
              <a:t>В организации "Альфа" трудятся 30 работников, один из них является инвалидом I группы. Размер страхового тарифа по работнику-инвалиду составит 1,26% (2,1% x 60%). По остальным 29 работникам страховой тариф равен 2,1%.</a:t>
            </a:r>
            <a:endParaRPr lang="ru-RU" sz="2400" dirty="0">
              <a:solidFill>
                <a:srgbClr val="FFFF00"/>
              </a:solidFill>
            </a:endParaRPr>
          </a:p>
        </p:txBody>
      </p:sp>
    </p:spTree>
    <p:extLst>
      <p:ext uri="{BB962C8B-B14F-4D97-AF65-F5344CB8AC3E}">
        <p14:creationId xmlns:p14="http://schemas.microsoft.com/office/powerpoint/2010/main" val="11079782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4708981"/>
          </a:xfrm>
          <a:prstGeom prst="rect">
            <a:avLst/>
          </a:prstGeom>
        </p:spPr>
        <p:txBody>
          <a:bodyPr wrap="square">
            <a:spAutoFit/>
          </a:bodyPr>
          <a:lstStyle/>
          <a:p>
            <a:r>
              <a:rPr lang="ru-RU" sz="2000" b="1" dirty="0">
                <a:solidFill>
                  <a:srgbClr val="FFFF00"/>
                </a:solidFill>
              </a:rPr>
              <a:t>Общественные организации инвалидов </a:t>
            </a:r>
            <a:r>
              <a:rPr lang="ru-RU" sz="2000" dirty="0"/>
              <a:t>уплачивают страховые взносы в размере 60% установленного страхового тарифа (</a:t>
            </a:r>
            <a:r>
              <a:rPr lang="ru-RU" sz="2000" dirty="0" err="1"/>
              <a:t>пп</a:t>
            </a:r>
            <a:r>
              <a:rPr lang="ru-RU" sz="2000" dirty="0"/>
              <a:t>. "а" п. 2 ст. 2 Закона от N 179-ФЗ, Федеральный закон от 01.12.2014 N 401-ФЗ).</a:t>
            </a:r>
          </a:p>
          <a:p>
            <a:r>
              <a:rPr lang="ru-RU" sz="2000" dirty="0"/>
              <a:t>Чтобы применять льготу, организация должна одновременно отвечать двум критериям. Перечислим их:</a:t>
            </a:r>
          </a:p>
          <a:p>
            <a:r>
              <a:rPr lang="ru-RU" sz="2000" dirty="0"/>
              <a:t>- организация инвалидов создана в особой форме - общественной организации или союза (ст. ст. 117, 121 - 123 ГК РФ, ст. ст. 8, 13 Федерального закона от 19.05.1995 N 82-ФЗ "Об общественных объединениях");</a:t>
            </a:r>
          </a:p>
          <a:p>
            <a:r>
              <a:rPr lang="ru-RU" sz="2000" dirty="0"/>
              <a:t>- в составе членов общественной организации (союза) не менее 80% инвалидов и их законных представителей. Напомним, что членство оформляется заявлениями таких лиц или иными документами, которые позволяют учитывать количество членов данной организации (ч. 2 ст. 6 Закона N 82-ФЗ).</a:t>
            </a:r>
          </a:p>
        </p:txBody>
      </p:sp>
    </p:spTree>
    <p:extLst>
      <p:ext uri="{BB962C8B-B14F-4D97-AF65-F5344CB8AC3E}">
        <p14:creationId xmlns:p14="http://schemas.microsoft.com/office/powerpoint/2010/main" val="27326935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208912" cy="1631216"/>
          </a:xfrm>
          <a:prstGeom prst="rect">
            <a:avLst/>
          </a:prstGeom>
        </p:spPr>
        <p:txBody>
          <a:bodyPr wrap="square">
            <a:spAutoFit/>
          </a:bodyPr>
          <a:lstStyle/>
          <a:p>
            <a:r>
              <a:rPr lang="ru-RU" sz="2000" dirty="0"/>
              <a:t>Страховые взносы </a:t>
            </a:r>
            <a:r>
              <a:rPr lang="ru-RU" sz="2000" dirty="0" smtClean="0"/>
              <a:t>рассчитываются ежемесячно </a:t>
            </a:r>
            <a:r>
              <a:rPr lang="ru-RU" sz="2000" dirty="0"/>
              <a:t>исходя из начисленной в этом месяце оплаты труда и страхового тарифа, который установлен для </a:t>
            </a:r>
            <a:r>
              <a:rPr lang="ru-RU" sz="2000" dirty="0" smtClean="0"/>
              <a:t>организации</a:t>
            </a:r>
            <a:r>
              <a:rPr lang="ru-RU" sz="2000" dirty="0"/>
              <a:t>. Если ФСС РФ назначил вам к тарифу скидку или надбавку, то при расчете их также нужно </a:t>
            </a:r>
            <a:r>
              <a:rPr lang="ru-RU" sz="2000" dirty="0" smtClean="0"/>
              <a:t>учитывать.</a:t>
            </a:r>
            <a:endParaRPr lang="ru-RU" sz="2000" dirty="0"/>
          </a:p>
        </p:txBody>
      </p:sp>
      <p:graphicFrame>
        <p:nvGraphicFramePr>
          <p:cNvPr id="2" name="Таблица 1"/>
          <p:cNvGraphicFramePr>
            <a:graphicFrameLocks noGrp="1"/>
          </p:cNvGraphicFramePr>
          <p:nvPr>
            <p:extLst>
              <p:ext uri="{D42A27DB-BD31-4B8C-83A1-F6EECF244321}">
                <p14:modId xmlns:p14="http://schemas.microsoft.com/office/powerpoint/2010/main" val="4046444125"/>
              </p:ext>
            </p:extLst>
          </p:nvPr>
        </p:nvGraphicFramePr>
        <p:xfrm>
          <a:off x="467543" y="2780928"/>
          <a:ext cx="8208912" cy="1968086"/>
        </p:xfrm>
        <a:graphic>
          <a:graphicData uri="http://schemas.openxmlformats.org/drawingml/2006/table">
            <a:tbl>
              <a:tblPr>
                <a:tableStyleId>{2D5ABB26-0587-4C30-8999-92F81FD0307C}</a:tableStyleId>
              </a:tblPr>
              <a:tblGrid>
                <a:gridCol w="2703942"/>
                <a:gridCol w="2752485"/>
                <a:gridCol w="2752485"/>
              </a:tblGrid>
              <a:tr h="576674">
                <a:tc gridSpan="3">
                  <a:txBody>
                    <a:bodyPr/>
                    <a:lstStyle/>
                    <a:p>
                      <a:pPr algn="ctr">
                        <a:lnSpc>
                          <a:spcPct val="115000"/>
                        </a:lnSpc>
                        <a:spcAft>
                          <a:spcPts val="0"/>
                        </a:spcAft>
                      </a:pPr>
                      <a:r>
                        <a:rPr lang="ru-RU" sz="1800" b="1" dirty="0">
                          <a:effectLst/>
                        </a:rPr>
                        <a:t>Расчет страхового взноса</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1295534">
                <a:tc>
                  <a:txBody>
                    <a:bodyPr/>
                    <a:lstStyle/>
                    <a:p>
                      <a:pPr>
                        <a:lnSpc>
                          <a:spcPct val="115000"/>
                        </a:lnSpc>
                        <a:spcAft>
                          <a:spcPts val="0"/>
                        </a:spcAft>
                      </a:pPr>
                      <a:r>
                        <a:rPr lang="ru-RU" sz="1800" b="1">
                          <a:effectLst/>
                        </a:rPr>
                        <a:t>без скидки и надбавки к страховому тарифу:</a:t>
                      </a:r>
                    </a:p>
                    <a:p>
                      <a:pPr>
                        <a:lnSpc>
                          <a:spcPct val="115000"/>
                        </a:lnSpc>
                        <a:spcAft>
                          <a:spcPts val="0"/>
                        </a:spcAft>
                      </a:pPr>
                      <a:r>
                        <a:rPr lang="ru-RU" sz="1800" b="1">
                          <a:effectLst/>
                        </a:rPr>
                        <a:t>СВ = БН x СТ</a:t>
                      </a:r>
                      <a:endParaRPr lang="ru-RU" sz="18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800" b="1">
                          <a:effectLst/>
                        </a:rPr>
                        <a:t>со скидкой к страховому тарифу:</a:t>
                      </a:r>
                    </a:p>
                    <a:p>
                      <a:pPr>
                        <a:lnSpc>
                          <a:spcPct val="115000"/>
                        </a:lnSpc>
                        <a:spcAft>
                          <a:spcPts val="0"/>
                        </a:spcAft>
                      </a:pPr>
                      <a:r>
                        <a:rPr lang="ru-RU" sz="1800" b="1">
                          <a:effectLst/>
                        </a:rPr>
                        <a:t>СВ = БН x (СТ - С)</a:t>
                      </a:r>
                      <a:endParaRPr lang="ru-RU" sz="1800" b="1">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ru-RU" sz="1800" b="1" dirty="0">
                          <a:effectLst/>
                        </a:rPr>
                        <a:t>с надбавкой к страховому тарифу:</a:t>
                      </a:r>
                    </a:p>
                    <a:p>
                      <a:pPr>
                        <a:lnSpc>
                          <a:spcPct val="115000"/>
                        </a:lnSpc>
                        <a:spcAft>
                          <a:spcPts val="0"/>
                        </a:spcAft>
                      </a:pPr>
                      <a:r>
                        <a:rPr lang="ru-RU" sz="1800" b="1" dirty="0">
                          <a:effectLst/>
                        </a:rPr>
                        <a:t>СВ = БН x (СТ + Н)</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4689943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09.05.2015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71</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a:t>
            </a:r>
            <a:r>
              <a:rPr lang="ru-RU" altLang="ru-RU" dirty="0" smtClean="0"/>
              <a:t>3</a:t>
            </a:r>
            <a:endParaRPr lang="ru-RU" altLang="ru-RU" dirty="0" smtClean="0"/>
          </a:p>
        </p:txBody>
      </p:sp>
      <p:sp>
        <p:nvSpPr>
          <p:cNvPr id="7173" name="Rectangle 3"/>
          <p:cNvSpPr>
            <a:spLocks noGrp="1" noChangeArrowheads="1"/>
          </p:cNvSpPr>
          <p:nvPr>
            <p:ph type="body" idx="1"/>
          </p:nvPr>
        </p:nvSpPr>
        <p:spPr>
          <a:xfrm>
            <a:off x="1066800" y="1988840"/>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Обеспечение по страхованию </a:t>
            </a:r>
            <a:r>
              <a:rPr lang="ru-RU" altLang="ru-RU" sz="4000" dirty="0">
                <a:effectLst/>
                <a:cs typeface="Times New Roman" pitchFamily="18" charset="0"/>
              </a:rPr>
              <a:t>от несчастных случаев на производстве и профессиональных заболеваний</a:t>
            </a:r>
            <a:endParaRPr lang="ru-RU" sz="4000" dirty="0">
              <a:effectLst/>
              <a:cs typeface="Times New Roman" pitchFamily="18" charset="0"/>
            </a:endParaRPr>
          </a:p>
          <a:p>
            <a:pPr marL="0" indent="0" algn="ctr" eaLnBrk="1" hangingPunct="1">
              <a:lnSpc>
                <a:spcPct val="90000"/>
              </a:lnSpc>
              <a:buClr>
                <a:srgbClr val="FFFFCC"/>
              </a:buClr>
              <a:buNone/>
            </a:pP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865699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60648"/>
            <a:ext cx="7632848" cy="5995552"/>
          </a:xfrm>
          <a:prstGeom prst="rect">
            <a:avLst/>
          </a:prstGeom>
        </p:spPr>
        <p:txBody>
          <a:bodyPr wrap="square">
            <a:spAutoFit/>
          </a:bodyPr>
          <a:lstStyle/>
          <a:p>
            <a:pPr indent="342900">
              <a:lnSpc>
                <a:spcPct val="115000"/>
              </a:lnSpc>
            </a:pPr>
            <a:r>
              <a:rPr lang="ru-RU" sz="2400" b="1" dirty="0" smtClean="0"/>
              <a:t>Если в организации произошел </a:t>
            </a:r>
            <a:r>
              <a:rPr lang="ru-RU" sz="2400" b="1" dirty="0"/>
              <a:t>несчастный случай на производстве или работник получил профзаболевание. В такой ситуации </a:t>
            </a:r>
            <a:r>
              <a:rPr lang="ru-RU" sz="2400" b="1" dirty="0" smtClean="0"/>
              <a:t>работодатель должен выплатить </a:t>
            </a:r>
            <a:r>
              <a:rPr lang="ru-RU" sz="2400" b="1" dirty="0"/>
              <a:t>часть обеспечения по страхованию. Согласно п. п. 1, 7 ст. 15 Закона N 125-ФЗ, п. 9 Правил начисления, учета и расходования средств это:</a:t>
            </a:r>
          </a:p>
          <a:p>
            <a:pPr indent="342900">
              <a:lnSpc>
                <a:spcPct val="115000"/>
              </a:lnSpc>
            </a:pPr>
            <a:r>
              <a:rPr lang="ru-RU" sz="2400" b="1" dirty="0"/>
              <a:t>1) пособие по временной нетрудоспособности;</a:t>
            </a:r>
          </a:p>
          <a:p>
            <a:pPr indent="342900">
              <a:lnSpc>
                <a:spcPct val="115000"/>
              </a:lnSpc>
            </a:pPr>
            <a:r>
              <a:rPr lang="ru-RU" sz="2400" b="1" dirty="0"/>
              <a:t>2) отпускные в связи с дополнительным отпуском на период санаторно-курортного лечения и проезда к месту такого лечения, если путевку работнику выдал ФСС РФ.</a:t>
            </a:r>
          </a:p>
        </p:txBody>
      </p:sp>
    </p:spTree>
    <p:extLst>
      <p:ext uri="{BB962C8B-B14F-4D97-AF65-F5344CB8AC3E}">
        <p14:creationId xmlns:p14="http://schemas.microsoft.com/office/powerpoint/2010/main" val="242775382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7632848" cy="5940088"/>
          </a:xfrm>
          <a:prstGeom prst="rect">
            <a:avLst/>
          </a:prstGeom>
        </p:spPr>
        <p:txBody>
          <a:bodyPr wrap="square">
            <a:spAutoFit/>
          </a:bodyPr>
          <a:lstStyle/>
          <a:p>
            <a:r>
              <a:rPr lang="ru-RU" sz="2000" i="1" dirty="0">
                <a:solidFill>
                  <a:srgbClr val="FFFF00"/>
                </a:solidFill>
              </a:rPr>
              <a:t>Например, организация "Альфа" занимается производством офисного оборудования. Данному виду деятельности присвоен V класс профессионального риска, которому соответствует страховой тариф в размере 0,6% (Закон N 179-ФЗ, Классификация видов деятельности).</a:t>
            </a:r>
            <a:endParaRPr lang="ru-RU" sz="2000" dirty="0">
              <a:solidFill>
                <a:srgbClr val="FFFF00"/>
              </a:solidFill>
            </a:endParaRPr>
          </a:p>
          <a:p>
            <a:r>
              <a:rPr lang="ru-RU" sz="2000" i="1" dirty="0">
                <a:solidFill>
                  <a:srgbClr val="FFFF00"/>
                </a:solidFill>
              </a:rPr>
              <a:t>В январе организация "Альфа" начислила своим работникам заработную плату в размере 2 500 000 руб. Кроме того, она выплатила инженеру А.В. Сидорову пособие по временной нетрудоспособности в связи с несчастным случаем на производстве в сумме 28 000 руб. Скидок и надбавок к страховому тарифу у организации нет.</a:t>
            </a:r>
            <a:endParaRPr lang="ru-RU" sz="2000" dirty="0">
              <a:solidFill>
                <a:srgbClr val="FFFF00"/>
              </a:solidFill>
            </a:endParaRPr>
          </a:p>
          <a:p>
            <a:r>
              <a:rPr lang="ru-RU" sz="2000" i="1" dirty="0">
                <a:solidFill>
                  <a:srgbClr val="FFFF00"/>
                </a:solidFill>
              </a:rPr>
              <a:t>Размер страховых взносов для перечисления в ФСС РФ за январь рассчитывается так:</a:t>
            </a:r>
            <a:endParaRPr lang="ru-RU" sz="2000" dirty="0">
              <a:solidFill>
                <a:srgbClr val="FFFF00"/>
              </a:solidFill>
            </a:endParaRPr>
          </a:p>
          <a:p>
            <a:r>
              <a:rPr lang="ru-RU" sz="2000" i="1" dirty="0">
                <a:solidFill>
                  <a:srgbClr val="FFFF00"/>
                </a:solidFill>
              </a:rPr>
              <a:t>2 500 000 руб. x 0,6% - 28 000 руб. = -13 000 руб.</a:t>
            </a:r>
            <a:endParaRPr lang="ru-RU" sz="2000" dirty="0">
              <a:solidFill>
                <a:srgbClr val="FFFF00"/>
              </a:solidFill>
            </a:endParaRPr>
          </a:p>
          <a:p>
            <a:r>
              <a:rPr lang="ru-RU" sz="2000" i="1" dirty="0">
                <a:solidFill>
                  <a:srgbClr val="FFFF00"/>
                </a:solidFill>
              </a:rPr>
              <a:t>Величина взносов получилась отрицательная. Значит, за этот месяц организация "Альфа" их не уплачивает. Часть пособия по временной нетрудоспособности, которая не покрыта за счет взносов (13 000 руб.), организация может возместить из ФСС РФ.</a:t>
            </a:r>
            <a:endParaRPr lang="ru-RU" sz="2000" dirty="0">
              <a:solidFill>
                <a:srgbClr val="FFFF00"/>
              </a:solidFill>
            </a:endParaRPr>
          </a:p>
        </p:txBody>
      </p:sp>
    </p:spTree>
    <p:extLst>
      <p:ext uri="{BB962C8B-B14F-4D97-AF65-F5344CB8AC3E}">
        <p14:creationId xmlns:p14="http://schemas.microsoft.com/office/powerpoint/2010/main" val="129505175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92696"/>
            <a:ext cx="7632848" cy="5262979"/>
          </a:xfrm>
          <a:prstGeom prst="rect">
            <a:avLst/>
          </a:prstGeom>
        </p:spPr>
        <p:txBody>
          <a:bodyPr wrap="square">
            <a:spAutoFit/>
          </a:bodyPr>
          <a:lstStyle/>
          <a:p>
            <a:r>
              <a:rPr lang="ru-RU" sz="2400" dirty="0"/>
              <a:t>За всеми страхователями закреплены, в частности, следующие обязанности (ст. 17 Закона N 125-ФЗ):</a:t>
            </a:r>
          </a:p>
          <a:p>
            <a:pPr marL="342900" indent="-342900">
              <a:buFontTx/>
              <a:buChar char="-"/>
            </a:pPr>
            <a:r>
              <a:rPr lang="ru-RU" sz="2400" dirty="0" smtClean="0"/>
              <a:t>выплачивать </a:t>
            </a:r>
            <a:r>
              <a:rPr lang="ru-RU" sz="2400" dirty="0"/>
              <a:t>страховое обеспечение пострадавшим от несчастных случаев на производстве и профессиональных заболеваний</a:t>
            </a:r>
            <a:r>
              <a:rPr lang="ru-RU" sz="2400" dirty="0" smtClean="0"/>
              <a:t>;</a:t>
            </a:r>
            <a:endParaRPr lang="ru-RU" sz="2400" dirty="0"/>
          </a:p>
          <a:p>
            <a:pPr marL="342900" indent="-342900">
              <a:buFontTx/>
              <a:buChar char="-"/>
            </a:pPr>
            <a:r>
              <a:rPr lang="ru-RU" sz="2400" dirty="0" smtClean="0"/>
              <a:t>проводить </a:t>
            </a:r>
            <a:r>
              <a:rPr lang="ru-RU" sz="2400" dirty="0"/>
              <a:t>меры, предупреждающие производственный травматизм и профзаболевания</a:t>
            </a:r>
            <a:r>
              <a:rPr lang="ru-RU" sz="2400" dirty="0" smtClean="0"/>
              <a:t>.</a:t>
            </a:r>
          </a:p>
          <a:p>
            <a:pPr marL="342900" indent="-342900">
              <a:buFontTx/>
              <a:buChar char="-"/>
            </a:pPr>
            <a:endParaRPr lang="ru-RU" sz="2400" b="1" dirty="0" smtClean="0"/>
          </a:p>
          <a:p>
            <a:r>
              <a:rPr lang="ru-RU" sz="2400" b="1" dirty="0">
                <a:solidFill>
                  <a:srgbClr val="FFFF00"/>
                </a:solidFill>
              </a:rPr>
              <a:t>Обеспечение по страхованию от производственного травматизма - это возмещение вреда, который причинен жизни и здоровью работника </a:t>
            </a:r>
            <a:r>
              <a:rPr lang="ru-RU" sz="2400" b="1" dirty="0" smtClean="0">
                <a:solidFill>
                  <a:srgbClr val="FFFF00"/>
                </a:solidFill>
              </a:rPr>
              <a:t> </a:t>
            </a:r>
            <a:r>
              <a:rPr lang="ru-RU" sz="2400" b="1" dirty="0">
                <a:solidFill>
                  <a:srgbClr val="FFFF00"/>
                </a:solidFill>
              </a:rPr>
              <a:t>в результате страхового </a:t>
            </a:r>
            <a:r>
              <a:rPr lang="ru-RU" sz="2400" b="1" dirty="0" smtClean="0">
                <a:solidFill>
                  <a:srgbClr val="FFFF00"/>
                </a:solidFill>
              </a:rPr>
              <a:t>случая.</a:t>
            </a:r>
            <a:endParaRPr lang="ru-RU" sz="2400" b="1" dirty="0">
              <a:solidFill>
                <a:srgbClr val="FFFF00"/>
              </a:solidFill>
            </a:endParaRPr>
          </a:p>
        </p:txBody>
      </p:sp>
    </p:spTree>
    <p:extLst>
      <p:ext uri="{BB962C8B-B14F-4D97-AF65-F5344CB8AC3E}">
        <p14:creationId xmlns:p14="http://schemas.microsoft.com/office/powerpoint/2010/main" val="26211839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632848" cy="6001643"/>
          </a:xfrm>
          <a:prstGeom prst="rect">
            <a:avLst/>
          </a:prstGeom>
        </p:spPr>
        <p:txBody>
          <a:bodyPr wrap="square">
            <a:spAutoFit/>
          </a:bodyPr>
          <a:lstStyle/>
          <a:p>
            <a:r>
              <a:rPr lang="ru-RU" sz="2400" dirty="0" smtClean="0"/>
              <a:t>Страховое </a:t>
            </a:r>
            <a:r>
              <a:rPr lang="ru-RU" sz="2400" dirty="0"/>
              <a:t>обеспечение - это денежные суммы, которые в соответствии с законом выплачиваются работнику, пострадавшему в результате страхового случая. Выплата обеспечения должна компенсировать вред, причиненный здоровью работника в результате такого случая</a:t>
            </a:r>
            <a:r>
              <a:rPr lang="ru-RU" sz="2400" dirty="0" smtClean="0"/>
              <a:t>.</a:t>
            </a:r>
          </a:p>
          <a:p>
            <a:endParaRPr lang="ru-RU" sz="2400" dirty="0"/>
          </a:p>
          <a:p>
            <a:r>
              <a:rPr lang="ru-RU" sz="2400" dirty="0"/>
              <a:t>Существует несколько видов обеспечения по </a:t>
            </a:r>
            <a:r>
              <a:rPr lang="ru-RU" sz="2400" dirty="0" smtClean="0"/>
              <a:t>страхованию:</a:t>
            </a:r>
            <a:endParaRPr lang="ru-RU" sz="2400" dirty="0"/>
          </a:p>
          <a:p>
            <a:r>
              <a:rPr lang="ru-RU" sz="2400" dirty="0"/>
              <a:t>1) пособие по временной нетрудоспособности;</a:t>
            </a:r>
          </a:p>
          <a:p>
            <a:r>
              <a:rPr lang="ru-RU" sz="2400" dirty="0"/>
              <a:t>2) единовременная или ежемесячные страховые </a:t>
            </a:r>
            <a:r>
              <a:rPr lang="ru-RU" sz="2400" dirty="0" smtClean="0"/>
              <a:t>выплаты</a:t>
            </a:r>
            <a:r>
              <a:rPr lang="ru-RU" sz="2400" dirty="0"/>
              <a:t>;</a:t>
            </a:r>
            <a:endParaRPr lang="ru-RU" sz="2400" dirty="0" smtClean="0"/>
          </a:p>
          <a:p>
            <a:r>
              <a:rPr lang="ru-RU" sz="2400" dirty="0"/>
              <a:t>3) оплата дополнительных расходов, связанных с медицинской, социальной и профессиональной реабилитацией работника.</a:t>
            </a:r>
          </a:p>
          <a:p>
            <a:endParaRPr lang="ru-RU" sz="2400" dirty="0"/>
          </a:p>
        </p:txBody>
      </p:sp>
    </p:spTree>
    <p:extLst>
      <p:ext uri="{BB962C8B-B14F-4D97-AF65-F5344CB8AC3E}">
        <p14:creationId xmlns:p14="http://schemas.microsoft.com/office/powerpoint/2010/main" val="296367519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7632848" cy="5632311"/>
          </a:xfrm>
          <a:prstGeom prst="rect">
            <a:avLst/>
          </a:prstGeom>
        </p:spPr>
        <p:txBody>
          <a:bodyPr wrap="square">
            <a:spAutoFit/>
          </a:bodyPr>
          <a:lstStyle/>
          <a:p>
            <a:r>
              <a:rPr lang="ru-RU" sz="2400" dirty="0"/>
              <a:t>Основанием для выплаты страхового обеспечения является </a:t>
            </a:r>
            <a:r>
              <a:rPr lang="ru-RU" sz="2400" dirty="0">
                <a:solidFill>
                  <a:srgbClr val="FFFF00"/>
                </a:solidFill>
              </a:rPr>
              <a:t>страховой случай</a:t>
            </a:r>
            <a:r>
              <a:rPr lang="ru-RU" sz="2400" dirty="0"/>
              <a:t>.</a:t>
            </a:r>
          </a:p>
          <a:p>
            <a:r>
              <a:rPr lang="ru-RU" sz="2400" dirty="0"/>
              <a:t>Таким образом, </a:t>
            </a:r>
            <a:r>
              <a:rPr lang="ru-RU" sz="2400" dirty="0" smtClean="0"/>
              <a:t>рассчитывается пособие </a:t>
            </a:r>
            <a:r>
              <a:rPr lang="ru-RU" sz="2400" dirty="0"/>
              <a:t>по временной нетрудоспособности по нормам Закона </a:t>
            </a:r>
            <a:r>
              <a:rPr lang="ru-RU" sz="2400" dirty="0" smtClean="0"/>
              <a:t>№ </a:t>
            </a:r>
            <a:r>
              <a:rPr lang="ru-RU" sz="2400" dirty="0"/>
              <a:t>125-ФЗ и (или) </a:t>
            </a:r>
            <a:r>
              <a:rPr lang="ru-RU" sz="2400" dirty="0" smtClean="0"/>
              <a:t>оплачивается работнику </a:t>
            </a:r>
            <a:r>
              <a:rPr lang="ru-RU" sz="2400" dirty="0"/>
              <a:t>дополнительный отпуск на лечение только в том случае, если с работником произошел страховой случай.</a:t>
            </a:r>
          </a:p>
          <a:p>
            <a:r>
              <a:rPr lang="ru-RU" sz="2400" b="1" dirty="0">
                <a:solidFill>
                  <a:srgbClr val="FFFF00"/>
                </a:solidFill>
              </a:rPr>
              <a:t>Страховой случай - это повреждение здоровья работника в результате несчастного случая на производстве или профессионального заболевания, подтвержденное в установленном порядке </a:t>
            </a:r>
            <a:r>
              <a:rPr lang="ru-RU" sz="2400" dirty="0"/>
              <a:t>(</a:t>
            </a:r>
            <a:r>
              <a:rPr lang="ru-RU" sz="2400" dirty="0" err="1"/>
              <a:t>абз</a:t>
            </a:r>
            <a:r>
              <a:rPr lang="ru-RU" sz="2400" dirty="0"/>
              <a:t>. 9 ст. 3 Закона 125-ФЗ).</a:t>
            </a:r>
          </a:p>
          <a:p>
            <a:endParaRPr lang="ru-RU" sz="2400" dirty="0"/>
          </a:p>
        </p:txBody>
      </p:sp>
    </p:spTree>
    <p:extLst>
      <p:ext uri="{BB962C8B-B14F-4D97-AF65-F5344CB8AC3E}">
        <p14:creationId xmlns:p14="http://schemas.microsoft.com/office/powerpoint/2010/main" val="240677261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632848" cy="5632311"/>
          </a:xfrm>
          <a:prstGeom prst="rect">
            <a:avLst/>
          </a:prstGeom>
        </p:spPr>
        <p:txBody>
          <a:bodyPr wrap="square">
            <a:spAutoFit/>
          </a:bodyPr>
          <a:lstStyle/>
          <a:p>
            <a:r>
              <a:rPr lang="ru-RU" sz="2000" i="1" dirty="0">
                <a:solidFill>
                  <a:srgbClr val="FFFF00"/>
                </a:solidFill>
              </a:rPr>
              <a:t>Например, если ваш работник не выходит на работу, потому что заболел гриппом, оснований для выплаты страхового обеспечения по Закону N 125-ФЗ нет. Ведь данное заболевание является общим инфекционным, а не профессиональным.</a:t>
            </a:r>
            <a:endParaRPr lang="ru-RU" sz="2000" dirty="0">
              <a:solidFill>
                <a:srgbClr val="FFFF00"/>
              </a:solidFill>
            </a:endParaRPr>
          </a:p>
          <a:p>
            <a:r>
              <a:rPr lang="ru-RU" sz="2000" dirty="0">
                <a:solidFill>
                  <a:srgbClr val="FFFF00"/>
                </a:solidFill>
              </a:rPr>
              <a:t> </a:t>
            </a:r>
          </a:p>
          <a:p>
            <a:r>
              <a:rPr lang="ru-RU" sz="2000" i="1" dirty="0">
                <a:solidFill>
                  <a:srgbClr val="FFFF00"/>
                </a:solidFill>
              </a:rPr>
              <a:t>Например, водитель организации "Альфа" В.И. Ветров незначительно пострадал в ДТП, произошедшем в ходе служебного рейса. На следующий день он не вышел на работу в связи с пищевым отравлением.</a:t>
            </a:r>
            <a:endParaRPr lang="ru-RU" sz="2000" dirty="0">
              <a:solidFill>
                <a:srgbClr val="FFFF00"/>
              </a:solidFill>
            </a:endParaRPr>
          </a:p>
          <a:p>
            <a:r>
              <a:rPr lang="ru-RU" sz="2000" i="1" dirty="0">
                <a:solidFill>
                  <a:srgbClr val="FFFF00"/>
                </a:solidFill>
              </a:rPr>
              <a:t>Через неделю В.И. Ветров вновь приступил к выполнению своих обязанностей. В бухгалтерию организации "Альфа" он представил больничный лист, в котором указано, что причиной нетрудоспособности было обычное заболевание.</a:t>
            </a:r>
            <a:endParaRPr lang="ru-RU" sz="2000" dirty="0">
              <a:solidFill>
                <a:srgbClr val="FFFF00"/>
              </a:solidFill>
            </a:endParaRPr>
          </a:p>
          <a:p>
            <a:r>
              <a:rPr lang="ru-RU" sz="2000" i="1" dirty="0">
                <a:solidFill>
                  <a:srgbClr val="FFFF00"/>
                </a:solidFill>
              </a:rPr>
              <a:t>Пособие по временной нетрудоспособности должно быть рассчитано в общем порядке, без особенностей, которые установлены ст. 9 Закона N 125-ФЗ.</a:t>
            </a:r>
            <a:endParaRPr lang="ru-RU" sz="2000" dirty="0">
              <a:solidFill>
                <a:srgbClr val="FFFF00"/>
              </a:solidFill>
            </a:endParaRPr>
          </a:p>
          <a:p>
            <a:endParaRPr lang="ru-RU" sz="2000" dirty="0">
              <a:solidFill>
                <a:srgbClr val="FFFF00"/>
              </a:solidFill>
            </a:endParaRPr>
          </a:p>
        </p:txBody>
      </p:sp>
    </p:spTree>
    <p:extLst>
      <p:ext uri="{BB962C8B-B14F-4D97-AF65-F5344CB8AC3E}">
        <p14:creationId xmlns:p14="http://schemas.microsoft.com/office/powerpoint/2010/main" val="20898347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632848" cy="4031873"/>
          </a:xfrm>
          <a:prstGeom prst="rect">
            <a:avLst/>
          </a:prstGeom>
        </p:spPr>
        <p:txBody>
          <a:bodyPr wrap="square">
            <a:spAutoFit/>
          </a:bodyPr>
          <a:lstStyle/>
          <a:p>
            <a:r>
              <a:rPr lang="ru-RU" sz="3200" b="1" dirty="0">
                <a:solidFill>
                  <a:srgbClr val="FFFF00"/>
                </a:solidFill>
              </a:rPr>
              <a:t>Несчастный случай на производстве </a:t>
            </a:r>
            <a:r>
              <a:rPr lang="ru-RU" sz="3200" dirty="0"/>
              <a:t>- это событие, в результате которого работник получил увечье или иное повреждение здоровья </a:t>
            </a:r>
            <a:r>
              <a:rPr lang="ru-RU" sz="3200" dirty="0" smtClean="0"/>
              <a:t>в </a:t>
            </a:r>
            <a:r>
              <a:rPr lang="ru-RU" sz="3200" dirty="0"/>
              <a:t>связи с исполнением обязанностей по трудовому договору и в некоторых других случаях, предусмотренных </a:t>
            </a:r>
            <a:r>
              <a:rPr lang="ru-RU" sz="3200" dirty="0" smtClean="0"/>
              <a:t>законом.</a:t>
            </a:r>
            <a:endParaRPr lang="ru-RU" sz="3200" dirty="0">
              <a:solidFill>
                <a:srgbClr val="FFFF00"/>
              </a:solidFill>
            </a:endParaRPr>
          </a:p>
        </p:txBody>
      </p:sp>
    </p:spTree>
    <p:extLst>
      <p:ext uri="{BB962C8B-B14F-4D97-AF65-F5344CB8AC3E}">
        <p14:creationId xmlns:p14="http://schemas.microsoft.com/office/powerpoint/2010/main" val="386250650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632848" cy="5262979"/>
          </a:xfrm>
          <a:prstGeom prst="rect">
            <a:avLst/>
          </a:prstGeom>
        </p:spPr>
        <p:txBody>
          <a:bodyPr wrap="square">
            <a:spAutoFit/>
          </a:bodyPr>
          <a:lstStyle/>
          <a:p>
            <a:r>
              <a:rPr lang="ru-RU" sz="2800" dirty="0"/>
              <a:t>Происшествие с работником является несчастным случаем на производстве не только, когда вред его здоровью причинен на рабочем месте и в рабочее время. Несчастный случай признается связанным с производством также и в некоторых ситуациях, когда он произошел за пределами территории страхователя или во внерабочее время (например, при следовании к месту работы или возвращении с места работы на транспорте, предоставленном страхователем)</a:t>
            </a:r>
            <a:endParaRPr lang="ru-RU" sz="2800" dirty="0">
              <a:solidFill>
                <a:srgbClr val="FFFF00"/>
              </a:solidFill>
            </a:endParaRPr>
          </a:p>
        </p:txBody>
      </p:sp>
    </p:spTree>
    <p:extLst>
      <p:ext uri="{BB962C8B-B14F-4D97-AF65-F5344CB8AC3E}">
        <p14:creationId xmlns:p14="http://schemas.microsoft.com/office/powerpoint/2010/main" val="287212079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208912" cy="6186309"/>
          </a:xfrm>
          <a:prstGeom prst="rect">
            <a:avLst/>
          </a:prstGeom>
        </p:spPr>
        <p:txBody>
          <a:bodyPr wrap="square">
            <a:spAutoFit/>
          </a:bodyPr>
          <a:lstStyle/>
          <a:p>
            <a:r>
              <a:rPr lang="ru-RU" b="1" dirty="0"/>
              <a:t>Например, следующие обстоятельства не препятствуют признанию несчастного случая связанным с производством:</a:t>
            </a:r>
          </a:p>
          <a:p>
            <a:r>
              <a:rPr lang="ru-RU" b="1" dirty="0"/>
              <a:t>- несчастный случай произошел при следовании к месту работы на территории организации-арендодателя, которая косвенно находится под контролем работодателя (Постановление ФАС Московского округа от 21.05.2014 N Ф05-4371/14);</a:t>
            </a:r>
          </a:p>
          <a:p>
            <a:r>
              <a:rPr lang="ru-RU" b="1" dirty="0"/>
              <a:t>- несчастный случай произошел при вахтовом методе работы в период междусменного отдыха (Постановление Президиума ВАС РФ от 05.11.2013 N 8775/13);</a:t>
            </a:r>
          </a:p>
          <a:p>
            <a:r>
              <a:rPr lang="ru-RU" b="1" dirty="0"/>
              <a:t>- несчастный случай произошел после окончания рабочего дня, но на территории работодателя в связи с выполнением его поручения (Постановление ФАС Московского округа от 24.06.2013 N А40-134163/12-106-653);</a:t>
            </a:r>
          </a:p>
          <a:p>
            <a:r>
              <a:rPr lang="ru-RU" b="1" dirty="0"/>
              <a:t>- работник по устному распоряжению руководителя в рабочее время выехал с территории работодателя на личном транспорте с целью приобретения товаров для производственных нужд (Постановление Президиума ВАС РФ от 28.12.2010 N 11775/10);</a:t>
            </a:r>
          </a:p>
          <a:p>
            <a:r>
              <a:rPr lang="ru-RU" b="1" dirty="0"/>
              <a:t>- несчастный случай произошел во время обеденного перерыва на территории работодателя (Постановления ФАС Московского округа от 30.09.2013 N А40-116863/12-107-586, Девятого арбитражного апелляционного суда от 19.10.2012 N 09АП-25532/2012).</a:t>
            </a:r>
          </a:p>
        </p:txBody>
      </p:sp>
    </p:spTree>
    <p:extLst>
      <p:ext uri="{BB962C8B-B14F-4D97-AF65-F5344CB8AC3E}">
        <p14:creationId xmlns:p14="http://schemas.microsoft.com/office/powerpoint/2010/main" val="197352534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208912" cy="4401205"/>
          </a:xfrm>
          <a:prstGeom prst="rect">
            <a:avLst/>
          </a:prstGeom>
        </p:spPr>
        <p:txBody>
          <a:bodyPr wrap="square">
            <a:spAutoFit/>
          </a:bodyPr>
          <a:lstStyle/>
          <a:p>
            <a:r>
              <a:rPr lang="ru-RU" sz="2000" dirty="0"/>
              <a:t>Следует иметь в виду, что событие признается несчастным случаем на производстве, только если оно повлекло за собой необходимость перевода застрахованного на другую работу, временную или стойкую утрату профессиональной трудоспособности либо его смерть (</a:t>
            </a:r>
            <a:r>
              <a:rPr lang="ru-RU" sz="2000" dirty="0" err="1"/>
              <a:t>абз</a:t>
            </a:r>
            <a:r>
              <a:rPr lang="ru-RU" sz="2000" dirty="0"/>
              <a:t>. 10 ст. 3 Закона N 125-ФЗ).</a:t>
            </a:r>
          </a:p>
          <a:p>
            <a:r>
              <a:rPr lang="ru-RU" sz="2000" dirty="0"/>
              <a:t>При этом необходимость перевода на другую работу должна подтверждаться медицинским заключением, выданным в установленном порядке (ч. 1 ст. 230 ТК РФ). В качестве такого заключения выступает Справка о заключительном диагнозе пострадавшего от несчастного случая на производстве (Приложение N 2 к Приказу </a:t>
            </a:r>
            <a:r>
              <a:rPr lang="ru-RU" sz="2000" dirty="0" err="1"/>
              <a:t>Минздравсоцразвития</a:t>
            </a:r>
            <a:r>
              <a:rPr lang="ru-RU" sz="2000" dirty="0"/>
              <a:t> России 15.04.2005 N 275).</a:t>
            </a:r>
          </a:p>
          <a:p>
            <a:r>
              <a:rPr lang="ru-RU" sz="2000" dirty="0"/>
              <a:t>А нетрудоспособность должна иметь продолжительность не менее одного дня (ч. 1 ст. 230 ТК РФ).</a:t>
            </a:r>
          </a:p>
        </p:txBody>
      </p:sp>
    </p:spTree>
    <p:extLst>
      <p:ext uri="{BB962C8B-B14F-4D97-AF65-F5344CB8AC3E}">
        <p14:creationId xmlns:p14="http://schemas.microsoft.com/office/powerpoint/2010/main" val="405361742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208912" cy="3785652"/>
          </a:xfrm>
          <a:prstGeom prst="rect">
            <a:avLst/>
          </a:prstGeom>
        </p:spPr>
        <p:txBody>
          <a:bodyPr wrap="square">
            <a:spAutoFit/>
          </a:bodyPr>
          <a:lstStyle/>
          <a:p>
            <a:r>
              <a:rPr lang="ru-RU" sz="2400" i="1" dirty="0">
                <a:solidFill>
                  <a:srgbClr val="FFFF00"/>
                </a:solidFill>
              </a:rPr>
              <a:t>Например, с одной из машин организации "Альфа" произошло ДТП во время рабочего рейса со склада в магазин. В результате находившийся в автомобиле водитель О.Ю. Семенов попал в больницу с травмой головы, а экспедитор Т.С. Сомова не получила серьезных повреждений (только синяки и ссадины).</a:t>
            </a:r>
            <a:endParaRPr lang="ru-RU" sz="2400" dirty="0">
              <a:solidFill>
                <a:srgbClr val="FFFF00"/>
              </a:solidFill>
            </a:endParaRPr>
          </a:p>
          <a:p>
            <a:r>
              <a:rPr lang="ru-RU" sz="2400" i="1" dirty="0">
                <a:solidFill>
                  <a:srgbClr val="FFFF00"/>
                </a:solidFill>
              </a:rPr>
              <a:t>Экспедитор смогла выйти на работу на следующий день, а водитель утратил трудоспособность на 30 дней.</a:t>
            </a:r>
            <a:endParaRPr lang="ru-RU" sz="2400" dirty="0">
              <a:solidFill>
                <a:srgbClr val="FFFF00"/>
              </a:solidFill>
            </a:endParaRPr>
          </a:p>
          <a:p>
            <a:r>
              <a:rPr lang="ru-RU" sz="2400" i="1" dirty="0">
                <a:solidFill>
                  <a:srgbClr val="FFFF00"/>
                </a:solidFill>
              </a:rPr>
              <a:t>В рассматриваемой ситуации несчастный случай на производстве имел место только для О.Ю. Семенова.</a:t>
            </a:r>
            <a:endParaRPr lang="ru-RU" sz="2400" dirty="0">
              <a:solidFill>
                <a:srgbClr val="FFFF00"/>
              </a:solidFill>
            </a:endParaRPr>
          </a:p>
        </p:txBody>
      </p:sp>
    </p:spTree>
    <p:extLst>
      <p:ext uri="{BB962C8B-B14F-4D97-AF65-F5344CB8AC3E}">
        <p14:creationId xmlns:p14="http://schemas.microsoft.com/office/powerpoint/2010/main" val="98385792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424936" cy="6247864"/>
          </a:xfrm>
          <a:prstGeom prst="rect">
            <a:avLst/>
          </a:prstGeom>
        </p:spPr>
        <p:txBody>
          <a:bodyPr wrap="square">
            <a:spAutoFit/>
          </a:bodyPr>
          <a:lstStyle/>
          <a:p>
            <a:r>
              <a:rPr lang="ru-RU" sz="2000" dirty="0" smtClean="0"/>
              <a:t>В </a:t>
            </a:r>
            <a:r>
              <a:rPr lang="ru-RU" sz="2000" dirty="0"/>
              <a:t>ТК РФ приведен ряд ситуаций, при которых несчастный случай, который произошел на рабочем месте и в рабочее время, может быть признан не связанным с производством. Это, например, несчастные случаи вследствие алкогольного (наркотического, иного) опьянения работника или совершения работником преступных действий (ч. 6 ст. 229.2 ТК РФ).</a:t>
            </a:r>
          </a:p>
          <a:p>
            <a:r>
              <a:rPr lang="ru-RU" sz="2000" dirty="0"/>
              <a:t> </a:t>
            </a:r>
          </a:p>
          <a:p>
            <a:r>
              <a:rPr lang="ru-RU" sz="2000" i="1" dirty="0">
                <a:solidFill>
                  <a:srgbClr val="FFFF00"/>
                </a:solidFill>
              </a:rPr>
              <a:t>Например, организация "Бета" занимается производством ювелирных изделий. Рабочий организации Д.Н. Петров в середине рабочего дня сломал ногу на территории одного из цехов организации. Как было установлено в ходе расследования несчастного случая, Д.Н. Петров получил травму, пытаясь покинуть через внутреннее окно склад организации, куда он проник с целью кражи готовой продукции (при нем обнаружены ювелирные изделия).</a:t>
            </a:r>
            <a:endParaRPr lang="ru-RU" sz="2000" dirty="0">
              <a:solidFill>
                <a:srgbClr val="FFFF00"/>
              </a:solidFill>
            </a:endParaRPr>
          </a:p>
          <a:p>
            <a:r>
              <a:rPr lang="ru-RU" sz="2000" i="1" dirty="0">
                <a:solidFill>
                  <a:srgbClr val="FFFF00"/>
                </a:solidFill>
              </a:rPr>
              <a:t>Прокуратура возбудила уголовное дело против Д.Н. Петрова по ч. 3 ст. 30, п. "б" ч. 2 ст. 158 УК РФ за покушение на кражу с незаконным проникновением в помещение либо иное хранилище.</a:t>
            </a:r>
            <a:endParaRPr lang="ru-RU" sz="2000" dirty="0">
              <a:solidFill>
                <a:srgbClr val="FFFF00"/>
              </a:solidFill>
            </a:endParaRPr>
          </a:p>
          <a:p>
            <a:r>
              <a:rPr lang="ru-RU" sz="2000" i="1" dirty="0">
                <a:solidFill>
                  <a:srgbClr val="FFFF00"/>
                </a:solidFill>
              </a:rPr>
              <a:t>Несчастный случай был признан не связанным с производством на основании </a:t>
            </a:r>
            <a:r>
              <a:rPr lang="ru-RU" sz="2000" i="1" dirty="0" err="1">
                <a:solidFill>
                  <a:srgbClr val="FFFF00"/>
                </a:solidFill>
              </a:rPr>
              <a:t>абз</a:t>
            </a:r>
            <a:r>
              <a:rPr lang="ru-RU" sz="2000" i="1" dirty="0">
                <a:solidFill>
                  <a:srgbClr val="FFFF00"/>
                </a:solidFill>
              </a:rPr>
              <a:t>. 4 ч. 6 ст. 229.2 ТК РФ.</a:t>
            </a:r>
            <a:endParaRPr lang="ru-RU" sz="2000" dirty="0">
              <a:solidFill>
                <a:srgbClr val="FFFF00"/>
              </a:solidFill>
            </a:endParaRPr>
          </a:p>
        </p:txBody>
      </p:sp>
    </p:spTree>
    <p:extLst>
      <p:ext uri="{BB962C8B-B14F-4D97-AF65-F5344CB8AC3E}">
        <p14:creationId xmlns:p14="http://schemas.microsoft.com/office/powerpoint/2010/main" val="126045303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424936" cy="5262979"/>
          </a:xfrm>
          <a:prstGeom prst="rect">
            <a:avLst/>
          </a:prstGeom>
        </p:spPr>
        <p:txBody>
          <a:bodyPr wrap="square">
            <a:spAutoFit/>
          </a:bodyPr>
          <a:lstStyle/>
          <a:p>
            <a:r>
              <a:rPr lang="ru-RU" sz="2800" b="1" dirty="0">
                <a:solidFill>
                  <a:srgbClr val="FFFF00"/>
                </a:solidFill>
              </a:rPr>
              <a:t>Профессиональное заболевание </a:t>
            </a:r>
            <a:r>
              <a:rPr lang="ru-RU" sz="2800" dirty="0"/>
              <a:t>- это хроническое или острое заболевание застрахованного вследствие воздействия на него вредных производственных факторов, которые повлекли временную или стойкую утрату им профессиональной трудоспособности (</a:t>
            </a:r>
            <a:r>
              <a:rPr lang="ru-RU" sz="2800" dirty="0" err="1"/>
              <a:t>абз</a:t>
            </a:r>
            <a:r>
              <a:rPr lang="ru-RU" sz="2800" dirty="0"/>
              <a:t>. 11 ст. 3 Закона N 125-ФЗ</a:t>
            </a:r>
            <a:r>
              <a:rPr lang="ru-RU" sz="2800" dirty="0" smtClean="0"/>
              <a:t>).</a:t>
            </a:r>
          </a:p>
          <a:p>
            <a:endParaRPr lang="ru-RU" sz="2800" dirty="0"/>
          </a:p>
          <a:p>
            <a:r>
              <a:rPr lang="ru-RU" sz="2800" dirty="0"/>
              <a:t>При этом под хроническим понимается заболевание, которое возникло в результате длительного воздействия на работника вредного производственного </a:t>
            </a:r>
            <a:r>
              <a:rPr lang="ru-RU" sz="2800" dirty="0" smtClean="0"/>
              <a:t>фактора.</a:t>
            </a:r>
            <a:endParaRPr lang="ru-RU" sz="2800" dirty="0">
              <a:solidFill>
                <a:srgbClr val="FFFF00"/>
              </a:solidFill>
            </a:endParaRPr>
          </a:p>
        </p:txBody>
      </p:sp>
    </p:spTree>
    <p:extLst>
      <p:ext uri="{BB962C8B-B14F-4D97-AF65-F5344CB8AC3E}">
        <p14:creationId xmlns:p14="http://schemas.microsoft.com/office/powerpoint/2010/main" val="129546060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08720"/>
            <a:ext cx="8424936" cy="3046988"/>
          </a:xfrm>
          <a:prstGeom prst="rect">
            <a:avLst/>
          </a:prstGeom>
        </p:spPr>
        <p:txBody>
          <a:bodyPr wrap="square">
            <a:spAutoFit/>
          </a:bodyPr>
          <a:lstStyle/>
          <a:p>
            <a:r>
              <a:rPr lang="ru-RU" sz="2400" i="1" dirty="0">
                <a:solidFill>
                  <a:srgbClr val="FFFF00"/>
                </a:solidFill>
              </a:rPr>
              <a:t>Например, причиной хронических профессиональных заболеваний органов дыхания сварщиков могут являться поступающие в зону дыхания сварочные аэрозоли, которые содержат железо, кремний, никель, титан, медь, алюминий и другие металлы (п. 1.2.4 Межотраслевых правил по охране труда при </a:t>
            </a:r>
            <a:r>
              <a:rPr lang="ru-RU" sz="2400" i="1" dirty="0" err="1">
                <a:solidFill>
                  <a:srgbClr val="FFFF00"/>
                </a:solidFill>
              </a:rPr>
              <a:t>газоплазменной</a:t>
            </a:r>
            <a:r>
              <a:rPr lang="ru-RU" sz="2400" i="1" dirty="0">
                <a:solidFill>
                  <a:srgbClr val="FFFF00"/>
                </a:solidFill>
              </a:rPr>
              <a:t> обработке материалов, утвержденных Постановлением Минтруда России от 14.08.2002 N 55).</a:t>
            </a:r>
            <a:endParaRPr lang="ru-RU" sz="2400" dirty="0">
              <a:solidFill>
                <a:srgbClr val="FFFF00"/>
              </a:solidFill>
            </a:endParaRPr>
          </a:p>
        </p:txBody>
      </p:sp>
    </p:spTree>
    <p:extLst>
      <p:ext uri="{BB962C8B-B14F-4D97-AF65-F5344CB8AC3E}">
        <p14:creationId xmlns:p14="http://schemas.microsoft.com/office/powerpoint/2010/main" val="137112419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08720"/>
            <a:ext cx="8424936" cy="3416320"/>
          </a:xfrm>
          <a:prstGeom prst="rect">
            <a:avLst/>
          </a:prstGeom>
        </p:spPr>
        <p:txBody>
          <a:bodyPr wrap="square">
            <a:spAutoFit/>
          </a:bodyPr>
          <a:lstStyle/>
          <a:p>
            <a:r>
              <a:rPr lang="ru-RU" sz="2400" dirty="0"/>
              <a:t>Под острым понимается заболевание, которое стало результатом однократного (в течение не более одного рабочего дня, одной рабочей смены) воздействия на работника вредного производственного фактора (</a:t>
            </a:r>
            <a:r>
              <a:rPr lang="ru-RU" sz="2400" dirty="0" err="1"/>
              <a:t>абз</a:t>
            </a:r>
            <a:r>
              <a:rPr lang="ru-RU" sz="2400" dirty="0"/>
              <a:t>. 1 п. 4 Положения о расследовании профзаболеваний).</a:t>
            </a:r>
          </a:p>
          <a:p>
            <a:r>
              <a:rPr lang="ru-RU" sz="2400" dirty="0"/>
              <a:t> </a:t>
            </a:r>
          </a:p>
          <a:p>
            <a:r>
              <a:rPr lang="ru-RU" sz="2400" i="1" dirty="0">
                <a:solidFill>
                  <a:srgbClr val="FFFF00"/>
                </a:solidFill>
              </a:rPr>
              <a:t>Примером острого профессионального заболевания может являться лучевая болезнь, возникшая в результате аварии на </a:t>
            </a:r>
            <a:r>
              <a:rPr lang="ru-RU" sz="2400" i="1" dirty="0" err="1">
                <a:solidFill>
                  <a:srgbClr val="FFFF00"/>
                </a:solidFill>
              </a:rPr>
              <a:t>ядерно</a:t>
            </a:r>
            <a:r>
              <a:rPr lang="ru-RU" sz="2400" i="1" dirty="0">
                <a:solidFill>
                  <a:srgbClr val="FFFF00"/>
                </a:solidFill>
              </a:rPr>
              <a:t> опасном объекте.</a:t>
            </a:r>
            <a:endParaRPr lang="ru-RU" sz="2400" dirty="0">
              <a:solidFill>
                <a:srgbClr val="FFFF00"/>
              </a:solidFill>
            </a:endParaRPr>
          </a:p>
        </p:txBody>
      </p:sp>
    </p:spTree>
    <p:extLst>
      <p:ext uri="{BB962C8B-B14F-4D97-AF65-F5344CB8AC3E}">
        <p14:creationId xmlns:p14="http://schemas.microsoft.com/office/powerpoint/2010/main" val="92027770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764704"/>
            <a:ext cx="8424936" cy="4832092"/>
          </a:xfrm>
          <a:prstGeom prst="rect">
            <a:avLst/>
          </a:prstGeom>
        </p:spPr>
        <p:txBody>
          <a:bodyPr wrap="square">
            <a:spAutoFit/>
          </a:bodyPr>
          <a:lstStyle/>
          <a:p>
            <a:r>
              <a:rPr lang="ru-RU" sz="2800" dirty="0"/>
              <a:t>Для того чтобы профессиональное заболевание </a:t>
            </a:r>
            <a:r>
              <a:rPr lang="ru-RU" sz="2800" b="1" dirty="0">
                <a:solidFill>
                  <a:srgbClr val="FFFF00"/>
                </a:solidFill>
              </a:rPr>
              <a:t>было признано страховым случаем</a:t>
            </a:r>
            <a:r>
              <a:rPr lang="ru-RU" sz="2800" dirty="0"/>
              <a:t>, необходимо соблюдение двух условий (</a:t>
            </a:r>
            <a:r>
              <a:rPr lang="ru-RU" sz="2800" dirty="0" err="1"/>
              <a:t>пп</a:t>
            </a:r>
            <a:r>
              <a:rPr lang="ru-RU" sz="2800" dirty="0"/>
              <a:t>. 5 п. 2 ст. 17 Закона N 125-ФЗ, Положение о расследовании профзаболеваний):</a:t>
            </a:r>
          </a:p>
          <a:p>
            <a:r>
              <a:rPr lang="ru-RU" sz="2800" dirty="0"/>
              <a:t>- профзаболевание работника должно быть установлено медицинской организацией в надлежащем порядке;</a:t>
            </a:r>
          </a:p>
          <a:p>
            <a:r>
              <a:rPr lang="ru-RU" sz="2800" dirty="0"/>
              <a:t>- обстоятельства и причины профзаболевания должны быть расследованы работодателем.</a:t>
            </a:r>
          </a:p>
          <a:p>
            <a:r>
              <a:rPr lang="ru-RU" sz="2800" dirty="0"/>
              <a:t> </a:t>
            </a:r>
          </a:p>
        </p:txBody>
      </p:sp>
    </p:spTree>
    <p:extLst>
      <p:ext uri="{BB962C8B-B14F-4D97-AF65-F5344CB8AC3E}">
        <p14:creationId xmlns:p14="http://schemas.microsoft.com/office/powerpoint/2010/main" val="19411513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quarter" idx="10"/>
          </p:nvPr>
        </p:nvSpPr>
        <p:spPr/>
        <p:txBody>
          <a:bodyPr/>
          <a:lstStyle/>
          <a:p>
            <a:pPr>
              <a:defRPr/>
            </a:pPr>
            <a:fld id="{2DD202FF-01A0-4EBE-AA7D-79C52FDCCD53}" type="datetime1">
              <a:rPr lang="ru-RU" altLang="ru-RU"/>
              <a:pPr>
                <a:defRPr/>
              </a:pPr>
              <a:t>09.05.2015</a:t>
            </a:fld>
            <a:endParaRPr lang="ru-RU" altLang="ru-RU"/>
          </a:p>
        </p:txBody>
      </p:sp>
      <p:sp>
        <p:nvSpPr>
          <p:cNvPr id="5" name="Номер слайда 4"/>
          <p:cNvSpPr>
            <a:spLocks noGrp="1"/>
          </p:cNvSpPr>
          <p:nvPr>
            <p:ph type="sldNum" sz="quarter" idx="12"/>
          </p:nvPr>
        </p:nvSpPr>
        <p:spPr/>
        <p:txBody>
          <a:bodyPr/>
          <a:lstStyle/>
          <a:p>
            <a:pPr>
              <a:defRPr/>
            </a:pPr>
            <a:fld id="{EE6A21AD-4FC4-42AA-9BFD-2D59FE2AF5FD}" type="slidenum">
              <a:rPr lang="ru-RU" altLang="ru-RU"/>
              <a:pPr>
                <a:defRPr/>
              </a:pPr>
              <a:t>88</a:t>
            </a:fld>
            <a:endParaRPr lang="ru-RU" altLang="ru-RU"/>
          </a:p>
        </p:txBody>
      </p:sp>
      <p:sp>
        <p:nvSpPr>
          <p:cNvPr id="6" name="Text Box 4"/>
          <p:cNvSpPr txBox="1">
            <a:spLocks noGrp="1" noChangeArrowheads="1"/>
          </p:cNvSpPr>
          <p:nvPr>
            <p:ph idx="1"/>
          </p:nvPr>
        </p:nvSpPr>
        <p:spPr>
          <a:xfrm>
            <a:off x="1066800" y="2924175"/>
            <a:ext cx="7543800" cy="3171825"/>
          </a:xfrm>
        </p:spPr>
        <p:txBody>
          <a:bodyPr lIns="0" tIns="0" rIns="0" bIns="0"/>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just" eaLnBrk="1" hangingPunct="1">
              <a:spcBef>
                <a:spcPct val="10000"/>
              </a:spcBef>
              <a:buClr>
                <a:srgbClr val="FF0000"/>
              </a:buClr>
              <a:buSzPct val="120000"/>
              <a:buFont typeface="Symbol" pitchFamily="18" charset="2"/>
              <a:buNone/>
              <a:defRPr/>
            </a:pPr>
            <a:r>
              <a:rPr lang="ru-RU" altLang="ru-RU" sz="1800" b="1" dirty="0"/>
              <a:t>Использование материалов презентации</a:t>
            </a:r>
          </a:p>
          <a:p>
            <a:pPr algn="just" eaLnBrk="1" hangingPunct="1">
              <a:spcBef>
                <a:spcPct val="10000"/>
              </a:spcBef>
              <a:buClr>
                <a:srgbClr val="FF0000"/>
              </a:buClr>
              <a:buSzPct val="120000"/>
              <a:buFont typeface="Symbol" pitchFamily="18" charset="2"/>
              <a:buNone/>
              <a:defRPr/>
            </a:pPr>
            <a:endParaRPr lang="ru-RU" altLang="ru-RU" sz="1200" dirty="0"/>
          </a:p>
          <a:p>
            <a:pPr algn="just" eaLnBrk="1" hangingPunct="1">
              <a:spcBef>
                <a:spcPct val="10000"/>
              </a:spcBef>
              <a:buClr>
                <a:srgbClr val="FF0000"/>
              </a:buClr>
              <a:buSzPct val="120000"/>
              <a:buFont typeface="Symbol" pitchFamily="18" charset="2"/>
              <a:buNone/>
              <a:defRPr/>
            </a:pPr>
            <a:r>
              <a:rPr lang="ru-RU" altLang="ru-RU" sz="1400" dirty="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itchFamily="18" charset="2"/>
              <a:buNone/>
              <a:defRPr/>
            </a:pPr>
            <a:endParaRPr lang="ru-RU" altLang="ru-RU" sz="1400" dirty="0"/>
          </a:p>
          <a:p>
            <a:pPr algn="just" eaLnBrk="1" hangingPunct="1">
              <a:spcBef>
                <a:spcPct val="10000"/>
              </a:spcBef>
              <a:buClr>
                <a:srgbClr val="FF0000"/>
              </a:buClr>
              <a:buSzPct val="120000"/>
              <a:buFont typeface="Symbol" pitchFamily="18" charset="2"/>
              <a:buNone/>
              <a:defRPr/>
            </a:pPr>
            <a:r>
              <a:rPr lang="ru-RU" altLang="ru-RU" sz="1400" dirty="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pic>
        <p:nvPicPr>
          <p:cNvPr id="112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6297613"/>
            <a:ext cx="113982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5980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FLASHSPRING_BG_AUDIO_DURATION_TAG" val="0.0000000"/>
  <p:tag name="ISPRING_SCORM_PASSING_SCORE" val="79.9900000000"/>
  <p:tag name="GENSWF_OUTPUT_FILE_NAME" val="NObank"/>
  <p:tag name="ISPRING_RESOURCE_PATHS_HASH_2" val="296294993ee1c199ced7a166bc3412f483287546"/>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None"/>
  <p:tag name="ISPRING_CUSTOM_TIMING_USED" val="0"/>
  <p:tag name="GENSWF_SLIDE_TITLE" val="Все права защищены"/>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2482</TotalTime>
  <Words>6362</Words>
  <Application>Microsoft Office PowerPoint</Application>
  <PresentationFormat>Экран (4:3)</PresentationFormat>
  <Paragraphs>385</Paragraphs>
  <Slides>88</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88</vt:i4>
      </vt:variant>
    </vt:vector>
  </HeadingPairs>
  <TitlesOfParts>
    <vt:vector size="96" baseType="lpstr">
      <vt:lpstr>Arial</vt:lpstr>
      <vt:lpstr>Calibri</vt:lpstr>
      <vt:lpstr>Monotype Corsiva</vt:lpstr>
      <vt:lpstr>Symbol</vt:lpstr>
      <vt:lpstr>Tahoma</vt:lpstr>
      <vt:lpstr>Times New Roman</vt:lpstr>
      <vt:lpstr>Wingdings</vt:lpstr>
      <vt:lpstr>Сумерки</vt:lpstr>
      <vt:lpstr>Тема 10. Обязательное социальное страхование от несчастных случаев на производстве и профессиональных заболеваний</vt:lpstr>
      <vt:lpstr>Содержание лекции</vt:lpstr>
      <vt:lpstr>Вопрос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vvsu.ru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Tema_1</dc:title>
  <dc:creator>Olga_V</dc:creator>
  <cp:lastModifiedBy>Илья</cp:lastModifiedBy>
  <cp:revision>393</cp:revision>
  <dcterms:created xsi:type="dcterms:W3CDTF">2010-09-07T21:39:41Z</dcterms:created>
  <dcterms:modified xsi:type="dcterms:W3CDTF">2015-05-09T09:52:16Z</dcterms:modified>
</cp:coreProperties>
</file>