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5" r:id="rId2"/>
    <p:sldId id="271" r:id="rId3"/>
    <p:sldId id="274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304" r:id="rId16"/>
    <p:sldId id="305" r:id="rId17"/>
    <p:sldId id="264" r:id="rId18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EB2"/>
    <a:srgbClr val="5990D6"/>
    <a:srgbClr val="0033CC"/>
    <a:srgbClr val="202079"/>
    <a:srgbClr val="323655"/>
    <a:srgbClr val="F6F8B8"/>
    <a:srgbClr val="B7AFFF"/>
    <a:srgbClr val="543AF2"/>
    <a:srgbClr val="333366"/>
    <a:srgbClr val="EFF4F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05" autoAdjust="0"/>
    <p:restoredTop sz="94660" autoAdjust="0"/>
  </p:normalViewPr>
  <p:slideViewPr>
    <p:cSldViewPr snapToGrid="0">
      <p:cViewPr>
        <p:scale>
          <a:sx n="82" d="100"/>
          <a:sy n="82" d="100"/>
        </p:scale>
        <p:origin x="-112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47E2F9-1358-418A-B949-D0911DA695BD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729741-D9ED-4D1E-80B7-F65DA8A05D1D}">
      <dgm:prSet custT="1"/>
      <dgm:spPr>
        <a:xfrm>
          <a:off x="0" y="437071"/>
          <a:ext cx="8640960" cy="915319"/>
        </a:xfrm>
      </dgm:spPr>
      <dgm:t>
        <a:bodyPr/>
        <a:lstStyle/>
        <a:p>
          <a:pPr rtl="0"/>
          <a:r>
            <a:rPr lang="ru-RU" sz="1800" dirty="0" smtClean="0">
              <a:latin typeface="+mn-lt"/>
              <a:ea typeface="+mn-ea"/>
              <a:cs typeface="+mn-cs"/>
            </a:rPr>
            <a:t>При выборе </a:t>
          </a:r>
          <a:r>
            <a:rPr lang="ru-RU" sz="1800" b="1" dirty="0" smtClean="0">
              <a:latin typeface="+mn-lt"/>
              <a:ea typeface="+mn-ea"/>
              <a:cs typeface="+mn-cs"/>
            </a:rPr>
            <a:t>атакующей</a:t>
          </a:r>
          <a:r>
            <a:rPr lang="ru-RU" sz="1800" dirty="0" smtClean="0">
              <a:latin typeface="+mn-lt"/>
              <a:ea typeface="+mn-ea"/>
              <a:cs typeface="+mn-cs"/>
            </a:rPr>
            <a:t> маркетинговой стратегии рекламная кампания носит также достаточно агрессивный характер и требует значительных затрат</a:t>
          </a:r>
          <a:endParaRPr lang="ru-RU" sz="1800" dirty="0">
            <a:latin typeface="+mn-lt"/>
            <a:ea typeface="+mn-ea"/>
            <a:cs typeface="+mn-cs"/>
          </a:endParaRPr>
        </a:p>
      </dgm:t>
    </dgm:pt>
    <dgm:pt modelId="{DAB11129-8EDE-4B11-86EA-633BDFBECA7D}" type="parTrans" cxnId="{5D88DBB4-0AF7-4D08-B457-7F2D19B67ABC}">
      <dgm:prSet/>
      <dgm:spPr/>
      <dgm:t>
        <a:bodyPr/>
        <a:lstStyle/>
        <a:p>
          <a:endParaRPr lang="ru-RU"/>
        </a:p>
      </dgm:t>
    </dgm:pt>
    <dgm:pt modelId="{AFEC3063-30A5-42A5-9535-512D8D6302A5}" type="sibTrans" cxnId="{5D88DBB4-0AF7-4D08-B457-7F2D19B67ABC}">
      <dgm:prSet/>
      <dgm:spPr/>
      <dgm:t>
        <a:bodyPr/>
        <a:lstStyle/>
        <a:p>
          <a:endParaRPr lang="ru-RU"/>
        </a:p>
      </dgm:t>
    </dgm:pt>
    <dgm:pt modelId="{C531D9D5-7E74-4953-9DC1-A8C753A173D3}">
      <dgm:prSet custT="1"/>
      <dgm:spPr>
        <a:xfrm>
          <a:off x="0" y="1745524"/>
          <a:ext cx="8640960" cy="2239547"/>
        </a:xfrm>
      </dgm:spPr>
      <dgm:t>
        <a:bodyPr/>
        <a:lstStyle/>
        <a:p>
          <a:pPr rtl="0"/>
          <a:r>
            <a:rPr lang="ru-RU" sz="1800" b="1" smtClean="0">
              <a:latin typeface="+mn-lt"/>
              <a:ea typeface="+mn-ea"/>
              <a:cs typeface="+mn-cs"/>
            </a:rPr>
            <a:t>Оборонительную (удерживающая) </a:t>
          </a:r>
          <a:r>
            <a:rPr lang="ru-RU" sz="1800" smtClean="0">
              <a:latin typeface="+mn-lt"/>
              <a:ea typeface="+mn-ea"/>
              <a:cs typeface="+mn-cs"/>
            </a:rPr>
            <a:t>применяют крупные фирмы-монополисты на уже освоенных ими рынках. Однако при проведении такой стратегии надо четко отслеживать рыночную ситуацию, чтобы не потерять свою долю рынка при изменении стратегии конкурентов. В этом случае целями рекламной кампании являются напоминание о самой фирме и ее продуктах, стимулирование сбыта и поддержание имиджа фирмы</a:t>
          </a:r>
          <a:endParaRPr lang="ru-RU" sz="1800" dirty="0">
            <a:latin typeface="+mn-lt"/>
            <a:ea typeface="+mn-ea"/>
            <a:cs typeface="+mn-cs"/>
          </a:endParaRPr>
        </a:p>
      </dgm:t>
    </dgm:pt>
    <dgm:pt modelId="{9D38DF0A-F1FB-40EB-949A-06EC99B59DE1}" type="parTrans" cxnId="{D723F347-1B99-4DC4-9007-89A711BB8048}">
      <dgm:prSet/>
      <dgm:spPr/>
      <dgm:t>
        <a:bodyPr/>
        <a:lstStyle/>
        <a:p>
          <a:endParaRPr lang="ru-RU"/>
        </a:p>
      </dgm:t>
    </dgm:pt>
    <dgm:pt modelId="{6A0CF13D-3383-4D2C-9FBD-A85603174104}" type="sibTrans" cxnId="{D723F347-1B99-4DC4-9007-89A711BB8048}">
      <dgm:prSet/>
      <dgm:spPr/>
      <dgm:t>
        <a:bodyPr/>
        <a:lstStyle/>
        <a:p>
          <a:endParaRPr lang="ru-RU"/>
        </a:p>
      </dgm:t>
    </dgm:pt>
    <dgm:pt modelId="{9480E0C3-82D6-4207-BDC5-92D0DF64328C}">
      <dgm:prSet custT="1"/>
      <dgm:spPr>
        <a:xfrm>
          <a:off x="0" y="3997221"/>
          <a:ext cx="8640960" cy="945363"/>
        </a:xfrm>
      </dgm:spPr>
      <dgm:t>
        <a:bodyPr/>
        <a:lstStyle/>
        <a:p>
          <a:pPr rtl="0"/>
          <a:r>
            <a:rPr lang="ru-RU" sz="1800" smtClean="0">
              <a:latin typeface="+mn-lt"/>
              <a:ea typeface="+mn-ea"/>
              <a:cs typeface="+mn-cs"/>
            </a:rPr>
            <a:t>Стратегия </a:t>
          </a:r>
          <a:r>
            <a:rPr lang="ru-RU" sz="1800" b="1" smtClean="0">
              <a:latin typeface="+mn-lt"/>
              <a:ea typeface="+mn-ea"/>
              <a:cs typeface="+mn-cs"/>
            </a:rPr>
            <a:t>отступления</a:t>
          </a:r>
          <a:r>
            <a:rPr lang="ru-RU" sz="1800" smtClean="0">
              <a:latin typeface="+mn-lt"/>
              <a:ea typeface="+mn-ea"/>
              <a:cs typeface="+mn-cs"/>
            </a:rPr>
            <a:t> связана с коренной диверсификацией предлагаемых услуг, перепрофилированием компании, уходом компании с рынка по финансовым причинам и т.п</a:t>
          </a:r>
          <a:endParaRPr lang="ru-RU" sz="1800" dirty="0">
            <a:latin typeface="+mn-lt"/>
            <a:ea typeface="+mn-ea"/>
            <a:cs typeface="+mn-cs"/>
          </a:endParaRPr>
        </a:p>
      </dgm:t>
    </dgm:pt>
    <dgm:pt modelId="{CB297DC7-ED27-4BA4-8757-443C82A7CED2}" type="parTrans" cxnId="{7DDD30A4-2682-4297-9119-1BB88BD31161}">
      <dgm:prSet/>
      <dgm:spPr/>
      <dgm:t>
        <a:bodyPr/>
        <a:lstStyle/>
        <a:p>
          <a:endParaRPr lang="ru-RU"/>
        </a:p>
      </dgm:t>
    </dgm:pt>
    <dgm:pt modelId="{36492907-B1CD-4B9F-ACBF-29CFEF7B2C85}" type="sibTrans" cxnId="{7DDD30A4-2682-4297-9119-1BB88BD31161}">
      <dgm:prSet/>
      <dgm:spPr/>
      <dgm:t>
        <a:bodyPr/>
        <a:lstStyle/>
        <a:p>
          <a:endParaRPr lang="ru-RU"/>
        </a:p>
      </dgm:t>
    </dgm:pt>
    <dgm:pt modelId="{2CBBF76B-9DD8-4BC4-9CBB-C1FC37CDCC72}" type="pres">
      <dgm:prSet presAssocID="{0147E2F9-1358-418A-B949-D0911DA695B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C30079-8E85-4604-8E49-DDBB077997F6}" type="pres">
      <dgm:prSet presAssocID="{80729741-D9ED-4D1E-80B7-F65DA8A05D1D}" presName="parentText" presStyleLbl="node1" presStyleIdx="0" presStyleCnt="3" custScaleY="74368" custLinFactY="-29967" custLinFactNeighborX="2077" custLinFactNeighborY="-100000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6366C918-75F0-4D73-ACD8-5723673B549F}" type="pres">
      <dgm:prSet presAssocID="{AFEC3063-30A5-42A5-9535-512D8D6302A5}" presName="spacer" presStyleCnt="0"/>
      <dgm:spPr/>
      <dgm:t>
        <a:bodyPr/>
        <a:lstStyle/>
        <a:p>
          <a:endParaRPr lang="ru-RU"/>
        </a:p>
      </dgm:t>
    </dgm:pt>
    <dgm:pt modelId="{5CA767EA-9F80-45BC-AF95-CF9DEFB6E8E9}" type="pres">
      <dgm:prSet presAssocID="{C531D9D5-7E74-4953-9DC1-A8C753A173D3}" presName="parentText" presStyleLbl="node1" presStyleIdx="1" presStyleCnt="3" custScaleY="181959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8C1CBBE-22B6-4A51-B025-A062E2A472CF}" type="pres">
      <dgm:prSet presAssocID="{6A0CF13D-3383-4D2C-9FBD-A85603174104}" presName="spacer" presStyleCnt="0"/>
      <dgm:spPr/>
      <dgm:t>
        <a:bodyPr/>
        <a:lstStyle/>
        <a:p>
          <a:endParaRPr lang="ru-RU"/>
        </a:p>
      </dgm:t>
    </dgm:pt>
    <dgm:pt modelId="{9B10273C-98AF-4384-928B-E65B67C5B76E}" type="pres">
      <dgm:prSet presAssocID="{9480E0C3-82D6-4207-BDC5-92D0DF64328C}" presName="parentText" presStyleLbl="node1" presStyleIdx="2" presStyleCnt="3" custScaleY="76809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339CB46C-AFDE-4543-90D8-275D16FE14BB}" type="presOf" srcId="{9480E0C3-82D6-4207-BDC5-92D0DF64328C}" destId="{9B10273C-98AF-4384-928B-E65B67C5B76E}" srcOrd="0" destOrd="0" presId="urn:microsoft.com/office/officeart/2005/8/layout/vList2"/>
    <dgm:cxn modelId="{0748328E-2BB9-4033-9E67-A1969169BA09}" type="presOf" srcId="{0147E2F9-1358-418A-B949-D0911DA695BD}" destId="{2CBBF76B-9DD8-4BC4-9CBB-C1FC37CDCC72}" srcOrd="0" destOrd="0" presId="urn:microsoft.com/office/officeart/2005/8/layout/vList2"/>
    <dgm:cxn modelId="{EC8A6642-903C-4828-8466-D533958E3AB1}" type="presOf" srcId="{80729741-D9ED-4D1E-80B7-F65DA8A05D1D}" destId="{82C30079-8E85-4604-8E49-DDBB077997F6}" srcOrd="0" destOrd="0" presId="urn:microsoft.com/office/officeart/2005/8/layout/vList2"/>
    <dgm:cxn modelId="{81AD85B4-E978-473B-91CC-8C8C4DD2A4C5}" type="presOf" srcId="{C531D9D5-7E74-4953-9DC1-A8C753A173D3}" destId="{5CA767EA-9F80-45BC-AF95-CF9DEFB6E8E9}" srcOrd="0" destOrd="0" presId="urn:microsoft.com/office/officeart/2005/8/layout/vList2"/>
    <dgm:cxn modelId="{7DDD30A4-2682-4297-9119-1BB88BD31161}" srcId="{0147E2F9-1358-418A-B949-D0911DA695BD}" destId="{9480E0C3-82D6-4207-BDC5-92D0DF64328C}" srcOrd="2" destOrd="0" parTransId="{CB297DC7-ED27-4BA4-8757-443C82A7CED2}" sibTransId="{36492907-B1CD-4B9F-ACBF-29CFEF7B2C85}"/>
    <dgm:cxn modelId="{5D88DBB4-0AF7-4D08-B457-7F2D19B67ABC}" srcId="{0147E2F9-1358-418A-B949-D0911DA695BD}" destId="{80729741-D9ED-4D1E-80B7-F65DA8A05D1D}" srcOrd="0" destOrd="0" parTransId="{DAB11129-8EDE-4B11-86EA-633BDFBECA7D}" sibTransId="{AFEC3063-30A5-42A5-9535-512D8D6302A5}"/>
    <dgm:cxn modelId="{D723F347-1B99-4DC4-9007-89A711BB8048}" srcId="{0147E2F9-1358-418A-B949-D0911DA695BD}" destId="{C531D9D5-7E74-4953-9DC1-A8C753A173D3}" srcOrd="1" destOrd="0" parTransId="{9D38DF0A-F1FB-40EB-949A-06EC99B59DE1}" sibTransId="{6A0CF13D-3383-4D2C-9FBD-A85603174104}"/>
    <dgm:cxn modelId="{06DB5060-F41A-4835-B07B-294E6063A05D}" type="presParOf" srcId="{2CBBF76B-9DD8-4BC4-9CBB-C1FC37CDCC72}" destId="{82C30079-8E85-4604-8E49-DDBB077997F6}" srcOrd="0" destOrd="0" presId="urn:microsoft.com/office/officeart/2005/8/layout/vList2"/>
    <dgm:cxn modelId="{F24490A1-FAB3-4E29-808B-9E15C635C18E}" type="presParOf" srcId="{2CBBF76B-9DD8-4BC4-9CBB-C1FC37CDCC72}" destId="{6366C918-75F0-4D73-ACD8-5723673B549F}" srcOrd="1" destOrd="0" presId="urn:microsoft.com/office/officeart/2005/8/layout/vList2"/>
    <dgm:cxn modelId="{77F952A2-2CF4-4B00-AE66-2773E59C97FA}" type="presParOf" srcId="{2CBBF76B-9DD8-4BC4-9CBB-C1FC37CDCC72}" destId="{5CA767EA-9F80-45BC-AF95-CF9DEFB6E8E9}" srcOrd="2" destOrd="0" presId="urn:microsoft.com/office/officeart/2005/8/layout/vList2"/>
    <dgm:cxn modelId="{E32AFE15-5C04-4122-BD8C-7C06C363C343}" type="presParOf" srcId="{2CBBF76B-9DD8-4BC4-9CBB-C1FC37CDCC72}" destId="{E8C1CBBE-22B6-4A51-B025-A062E2A472CF}" srcOrd="3" destOrd="0" presId="urn:microsoft.com/office/officeart/2005/8/layout/vList2"/>
    <dgm:cxn modelId="{E04D16AB-A953-4B4A-9B36-FACDACCB7C21}" type="presParOf" srcId="{2CBBF76B-9DD8-4BC4-9CBB-C1FC37CDCC72}" destId="{9B10273C-98AF-4384-928B-E65B67C5B76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C30079-8E85-4604-8E49-DDBB077997F6}">
      <dsp:nvSpPr>
        <dsp:cNvPr id="0" name=""/>
        <dsp:cNvSpPr/>
      </dsp:nvSpPr>
      <dsp:spPr>
        <a:xfrm>
          <a:off x="0" y="437071"/>
          <a:ext cx="8640960" cy="91531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+mn-lt"/>
              <a:ea typeface="+mn-ea"/>
              <a:cs typeface="+mn-cs"/>
            </a:rPr>
            <a:t>При выборе </a:t>
          </a:r>
          <a:r>
            <a:rPr lang="ru-RU" sz="1800" b="1" kern="1200" dirty="0" smtClean="0">
              <a:latin typeface="+mn-lt"/>
              <a:ea typeface="+mn-ea"/>
              <a:cs typeface="+mn-cs"/>
            </a:rPr>
            <a:t>атакующей</a:t>
          </a:r>
          <a:r>
            <a:rPr lang="ru-RU" sz="1800" kern="1200" dirty="0" smtClean="0">
              <a:latin typeface="+mn-lt"/>
              <a:ea typeface="+mn-ea"/>
              <a:cs typeface="+mn-cs"/>
            </a:rPr>
            <a:t> маркетинговой стратегии рекламная кампания носит также достаточно агрессивный характер и требует значительных затрат</a:t>
          </a:r>
          <a:endParaRPr lang="ru-RU" sz="1800" kern="1200" dirty="0">
            <a:latin typeface="+mn-lt"/>
            <a:ea typeface="+mn-ea"/>
            <a:cs typeface="+mn-cs"/>
          </a:endParaRPr>
        </a:p>
      </dsp:txBody>
      <dsp:txXfrm>
        <a:off x="0" y="437071"/>
        <a:ext cx="8640960" cy="915319"/>
      </dsp:txXfrm>
    </dsp:sp>
    <dsp:sp modelId="{5CA767EA-9F80-45BC-AF95-CF9DEFB6E8E9}">
      <dsp:nvSpPr>
        <dsp:cNvPr id="0" name=""/>
        <dsp:cNvSpPr/>
      </dsp:nvSpPr>
      <dsp:spPr>
        <a:xfrm>
          <a:off x="0" y="1745524"/>
          <a:ext cx="8640960" cy="223954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latin typeface="+mn-lt"/>
              <a:ea typeface="+mn-ea"/>
              <a:cs typeface="+mn-cs"/>
            </a:rPr>
            <a:t>Оборонительную (удерживающая) </a:t>
          </a:r>
          <a:r>
            <a:rPr lang="ru-RU" sz="1800" kern="1200" smtClean="0">
              <a:latin typeface="+mn-lt"/>
              <a:ea typeface="+mn-ea"/>
              <a:cs typeface="+mn-cs"/>
            </a:rPr>
            <a:t>применяют крупные фирмы-монополисты на уже освоенных ими рынках. Однако при проведении такой стратегии надо четко отслеживать рыночную ситуацию, чтобы не потерять свою долю рынка при изменении стратегии конкурентов. В этом случае целями рекламной кампании являются напоминание о самой фирме и ее продуктах, стимулирование сбыта и поддержание имиджа фирмы</a:t>
          </a:r>
          <a:endParaRPr lang="ru-RU" sz="1800" kern="1200" dirty="0">
            <a:latin typeface="+mn-lt"/>
            <a:ea typeface="+mn-ea"/>
            <a:cs typeface="+mn-cs"/>
          </a:endParaRPr>
        </a:p>
      </dsp:txBody>
      <dsp:txXfrm>
        <a:off x="0" y="1745524"/>
        <a:ext cx="8640960" cy="2239547"/>
      </dsp:txXfrm>
    </dsp:sp>
    <dsp:sp modelId="{9B10273C-98AF-4384-928B-E65B67C5B76E}">
      <dsp:nvSpPr>
        <dsp:cNvPr id="0" name=""/>
        <dsp:cNvSpPr/>
      </dsp:nvSpPr>
      <dsp:spPr>
        <a:xfrm>
          <a:off x="0" y="3997221"/>
          <a:ext cx="8640960" cy="94536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+mn-lt"/>
              <a:ea typeface="+mn-ea"/>
              <a:cs typeface="+mn-cs"/>
            </a:rPr>
            <a:t>Стратегия </a:t>
          </a:r>
          <a:r>
            <a:rPr lang="ru-RU" sz="1800" b="1" kern="1200" smtClean="0">
              <a:latin typeface="+mn-lt"/>
              <a:ea typeface="+mn-ea"/>
              <a:cs typeface="+mn-cs"/>
            </a:rPr>
            <a:t>отступления</a:t>
          </a:r>
          <a:r>
            <a:rPr lang="ru-RU" sz="1800" kern="1200" smtClean="0">
              <a:latin typeface="+mn-lt"/>
              <a:ea typeface="+mn-ea"/>
              <a:cs typeface="+mn-cs"/>
            </a:rPr>
            <a:t> связана с коренной диверсификацией предлагаемых услуг, перепрофилированием компании, уходом компании с рынка по финансовым причинам и т.п</a:t>
          </a:r>
          <a:endParaRPr lang="ru-RU" sz="1800" kern="1200" dirty="0">
            <a:latin typeface="+mn-lt"/>
            <a:ea typeface="+mn-ea"/>
            <a:cs typeface="+mn-cs"/>
          </a:endParaRPr>
        </a:p>
      </dsp:txBody>
      <dsp:txXfrm>
        <a:off x="0" y="3997221"/>
        <a:ext cx="8640960" cy="945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59267"/>
            <a:ext cx="9144000" cy="2575441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005667"/>
            <a:ext cx="9144001" cy="1227068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7386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900" baseline="0" dirty="0" smtClean="0">
                <a:solidFill>
                  <a:srgbClr val="202079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900" baseline="0" dirty="0" smtClean="0">
                <a:solidFill>
                  <a:srgbClr val="202079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200" baseline="0" dirty="0" smtClean="0">
                <a:solidFill>
                  <a:srgbClr val="202079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200" baseline="0" dirty="0" smtClean="0">
                <a:solidFill>
                  <a:srgbClr val="202079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  <a:endParaRPr lang="ru-RU" sz="1200" baseline="0" dirty="0">
              <a:solidFill>
                <a:srgbClr val="202079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20207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Город </a:t>
            </a:r>
            <a:endParaRPr lang="en-US" dirty="0" smtClean="0"/>
          </a:p>
          <a:p>
            <a:pPr lvl="0"/>
            <a:r>
              <a:rPr lang="ru-RU" dirty="0" smtClean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76409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17499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Дисциплина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3725333" y="5183093"/>
            <a:ext cx="5418667" cy="573733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20207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0" y="4789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2688" y="24248"/>
            <a:ext cx="427139" cy="90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3" y="6274800"/>
            <a:ext cx="8066671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8515405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2" y="6274800"/>
            <a:ext cx="8060399" cy="583200"/>
          </a:xfrm>
        </p:spPr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1566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3443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7505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 smtClean="0"/>
              <a:t>Содержимое (рисунок, диаграмма, таблица и т.д.)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1567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902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70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131226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  <a:endParaRPr lang="ru-RU" sz="40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-1" y="4560890"/>
            <a:ext cx="9144000" cy="22970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marL="0" indent="0" algn="just">
              <a:spcBef>
                <a:spcPct val="10000"/>
              </a:spcBef>
              <a:buClr>
                <a:srgbClr val="FF0000"/>
              </a:buClr>
              <a:buSzPct val="120000"/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 dirty="0" smtClean="0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b="1" dirty="0" smtClean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 smtClean="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dirty="0" smtClean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 smtClean="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  <a:p>
            <a:pPr lvl="0"/>
            <a:endParaRPr lang="ru-RU" dirty="0" smtClean="0"/>
          </a:p>
        </p:txBody>
      </p:sp>
      <p:sp>
        <p:nvSpPr>
          <p:cNvPr id="11" name="Блок-схема: ссылка на другую страницу 10"/>
          <p:cNvSpPr/>
          <p:nvPr userDrawn="1"/>
        </p:nvSpPr>
        <p:spPr>
          <a:xfrm>
            <a:off x="8517600" y="-5678"/>
            <a:ext cx="612648" cy="1047078"/>
          </a:xfrm>
          <a:prstGeom prst="flowChartOffpageConnector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33000">
                <a:schemeClr val="accent3">
                  <a:lumMod val="40000"/>
                  <a:lumOff val="60000"/>
                </a:schemeClr>
              </a:gs>
              <a:gs pos="53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accent3">
                <a:lumMod val="75000"/>
                <a:alpha val="53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357" y="68075"/>
            <a:ext cx="347133" cy="73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8517600" y="6274800"/>
            <a:ext cx="642505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4" name="Блок-схема: ссылка на другую страницу 3"/>
          <p:cNvSpPr/>
          <p:nvPr userDrawn="1"/>
        </p:nvSpPr>
        <p:spPr>
          <a:xfrm>
            <a:off x="8517600" y="-5678"/>
            <a:ext cx="612648" cy="1047078"/>
          </a:xfrm>
          <a:prstGeom prst="flowChartOffpageConnector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33000">
                <a:schemeClr val="accent3">
                  <a:lumMod val="40000"/>
                  <a:lumOff val="60000"/>
                </a:schemeClr>
              </a:gs>
              <a:gs pos="53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accent3">
                <a:lumMod val="75000"/>
                <a:alpha val="53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85176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5176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8060400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517600" y="74212"/>
            <a:ext cx="612648" cy="580988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" name="TextBox 34"/>
          <p:cNvSpPr txBox="1">
            <a:spLocks noChangeArrowheads="1"/>
          </p:cNvSpPr>
          <p:nvPr userDrawn="1"/>
        </p:nvSpPr>
        <p:spPr bwMode="auto">
          <a:xfrm>
            <a:off x="8498556" y="6443289"/>
            <a:ext cx="65404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000" b="1" dirty="0">
                <a:solidFill>
                  <a:srgbClr val="323655"/>
                </a:solidFill>
                <a:latin typeface="Segoe Print" panose="02000600000000000000" pitchFamily="2" charset="0"/>
              </a:rPr>
              <a:t>ВГУЭС</a:t>
            </a:r>
          </a:p>
        </p:txBody>
      </p:sp>
      <p:pic>
        <p:nvPicPr>
          <p:cNvPr id="15" name="Picture 18" descr="bluelogo4"/>
          <p:cNvPicPr>
            <a:picLocks noChangeAspect="1" noChangeArrowheads="1"/>
          </p:cNvPicPr>
          <p:nvPr userDrawn="1"/>
        </p:nvPicPr>
        <p:blipFill>
          <a:blip r:embed="rId12" cstate="print">
            <a:duotone>
              <a:prstClr val="black"/>
              <a:srgbClr val="0033CC">
                <a:tint val="45000"/>
                <a:satMod val="400000"/>
              </a:srgb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2770"/>
          <a:stretch>
            <a:fillRect/>
          </a:stretch>
        </p:blipFill>
        <p:spPr bwMode="auto">
          <a:xfrm>
            <a:off x="91018" y="6317412"/>
            <a:ext cx="275164" cy="497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43840" y="2920212"/>
            <a:ext cx="8900160" cy="522000"/>
          </a:xfrm>
        </p:spPr>
        <p:txBody>
          <a:bodyPr/>
          <a:lstStyle/>
          <a:p>
            <a:pPr algn="ctr"/>
            <a:r>
              <a:rPr lang="ru-RU" sz="2800" dirty="0" smtClean="0"/>
              <a:t>Тема 6. Особенности организации рекламной кампании в сервисе и туризме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dirty="0" smtClean="0"/>
              <a:t>Владивосток</a:t>
            </a:r>
          </a:p>
          <a:p>
            <a:r>
              <a:rPr lang="ru-RU" dirty="0" smtClean="0"/>
              <a:t>2018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2063485"/>
            <a:ext cx="9144000" cy="309600"/>
          </a:xfrm>
        </p:spPr>
        <p:txBody>
          <a:bodyPr/>
          <a:lstStyle/>
          <a:p>
            <a:r>
              <a:rPr lang="ru-RU" dirty="0" smtClean="0"/>
              <a:t>Кафедра «Туризма и экологии»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 smtClean="0"/>
              <a:t>Дисциплина </a:t>
            </a:r>
            <a:r>
              <a:rPr lang="ru-RU" dirty="0" smtClean="0"/>
              <a:t>«Взаимодействие с потребителями в туризме и индустрии гостеприимства»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 smtClean="0"/>
              <a:t>Автор: Толстых </a:t>
            </a:r>
            <a:r>
              <a:rPr lang="ru-RU" dirty="0"/>
              <a:t>Ирина Николаевна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000" dirty="0" smtClean="0">
                <a:solidFill>
                  <a:prstClr val="white"/>
                </a:solidFill>
                <a:cs typeface="Arial" pitchFamily="34" charset="0"/>
              </a:rPr>
              <a:t>Дисциплина «Название дисциплины»</a:t>
            </a:r>
            <a:endParaRPr lang="ru-RU" sz="1000" dirty="0">
              <a:solidFill>
                <a:prstClr val="white"/>
              </a:solidFill>
              <a:cs typeface="Arial" pitchFamily="34" charset="0"/>
            </a:endParaRPr>
          </a:p>
          <a:p>
            <a:pPr lvl="0"/>
            <a:r>
              <a:rPr lang="ru-RU" dirty="0">
                <a:solidFill>
                  <a:prstClr val="white"/>
                </a:solidFill>
                <a:cs typeface="Arial" pitchFamily="34" charset="0"/>
              </a:rPr>
              <a:t>Тема </a:t>
            </a:r>
            <a:r>
              <a:rPr lang="ru-RU" dirty="0" smtClean="0">
                <a:solidFill>
                  <a:prstClr val="white"/>
                </a:solidFill>
                <a:cs typeface="Arial" pitchFamily="34" charset="0"/>
              </a:rPr>
              <a:t>«Название темы»</a:t>
            </a:r>
            <a:endParaRPr lang="ru-RU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Содержание: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13510" y="801190"/>
            <a:ext cx="8525690" cy="5050970"/>
          </a:xfrm>
        </p:spPr>
        <p:txBody>
          <a:bodyPr>
            <a:norm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altLang="ru-RU" dirty="0" smtClean="0">
                <a:cs typeface="Arial" panose="020B0604020202020204" pitchFamily="34" charset="0"/>
              </a:rPr>
              <a:t>Понятие и цели рекламной кампании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altLang="ru-RU" dirty="0" smtClean="0">
                <a:cs typeface="Arial" panose="020B0604020202020204" pitchFamily="34" charset="0"/>
              </a:rPr>
              <a:t>Факторы, влияющие на выбор и формирование целей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dirty="0" smtClean="0"/>
              <a:t>Взаимосвязь маркетинговой и рекламной стратегией фирмы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dirty="0" smtClean="0"/>
              <a:t>Разработка рекламного бюджета</a:t>
            </a:r>
            <a:endParaRPr lang="ru-RU" altLang="ru-RU" dirty="0" smtClean="0">
              <a:cs typeface="Arial" panose="020B0604020202020204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altLang="ru-RU" dirty="0" smtClean="0">
                <a:cs typeface="Arial" panose="020B0604020202020204" pitchFamily="34" charset="0"/>
              </a:rPr>
              <a:t>Вопросы </a:t>
            </a:r>
            <a:r>
              <a:rPr lang="ru-RU" altLang="ru-RU" dirty="0">
                <a:cs typeface="Arial" panose="020B0604020202020204" pitchFamily="34" charset="0"/>
              </a:rPr>
              <a:t>для самопроверки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altLang="ru-RU" dirty="0">
                <a:cs typeface="Arial" panose="020B0604020202020204" pitchFamily="34" charset="0"/>
              </a:rPr>
              <a:t>Рекомендуемая литература</a:t>
            </a:r>
          </a:p>
        </p:txBody>
      </p:sp>
    </p:spTree>
    <p:extLst>
      <p:ext uri="{BB962C8B-B14F-4D97-AF65-F5344CB8AC3E}">
        <p14:creationId xmlns="" xmlns:p14="http://schemas.microsoft.com/office/powerpoint/2010/main" val="370934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Понятие и цели рекламной кампании</a:t>
            </a:r>
          </a:p>
        </p:txBody>
      </p:sp>
      <p:grpSp>
        <p:nvGrpSpPr>
          <p:cNvPr id="8" name="Текст 7"/>
          <p:cNvGrpSpPr>
            <a:grpSpLocks noGrp="1"/>
          </p:cNvGrpSpPr>
          <p:nvPr>
            <p:ph type="body" sz="quarter" idx="15"/>
          </p:nvPr>
        </p:nvGrpSpPr>
        <p:grpSpPr>
          <a:xfrm>
            <a:off x="408730" y="1180617"/>
            <a:ext cx="8272283" cy="4398379"/>
            <a:chOff x="-125760" y="-837269"/>
            <a:chExt cx="8909352" cy="2446762"/>
          </a:xfrm>
          <a:solidFill>
            <a:schemeClr val="tx2"/>
          </a:solidFill>
          <a:scene3d>
            <a:camera prst="orthographicFront"/>
            <a:lightRig rig="flat" dir="t"/>
          </a:scene3d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-125760" y="-837269"/>
              <a:ext cx="8892480" cy="2446762"/>
            </a:xfrm>
            <a:prstGeom prst="roundRect">
              <a:avLst/>
            </a:prstGeom>
            <a:grpFill/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129994" y="-747302"/>
              <a:ext cx="8653598" cy="2207880"/>
            </a:xfrm>
            <a:prstGeom prst="rect">
              <a:avLst/>
            </a:prstGeom>
            <a:grpFill/>
            <a:ln>
              <a:noFill/>
            </a:ln>
            <a:effectLst/>
            <a:sp3d/>
          </p:spPr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marR="0" lvl="0" indent="0" algn="l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868101" y="1315330"/>
            <a:ext cx="751196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chemeClr val="bg1"/>
                </a:solidFill>
              </a:rPr>
              <a:t>Рекламные кампании – это комплекс взаимосвязанных рекламных мероприятий, разработанный в соответствии с программой маркетинга, охватывающий определенный период времени, направленный на заданную целевую аудиторию с целью вызвать реакцию, способствующую решению стратегических или тактических задач </a:t>
            </a:r>
          </a:p>
          <a:p>
            <a:pPr lvl="0"/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Цели в области сбыта, которые должны привести к приросту объемов продаж или побудить потребителей коммуникаций, направленные на передачу определенных  идей, формирование  имиджа предприятия, изменение потребительских привычек, что способствует росту уровня продаж в долгосрочном периоде. приобретению </a:t>
            </a:r>
            <a:r>
              <a:rPr lang="ru-RU" dirty="0" err="1" smtClean="0">
                <a:solidFill>
                  <a:schemeClr val="bg1"/>
                </a:solidFill>
              </a:rPr>
              <a:t>турпродукта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endParaRPr lang="ru-RU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774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Понятие и цели рекламной кампании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86137" y="725669"/>
          <a:ext cx="8148577" cy="332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8577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+mn-lt"/>
                          <a:cs typeface="Lucida Sans Unicode" pitchFamily="34" charset="0"/>
                        </a:rPr>
                        <a:t>Можно выделить три типа целей рекламной кампании: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n-lt"/>
                          <a:cs typeface="Lucida Sans Unicode" pitchFamily="34" charset="0"/>
                        </a:rPr>
                        <a:t>Экономические (коммерческие) </a:t>
                      </a:r>
                      <a:r>
                        <a:rPr lang="ru-RU" sz="1600" dirty="0" smtClean="0">
                          <a:latin typeface="+mn-lt"/>
                          <a:cs typeface="Lucida Sans Unicode" pitchFamily="34" charset="0"/>
                        </a:rPr>
                        <a:t>цели выражаются, как правило, в увеличении объемов продаж товаров или услуг, росте прибыли, увеличении доли занимаемого фирмой рынка, выходе на новые рынки и т.п. Экономические цели рекламной кампании являются преобладающими и основными в деятельности предприятий социально-культурного сервиса и туризма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latin typeface="+mn-lt"/>
                          <a:cs typeface="Lucida Sans Unicode" pitchFamily="34" charset="0"/>
                        </a:rPr>
                        <a:t>Имиджевые</a:t>
                      </a:r>
                      <a:r>
                        <a:rPr lang="ru-RU" sz="1600" dirty="0" smtClean="0">
                          <a:latin typeface="+mn-lt"/>
                          <a:cs typeface="Lucida Sans Unicode" pitchFamily="34" charset="0"/>
                        </a:rPr>
                        <a:t> цели сводятся к формированию положительного имиджа фирмы, повышению ее престижа и репутации, известности и популярности. Эти цели, как правило, тесно координируются с экономическими целями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n-lt"/>
                          <a:cs typeface="Lucida Sans Unicode" pitchFamily="34" charset="0"/>
                        </a:rPr>
                        <a:t>Социальные</a:t>
                      </a:r>
                      <a:r>
                        <a:rPr lang="ru-RU" sz="1600" dirty="0" smtClean="0">
                          <a:latin typeface="+mn-lt"/>
                          <a:cs typeface="Lucida Sans Unicode" pitchFamily="34" charset="0"/>
                        </a:rPr>
                        <a:t> цели в рекламе связаны с проблемами охраны окружающей среды, улучшением социальных условий, повышением уровня занятости населения и </a:t>
                      </a:r>
                      <a:r>
                        <a:rPr lang="ru-RU" sz="1600" dirty="0" err="1" smtClean="0">
                          <a:latin typeface="+mn-lt"/>
                          <a:cs typeface="Lucida Sans Unicode" pitchFamily="34" charset="0"/>
                        </a:rPr>
                        <a:t>т.п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Picture 4" descr="Картинки по запросу рекламная кампан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123" y="4109013"/>
            <a:ext cx="6423950" cy="2187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Факторы, влияющие на выбор и формирование целей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0925" y="844282"/>
            <a:ext cx="806489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n-lt"/>
                <a:cs typeface="Lucida Sans Unicode" pitchFamily="34" charset="0"/>
              </a:rPr>
              <a:t>Универсальная стратегическая цель рекламы — вызвать у целевой аудитории рекламы нужную рекламодателю реакцию.</a:t>
            </a:r>
            <a:br>
              <a:rPr lang="ru-RU" sz="2000" dirty="0" smtClean="0">
                <a:latin typeface="+mn-lt"/>
                <a:cs typeface="Lucida Sans Unicode" pitchFamily="34" charset="0"/>
              </a:rPr>
            </a:br>
            <a:r>
              <a:rPr lang="ru-RU" sz="2000" dirty="0" smtClean="0"/>
              <a:t>К основным факторам, влияющим на выбор и формирование целей рекламной кампании, относятся: 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 общие цели развития туристской </a:t>
            </a:r>
            <a:r>
              <a:rPr lang="ru-RU" sz="2000" dirty="0" err="1" smtClean="0"/>
              <a:t>дестинации</a:t>
            </a:r>
            <a:r>
              <a:rPr lang="ru-RU" sz="2000" dirty="0" smtClean="0"/>
              <a:t> или предприятия туриндустрии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маркетинговая стратегия туристской </a:t>
            </a:r>
            <a:r>
              <a:rPr lang="ru-RU" sz="2000" dirty="0" err="1" smtClean="0"/>
              <a:t>дестинации</a:t>
            </a:r>
            <a:r>
              <a:rPr lang="ru-RU" sz="2000" dirty="0" smtClean="0"/>
              <a:t> или предприятия туриндустрии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состояние целевой аудитории.</a:t>
            </a:r>
            <a:r>
              <a:rPr lang="ru-RU" sz="2000" dirty="0" smtClean="0">
                <a:latin typeface="Lucida Sans Unicode" pitchFamily="34" charset="0"/>
                <a:cs typeface="Lucida Sans Unicode" pitchFamily="34" charset="0"/>
              </a:rPr>
              <a:t/>
            </a:r>
            <a:br>
              <a:rPr lang="ru-RU" sz="2000" dirty="0" smtClean="0">
                <a:latin typeface="Lucida Sans Unicode" pitchFamily="34" charset="0"/>
                <a:cs typeface="Lucida Sans Unicode" pitchFamily="34" charset="0"/>
              </a:rPr>
            </a:br>
            <a:endParaRPr lang="ru-RU" sz="2000" dirty="0"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6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4578" y="3461645"/>
            <a:ext cx="3718244" cy="27886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Факторы, влияющие на выбор и формирование целей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502267" y="654486"/>
            <a:ext cx="8016700" cy="3779758"/>
          </a:xfrm>
          <a:prstGeom prst="round2DiagRect">
            <a:avLst/>
          </a:prstGeom>
          <a:solidFill>
            <a:schemeClr val="tx2"/>
          </a:solidFill>
          <a:ln w="9525" cap="flat" cmpd="sng" algn="ctr">
            <a:solidFill>
              <a:srgbClr val="2DA2BF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Особенности потребительской аудитории: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 сегментация потребителей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 иерархия степеней воздействия на потребителя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Lucida Sans Unicode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Финансовые возможности фирмы: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 рекламный бюджет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средства размещения рекламы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Lucida Sans Unicode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Особенности товара: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 товары индивидуального пользования и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товары промышленного назначения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 категория, стоимости товаров: дорогие и дешевые товары</a:t>
            </a:r>
          </a:p>
        </p:txBody>
      </p:sp>
      <p:pic>
        <p:nvPicPr>
          <p:cNvPr id="9" name="Picture 2" descr="Картинки по запросу реклама в туризм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7697" y="4450796"/>
            <a:ext cx="4340508" cy="17792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Взаимосвязь маркетинговой и рекламной стратегией фирмы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2435" y="871189"/>
          <a:ext cx="8055980" cy="50993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5980"/>
              </a:tblGrid>
              <a:tr h="61158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Рекламная кампания должна быть скоординирована с учетом общего маркетингового плана предприятия</a:t>
                      </a:r>
                    </a:p>
                  </a:txBody>
                  <a:tcPr/>
                </a:tc>
              </a:tr>
              <a:tr h="13979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Lucida Sans Unicode" pitchFamily="34" charset="0"/>
                        </a:rPr>
                        <a:t>Рекламная стратегия </a:t>
                      </a:r>
                      <a:r>
                        <a:rPr kumimoji="0" 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Lucida Sans Unicode" pitchFamily="34" charset="0"/>
                        </a:rPr>
                        <a:t>- комплекс рекламных мероприятий, формирующих оптимальное соотношение затрат на рекламу и полученных выгод от проведения рекламных кампаний, соответствующих законам, нормам и правилам конкурентного поведения</a:t>
                      </a:r>
                      <a:endParaRPr lang="ru-RU" sz="1600" dirty="0"/>
                    </a:p>
                  </a:txBody>
                  <a:tcPr/>
                </a:tc>
              </a:tr>
              <a:tr h="192211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Контактные аудитории</a:t>
                      </a:r>
                      <a:r>
                        <a:rPr kumimoji="0" lang="ru-RU" sz="18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объединяют организации и лиц, не принимающих непосредственного участия в рыночной деятельности предприятия. Основными контактными аудиториями являются: финансовые, страховые компании, средства массовой информации, органы правопорядка, санитарного и экологического надзора, общественные формирования (союзы, общества защиты прав потребителей), местные жители и </a:t>
                      </a:r>
                      <a:r>
                        <a:rPr kumimoji="0" lang="ru-RU" sz="1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т.д</a:t>
                      </a:r>
                      <a:endParaRPr kumimoji="0" lang="ru-RU" sz="1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8455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Производители туристских услуг</a:t>
                      </a:r>
                      <a:r>
                        <a:rPr kumimoji="0" lang="ru-RU" sz="18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— предприятия, предоставляющие услуги по размещению, питанию, транспортному обслуживанию и </a:t>
                      </a:r>
                      <a:r>
                        <a:rPr kumimoji="0" lang="ru-RU" sz="1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т.д</a:t>
                      </a:r>
                      <a:r>
                        <a:rPr kumimoji="0" 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Взаимосвязь маркетинговой и рекламной стратегией фирмы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243068" y="804659"/>
          <a:ext cx="864096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Взаимосвязь маркетинговой и рекламной стратегией фирмы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5"/>
          </p:nvPr>
        </p:nvSpPr>
        <p:spPr>
          <a:prstGeom prst="flowChartDocument">
            <a:avLst/>
          </a:prstGeom>
          <a:solidFill>
            <a:sysClr val="window" lastClr="FFFFFF"/>
          </a:solidFill>
          <a:ln w="55000" cap="flat" cmpd="thickThin" algn="ctr">
            <a:solidFill>
              <a:schemeClr val="tx2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 Рекламная стратегия, соотнесена с общей маркетинговой  стратегией, и направлена точно на целевую аудиторию, выделенную на основе сегментации рынка.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Осознание тесной взаимосвязи маркетинговых и рекламных стратегий, а также значения  рекламы как инструмента маркетинга произошло в период 1920-1930 гг., когда сформировался новый качественный этап в рекламе, обусловленный растущей конкуренцией и насыщением рынка товарами. Дальнейшее развитие маркетинга, привели к пониманию, что в рекламе должно обязательно быть «уникальное торговое предложение» товара (1940-1955 гг.), позволяющее дифференцировать товар в сознании потребителей  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Lucida Sans Unicode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Взаимосвязь маркетинговой и рекламной стратегией фирмы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4684" y="861934"/>
            <a:ext cx="85942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cs typeface="Lucida Sans Unicode" pitchFamily="34" charset="0"/>
              </a:rPr>
              <a:t>В таблице 1 представлены этапы  развития ориентации маркетинговых и рекламных стратегий и их взаимосвязь на примере американского стратегического маркетинга</a:t>
            </a:r>
            <a:endParaRPr lang="ru-RU" dirty="0">
              <a:cs typeface="Lucida Sans Unicode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28263" y="1844987"/>
          <a:ext cx="8333771" cy="4531662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1647532"/>
                <a:gridCol w="2210440"/>
                <a:gridCol w="4475799"/>
              </a:tblGrid>
              <a:tr h="790542">
                <a:tc>
                  <a:txBody>
                    <a:bodyPr/>
                    <a:lstStyle/>
                    <a:p>
                      <a:r>
                        <a:rPr lang="ru-RU" sz="1800" dirty="0"/>
                        <a:t>Период</a:t>
                      </a:r>
                      <a:endParaRPr lang="ru-RU" sz="1800" i="0" dirty="0">
                        <a:latin typeface="+mn-lt"/>
                        <a:cs typeface="Lucida Sans Unicode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Ориентация маркетинговых стратегий</a:t>
                      </a:r>
                      <a:endParaRPr lang="ru-RU" sz="1800" i="0" dirty="0">
                        <a:latin typeface="+mn-lt"/>
                        <a:cs typeface="Lucida Sans Unicode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/>
                        <a:t>Ориентация рекламных стратегий</a:t>
                      </a:r>
                      <a:endParaRPr lang="ru-RU" sz="1800" i="0">
                        <a:latin typeface="+mn-lt"/>
                        <a:cs typeface="Lucida Sans Unicode" pitchFamily="34" charset="0"/>
                      </a:endParaRPr>
                    </a:p>
                  </a:txBody>
                  <a:tcPr marL="0" marR="0" marT="0" marB="0"/>
                </a:tc>
              </a:tr>
              <a:tr h="712255">
                <a:tc>
                  <a:txBody>
                    <a:bodyPr/>
                    <a:lstStyle/>
                    <a:p>
                      <a:r>
                        <a:rPr lang="ru-RU" sz="1800"/>
                        <a:t>1900-1930гг.</a:t>
                      </a:r>
                      <a:endParaRPr lang="ru-RU" sz="1800" i="0">
                        <a:latin typeface="+mn-lt"/>
                        <a:cs typeface="Lucida Sans Unicode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Ориентация на производство</a:t>
                      </a:r>
                      <a:endParaRPr lang="ru-RU" sz="1800" i="0" dirty="0">
                        <a:latin typeface="+mn-lt"/>
                        <a:cs typeface="Lucida Sans Unicode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/>
                        <a:t>Ориентация на интенсивность потребления</a:t>
                      </a:r>
                      <a:endParaRPr lang="ru-RU" sz="1800" i="0">
                        <a:latin typeface="+mn-lt"/>
                        <a:cs typeface="Lucida Sans Unicode" pitchFamily="34" charset="0"/>
                      </a:endParaRPr>
                    </a:p>
                  </a:txBody>
                  <a:tcPr marL="0" marR="0" marT="0" marB="0"/>
                </a:tc>
              </a:tr>
              <a:tr h="712255">
                <a:tc>
                  <a:txBody>
                    <a:bodyPr/>
                    <a:lstStyle/>
                    <a:p>
                      <a:r>
                        <a:rPr lang="ru-RU" sz="1800" dirty="0"/>
                        <a:t>1930-1960гг.</a:t>
                      </a:r>
                      <a:endParaRPr lang="ru-RU" sz="1800" i="0" dirty="0">
                        <a:latin typeface="+mn-lt"/>
                        <a:cs typeface="Lucida Sans Unicode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Ориентация на продажу</a:t>
                      </a:r>
                      <a:endParaRPr lang="ru-RU" sz="1800" i="0" dirty="0">
                        <a:latin typeface="+mn-lt"/>
                        <a:cs typeface="Lucida Sans Unicode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Ориентация на стимулы в покупках</a:t>
                      </a:r>
                      <a:endParaRPr lang="ru-RU" sz="1800" i="0" dirty="0">
                        <a:latin typeface="+mn-lt"/>
                        <a:cs typeface="Lucida Sans Unicode" pitchFamily="34" charset="0"/>
                      </a:endParaRPr>
                    </a:p>
                  </a:txBody>
                  <a:tcPr marL="0" marR="0" marT="0" marB="0"/>
                </a:tc>
              </a:tr>
              <a:tr h="790542">
                <a:tc>
                  <a:txBody>
                    <a:bodyPr/>
                    <a:lstStyle/>
                    <a:p>
                      <a:r>
                        <a:rPr lang="ru-RU" sz="1800"/>
                        <a:t>1960-1975гг.</a:t>
                      </a:r>
                      <a:endParaRPr lang="ru-RU" sz="1800" i="0">
                        <a:latin typeface="+mn-lt"/>
                        <a:cs typeface="Lucida Sans Unicode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/>
                        <a:t>Ориентация на маркетинг потребителя</a:t>
                      </a:r>
                      <a:endParaRPr lang="ru-RU" sz="1800" i="0">
                        <a:latin typeface="+mn-lt"/>
                        <a:cs typeface="Lucida Sans Unicode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Ориентация на  уникальность  предложения для сегментов</a:t>
                      </a:r>
                      <a:endParaRPr lang="ru-RU" sz="1800" i="0" dirty="0">
                        <a:latin typeface="+mn-lt"/>
                        <a:cs typeface="Lucida Sans Unicode" pitchFamily="34" charset="0"/>
                      </a:endParaRPr>
                    </a:p>
                  </a:txBody>
                  <a:tcPr marL="0" marR="0" marT="0" marB="0"/>
                </a:tc>
              </a:tr>
              <a:tr h="748977">
                <a:tc>
                  <a:txBody>
                    <a:bodyPr/>
                    <a:lstStyle/>
                    <a:p>
                      <a:r>
                        <a:rPr lang="ru-RU" sz="1800"/>
                        <a:t>1975-1990гг.</a:t>
                      </a:r>
                      <a:endParaRPr lang="ru-RU" sz="1800" i="0">
                        <a:latin typeface="+mn-lt"/>
                        <a:cs typeface="Lucida Sans Unicode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/>
                        <a:t>Ориентация на конкурентов</a:t>
                      </a:r>
                      <a:endParaRPr lang="ru-RU" sz="1800" i="0">
                        <a:latin typeface="+mn-lt"/>
                        <a:cs typeface="Lucida Sans Unicode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Ориентация на позиционирование через бренд, социальная ответственность</a:t>
                      </a:r>
                      <a:endParaRPr lang="ru-RU" sz="1800" i="0" dirty="0">
                        <a:latin typeface="+mn-lt"/>
                        <a:cs typeface="Lucida Sans Unicode" pitchFamily="34" charset="0"/>
                      </a:endParaRPr>
                    </a:p>
                  </a:txBody>
                  <a:tcPr marL="0" marR="0" marT="0" marB="0"/>
                </a:tc>
              </a:tr>
              <a:tr h="712255">
                <a:tc>
                  <a:txBody>
                    <a:bodyPr/>
                    <a:lstStyle/>
                    <a:p>
                      <a:r>
                        <a:rPr lang="ru-RU" sz="1800"/>
                        <a:t>С 1990 г..</a:t>
                      </a:r>
                      <a:endParaRPr lang="ru-RU" sz="1800" i="0">
                        <a:latin typeface="+mn-lt"/>
                        <a:cs typeface="Lucida Sans Unicode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Ориентация на рынок</a:t>
                      </a:r>
                      <a:endParaRPr lang="ru-RU" sz="1800" i="0" dirty="0">
                        <a:latin typeface="+mn-lt"/>
                        <a:cs typeface="Lucida Sans Unicode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Ориентация на  </a:t>
                      </a:r>
                      <a:r>
                        <a:rPr lang="ru-RU" sz="1800" dirty="0" smtClean="0"/>
                        <a:t>интерактивность</a:t>
                      </a:r>
                      <a:endParaRPr lang="ru-RU" sz="1800" i="0" dirty="0">
                        <a:latin typeface="+mn-lt"/>
                        <a:cs typeface="Lucida Sans Unicode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Взаимосвязь маркетинговой и рекламной стратегией фирмы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5"/>
          </p:nvPr>
        </p:nvSpPr>
        <p:spPr>
          <a:xfrm>
            <a:off x="428263" y="914401"/>
            <a:ext cx="8087142" cy="230832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На признак интенсивности следует обратить особое внимание на практике.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При проведении 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ровной рекламной кампании 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мероприятия распределяются равномерно во времени. Например, могут чередоваться через приблизительно равные интервалы публикации в прессе,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радиообъявления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 и т.д. Такая рекламная кампания имеет смысл при достаточной известности туристского предприятия, для поддержания его имиджа, а также при напоминающей рекламе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0850" y="3391383"/>
            <a:ext cx="8160715" cy="2031325"/>
          </a:xfrm>
          <a:prstGeom prst="rect">
            <a:avLst/>
          </a:prstGeom>
          <a:solidFill>
            <a:srgbClr val="005EB2"/>
          </a:solidFill>
          <a:ln w="9525" cap="flat" cmpd="sng" algn="ctr">
            <a:solidFill>
              <a:srgbClr val="2DA2BF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Lucida Sans Unicode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Нарастающая рекламная кампания</a:t>
            </a:r>
            <a:r>
              <a:rPr kumimoji="0" lang="ru-RU" b="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 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строится по принципу усиления воздействия на целевую аудиторию. Пик мероприятий может, например, приходиться на период, предшествующий сезону.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Нисходящая рекламная кампания</a:t>
            </a:r>
            <a:r>
              <a:rPr kumimoji="0" lang="ru-RU" b="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 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предполагает постепенное снижение интенсивности рекламного воздействия на целевую аудиторию</a:t>
            </a: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Lucida Sans Unicode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Картинки по запросу бюджет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73884" y="3166770"/>
            <a:ext cx="3230876" cy="3124070"/>
          </a:xfrm>
          <a:prstGeom prst="rect">
            <a:avLst/>
          </a:prstGeom>
          <a:noFill/>
        </p:spPr>
      </p:pic>
      <p:pic>
        <p:nvPicPr>
          <p:cNvPr id="8" name="Picture 2" descr="Картинки по запросу бюджет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8169" y="3022886"/>
            <a:ext cx="4765912" cy="3212976"/>
          </a:xfrm>
          <a:prstGeom prst="rect">
            <a:avLst/>
          </a:prstGeom>
          <a:noFill/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Разработка рекламного бюджета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5"/>
          </p:nvPr>
        </p:nvSpPr>
        <p:spPr>
          <a:xfrm>
            <a:off x="628597" y="914401"/>
            <a:ext cx="7886808" cy="2233914"/>
          </a:xfrm>
          <a:prstGeom prst="rect">
            <a:avLst/>
          </a:prstGeom>
          <a:solidFill>
            <a:sysClr val="window" lastClr="FFFFFF"/>
          </a:solidFill>
          <a:ln w="55000" cap="flat" cmpd="thickThin" algn="ctr">
            <a:solidFill>
              <a:schemeClr val="tx2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Формирование рекламного бюджета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происходит путем определения общего объема средств на рекламу, распределения средств по направлениям и статьям расходов.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Lucida Sans Unicode" pitchFamily="34" charset="0"/>
              </a:rPr>
              <a:t>По своей экономической природе расходы на рекламу являются текущими затратами (издержками). В то же время этот вид затрат является одним из главных факторов роста объемов продаж 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Lucida Sans Unicode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Разработка рекламного бюджета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81966" y="972270"/>
          <a:ext cx="7974956" cy="4838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4956"/>
              </a:tblGrid>
              <a:tr h="4800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Факторы, влияющие на размер рекламного бюджета: </a:t>
                      </a:r>
                    </a:p>
                  </a:txBody>
                  <a:tcPr/>
                </a:tc>
              </a:tr>
              <a:tr h="4800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800" dirty="0" smtClean="0"/>
                        <a:t>величина и характер целевой аудитории </a:t>
                      </a:r>
                    </a:p>
                  </a:txBody>
                  <a:tcPr/>
                </a:tc>
              </a:tr>
              <a:tr h="6808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800" dirty="0" smtClean="0"/>
                        <a:t>размер рекламного бюджета напрямую зависит от того, какое количество людей необходимо охватить </a:t>
                      </a:r>
                    </a:p>
                  </a:txBody>
                  <a:tcPr/>
                </a:tc>
              </a:tr>
              <a:tr h="4800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800" dirty="0" smtClean="0"/>
                        <a:t>этап жизненного цикла товара или услуги </a:t>
                      </a:r>
                    </a:p>
                  </a:txBody>
                  <a:tcPr/>
                </a:tc>
              </a:tr>
              <a:tr h="4800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800" dirty="0" smtClean="0"/>
                        <a:t>дифференциация товара </a:t>
                      </a:r>
                    </a:p>
                  </a:txBody>
                  <a:tcPr/>
                </a:tc>
              </a:tr>
              <a:tr h="9726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800" b="0" dirty="0" smtClean="0"/>
                        <a:t>Усилия предприятия по продвижению на рынок нового товара или услуги стоят гораздо дороже, чем реклама известных и знакомых целевой аудитории товаров и услуг</a:t>
                      </a:r>
                    </a:p>
                  </a:txBody>
                  <a:tcPr/>
                </a:tc>
              </a:tr>
              <a:tr h="12643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800" dirty="0" smtClean="0"/>
                        <a:t>Реклама товара или услуги, обладающих ярко выраженным и распознаваемым уникальным преимуществом по сравнению с аналогичными товарами и услугами стоит обычно дешевле, чем в случае мало различимых отличий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Разработка рекламного бюджета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347241" y="902825"/>
            <a:ext cx="8484243" cy="3166824"/>
          </a:xfrm>
          <a:prstGeom prst="flowChartAlternateProcess">
            <a:avLst/>
          </a:prstGeom>
          <a:solidFill>
            <a:schemeClr val="accent1"/>
          </a:solidFill>
          <a:ln w="9525" cap="flat" cmpd="sng" algn="ctr">
            <a:solidFill>
              <a:srgbClr val="2DA2BF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800" b="1" kern="0" dirty="0" smtClean="0">
                <a:solidFill>
                  <a:schemeClr val="bg1"/>
                </a:solidFill>
              </a:rPr>
              <a:t>Методы формирования бюджета: </a:t>
            </a:r>
          </a:p>
          <a:p>
            <a:pPr lvl="0">
              <a:buFont typeface="Arial" pitchFamily="34" charset="0"/>
              <a:buChar char="•"/>
              <a:defRPr/>
            </a:pPr>
            <a:r>
              <a:rPr lang="ru-RU" sz="1800" kern="0" dirty="0" smtClean="0">
                <a:solidFill>
                  <a:schemeClr val="bg1"/>
                </a:solidFill>
              </a:rPr>
              <a:t> Финансирование «от возможностей» -турфирма </a:t>
            </a:r>
          </a:p>
          <a:p>
            <a:pPr lvl="0">
              <a:defRPr/>
            </a:pPr>
            <a:r>
              <a:rPr lang="ru-RU" sz="1800" kern="0" dirty="0" smtClean="0">
                <a:solidFill>
                  <a:schemeClr val="bg1"/>
                </a:solidFill>
              </a:rPr>
              <a:t>выделяет на рекламу столько средств, сколько может себе позволить</a:t>
            </a:r>
          </a:p>
          <a:p>
            <a:pPr lvl="0">
              <a:buFont typeface="Arial" pitchFamily="34" charset="0"/>
              <a:buChar char="•"/>
              <a:defRPr/>
            </a:pPr>
            <a:r>
              <a:rPr lang="ru-RU" sz="1800" kern="0" dirty="0" smtClean="0">
                <a:solidFill>
                  <a:schemeClr val="bg1"/>
                </a:solidFill>
              </a:rPr>
              <a:t> Фиксированного процента – отчисление на рекламу определенного процента от объема продаж</a:t>
            </a:r>
          </a:p>
          <a:p>
            <a:pPr lvl="0">
              <a:buFont typeface="Arial" pitchFamily="34" charset="0"/>
              <a:buChar char="•"/>
              <a:defRPr/>
            </a:pPr>
            <a:r>
              <a:rPr lang="ru-RU" sz="1800" kern="0" dirty="0" smtClean="0">
                <a:solidFill>
                  <a:schemeClr val="bg1"/>
                </a:solidFill>
              </a:rPr>
              <a:t> Ориентация на конкурента – предполагает учет затрат на рекламу основных конкурентов</a:t>
            </a:r>
          </a:p>
          <a:p>
            <a:pPr lvl="0">
              <a:buFont typeface="Arial" pitchFamily="34" charset="0"/>
              <a:buChar char="•"/>
              <a:defRPr/>
            </a:pPr>
            <a:r>
              <a:rPr lang="ru-RU" sz="1800" kern="0" dirty="0" smtClean="0">
                <a:solidFill>
                  <a:schemeClr val="bg1"/>
                </a:solidFill>
              </a:rPr>
              <a:t> Соответствия целям и задачам – размер бюджета определяется суммой затрат по каждому планируемому рекламному мероприятию</a:t>
            </a:r>
          </a:p>
          <a:p>
            <a:pPr lvl="0">
              <a:buFont typeface="Arial" pitchFamily="34" charset="0"/>
              <a:buChar char="•"/>
              <a:defRPr/>
            </a:pPr>
            <a:r>
              <a:rPr lang="ru-RU" sz="1800" kern="0" dirty="0" smtClean="0">
                <a:solidFill>
                  <a:schemeClr val="bg1"/>
                </a:solidFill>
              </a:rPr>
              <a:t> Экспертный – основывается на оценках руководства турфирмы</a:t>
            </a:r>
            <a:endParaRPr lang="ru-RU" sz="1800" kern="0" dirty="0">
              <a:solidFill>
                <a:schemeClr val="bg1"/>
              </a:solidFill>
            </a:endParaRPr>
          </a:p>
        </p:txBody>
      </p:sp>
      <p:pic>
        <p:nvPicPr>
          <p:cNvPr id="6" name="Picture 2" descr="Картинки по запросу бюджет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4208" y="4174873"/>
            <a:ext cx="2625780" cy="21275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Вопросы для самопроверки: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ru-RU" sz="1800" kern="0" dirty="0" smtClean="0">
                <a:solidFill>
                  <a:sysClr val="windowText" lastClr="000000"/>
                </a:solidFill>
                <a:cs typeface="Lucida Sans Unicode" pitchFamily="34" charset="0"/>
              </a:rPr>
              <a:t>1. Что такое </a:t>
            </a:r>
            <a:r>
              <a:rPr lang="ru-RU" sz="1800" b="1" kern="0" dirty="0" smtClean="0">
                <a:solidFill>
                  <a:sysClr val="windowText" lastClr="000000"/>
                </a:solidFill>
                <a:cs typeface="Lucida Sans Unicode" pitchFamily="34" charset="0"/>
              </a:rPr>
              <a:t>рекламная кампания</a:t>
            </a:r>
            <a:r>
              <a:rPr lang="ru-RU" sz="1800" kern="0" dirty="0" smtClean="0">
                <a:solidFill>
                  <a:sysClr val="windowText" lastClr="000000"/>
                </a:solidFill>
                <a:cs typeface="Lucida Sans Unicode" pitchFamily="34" charset="0"/>
              </a:rPr>
              <a:t>? (Напишите определение)</a:t>
            </a:r>
          </a:p>
          <a:p>
            <a:pPr lvl="0">
              <a:defRPr/>
            </a:pPr>
            <a:r>
              <a:rPr lang="ru-RU" sz="1800" kern="0" dirty="0" smtClean="0">
                <a:solidFill>
                  <a:sysClr val="windowText" lastClr="000000"/>
                </a:solidFill>
              </a:rPr>
              <a:t>2. Какие три типа целей можно выделить? (Перечислите типы и охарактеризуйте)</a:t>
            </a:r>
          </a:p>
          <a:p>
            <a:pPr lvl="0">
              <a:defRPr/>
            </a:pPr>
            <a:endParaRPr lang="ru-RU" sz="1800" kern="0" dirty="0" smtClean="0">
              <a:solidFill>
                <a:sysClr val="windowText" lastClr="000000"/>
              </a:solidFill>
            </a:endParaRPr>
          </a:p>
          <a:p>
            <a:pPr lvl="0">
              <a:defRPr/>
            </a:pPr>
            <a:r>
              <a:rPr lang="ru-RU" sz="1800" kern="0" dirty="0" smtClean="0">
                <a:solidFill>
                  <a:sysClr val="windowText" lastClr="000000"/>
                </a:solidFill>
              </a:rPr>
              <a:t>3. </a:t>
            </a:r>
            <a:r>
              <a:rPr lang="ru-RU" sz="1800" kern="0" dirty="0" smtClean="0">
                <a:solidFill>
                  <a:sysClr val="windowText" lastClr="000000"/>
                </a:solidFill>
                <a:cs typeface="Lucida Sans Unicode" pitchFamily="34" charset="0"/>
              </a:rPr>
              <a:t>Этот принцип строится на усилении воздействия на целевую аудиторию. Пик мероприятий может, например, приходиться на период, предшествующий сезону. (Определите какой это принцип)</a:t>
            </a:r>
          </a:p>
          <a:p>
            <a:pPr lvl="0">
              <a:defRPr/>
            </a:pPr>
            <a:endParaRPr lang="ru-RU" sz="1800" kern="0" dirty="0" smtClean="0">
              <a:solidFill>
                <a:sysClr val="windowText" lastClr="000000"/>
              </a:solidFill>
              <a:cs typeface="Lucida Sans Unicode" pitchFamily="34" charset="0"/>
            </a:endParaRPr>
          </a:p>
          <a:p>
            <a:pPr lvl="0">
              <a:defRPr/>
            </a:pPr>
            <a:r>
              <a:rPr lang="ru-RU" sz="1800" kern="0" dirty="0" smtClean="0">
                <a:solidFill>
                  <a:sysClr val="windowText" lastClr="000000"/>
                </a:solidFill>
                <a:cs typeface="Lucida Sans Unicode" pitchFamily="34" charset="0"/>
              </a:rPr>
              <a:t>4. Методы формирования бюджета:</a:t>
            </a:r>
          </a:p>
          <a:p>
            <a:pPr marL="342900" lvl="0" indent="-342900">
              <a:buFont typeface="+mj-lt"/>
              <a:buAutoNum type="alphaLcParenR"/>
              <a:defRPr/>
            </a:pPr>
            <a:r>
              <a:rPr lang="ru-RU" sz="1800" kern="0" dirty="0" smtClean="0">
                <a:solidFill>
                  <a:sysClr val="windowText" lastClr="000000"/>
                </a:solidFill>
              </a:rPr>
              <a:t>Финансирование «от возможностей»</a:t>
            </a:r>
          </a:p>
          <a:p>
            <a:pPr marL="342900" lvl="0" indent="-342900">
              <a:buFont typeface="+mj-lt"/>
              <a:buAutoNum type="alphaLcParenR"/>
              <a:defRPr/>
            </a:pPr>
            <a:r>
              <a:rPr lang="ru-RU" sz="1800" kern="0" dirty="0" smtClean="0">
                <a:solidFill>
                  <a:sysClr val="windowText" lastClr="000000"/>
                </a:solidFill>
              </a:rPr>
              <a:t>Ориентация на конкурента</a:t>
            </a:r>
          </a:p>
          <a:p>
            <a:pPr marL="342900" lvl="0" indent="-342900">
              <a:buFont typeface="+mj-lt"/>
              <a:buAutoNum type="alphaLcParenR"/>
              <a:defRPr/>
            </a:pPr>
            <a:r>
              <a:rPr lang="ru-RU" sz="1800" kern="0" dirty="0" smtClean="0">
                <a:solidFill>
                  <a:sysClr val="windowText" lastClr="000000"/>
                </a:solidFill>
              </a:rPr>
              <a:t>Соответствия целям и задачам</a:t>
            </a:r>
          </a:p>
          <a:p>
            <a:pPr marL="342900" lvl="0" indent="-342900">
              <a:buFont typeface="+mj-lt"/>
              <a:buAutoNum type="alphaLcParenR"/>
              <a:defRPr/>
            </a:pPr>
            <a:r>
              <a:rPr lang="ru-RU" sz="1800" kern="0" dirty="0" smtClean="0">
                <a:solidFill>
                  <a:sysClr val="windowText" lastClr="000000"/>
                </a:solidFill>
              </a:rPr>
              <a:t>Экспертный</a:t>
            </a:r>
          </a:p>
          <a:p>
            <a:pPr marL="342900" lvl="0" indent="-342900">
              <a:defRPr/>
            </a:pPr>
            <a:r>
              <a:rPr lang="ru-RU" sz="1800" kern="0" dirty="0" smtClean="0">
                <a:solidFill>
                  <a:sysClr val="windowText" lastClr="000000"/>
                </a:solidFill>
              </a:rPr>
              <a:t>(Напишите какого метода не хватает?)</a:t>
            </a:r>
          </a:p>
          <a:p>
            <a:pPr marL="342900" lvl="0" indent="-342900">
              <a:defRPr/>
            </a:pPr>
            <a:endParaRPr lang="ru-RU" sz="1800" kern="0" dirty="0" smtClean="0">
              <a:solidFill>
                <a:sysClr val="windowText" lastClr="000000"/>
              </a:solidFill>
            </a:endParaRPr>
          </a:p>
          <a:p>
            <a:pPr marL="342900" lvl="0" indent="-342900">
              <a:defRPr/>
            </a:pPr>
            <a:r>
              <a:rPr lang="ru-RU" sz="1800" b="1" kern="0" dirty="0" smtClean="0">
                <a:solidFill>
                  <a:sysClr val="windowText" lastClr="000000"/>
                </a:solidFill>
                <a:cs typeface="Lucida Sans Unicode" pitchFamily="34" charset="0"/>
              </a:rPr>
              <a:t>5. Формирование рекламного бюджета </a:t>
            </a:r>
            <a:r>
              <a:rPr lang="ru-RU" sz="1800" kern="0" dirty="0" smtClean="0">
                <a:solidFill>
                  <a:sysClr val="windowText" lastClr="000000"/>
                </a:solidFill>
                <a:cs typeface="Lucida Sans Unicode" pitchFamily="34" charset="0"/>
              </a:rPr>
              <a:t>происходит путем… (Закончите предложение)</a:t>
            </a:r>
            <a:endParaRPr lang="ru-RU" sz="1800" kern="0" dirty="0" smtClean="0">
              <a:solidFill>
                <a:sysClr val="windowText" lastClr="0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smtClean="0"/>
              <a:t>Рекомендуемая литература</a:t>
            </a:r>
            <a:endParaRPr lang="ru-RU" alt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endParaRPr lang="ru-RU" sz="2000" dirty="0" smtClean="0"/>
          </a:p>
          <a:p>
            <a:pPr marL="457200" lvl="0" indent="-457200">
              <a:buFont typeface="+mj-lt"/>
              <a:buAutoNum type="arabicParenR"/>
            </a:pPr>
            <a:r>
              <a:rPr lang="ru-RU" dirty="0" err="1" smtClean="0"/>
              <a:t>Скульмовская</a:t>
            </a:r>
            <a:r>
              <a:rPr lang="ru-RU" dirty="0" smtClean="0"/>
              <a:t> Л.Г. Маркетинговые коммуникации туристского предприятия: основные модели и методы исследования// Фундаментальные исследования. – 2016. – № 2-3. – с. 628-631.</a:t>
            </a:r>
          </a:p>
          <a:p>
            <a:pPr marL="457200" lvl="0" indent="-457200">
              <a:buFont typeface="+mj-lt"/>
              <a:buAutoNum type="arabicParenR"/>
            </a:pPr>
            <a:endParaRPr lang="ru-RU" dirty="0" smtClean="0"/>
          </a:p>
          <a:p>
            <a:pPr marL="457200" lvl="0" indent="-457200">
              <a:buFont typeface="+mj-lt"/>
              <a:buAutoNum type="arabicParenR"/>
            </a:pPr>
            <a:r>
              <a:rPr lang="ru-RU" dirty="0" smtClean="0"/>
              <a:t>Гончарова И.В.  Маркетинг туризма: учебное пособие / И.В. Гончарова, Т.П. Розанова, М.А. Морозов, Н.С. Морозова. – М.: Федеральное агентство по туризму, 2014. –224 с.</a:t>
            </a:r>
          </a:p>
          <a:p>
            <a:pPr marL="457200" lvl="0" indent="-457200">
              <a:buFont typeface="+mj-lt"/>
              <a:buAutoNum type="arabicParenR"/>
            </a:pPr>
            <a:endParaRPr lang="ru-RU" dirty="0" smtClean="0"/>
          </a:p>
          <a:p>
            <a:pPr marL="457200" lvl="0" indent="-457200">
              <a:buFont typeface="+mj-lt"/>
              <a:buAutoNum type="arabicParenR"/>
            </a:pPr>
            <a:r>
              <a:rPr lang="ru-RU" dirty="0" err="1" smtClean="0"/>
              <a:t>Внучкова</a:t>
            </a:r>
            <a:r>
              <a:rPr lang="ru-RU" dirty="0" smtClean="0"/>
              <a:t> Т.Н., </a:t>
            </a:r>
            <a:r>
              <a:rPr lang="ru-RU" dirty="0" err="1" smtClean="0"/>
              <a:t>Колупанова</a:t>
            </a:r>
            <a:r>
              <a:rPr lang="ru-RU" dirty="0" smtClean="0"/>
              <a:t> И.А. Коммуникативные технологии эффективных продаж в сервисе и туризме: учебное пособие/ Т.Н. </a:t>
            </a:r>
            <a:r>
              <a:rPr lang="ru-RU" dirty="0" err="1" smtClean="0"/>
              <a:t>Внучкова</a:t>
            </a:r>
            <a:r>
              <a:rPr lang="ru-RU" dirty="0" smtClean="0"/>
              <a:t>, И.А. </a:t>
            </a:r>
            <a:r>
              <a:rPr lang="ru-RU" dirty="0" err="1" smtClean="0"/>
              <a:t>Колупанова</a:t>
            </a:r>
            <a:r>
              <a:rPr lang="ru-RU" dirty="0" smtClean="0"/>
              <a:t>. – Барнаул.: Изд-во </a:t>
            </a:r>
            <a:r>
              <a:rPr lang="ru-RU" dirty="0" err="1" smtClean="0"/>
              <a:t>АлтГТУ</a:t>
            </a:r>
            <a:r>
              <a:rPr lang="ru-RU" dirty="0" smtClean="0"/>
              <a:t>, 2014. – 267</a:t>
            </a:r>
            <a:endParaRPr lang="ru-RU" dirty="0" smtClean="0">
              <a:solidFill>
                <a:schemeClr val="tx2"/>
              </a:solidFill>
            </a:endParaRPr>
          </a:p>
          <a:p>
            <a:pPr marL="342900" indent="-342900"/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Автор: Толстых Ирина Николаевна</a:t>
            </a:r>
          </a:p>
          <a:p>
            <a:r>
              <a:rPr lang="ru-RU" dirty="0" smtClean="0"/>
              <a:t>Адрес: г. Владивосток, ул. Гоголя, д. 41</a:t>
            </a:r>
          </a:p>
          <a:p>
            <a:r>
              <a:rPr lang="ru-RU" dirty="0" smtClean="0"/>
              <a:t>Тел. : 8(423)2404360</a:t>
            </a:r>
          </a:p>
          <a:p>
            <a:r>
              <a:rPr lang="en-US" dirty="0" smtClean="0"/>
              <a:t>E</a:t>
            </a:r>
            <a:r>
              <a:rPr lang="ru-RU" dirty="0" smtClean="0"/>
              <a:t>-</a:t>
            </a:r>
            <a:r>
              <a:rPr lang="en-US" dirty="0" smtClean="0"/>
              <a:t>mail: Irina.Tolstykh23@vvsu.ru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3adb35581647a62597a5a577621511c6d8af44c"/>
</p:tagLst>
</file>

<file path=ppt/theme/theme1.xml><?xml version="1.0" encoding="utf-8"?>
<a:theme xmlns:a="http://schemas.openxmlformats.org/drawingml/2006/main" name="ДО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1685</TotalTime>
  <Words>1176</Words>
  <Application>Microsoft Office PowerPoint</Application>
  <PresentationFormat>Экран (4:3)</PresentationFormat>
  <Paragraphs>153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ДО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IzhSTU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123</cp:lastModifiedBy>
  <cp:revision>176</cp:revision>
  <dcterms:created xsi:type="dcterms:W3CDTF">2013-03-28T05:50:20Z</dcterms:created>
  <dcterms:modified xsi:type="dcterms:W3CDTF">2018-03-19T07:10:40Z</dcterms:modified>
</cp:coreProperties>
</file>