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5" r:id="rId2"/>
    <p:sldId id="338" r:id="rId3"/>
    <p:sldId id="333" r:id="rId4"/>
    <p:sldId id="332" r:id="rId5"/>
    <p:sldId id="334" r:id="rId6"/>
    <p:sldId id="335" r:id="rId7"/>
    <p:sldId id="331" r:id="rId8"/>
    <p:sldId id="336" r:id="rId9"/>
    <p:sldId id="337" r:id="rId10"/>
    <p:sldId id="264" r:id="rId11"/>
  </p:sldIdLst>
  <p:sldSz cx="9144000" cy="6858000" type="screen4x3"/>
  <p:notesSz cx="6858000" cy="9144000"/>
  <p:custDataLst>
    <p:tags r:id="rId1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4F81BD"/>
    <a:srgbClr val="333366"/>
    <a:srgbClr val="FFFFCC"/>
    <a:srgbClr val="CCECFF"/>
    <a:srgbClr val="FFFF00"/>
    <a:srgbClr val="9933FF"/>
    <a:srgbClr val="00CC00"/>
    <a:srgbClr val="800080"/>
    <a:srgbClr val="FF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8" autoAdjust="0"/>
    <p:restoredTop sz="94686" autoAdjust="0"/>
  </p:normalViewPr>
  <p:slideViewPr>
    <p:cSldViewPr snapToGrid="0">
      <p:cViewPr varScale="1">
        <p:scale>
          <a:sx n="74" d="100"/>
          <a:sy n="74" d="100"/>
        </p:scale>
        <p:origin x="-102" y="-5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 userDrawn="1"/>
        </p:nvSpPr>
        <p:spPr>
          <a:xfrm>
            <a:off x="0" y="-1"/>
            <a:ext cx="9144000" cy="25161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0" y="1944822"/>
            <a:ext cx="9144000" cy="4090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-1" y="2516174"/>
            <a:ext cx="9143999" cy="2926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5000"/>
                  <a:lumOff val="55000"/>
                </a:schemeClr>
              </a:gs>
              <a:gs pos="54000">
                <a:schemeClr val="tx2">
                  <a:lumMod val="60000"/>
                  <a:lumOff val="40000"/>
                </a:schemeClr>
              </a:gs>
              <a:gs pos="99457">
                <a:srgbClr val="F1F5FA"/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/>
          </a:p>
        </p:txBody>
      </p:sp>
      <p:sp>
        <p:nvSpPr>
          <p:cNvPr id="51" name="Прямоугольник 50"/>
          <p:cNvSpPr/>
          <p:nvPr userDrawn="1"/>
        </p:nvSpPr>
        <p:spPr>
          <a:xfrm>
            <a:off x="88900" y="1599221"/>
            <a:ext cx="9144000" cy="288882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-3" y="3710735"/>
            <a:ext cx="9144001" cy="522000"/>
          </a:xfrm>
        </p:spPr>
        <p:txBody>
          <a:bodyPr>
            <a:noAutofit/>
          </a:bodyPr>
          <a:lstStyle>
            <a:lvl1pPr algn="l">
              <a:buNone/>
              <a:defRPr sz="3000" baseline="0">
                <a:solidFill>
                  <a:srgbClr val="EFF4F9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Тема «»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142830"/>
            <a:ext cx="914400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Федеральное государственное бюджетное образовательное учреждение</a:t>
            </a:r>
          </a:p>
          <a:p>
            <a:pPr algn="ctr"/>
            <a:r>
              <a:rPr lang="ru-RU" sz="11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высшего профессионального образования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«Владивостокский государственный университет</a:t>
            </a:r>
          </a:p>
          <a:p>
            <a:pPr algn="ctr"/>
            <a:r>
              <a:rPr lang="ru-RU" sz="18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экономики и сервиса»</a:t>
            </a:r>
            <a:endParaRPr lang="ru-RU" sz="18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400" baseline="0">
                <a:solidFill>
                  <a:srgbClr val="6296D7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Город </a:t>
            </a:r>
            <a:endParaRPr lang="en-US" dirty="0" smtClean="0"/>
          </a:p>
          <a:p>
            <a:pPr lvl="0"/>
            <a:r>
              <a:rPr lang="ru-RU" dirty="0" smtClean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70605"/>
            <a:ext cx="9144000" cy="309600"/>
          </a:xfrm>
        </p:spPr>
        <p:txBody>
          <a:bodyPr>
            <a:noAutofit/>
          </a:bodyPr>
          <a:lstStyle>
            <a:lvl1pPr algn="l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Кафедра «»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944822"/>
            <a:ext cx="9144000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l">
              <a:buNone/>
              <a:defRPr sz="22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Курс «»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447226"/>
            <a:ext cx="9144000" cy="309600"/>
          </a:xfrm>
        </p:spPr>
        <p:txBody>
          <a:bodyPr>
            <a:noAutofit/>
          </a:bodyPr>
          <a:lstStyle>
            <a:lvl1pPr algn="r">
              <a:buNone/>
              <a:defRPr sz="1800" baseline="0">
                <a:solidFill>
                  <a:srgbClr val="333366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Автор</a:t>
            </a:r>
          </a:p>
        </p:txBody>
      </p:sp>
      <p:cxnSp>
        <p:nvCxnSpPr>
          <p:cNvPr id="46" name="Прямая соединительная линия 45"/>
          <p:cNvCxnSpPr/>
          <p:nvPr userDrawn="1"/>
        </p:nvCxnSpPr>
        <p:spPr>
          <a:xfrm>
            <a:off x="0" y="2516175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 userDrawn="1"/>
        </p:nvCxnSpPr>
        <p:spPr>
          <a:xfrm>
            <a:off x="-1" y="5805878"/>
            <a:ext cx="9144000" cy="1588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5934" y="163018"/>
            <a:ext cx="500027" cy="106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4" y="6274800"/>
            <a:ext cx="7831666" cy="583200"/>
          </a:xfrm>
          <a:prstGeom prst="rect">
            <a:avLst/>
          </a:prstGeom>
          <a:solidFill>
            <a:srgbClr val="C6D9F1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9144000" cy="655200"/>
          </a:xfrm>
          <a:solidFill>
            <a:schemeClr val="tx2">
              <a:lumMod val="20000"/>
              <a:lumOff val="80000"/>
              <a:alpha val="75000"/>
            </a:schemeClr>
          </a:solidFill>
          <a:ln w="12700">
            <a:noFill/>
            <a:miter lim="800000"/>
          </a:ln>
        </p:spPr>
        <p:txBody>
          <a:bodyPr anchor="ctr" anchorCtr="0">
            <a:normAutofit/>
          </a:bodyPr>
          <a:lstStyle>
            <a:lvl1pPr algn="ctr">
              <a:buNone/>
              <a:defRPr sz="2400" b="1" i="0" baseline="0">
                <a:solidFill>
                  <a:srgbClr val="33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 smtClean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  <p:pic>
        <p:nvPicPr>
          <p:cNvPr id="12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3" y="6274800"/>
            <a:ext cx="7815400" cy="583200"/>
          </a:xfrm>
        </p:spPr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15669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34435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75055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 smtClean="0"/>
              <a:t>Содержимое (рисунок, диаграмма, таблица и т.д.)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15679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9022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703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31226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gre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993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99457">
                <a:schemeClr val="tx2">
                  <a:lumMod val="20000"/>
                  <a:lumOff val="80000"/>
                </a:schemeClr>
              </a:gs>
              <a:gs pos="71739">
                <a:schemeClr val="tx2">
                  <a:lumMod val="40000"/>
                  <a:lumOff val="60000"/>
                </a:schemeClr>
              </a:gs>
              <a:gs pos="34800">
                <a:schemeClr val="tx2">
                  <a:lumMod val="40000"/>
                  <a:lumOff val="6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53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 smtClean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  <a:endParaRPr lang="ru-RU" sz="4000" baseline="0" dirty="0">
              <a:solidFill>
                <a:schemeClr val="tx1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algn="ctr">
              <a:buNone/>
              <a:defRPr sz="18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 smtClean="0"/>
              <a:t>Координаты: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4572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200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Название слайда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7823199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 smtClean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20" descr="bluelogo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80981"/>
            <a:ext cx="270934" cy="5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263467" y="6277012"/>
            <a:ext cx="880532" cy="580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1" i="0" kern="1200" baseline="0" dirty="0">
          <a:solidFill>
            <a:srgbClr val="333366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78377" y="2654054"/>
            <a:ext cx="9065623" cy="1980698"/>
          </a:xfrm>
        </p:spPr>
        <p:txBody>
          <a:bodyPr/>
          <a:lstStyle/>
          <a:p>
            <a:pPr marL="0" indent="0"/>
            <a:r>
              <a:rPr lang="ru-RU" sz="2800" b="1" dirty="0" smtClean="0">
                <a:solidFill>
                  <a:srgbClr val="333366"/>
                </a:solidFill>
              </a:rPr>
              <a:t>Раздел </a:t>
            </a:r>
            <a:r>
              <a:rPr lang="en-US" sz="2800" b="1" dirty="0" smtClean="0">
                <a:solidFill>
                  <a:srgbClr val="333366"/>
                </a:solidFill>
              </a:rPr>
              <a:t>3</a:t>
            </a:r>
            <a:r>
              <a:rPr lang="ru-RU" sz="2800" b="1" dirty="0" smtClean="0">
                <a:solidFill>
                  <a:srgbClr val="333366"/>
                </a:solidFill>
              </a:rPr>
              <a:t> Реализация маркетингового исследования</a:t>
            </a:r>
          </a:p>
          <a:p>
            <a:r>
              <a:rPr lang="ru-RU" sz="2800" b="1" dirty="0" smtClean="0">
                <a:solidFill>
                  <a:srgbClr val="333366"/>
                </a:solidFill>
              </a:rPr>
              <a:t>Тема </a:t>
            </a:r>
            <a:r>
              <a:rPr lang="en-US" sz="2800" b="1" dirty="0" smtClean="0">
                <a:solidFill>
                  <a:srgbClr val="333366"/>
                </a:solidFill>
              </a:rPr>
              <a:t>3</a:t>
            </a:r>
            <a:r>
              <a:rPr lang="ru-RU" sz="2800" b="1" dirty="0" smtClean="0">
                <a:solidFill>
                  <a:srgbClr val="333366"/>
                </a:solidFill>
              </a:rPr>
              <a:t>.</a:t>
            </a:r>
            <a:r>
              <a:rPr lang="en-US" sz="2800" b="1" dirty="0" smtClean="0">
                <a:solidFill>
                  <a:srgbClr val="333366"/>
                </a:solidFill>
              </a:rPr>
              <a:t>1</a:t>
            </a:r>
            <a:r>
              <a:rPr lang="ru-RU" sz="2800" b="1" dirty="0" smtClean="0">
                <a:solidFill>
                  <a:srgbClr val="333366"/>
                </a:solidFill>
              </a:rPr>
              <a:t> Проведение полевых работ  и возникающие ошибки</a:t>
            </a:r>
            <a:endParaRPr lang="ru-RU" sz="2800" b="1" dirty="0">
              <a:solidFill>
                <a:srgbClr val="333366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0" y="6167476"/>
            <a:ext cx="9144000" cy="690524"/>
          </a:xfrm>
        </p:spPr>
        <p:txBody>
          <a:bodyPr/>
          <a:lstStyle/>
          <a:p>
            <a:r>
              <a:rPr lang="ru-RU" dirty="0" smtClean="0"/>
              <a:t>Владивосток</a:t>
            </a:r>
          </a:p>
          <a:p>
            <a:r>
              <a:rPr lang="ru-RU" dirty="0" smtClean="0"/>
              <a:t>2017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0" y="1635222"/>
            <a:ext cx="9144000" cy="309600"/>
          </a:xfrm>
        </p:spPr>
        <p:txBody>
          <a:bodyPr/>
          <a:lstStyle/>
          <a:p>
            <a:r>
              <a:rPr lang="ru-RU" dirty="0" smtClean="0"/>
              <a:t>Кафедра «Международного маркетинга и торговли»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ru-RU" dirty="0" smtClean="0"/>
              <a:t>Дисциплина «Маркетинговые исследования»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3543" y="5458276"/>
            <a:ext cx="9144000" cy="309600"/>
          </a:xfrm>
        </p:spPr>
        <p:txBody>
          <a:bodyPr/>
          <a:lstStyle/>
          <a:p>
            <a:pPr algn="l"/>
            <a:r>
              <a:rPr lang="ru-RU" dirty="0" smtClean="0"/>
              <a:t>Автор </a:t>
            </a:r>
            <a:r>
              <a:rPr lang="ru-RU" dirty="0" err="1" smtClean="0"/>
              <a:t>Кметь</a:t>
            </a:r>
            <a:r>
              <a:rPr lang="ru-RU" dirty="0" smtClean="0"/>
              <a:t> Е.Б.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600" b="1" dirty="0" smtClean="0">
                <a:solidFill>
                  <a:srgbClr val="4F81BD"/>
                </a:solidFill>
              </a:rPr>
              <a:t>2.2 Разработка плана маркетингового исследования</a:t>
            </a:r>
            <a:endParaRPr lang="ru-RU" sz="16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466164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66700" algn="ctr"/>
            <a:r>
              <a:rPr lang="ru-RU" altLang="ru-RU" b="1" dirty="0" smtClean="0">
                <a:solidFill>
                  <a:srgbClr val="333366"/>
                </a:solidFill>
              </a:rPr>
              <a:t>ХАРАКТЕРИСТИКА ТЕМЫ</a:t>
            </a:r>
            <a:endParaRPr lang="ru-RU" altLang="ru-RU" b="1" dirty="0">
              <a:solidFill>
                <a:srgbClr val="333366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68992"/>
            <a:ext cx="9144000" cy="515806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Цель</a:t>
            </a:r>
            <a:r>
              <a:rPr lang="en-US" sz="1800" b="1" dirty="0" smtClean="0">
                <a:solidFill>
                  <a:srgbClr val="FF0000"/>
                </a:solidFill>
              </a:rPr>
              <a:t>:</a:t>
            </a:r>
            <a:r>
              <a:rPr lang="en-US" sz="1800" dirty="0" smtClean="0"/>
              <a:t> </a:t>
            </a:r>
            <a:r>
              <a:rPr lang="ru-RU" sz="1800" dirty="0" smtClean="0"/>
              <a:t>рассмотреть содержание </a:t>
            </a:r>
            <a:r>
              <a:rPr lang="ru-RU" sz="1800" dirty="0" smtClean="0"/>
              <a:t>полевых работ и возникающие ошибки</a:t>
            </a:r>
            <a:endParaRPr lang="ru-RU" sz="1800" dirty="0" smtClean="0"/>
          </a:p>
          <a:p>
            <a:pPr marL="0" indent="0" algn="just">
              <a:spcBef>
                <a:spcPts val="600"/>
              </a:spcBef>
              <a:buFontTx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Задачи:</a:t>
            </a:r>
            <a:r>
              <a:rPr lang="ru-RU" sz="1800" dirty="0" smtClean="0"/>
              <a:t> </a:t>
            </a:r>
          </a:p>
          <a:p>
            <a:pPr lvl="0" algn="just"/>
            <a:r>
              <a:rPr lang="ru-RU" sz="1800" dirty="0" smtClean="0"/>
              <a:t>изучить процесс сбора данных</a:t>
            </a:r>
          </a:p>
          <a:p>
            <a:pPr lvl="0" algn="just"/>
            <a:r>
              <a:rPr lang="ru-RU" sz="1800" dirty="0" smtClean="0"/>
              <a:t>рассмотреть классификацию ошибок</a:t>
            </a:r>
            <a:endParaRPr lang="ru-RU" sz="1800" dirty="0" smtClean="0"/>
          </a:p>
          <a:p>
            <a:pPr marL="0" indent="0" algn="just">
              <a:spcBef>
                <a:spcPts val="600"/>
              </a:spcBef>
              <a:buFontTx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ЗНАНИЯ</a:t>
            </a:r>
            <a:r>
              <a:rPr lang="ru-RU" sz="1800" b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ru-RU" sz="1800" dirty="0" smtClean="0"/>
              <a:t>видов контроля работы полевого персонала</a:t>
            </a:r>
            <a:endParaRPr lang="ru-RU" sz="1800" dirty="0" smtClean="0"/>
          </a:p>
          <a:p>
            <a:pPr marL="0" indent="0" algn="just">
              <a:spcBef>
                <a:spcPts val="600"/>
              </a:spcBef>
              <a:buFontTx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УМЕНИЯ:</a:t>
            </a:r>
          </a:p>
          <a:p>
            <a:r>
              <a:rPr lang="ru-RU" sz="1800" dirty="0" smtClean="0"/>
              <a:t>контролировать работу полевого персонала</a:t>
            </a:r>
          </a:p>
          <a:p>
            <a:r>
              <a:rPr lang="ru-RU" sz="1800" dirty="0" smtClean="0"/>
              <a:t>идентифицировать и исправлять ошибки сбора данных</a:t>
            </a:r>
            <a:endParaRPr lang="ru-RU" sz="1800" dirty="0" smtClean="0"/>
          </a:p>
          <a:p>
            <a:pPr>
              <a:spcBef>
                <a:spcPts val="600"/>
              </a:spcBef>
              <a:buFontTx/>
              <a:buNone/>
              <a:defRPr/>
            </a:pPr>
            <a:r>
              <a:rPr lang="ru-RU" altLang="ru-RU" sz="1800" b="1" dirty="0" smtClean="0">
                <a:solidFill>
                  <a:srgbClr val="FF0000"/>
                </a:solidFill>
              </a:rPr>
              <a:t>ВЛАДЕНИЯ</a:t>
            </a:r>
            <a:r>
              <a:rPr lang="en-US" altLang="ru-RU" sz="1800" b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ru-RU" sz="1800" dirty="0" smtClean="0"/>
              <a:t>навыками </a:t>
            </a:r>
            <a:r>
              <a:rPr lang="ru-RU" sz="1800" dirty="0" smtClean="0"/>
              <a:t>контроля работы полевого персонала и устранения ошибок сбора данных</a:t>
            </a:r>
            <a:endParaRPr lang="ru-RU" sz="1800" dirty="0" smtClean="0"/>
          </a:p>
          <a:p>
            <a:pPr>
              <a:spcBef>
                <a:spcPts val="600"/>
              </a:spcBef>
              <a:buFontTx/>
              <a:buNone/>
              <a:defRPr/>
            </a:pPr>
            <a:endParaRPr lang="ru-RU" alt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</a:t>
            </a:r>
            <a:r>
              <a:rPr lang="en-US" sz="1800" b="1" dirty="0" smtClean="0">
                <a:solidFill>
                  <a:srgbClr val="4F81BD"/>
                </a:solidFill>
              </a:rPr>
              <a:t>1</a:t>
            </a:r>
            <a:r>
              <a:rPr lang="ru-RU" sz="1800" b="1" dirty="0" smtClean="0">
                <a:solidFill>
                  <a:srgbClr val="4F81BD"/>
                </a:solidFill>
              </a:rPr>
              <a:t> Проведение полевых работ  и возникающие ошибки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ТРИ ПОДХОДА К РЕАЛИЗАЦИИ МАРКЕТИНГОВЫХ ИССЛЕДОВАНИЙ</a:t>
            </a:r>
            <a:endParaRPr lang="ru-RU" sz="2000" dirty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0" y="908050"/>
            <a:ext cx="9144000" cy="387798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541338" algn="just">
              <a:spcBef>
                <a:spcPts val="600"/>
              </a:spcBef>
            </a:pPr>
            <a:r>
              <a:rPr lang="ru-RU" dirty="0" smtClean="0"/>
              <a:t>Существует три подхода к реализации этого этапа маркетинговых исследований: </a:t>
            </a:r>
            <a:endParaRPr lang="ru-RU" dirty="0" smtClean="0"/>
          </a:p>
          <a:p>
            <a:pPr indent="541338" algn="just">
              <a:spcBef>
                <a:spcPts val="600"/>
              </a:spcBef>
              <a:buFont typeface="+mj-lt"/>
              <a:buAutoNum type="arabicPeriod"/>
            </a:pPr>
            <a:r>
              <a:rPr lang="ru-RU" dirty="0" smtClean="0"/>
              <a:t>силами </a:t>
            </a:r>
            <a:r>
              <a:rPr lang="ru-RU" dirty="0" smtClean="0"/>
              <a:t>сотрудников маркетинговой службы, </a:t>
            </a:r>
            <a:endParaRPr lang="ru-RU" dirty="0" smtClean="0"/>
          </a:p>
          <a:p>
            <a:pPr indent="541338" algn="just">
              <a:spcBef>
                <a:spcPts val="600"/>
              </a:spcBef>
              <a:buFont typeface="+mj-lt"/>
              <a:buAutoNum type="arabicPeriod"/>
            </a:pPr>
            <a:r>
              <a:rPr lang="ru-RU" dirty="0" smtClean="0"/>
              <a:t>силами </a:t>
            </a:r>
            <a:r>
              <a:rPr lang="ru-RU" dirty="0" smtClean="0"/>
              <a:t>специально созданной группы </a:t>
            </a:r>
            <a:endParaRPr lang="ru-RU" dirty="0" smtClean="0"/>
          </a:p>
          <a:p>
            <a:pPr indent="541338" algn="just">
              <a:spcBef>
                <a:spcPts val="600"/>
              </a:spcBef>
              <a:buFont typeface="+mj-lt"/>
              <a:buAutoNum type="arabicPeriod"/>
            </a:pPr>
            <a:r>
              <a:rPr lang="ru-RU" dirty="0" smtClean="0"/>
              <a:t>с </a:t>
            </a:r>
            <a:r>
              <a:rPr lang="ru-RU" dirty="0" smtClean="0"/>
              <a:t>привлечением исследовательских компаний, специализирующихся на сборе данных. </a:t>
            </a:r>
            <a:endParaRPr lang="ru-RU" dirty="0" smtClean="0"/>
          </a:p>
          <a:p>
            <a:pPr indent="541338" algn="just">
              <a:spcBef>
                <a:spcPts val="600"/>
              </a:spcBef>
            </a:pPr>
            <a:r>
              <a:rPr lang="ru-RU" dirty="0" smtClean="0"/>
              <a:t>Процесс </a:t>
            </a:r>
            <a:r>
              <a:rPr lang="ru-RU" dirty="0" smtClean="0"/>
              <a:t>сбора информации обычно – самый дорогостоящий этап исследования. Кроме того, при его реализации может возникнуть достаточно большое количество </a:t>
            </a:r>
            <a:r>
              <a:rPr lang="ru-RU" dirty="0" smtClean="0"/>
              <a:t>ошибок.</a:t>
            </a:r>
          </a:p>
          <a:p>
            <a:pPr indent="541338" algn="just">
              <a:spcBef>
                <a:spcPts val="600"/>
              </a:spcBef>
            </a:pPr>
            <a:r>
              <a:rPr lang="ru-RU" dirty="0" smtClean="0"/>
              <a:t>Поэтому </a:t>
            </a:r>
            <a:r>
              <a:rPr lang="ru-RU" dirty="0" smtClean="0"/>
              <a:t>рассмотрим процесс сбора данных, виды контроля за работой полевого персонала, типы ошибок и содержание </a:t>
            </a:r>
            <a:r>
              <a:rPr lang="ru-RU" dirty="0" smtClean="0"/>
              <a:t>процедур.</a:t>
            </a:r>
          </a:p>
          <a:p>
            <a:pPr indent="541338" algn="just">
              <a:spcBef>
                <a:spcPts val="600"/>
              </a:spcBef>
            </a:pPr>
            <a:r>
              <a:rPr lang="ru-RU" dirty="0" smtClean="0"/>
              <a:t>Процесс </a:t>
            </a:r>
            <a:r>
              <a:rPr lang="ru-RU" dirty="0" smtClean="0"/>
              <a:t>сбора данных на примере опроса включает пять этапов этапы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</a:t>
            </a:r>
            <a:r>
              <a:rPr lang="en-US" sz="1800" b="1" dirty="0" smtClean="0">
                <a:solidFill>
                  <a:srgbClr val="4F81BD"/>
                </a:solidFill>
              </a:rPr>
              <a:t>1</a:t>
            </a:r>
            <a:r>
              <a:rPr lang="ru-RU" sz="1800" b="1" dirty="0" smtClean="0">
                <a:solidFill>
                  <a:srgbClr val="4F81BD"/>
                </a:solidFill>
              </a:rPr>
              <a:t> Проведение полевых работ  и возникающие ошибки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ПРОЦЕСС СБОРА ДАННЫХ НА ПРИМЕРЕ </a:t>
            </a:r>
            <a:r>
              <a:rPr lang="ru-RU" sz="2000" dirty="0" err="1" smtClean="0"/>
              <a:t>ОПРОСа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6073" y="991673"/>
            <a:ext cx="9113632" cy="4443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</a:t>
            </a:r>
            <a:r>
              <a:rPr lang="en-US" sz="1800" b="1" dirty="0" smtClean="0">
                <a:solidFill>
                  <a:srgbClr val="4F81BD"/>
                </a:solidFill>
              </a:rPr>
              <a:t>1</a:t>
            </a:r>
            <a:r>
              <a:rPr lang="ru-RU" sz="1800" b="1" dirty="0" smtClean="0">
                <a:solidFill>
                  <a:srgbClr val="4F81BD"/>
                </a:solidFill>
              </a:rPr>
              <a:t> Проведение полевых работ  и возникающие ошибки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ПРОЦЕСС СБОРА ДАННЫХ НА ПРИМЕРЕ ОПРОСА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54550"/>
            <a:ext cx="914400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spcBef>
                <a:spcPts val="600"/>
              </a:spcBef>
            </a:pPr>
            <a:r>
              <a:rPr lang="ru-RU" b="1" i="1" dirty="0" smtClean="0">
                <a:solidFill>
                  <a:srgbClr val="FF0000"/>
                </a:solidFill>
              </a:rPr>
              <a:t>1 Подготовка к сбору информации</a:t>
            </a:r>
            <a:r>
              <a:rPr lang="ru-RU" i="1" dirty="0" smtClean="0"/>
              <a:t>. </a:t>
            </a:r>
            <a:r>
              <a:rPr lang="ru-RU" dirty="0" smtClean="0"/>
              <a:t>Назначаются </a:t>
            </a:r>
            <a:r>
              <a:rPr lang="ru-RU" dirty="0" err="1" smtClean="0"/>
              <a:t>супервайзеры</a:t>
            </a:r>
            <a:r>
              <a:rPr lang="ru-RU" dirty="0" smtClean="0"/>
              <a:t> и бригадиры, подбираются интервьюеры (они могут быть собственными или временно привлекаться на принципах совместительства).</a:t>
            </a:r>
          </a:p>
          <a:p>
            <a:pPr indent="457200" algn="just">
              <a:spcBef>
                <a:spcPts val="600"/>
              </a:spcBef>
            </a:pPr>
            <a:r>
              <a:rPr lang="ru-RU" b="1" i="1" dirty="0" smtClean="0">
                <a:solidFill>
                  <a:srgbClr val="FF0000"/>
                </a:solidFill>
              </a:rPr>
              <a:t>2 Инструктаж интервьюеров.</a:t>
            </a:r>
            <a:r>
              <a:rPr lang="ru-RU" dirty="0" smtClean="0"/>
              <a:t> Его проводит полевой директор или </a:t>
            </a:r>
            <a:r>
              <a:rPr lang="ru-RU" dirty="0" err="1" smtClean="0"/>
              <a:t>супервайзеры</a:t>
            </a:r>
            <a:r>
              <a:rPr lang="ru-RU" dirty="0" smtClean="0"/>
              <a:t>. Здесь производится знакомство интервьюеров с общими задачами исследования и общими требованиями к ним; подробно объясняются особенности заполнения опросного листа или другого инструментария; осуществляется тренинг интервьюеров по заполнению инструментария (кстати, перед этим, тиражирование, проводится обязательный пилотаж инструментария, то есть на вопросы интервью отвечают несколько людей, в результате выясняется, какие вопросы "не работают", которые сложны для респондентов и тому подобное).</a:t>
            </a:r>
          </a:p>
          <a:p>
            <a:pPr indent="457200" algn="just">
              <a:spcBef>
                <a:spcPts val="600"/>
              </a:spcBef>
            </a:pPr>
            <a:r>
              <a:rPr lang="ru-RU" b="1" i="1" dirty="0" smtClean="0">
                <a:solidFill>
                  <a:srgbClr val="FF0000"/>
                </a:solidFill>
              </a:rPr>
              <a:t>3 Контроль работы интервьюеров (мониторинг)</a:t>
            </a:r>
            <a:r>
              <a:rPr lang="ru-RU" i="1" dirty="0" smtClean="0"/>
              <a:t>. </a:t>
            </a:r>
            <a:r>
              <a:rPr lang="ru-RU" dirty="0" err="1" smtClean="0"/>
              <a:t>Супервайзеры</a:t>
            </a:r>
            <a:r>
              <a:rPr lang="ru-RU" dirty="0" smtClean="0"/>
              <a:t> и бригадиры в процессе проведения опроса осуществляют постоянный контроль за деятельностью интервьюеров. Задача подобного контроля сводятся не только к отслеживанию хода выполнения работ, но и к стимулированию интервьюеров к честной и добросовестной работе. В случае фальсификации данных опроса интервьюером он освобождается от работы, как правило, ему не выплачивается зарплата за все проведенные интервью. Относительно бракованных интервью проводятся повторные интервью с другими респондентами, отобранными в соответствии с требованиями выборки</a:t>
            </a:r>
            <a:r>
              <a:rPr lang="ru-RU" dirty="0" smtClean="0"/>
              <a:t>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</a:t>
            </a:r>
            <a:r>
              <a:rPr lang="en-US" sz="1800" b="1" dirty="0" smtClean="0">
                <a:solidFill>
                  <a:srgbClr val="4F81BD"/>
                </a:solidFill>
              </a:rPr>
              <a:t>1</a:t>
            </a:r>
            <a:r>
              <a:rPr lang="ru-RU" sz="1800" b="1" dirty="0" smtClean="0">
                <a:solidFill>
                  <a:srgbClr val="4F81BD"/>
                </a:solidFill>
              </a:rPr>
              <a:t> Проведение полевых работ  и возникающие ошибки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ПРОЦЕСС СБОРА ДАННЫХ НА ПРИМЕРЕ </a:t>
            </a:r>
            <a:r>
              <a:rPr lang="ru-RU" sz="2000" dirty="0" err="1" smtClean="0"/>
              <a:t>ОПРОСа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708338"/>
            <a:ext cx="914400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spcBef>
                <a:spcPts val="600"/>
              </a:spcBef>
            </a:pPr>
            <a:r>
              <a:rPr lang="ru-RU" b="1" i="1" dirty="0" smtClean="0">
                <a:solidFill>
                  <a:srgbClr val="FF0000"/>
                </a:solidFill>
              </a:rPr>
              <a:t>4 </a:t>
            </a:r>
            <a:r>
              <a:rPr lang="ru-RU" b="1" i="1" dirty="0" smtClean="0">
                <a:solidFill>
                  <a:srgbClr val="FF0000"/>
                </a:solidFill>
              </a:rPr>
              <a:t>Получение анкет, бланков интервью.</a:t>
            </a:r>
            <a:r>
              <a:rPr lang="ru-RU" b="1" dirty="0" smtClean="0">
                <a:solidFill>
                  <a:srgbClr val="FF0000"/>
                </a:solidFill>
              </a:rPr>
              <a:t> </a:t>
            </a:r>
            <a:r>
              <a:rPr lang="ru-RU" dirty="0" smtClean="0"/>
              <a:t>По ходу проведения опроса интервьюеры сдают их бригадирам, </a:t>
            </a:r>
            <a:r>
              <a:rPr lang="ru-RU" dirty="0" err="1" smtClean="0"/>
              <a:t>супервайзерам</a:t>
            </a:r>
            <a:r>
              <a:rPr lang="ru-RU" dirty="0" smtClean="0"/>
              <a:t>. Кроме заполненных бланков анкет, интервьюеры сдают резервные бланки, оставшиеся у них, отчеты о проделанной работе, списки опрошенных респондентов, если это было предварительно обговорено, или же заполнены квотные инструкции, если отбор респондентов шел по квотам. </a:t>
            </a:r>
            <a:r>
              <a:rPr lang="ru-RU" dirty="0" err="1" smtClean="0"/>
              <a:t>Супервайзеры</a:t>
            </a:r>
            <a:r>
              <a:rPr lang="ru-RU" dirty="0" smtClean="0"/>
              <a:t> визуально проверяют получаемые опросные листы и отбраковывают непригодные - те, в которых нет ответов на ряд вопросов или заполненные небрежно.</a:t>
            </a:r>
          </a:p>
          <a:p>
            <a:pPr indent="457200" algn="just">
              <a:spcBef>
                <a:spcPts val="600"/>
              </a:spcBef>
            </a:pPr>
            <a:r>
              <a:rPr lang="ru-RU" b="1" i="1" dirty="0" smtClean="0">
                <a:solidFill>
                  <a:srgbClr val="FF0000"/>
                </a:solidFill>
              </a:rPr>
              <a:t>5 Подготовка массива анкет и обработка.</a:t>
            </a:r>
            <a:r>
              <a:rPr lang="ru-RU" dirty="0" smtClean="0"/>
              <a:t> После сбора анкет и общего контроля их качества специальная группа по подготовке массива к обработке проводит ряд операций, необходимых для дальнейшей сдачи материалов для обработки на компьютере. Осуществляется более глубокая содержательная проверка качества заполнения анкет (например, в фильтрующем вопросе выявлено, что респондент не осуществляет покупки в интернет, а затем он дает оценку форм оплаты виртуальных торговых площадок); их доработка, в частности, кодируются ответы на открытые вопросы и т.д. После чего начинается процесс обработки данных маркетингового исследования</a:t>
            </a:r>
          </a:p>
          <a:p>
            <a:pPr indent="457200" algn="just">
              <a:spcBef>
                <a:spcPts val="600"/>
              </a:spcBef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</a:t>
            </a:r>
            <a:r>
              <a:rPr lang="en-US" sz="1800" b="1" dirty="0" smtClean="0">
                <a:solidFill>
                  <a:srgbClr val="4F81BD"/>
                </a:solidFill>
              </a:rPr>
              <a:t>1</a:t>
            </a:r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Перенос данных из </a:t>
            </a:r>
            <a:r>
              <a:rPr lang="en-US" sz="1800" b="1" dirty="0" smtClean="0">
                <a:solidFill>
                  <a:srgbClr val="4F81BD"/>
                </a:solidFill>
                <a:cs typeface="Arial" pitchFamily="34" charset="0"/>
              </a:rPr>
              <a:t>EXCEL </a:t>
            </a:r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в </a:t>
            </a:r>
            <a:r>
              <a:rPr lang="en-US" sz="1800" b="1" dirty="0" smtClean="0">
                <a:solidFill>
                  <a:srgbClr val="4F81BD"/>
                </a:solidFill>
                <a:cs typeface="Arial" pitchFamily="34" charset="0"/>
              </a:rPr>
              <a:t> SPSS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КОНТРОЛЬ ЗА РАБОТОЙ ПОЛЕВОГО ПЕРСОНАЛ</a:t>
            </a:r>
            <a:r>
              <a:rPr lang="ru-RU" sz="2000" b="0" dirty="0" smtClean="0"/>
              <a:t>А</a:t>
            </a:r>
            <a:endParaRPr lang="ru-RU" sz="2000" dirty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0" y="689109"/>
            <a:ext cx="9144000" cy="563231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0850">
              <a:spcBef>
                <a:spcPts val="600"/>
              </a:spcBef>
            </a:pPr>
            <a:r>
              <a:rPr lang="ru-RU" sz="1600" b="1" dirty="0" smtClean="0">
                <a:solidFill>
                  <a:srgbClr val="3333FF"/>
                </a:solidFill>
              </a:rPr>
              <a:t>Контроль за работой полевого персонал</a:t>
            </a:r>
            <a:r>
              <a:rPr lang="ru-RU" sz="1600" dirty="0" smtClean="0">
                <a:solidFill>
                  <a:srgbClr val="3333FF"/>
                </a:solidFill>
              </a:rPr>
              <a:t>а </a:t>
            </a:r>
            <a:r>
              <a:rPr lang="ru-RU" sz="1600" dirty="0" smtClean="0"/>
              <a:t>напрямую влияет на качество полученных данных. Выделяют четыре типа контроля:</a:t>
            </a:r>
          </a:p>
          <a:p>
            <a:pPr indent="450850">
              <a:spcBef>
                <a:spcPts val="600"/>
              </a:spcBef>
            </a:pPr>
            <a:r>
              <a:rPr lang="ru-RU" sz="1600" dirty="0" smtClean="0"/>
              <a:t>1) контроль качества ведения интервью и редактирования;</a:t>
            </a:r>
          </a:p>
          <a:p>
            <a:pPr indent="450850">
              <a:spcBef>
                <a:spcPts val="600"/>
              </a:spcBef>
            </a:pPr>
            <a:r>
              <a:rPr lang="ru-RU" sz="1600" dirty="0" smtClean="0"/>
              <a:t>2) выборочный контроль;</a:t>
            </a:r>
          </a:p>
          <a:p>
            <a:pPr indent="450850">
              <a:spcBef>
                <a:spcPts val="600"/>
              </a:spcBef>
            </a:pPr>
            <a:r>
              <a:rPr lang="ru-RU" sz="1600" dirty="0" smtClean="0"/>
              <a:t>3) контроль для предотвращения мошенничества (за фальсификацией ответов на некоторые или на все вопросы анкеты);</a:t>
            </a:r>
          </a:p>
          <a:p>
            <a:pPr indent="450850">
              <a:spcBef>
                <a:spcPts val="600"/>
              </a:spcBef>
            </a:pPr>
            <a:r>
              <a:rPr lang="ru-RU" sz="1600" dirty="0" smtClean="0"/>
              <a:t>4) контроль из центрального офиса.</a:t>
            </a:r>
          </a:p>
          <a:p>
            <a:pPr indent="450850">
              <a:spcBef>
                <a:spcPts val="600"/>
              </a:spcBef>
            </a:pPr>
            <a:r>
              <a:rPr lang="ru-RU" sz="1600" dirty="0" smtClean="0"/>
              <a:t>В ходе</a:t>
            </a:r>
            <a:r>
              <a:rPr lang="ru-RU" sz="1600" i="1" dirty="0" smtClean="0"/>
              <a:t> </a:t>
            </a:r>
            <a:r>
              <a:rPr lang="ru-RU" sz="1600" i="1" dirty="0" smtClean="0">
                <a:solidFill>
                  <a:srgbClr val="3333FF"/>
                </a:solidFill>
              </a:rPr>
              <a:t>контроля качества ведения интервью</a:t>
            </a:r>
            <a:r>
              <a:rPr lang="ru-RU" sz="1600" i="1" dirty="0" smtClean="0"/>
              <a:t>  </a:t>
            </a:r>
            <a:r>
              <a:rPr lang="ru-RU" sz="1600" dirty="0" smtClean="0"/>
              <a:t>контролер </a:t>
            </a:r>
            <a:r>
              <a:rPr lang="ru-RU" sz="1600" dirty="0" smtClean="0"/>
              <a:t>проверяет</a:t>
            </a:r>
            <a:r>
              <a:rPr lang="ru-RU" sz="1600" dirty="0" smtClean="0"/>
              <a:t>, находится ли интервьюер в положенном месте в положенное время. Ежедневно собирая анкеты, контролеры редактируют их: проверяют на все ли вопросы даны ответы; нет ли неясных, противоречащих друг другу; </a:t>
            </a:r>
            <a:r>
              <a:rPr lang="ru-RU" sz="1600" dirty="0" smtClean="0"/>
              <a:t>разборчиво </a:t>
            </a:r>
            <a:r>
              <a:rPr lang="ru-RU" sz="1600" dirty="0" smtClean="0"/>
              <a:t>ли записаны ответы. Ежедневный сбор заполненных анкет позволяет контролировать график выполнения работ.</a:t>
            </a:r>
          </a:p>
          <a:p>
            <a:pPr indent="450850">
              <a:spcBef>
                <a:spcPts val="600"/>
              </a:spcBef>
            </a:pPr>
            <a:r>
              <a:rPr lang="ru-RU" sz="1600" dirty="0" smtClean="0"/>
              <a:t>В ходе</a:t>
            </a:r>
            <a:r>
              <a:rPr lang="ru-RU" sz="1600" i="1" dirty="0" smtClean="0"/>
              <a:t> выборочного контроля </a:t>
            </a:r>
            <a:r>
              <a:rPr lang="ru-RU" sz="1600" dirty="0" smtClean="0"/>
              <a:t>проверяется соблюдение </a:t>
            </a:r>
            <a:r>
              <a:rPr lang="ru-RU" sz="1600" dirty="0" smtClean="0"/>
              <a:t>интервьюерами </a:t>
            </a:r>
            <a:r>
              <a:rPr lang="ru-RU" sz="1600" dirty="0" smtClean="0"/>
              <a:t>выборочного плана.</a:t>
            </a:r>
          </a:p>
          <a:p>
            <a:pPr indent="450850">
              <a:spcBef>
                <a:spcPts val="600"/>
              </a:spcBef>
            </a:pPr>
            <a:r>
              <a:rPr lang="ru-RU" sz="1600" i="1" dirty="0" smtClean="0"/>
              <a:t>Контроль для предотвращения мошенничества. </a:t>
            </a:r>
            <a:r>
              <a:rPr lang="ru-RU" sz="1600" dirty="0" smtClean="0"/>
              <a:t>Мошенничество </a:t>
            </a:r>
            <a:r>
              <a:rPr lang="ru-RU" sz="1600" dirty="0" smtClean="0"/>
              <a:t>заключается в фальсификации ответов на некоторые или все вопросы анкеты.</a:t>
            </a:r>
          </a:p>
          <a:p>
            <a:pPr indent="450850">
              <a:spcBef>
                <a:spcPts val="600"/>
              </a:spcBef>
            </a:pPr>
            <a:r>
              <a:rPr lang="ru-RU" sz="1600" i="1" dirty="0" smtClean="0">
                <a:solidFill>
                  <a:srgbClr val="3333FF"/>
                </a:solidFill>
              </a:rPr>
              <a:t>Проверка результатов полевых работ</a:t>
            </a:r>
            <a:r>
              <a:rPr lang="ru-RU" sz="1600" dirty="0" smtClean="0">
                <a:solidFill>
                  <a:srgbClr val="3333FF"/>
                </a:solidFill>
              </a:rPr>
              <a:t>. </a:t>
            </a:r>
            <a:r>
              <a:rPr lang="ru-RU" sz="1600" dirty="0" smtClean="0"/>
              <a:t>Чтобы проверить подлинность полученных в ходе опроса данных, контролеры обзванивают от 10 до 25 % респондентов и выясняют, действительно ли их опрашивали интервьюеры, </a:t>
            </a:r>
            <a:r>
              <a:rPr lang="ru-RU" sz="1600" dirty="0" smtClean="0"/>
              <a:t>какой </a:t>
            </a:r>
            <a:r>
              <a:rPr lang="ru-RU" sz="1600" dirty="0" smtClean="0"/>
              <a:t>была продолжительность опроса, как вел себя интервьюер, просят предоставить основные демографические данные. </a:t>
            </a:r>
            <a:endParaRPr lang="ru-RU" sz="1600" dirty="0">
              <a:solidFill>
                <a:srgbClr val="0000CC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762757"/>
            <a:ext cx="9144000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spcBef>
                <a:spcPts val="600"/>
              </a:spcBef>
            </a:pPr>
            <a:r>
              <a:rPr lang="ru-RU" sz="1600" dirty="0" smtClean="0"/>
              <a:t>Ошибки, допущенные на этапе сбора информации, напрямую влияют на результаты исследования. Типичными проблемами сбора данных являются:</a:t>
            </a:r>
          </a:p>
          <a:p>
            <a:pPr indent="457200" algn="just">
              <a:spcBef>
                <a:spcPts val="600"/>
              </a:spcBef>
            </a:pPr>
            <a:r>
              <a:rPr lang="ru-RU" sz="1600" b="1" dirty="0" smtClean="0">
                <a:solidFill>
                  <a:srgbClr val="3333FF"/>
                </a:solidFill>
              </a:rPr>
              <a:t>Ошибки в выборке</a:t>
            </a:r>
            <a:r>
              <a:rPr lang="ru-RU" sz="1600" b="1" dirty="0" smtClean="0"/>
              <a:t> </a:t>
            </a:r>
            <a:r>
              <a:rPr lang="ru-RU" sz="1600" dirty="0" smtClean="0"/>
              <a:t>- различие между наблюдаемыми значениями количественного признака и их долгосрочным средним значением при повторении измерений. Ошибка в выборке может быть уменьшена путем увеличения выборки</a:t>
            </a:r>
            <a:r>
              <a:rPr lang="ru-RU" sz="1600" dirty="0" smtClean="0"/>
              <a:t>;</a:t>
            </a:r>
            <a:endParaRPr lang="ru-RU" sz="1600" dirty="0" smtClean="0"/>
          </a:p>
          <a:p>
            <a:pPr indent="457200" algn="just">
              <a:spcBef>
                <a:spcPts val="600"/>
              </a:spcBef>
            </a:pPr>
            <a:r>
              <a:rPr lang="ru-RU" sz="1600" b="1" dirty="0" smtClean="0">
                <a:solidFill>
                  <a:srgbClr val="3333FF"/>
                </a:solidFill>
              </a:rPr>
              <a:t>Систематические ошибки</a:t>
            </a:r>
            <a:r>
              <a:rPr lang="ru-RU" sz="1600" b="1" dirty="0" smtClean="0"/>
              <a:t> </a:t>
            </a:r>
            <a:r>
              <a:rPr lang="ru-RU" sz="1600" dirty="0" smtClean="0"/>
              <a:t>– это ошибки исследования, не связанная с выборкой. Может быть вызвана концептуальными или логическими ошибками, неправильной интерпретацией ответов, а также статистическими, арифметическими, </a:t>
            </a:r>
            <a:r>
              <a:rPr lang="ru-RU" sz="1600" dirty="0" err="1" smtClean="0"/>
              <a:t>табуляционными</a:t>
            </a:r>
            <a:r>
              <a:rPr lang="ru-RU" sz="1600" dirty="0" smtClean="0"/>
              <a:t>, кодовыми или отчетными ошибками</a:t>
            </a:r>
            <a:r>
              <a:rPr lang="ru-RU" sz="1600" dirty="0" smtClean="0"/>
              <a:t>.</a:t>
            </a:r>
            <a:endParaRPr lang="ru-RU" sz="1600" dirty="0" smtClean="0"/>
          </a:p>
          <a:p>
            <a:pPr indent="457200">
              <a:spcBef>
                <a:spcPts val="600"/>
              </a:spcBef>
            </a:pPr>
            <a:r>
              <a:rPr lang="ru-RU" sz="1600" dirty="0" smtClean="0"/>
              <a:t>Систематические ошибки </a:t>
            </a:r>
            <a:r>
              <a:rPr lang="ru-RU" sz="1600" dirty="0" smtClean="0"/>
              <a:t>подразделяют на</a:t>
            </a:r>
            <a:r>
              <a:rPr lang="ru-RU" sz="1600" dirty="0" smtClean="0"/>
              <a:t> </a:t>
            </a:r>
            <a:endParaRPr lang="ru-RU" sz="1600" dirty="0" smtClean="0"/>
          </a:p>
          <a:p>
            <a:pPr indent="457200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i="1" dirty="0" smtClean="0"/>
              <a:t>случайные</a:t>
            </a:r>
            <a:r>
              <a:rPr lang="ru-RU" sz="1600" dirty="0" smtClean="0"/>
              <a:t> </a:t>
            </a:r>
            <a:endParaRPr lang="ru-RU" sz="1600" dirty="0" smtClean="0"/>
          </a:p>
          <a:p>
            <a:pPr indent="457200">
              <a:spcBef>
                <a:spcPts val="600"/>
              </a:spcBef>
              <a:buFont typeface="Arial" pitchFamily="34" charset="0"/>
              <a:buChar char="•"/>
            </a:pPr>
            <a:r>
              <a:rPr lang="ru-RU" sz="1600" i="1" dirty="0" smtClean="0"/>
              <a:t>неслучайные</a:t>
            </a:r>
            <a:r>
              <a:rPr lang="ru-RU" sz="1600" i="1" dirty="0" smtClean="0"/>
              <a:t>. </a:t>
            </a:r>
            <a:endParaRPr lang="ru-RU" sz="1600" i="1" dirty="0" smtClean="0"/>
          </a:p>
          <a:p>
            <a:pPr indent="457200" algn="just">
              <a:spcBef>
                <a:spcPts val="600"/>
              </a:spcBef>
            </a:pPr>
            <a:r>
              <a:rPr lang="ru-RU" sz="1600" b="1" dirty="0" smtClean="0">
                <a:solidFill>
                  <a:srgbClr val="3333FF"/>
                </a:solidFill>
              </a:rPr>
              <a:t>Случайные </a:t>
            </a:r>
            <a:r>
              <a:rPr lang="ru-RU" sz="1600" b="1" dirty="0" smtClean="0">
                <a:solidFill>
                  <a:srgbClr val="3333FF"/>
                </a:solidFill>
              </a:rPr>
              <a:t>ошибки</a:t>
            </a:r>
            <a:r>
              <a:rPr lang="ru-RU" sz="1600" dirty="0" smtClean="0"/>
              <a:t> дают оценки, отличные от истинного значения; они приводят к отклонению в большую или меньшую сторону и имеют при этом случайный характер. </a:t>
            </a:r>
            <a:r>
              <a:rPr lang="ru-RU" sz="1600" b="1" dirty="0" smtClean="0">
                <a:solidFill>
                  <a:srgbClr val="3333FF"/>
                </a:solidFill>
              </a:rPr>
              <a:t>Неслучайные ошибки</a:t>
            </a:r>
            <a:r>
              <a:rPr lang="ru-RU" sz="1600" dirty="0" smtClean="0"/>
              <a:t> приводят к односторонним отклонениям; для них характерна тенденция к смещению выборочного значения относительно параметра совокупности. Систематические ошибки могут быть также классифицированы по типам ошибок: </a:t>
            </a:r>
            <a:r>
              <a:rPr lang="ru-RU" sz="1600" b="1" dirty="0" smtClean="0">
                <a:solidFill>
                  <a:srgbClr val="3333FF"/>
                </a:solidFill>
              </a:rPr>
              <a:t>ошибки </a:t>
            </a:r>
            <a:r>
              <a:rPr lang="ru-RU" sz="1600" b="1" dirty="0" err="1" smtClean="0">
                <a:solidFill>
                  <a:srgbClr val="3333FF"/>
                </a:solidFill>
              </a:rPr>
              <a:t>ненаблюдения</a:t>
            </a:r>
            <a:r>
              <a:rPr lang="ru-RU" sz="1600" dirty="0" smtClean="0">
                <a:solidFill>
                  <a:srgbClr val="3333FF"/>
                </a:solidFill>
              </a:rPr>
              <a:t> и </a:t>
            </a:r>
            <a:r>
              <a:rPr lang="ru-RU" sz="1600" b="1" dirty="0" smtClean="0">
                <a:solidFill>
                  <a:srgbClr val="3333FF"/>
                </a:solidFill>
              </a:rPr>
              <a:t>ошибки наблюдения</a:t>
            </a:r>
            <a:endParaRPr lang="ru-RU" sz="1600" dirty="0" smtClean="0">
              <a:solidFill>
                <a:srgbClr val="3333FF"/>
              </a:solidFill>
            </a:endParaRPr>
          </a:p>
          <a:p>
            <a:pPr>
              <a:spcBef>
                <a:spcPts val="600"/>
              </a:spcBef>
            </a:pPr>
            <a:endParaRPr lang="ru-RU" sz="160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</a:t>
            </a:r>
            <a:r>
              <a:rPr lang="en-US" sz="1800" b="1" dirty="0" smtClean="0">
                <a:solidFill>
                  <a:srgbClr val="4F81BD"/>
                </a:solidFill>
              </a:rPr>
              <a:t>1</a:t>
            </a:r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Перенос данных из </a:t>
            </a:r>
            <a:r>
              <a:rPr lang="en-US" sz="1800" b="1" dirty="0" smtClean="0">
                <a:solidFill>
                  <a:srgbClr val="4F81BD"/>
                </a:solidFill>
                <a:cs typeface="Arial" pitchFamily="34" charset="0"/>
              </a:rPr>
              <a:t>EXCEL </a:t>
            </a:r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в </a:t>
            </a:r>
            <a:r>
              <a:rPr lang="en-US" sz="1800" b="1" dirty="0" smtClean="0">
                <a:solidFill>
                  <a:srgbClr val="4F81BD"/>
                </a:solidFill>
                <a:cs typeface="Arial" pitchFamily="34" charset="0"/>
              </a:rPr>
              <a:t> SPSS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ТИПЫ ОШИБОК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en-US" sz="1800" b="1" dirty="0" smtClean="0">
                <a:solidFill>
                  <a:srgbClr val="4F81BD"/>
                </a:solidFill>
              </a:rPr>
              <a:t>3</a:t>
            </a:r>
            <a:r>
              <a:rPr lang="ru-RU" sz="1800" b="1" dirty="0" smtClean="0">
                <a:solidFill>
                  <a:srgbClr val="4F81BD"/>
                </a:solidFill>
              </a:rPr>
              <a:t>.</a:t>
            </a:r>
            <a:r>
              <a:rPr lang="en-US" sz="1800" b="1" dirty="0" smtClean="0">
                <a:solidFill>
                  <a:srgbClr val="4F81BD"/>
                </a:solidFill>
              </a:rPr>
              <a:t>1</a:t>
            </a:r>
            <a:r>
              <a:rPr lang="ru-RU" sz="1800" b="1" dirty="0" smtClean="0">
                <a:solidFill>
                  <a:srgbClr val="4F81BD"/>
                </a:solidFill>
              </a:rPr>
              <a:t> </a:t>
            </a:r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Перенос данных из </a:t>
            </a:r>
            <a:r>
              <a:rPr lang="en-US" sz="1800" b="1" dirty="0" smtClean="0">
                <a:solidFill>
                  <a:srgbClr val="4F81BD"/>
                </a:solidFill>
                <a:cs typeface="Arial" pitchFamily="34" charset="0"/>
              </a:rPr>
              <a:t>EXCEL </a:t>
            </a:r>
            <a:r>
              <a:rPr lang="ru-RU" sz="1800" b="1" dirty="0" smtClean="0">
                <a:solidFill>
                  <a:srgbClr val="4F81BD"/>
                </a:solidFill>
                <a:cs typeface="Arial" pitchFamily="34" charset="0"/>
              </a:rPr>
              <a:t>в </a:t>
            </a:r>
            <a:r>
              <a:rPr lang="en-US" sz="1800" b="1" dirty="0" smtClean="0">
                <a:solidFill>
                  <a:srgbClr val="4F81BD"/>
                </a:solidFill>
                <a:cs typeface="Arial" pitchFamily="34" charset="0"/>
              </a:rPr>
              <a:t> SPSS</a:t>
            </a:r>
            <a:endParaRPr lang="ru-RU" sz="1800" b="1" dirty="0" smtClean="0">
              <a:solidFill>
                <a:srgbClr val="4F81BD"/>
              </a:solidFill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ТИПЫ СИСТЕМАТИЧЕСКИХ ОШИБОК</a:t>
            </a:r>
            <a:endParaRPr lang="ru-RU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137" y="1056067"/>
            <a:ext cx="8302196" cy="3246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4520485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Систематические ошибки </a:t>
            </a:r>
            <a:r>
              <a:rPr lang="ru-RU" dirty="0" smtClean="0"/>
              <a:t>– это ошибки исследования, не связанная с выборкой. Может быть вызвана концептуальными или логическими ошибками, неправильной интерпретацией ответов, а также статистическими, арифметическими, </a:t>
            </a:r>
            <a:r>
              <a:rPr lang="ru-RU" dirty="0" err="1" smtClean="0"/>
              <a:t>табуляционными</a:t>
            </a:r>
            <a:r>
              <a:rPr lang="ru-RU" dirty="0" smtClean="0"/>
              <a:t>, кодовыми или отчетными ошибками.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042822bdf46a88974a34b6119410eaeadc7c97"/>
</p:tagLst>
</file>

<file path=ppt/theme/theme1.xml><?xml version="1.0" encoding="utf-8"?>
<a:theme xmlns:a="http://schemas.openxmlformats.org/drawingml/2006/main" name="Д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4540</TotalTime>
  <Words>284</Words>
  <Application>Microsoft Office PowerPoint</Application>
  <PresentationFormat>Экран (4:3)</PresentationFormat>
  <Paragraphs>63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ДО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IzhSTU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Admin</cp:lastModifiedBy>
  <cp:revision>187</cp:revision>
  <dcterms:created xsi:type="dcterms:W3CDTF">2013-03-28T05:50:20Z</dcterms:created>
  <dcterms:modified xsi:type="dcterms:W3CDTF">2018-02-19T05:06:15Z</dcterms:modified>
</cp:coreProperties>
</file>