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49BD45-D280-4B64-B9ED-BE33F6F0689F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4CC7D5-E8DE-4894-8266-0A149942BA7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5. </a:t>
            </a:r>
            <a:r>
              <a:rPr lang="ru-RU" smtClean="0"/>
              <a:t>Метрологическое </a:t>
            </a:r>
            <a:r>
              <a:rPr lang="ru-RU" smtClean="0"/>
              <a:t>обеспечение </a:t>
            </a:r>
            <a:r>
              <a:rPr lang="ru-RU" dirty="0" smtClean="0"/>
              <a:t>ИИС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5.1. </a:t>
            </a:r>
            <a:r>
              <a:rPr lang="ru-RU" dirty="0"/>
              <a:t>Основные задачи метрологического обеспечения </a:t>
            </a:r>
            <a:r>
              <a:rPr lang="ru-RU" dirty="0" smtClean="0"/>
              <a:t>ИИС</a:t>
            </a:r>
          </a:p>
          <a:p>
            <a:r>
              <a:rPr lang="ru-RU" dirty="0" smtClean="0"/>
              <a:t>5.2. </a:t>
            </a:r>
            <a:r>
              <a:rPr lang="ru-RU" dirty="0"/>
              <a:t>Метрологическая аттестация программ и алгоритмов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44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3200" b="1" dirty="0" smtClean="0"/>
              <a:t>5.1 Основные </a:t>
            </a:r>
            <a:r>
              <a:rPr lang="ru-RU" sz="3200" b="1" dirty="0"/>
              <a:t>задачи метрологического обеспечения </a:t>
            </a:r>
            <a:r>
              <a:rPr lang="ru-RU" sz="3200" b="1" dirty="0" smtClean="0"/>
              <a:t>ИИС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Выше рассмотрены типовая структура и технические средст­ва ИИС, которые являются однотипными для систем различ­ного функционального назначения. </a:t>
            </a:r>
            <a:r>
              <a:rPr lang="ru-RU" dirty="0" smtClean="0"/>
              <a:t>ИИС </a:t>
            </a:r>
            <a:r>
              <a:rPr lang="ru-RU" dirty="0"/>
              <a:t>всех других классов строятся на базе измерительных, отличаясь от них только ПМО, в кото­ром отражено функциональное назначение этих систем. </a:t>
            </a:r>
            <a:endParaRPr lang="ru-RU" dirty="0" smtClean="0"/>
          </a:p>
          <a:p>
            <a:r>
              <a:rPr lang="ru-RU" dirty="0" smtClean="0"/>
              <a:t>По­этому </a:t>
            </a:r>
            <a:r>
              <a:rPr lang="ru-RU" dirty="0"/>
              <a:t>анализ особенностей метрологического обеспечения ИИС целесообразно рассмотреть непосредственно после озна­комления с измерительными системами.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97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ИИС, являясь разновидностью СИ, должна удовлетво­рять всем метрологическим правилам и нормам Государст­венного регулирования по обеспечению единства измерений.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Несмотря </a:t>
            </a:r>
            <a:r>
              <a:rPr lang="ru-RU" dirty="0"/>
              <a:t>на сложность и специфичность решаемых измери­тельных задач, следует иметь в виду, что результаты измере­ния выражаются в общепринятых единицах физических ве­личин и потому необходима связь с эталонами этих единиц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должно обеспечиваться на всех стадиях разработки, про­изводства и эксплуатации ИИС.</a:t>
            </a:r>
          </a:p>
        </p:txBody>
      </p:sp>
    </p:spTree>
    <p:extLst>
      <p:ext uri="{BB962C8B-B14F-4D97-AF65-F5344CB8AC3E}">
        <p14:creationId xmlns:p14="http://schemas.microsoft.com/office/powerpoint/2010/main" val="144480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Как и для всех СИ, метрологическое обеспечение (МО) в первую очередь должно предусматривать: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определение номенклатуры нормируемых метрологи­ческих характеристик (НМХ), позволяющих оценить по­грешность (неопределенность) результата измерения, и ме­тодов оценки НМХ в процессе эксплуатации ИИС;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обеспечение поверки или калибровки. </a:t>
            </a:r>
            <a:endParaRPr lang="ru-RU" dirty="0" smtClean="0"/>
          </a:p>
          <a:p>
            <a:pPr marL="0" indent="0">
              <a:buNone/>
            </a:pPr>
            <a:r>
              <a:rPr lang="ru-RU" sz="2400" i="1" dirty="0" smtClean="0"/>
              <a:t>Поверка </a:t>
            </a:r>
            <a:r>
              <a:rPr lang="ru-RU" sz="2400" i="1" dirty="0"/>
              <a:t>обязательна для СИ, используемых в областях, </a:t>
            </a:r>
            <a:r>
              <a:rPr lang="ru-RU" sz="2400" i="1" dirty="0" smtClean="0"/>
              <a:t>подлежащих </a:t>
            </a:r>
            <a:r>
              <a:rPr lang="ru-RU" sz="2400" i="1" dirty="0"/>
              <a:t>Государственному регулированию по обеспечению един­ства измерений. Калибровка является добровольной для осталь­ных областей применения СИ. Поскольку технически они идентич­ны, а отличаются только в организационно-нормативном плане, ниже мы не будем их различать.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5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25658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Эти задачи являются общими для метрологического обеспечения любых СИ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Поэтому </a:t>
            </a:r>
            <a:r>
              <a:rPr lang="ru-RU" dirty="0"/>
              <a:t>с организационной точки зрения все вопросы Государственного регулирования по обеспечению единства измерений (организация и проведение испытаний с целью утверждения типа, сертификационных испытаний, разработка методик поверки или калибровки, аккредитация на право поверки и др.) решаются для ИИС так же, как и для других СИ.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Поэтому </a:t>
            </a:r>
            <a:r>
              <a:rPr lang="ru-RU" dirty="0"/>
              <a:t>мы остановимся толь­ко на специфических особенностях МО ИИС, обусловленных следующими их особенностями.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5436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1) </a:t>
            </a:r>
            <a:r>
              <a:rPr lang="ru-RU" sz="2400" u="sng" dirty="0" smtClean="0"/>
              <a:t>Многофункциональность</a:t>
            </a:r>
            <a:r>
              <a:rPr lang="ru-RU" sz="2400" dirty="0"/>
              <a:t>, что приводит к необходи­мости учета одних и тех же характеристик различных ком­понентов ИИС при оценке неопределенности </a:t>
            </a:r>
            <a:r>
              <a:rPr lang="ru-RU" sz="2400" dirty="0" smtClean="0"/>
              <a:t>результа­тов </a:t>
            </a:r>
            <a:r>
              <a:rPr lang="ru-RU" sz="2400" dirty="0"/>
              <a:t>решения различных измерительных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344481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2) </a:t>
            </a:r>
            <a:r>
              <a:rPr lang="ru-RU" u="sng" dirty="0" smtClean="0"/>
              <a:t>Наличие </a:t>
            </a:r>
            <a:r>
              <a:rPr lang="ru-RU" u="sng" dirty="0"/>
              <a:t>вычислительного устройства, реализующего заложенное в него ПМО. </a:t>
            </a:r>
            <a:endParaRPr lang="ru-RU" u="sng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Современные </a:t>
            </a:r>
            <a:r>
              <a:rPr lang="ru-RU" dirty="0"/>
              <a:t>средства вычисли­тельной техники имеют высокое быстродействие и большую разрядность. Поэтому при использовании серийно выпус­каемых ЭВМ во многих случаях можно не учитывать тради­ционную погрешность вычислений, обусловленную этими факторами.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Однако </a:t>
            </a:r>
            <a:r>
              <a:rPr lang="ru-RU" dirty="0"/>
              <a:t>сами алгоритмы могут приводить к </a:t>
            </a:r>
            <a:r>
              <a:rPr lang="ru-RU" dirty="0" smtClean="0"/>
              <a:t>методической </a:t>
            </a:r>
            <a:r>
              <a:rPr lang="ru-RU" dirty="0"/>
              <a:t>погрешности.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связи с этим необходима мет­рологическая аттестация алгоритмов.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При </a:t>
            </a:r>
            <a:r>
              <a:rPr lang="ru-RU" dirty="0"/>
              <a:t>использовании специализированных вычислительных устройств может воз­никнуть необходимость учета ограниченности их техниче­ских возможностей.</a:t>
            </a:r>
          </a:p>
        </p:txBody>
      </p:sp>
    </p:spTree>
    <p:extLst>
      <p:ext uri="{BB962C8B-B14F-4D97-AF65-F5344CB8AC3E}">
        <p14:creationId xmlns:p14="http://schemas.microsoft.com/office/powerpoint/2010/main" val="60266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2576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/>
              <a:t>3) </a:t>
            </a:r>
            <a:r>
              <a:rPr lang="ru-RU" u="sng" dirty="0" smtClean="0"/>
              <a:t>Многоканальность</a:t>
            </a:r>
            <a:r>
              <a:rPr lang="ru-RU" u="sng" dirty="0"/>
              <a:t>.</a:t>
            </a:r>
            <a:r>
              <a:rPr lang="ru-RU" dirty="0"/>
              <a:t> Это приводит к необходимости учета взаимного влияния каналов</a:t>
            </a:r>
            <a:r>
              <a:rPr lang="ru-RU" dirty="0" smtClean="0"/>
              <a:t>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/>
              <a:t>Кроме </a:t>
            </a:r>
            <a:r>
              <a:rPr lang="ru-RU" dirty="0"/>
              <a:t>того, различные ИК одной ИИС могут быть предназначены для измерения различных физических величин, что приводит к необходи­мости привязки этих каналов, а следовательно, и всей ИИС, к различным поверочным схемам. </a:t>
            </a:r>
            <a:endParaRPr lang="ru-RU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err="1" smtClean="0"/>
              <a:t>Мультиметры</a:t>
            </a:r>
            <a:r>
              <a:rPr lang="ru-RU" dirty="0"/>
              <a:t>, осциллографы, генераторы сигналов и некоторые другие СИ также восходят к раз­личным эталонам, но для ИИС это более типично.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66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14970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dirty="0" smtClean="0"/>
              <a:t>4) </a:t>
            </a:r>
            <a:r>
              <a:rPr lang="ru-RU" u="sng" dirty="0" smtClean="0"/>
              <a:t>Непрерывная </a:t>
            </a:r>
            <a:r>
              <a:rPr lang="ru-RU" u="sng" dirty="0"/>
              <a:t>функциональная и конструктивная связь с ИО</a:t>
            </a:r>
            <a:r>
              <a:rPr lang="ru-RU" dirty="0"/>
              <a:t>, что технически и организационно усложняет проведение поверки. </a:t>
            </a:r>
            <a:endParaRPr lang="ru-RU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/>
              <a:t>Кроме </a:t>
            </a:r>
            <a:r>
              <a:rPr lang="ru-RU" dirty="0"/>
              <a:t>того, необходимо учитывать вза­имное влияние первичных ПИП и ИО, что имеет место и для СИ других видов. </a:t>
            </a:r>
            <a:endParaRPr lang="ru-RU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ряде случаев необходимо управлять объ­ектом в процессе измерения (подавать необходимые тесто­вые воздействия, управлять перемещением и т. д.).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0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5) </a:t>
            </a:r>
            <a:r>
              <a:rPr lang="ru-RU" u="sng" dirty="0" smtClean="0"/>
              <a:t>Агрегатный </a:t>
            </a:r>
            <a:r>
              <a:rPr lang="ru-RU" u="sng" dirty="0"/>
              <a:t>способ построения</a:t>
            </a:r>
            <a:r>
              <a:rPr lang="ru-RU" dirty="0"/>
              <a:t>, что приводит к широ­кому применению покупных изделий при создании ИИС.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MX </a:t>
            </a:r>
            <a:r>
              <a:rPr lang="ru-RU" dirty="0"/>
              <a:t>этих изделий определены в технической </a:t>
            </a:r>
            <a:r>
              <a:rPr lang="ru-RU" dirty="0" smtClean="0"/>
              <a:t>документации разработчика </a:t>
            </a:r>
            <a:r>
              <a:rPr lang="ru-RU" dirty="0"/>
              <a:t>(изготовителя).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Их </a:t>
            </a:r>
            <a:r>
              <a:rPr lang="ru-RU" dirty="0"/>
              <a:t>изменение как в отноше­нии номенклатуры, так и в отношении конкретных значе­ний показателей сложно. 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Поэтому </a:t>
            </a:r>
            <a:r>
              <a:rPr lang="ru-RU" dirty="0"/>
              <a:t>иногда приходится произ­водить дополнительные метрологические исследования по­купных изделий с целью уточнения этих показателей.</a:t>
            </a:r>
          </a:p>
        </p:txBody>
      </p:sp>
    </p:spTree>
    <p:extLst>
      <p:ext uri="{BB962C8B-B14F-4D97-AF65-F5344CB8AC3E}">
        <p14:creationId xmlns:p14="http://schemas.microsoft.com/office/powerpoint/2010/main" val="260160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dirty="0" smtClean="0"/>
              <a:t>6) </a:t>
            </a:r>
            <a:r>
              <a:rPr lang="ru-RU" u="sng" dirty="0" smtClean="0"/>
              <a:t>Распределение </a:t>
            </a:r>
            <a:r>
              <a:rPr lang="ru-RU" u="sng" dirty="0"/>
              <a:t>компонентов в пространстве</a:t>
            </a:r>
            <a:r>
              <a:rPr lang="ru-RU" dirty="0"/>
              <a:t>, что ус­ложняет организацию поверки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dirty="0" smtClean="0"/>
              <a:t>7) </a:t>
            </a:r>
            <a:r>
              <a:rPr lang="ru-RU" u="sng" dirty="0" smtClean="0"/>
              <a:t>Возможность </a:t>
            </a:r>
            <a:r>
              <a:rPr lang="ru-RU" u="sng" dirty="0"/>
              <a:t>изменения состава ИИС в процессе экс­плуатации</a:t>
            </a:r>
            <a:r>
              <a:rPr lang="ru-RU" dirty="0"/>
              <a:t>. Это не позволяет при разработке ИИС оценить погрешности результатов решения всех измерительных за­дач, в которых будет использоваться структура, заранее не­известная разработчику.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04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03244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/>
              <a:t>8) Сложность </a:t>
            </a:r>
            <a:r>
              <a:rPr lang="ru-RU" dirty="0"/>
              <a:t>описания объектов измерения и их модели­рования, что при поэлементной поверке затрудняет приме­нение расчетных методов оценки неопределенности резуль­татов измерения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9) Наличие </a:t>
            </a:r>
            <a:r>
              <a:rPr lang="ru-RU" dirty="0"/>
              <a:t>динамических режимов измерения. Эта осо­бенность, имеющая место и для других СИ, приводит к необ­ходимости нормировать динамические характеристики ИК и при расчете неопределенности результатов измерения учи­тывать дополнительную динамическую погрешность.</a:t>
            </a:r>
          </a:p>
        </p:txBody>
      </p:sp>
    </p:spTree>
    <p:extLst>
      <p:ext uri="{BB962C8B-B14F-4D97-AF65-F5344CB8AC3E}">
        <p14:creationId xmlns:p14="http://schemas.microsoft.com/office/powerpoint/2010/main" val="3625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Такой многофакторный характер ИИС предопределяет системный подход к анализу и описанию ее </a:t>
            </a:r>
            <a:r>
              <a:rPr lang="ru-RU" dirty="0" smtClean="0"/>
              <a:t>свойств, </a:t>
            </a:r>
            <a:r>
              <a:rPr lang="ru-RU" dirty="0"/>
              <a:t>предусматривающий более детальное описание свойств ИИС по сравнению с СИ других видов.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следует иметь в виду, что конечная цель этого детального описания — полу­чение достоверной оценки неопределенности результатов конкретных измерений.</a:t>
            </a:r>
          </a:p>
          <a:p>
            <a:endParaRPr lang="ru-RU" b="1" dirty="0" smtClean="0"/>
          </a:p>
          <a:p>
            <a:pPr marL="0" indent="0">
              <a:buNone/>
            </a:pPr>
            <a:r>
              <a:rPr lang="ru-RU" i="1" dirty="0" smtClean="0"/>
              <a:t>У </a:t>
            </a:r>
            <a:r>
              <a:rPr lang="ru-RU" i="1" dirty="0"/>
              <a:t>массового потребителя СИ бытует представление, что оценка погрешности измерения и </a:t>
            </a:r>
            <a:r>
              <a:rPr lang="ru-RU" i="1" dirty="0" err="1"/>
              <a:t>точностная</a:t>
            </a:r>
            <a:r>
              <a:rPr lang="ru-RU" i="1" dirty="0"/>
              <a:t> характеристика СИ, например класс точности, совпадают. На самом деле это не так, хотя для мно­гих простых измерений аппаратная погрешность действительно яв­ляется преобладающей. Однако в методиках измерений, как прави­ло, даются рекомендации по оценке неопределенности с учетом всех факторов.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91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Необходимость детализации </a:t>
            </a:r>
            <a:r>
              <a:rPr lang="en-US" dirty="0"/>
              <a:t>MX </a:t>
            </a:r>
            <a:r>
              <a:rPr lang="ru-RU" dirty="0"/>
              <a:t>не является чем-то принципиально новым.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для оценки неопределен­ности результата единичного измерения, производимого с помощью измерительного прибора, достаточно знать единст­венный показатель, характеризующий полную погрешность измерения. </a:t>
            </a:r>
            <a:endParaRPr lang="ru-RU" dirty="0" smtClean="0"/>
          </a:p>
          <a:p>
            <a:r>
              <a:rPr lang="ru-RU" dirty="0" smtClean="0"/>
              <a:t>Этот </a:t>
            </a:r>
            <a:r>
              <a:rPr lang="ru-RU" dirty="0"/>
              <a:t>показатель всегда приводится в документа­ции на СИ.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усреднении результатов небольшого числа измерений, когда их случайные погрешности можно считать статистически независимыми, систематическая и случай­ные погрешности должны характеризоваться раздельно.</a:t>
            </a:r>
          </a:p>
        </p:txBody>
      </p:sp>
    </p:spTree>
    <p:extLst>
      <p:ext uri="{BB962C8B-B14F-4D97-AF65-F5344CB8AC3E}">
        <p14:creationId xmlns:p14="http://schemas.microsoft.com/office/powerpoint/2010/main" val="12356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Та­кие </a:t>
            </a:r>
            <a:r>
              <a:rPr lang="ru-RU" dirty="0"/>
              <a:t>раздельные характеристики иногда приводятся в доку­ментации, но не всегда, и пользователь при необходимости должен их исследовать самостоятельно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</a:t>
            </a:r>
            <a:r>
              <a:rPr lang="ru-RU" dirty="0"/>
              <a:t>усреднении ре­зультатов большого числа измерений считать случайные по­грешности независимыми, как правило, нельзя.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этом слу­чае для правильной оценки неопределенности результатов усреднения необходимо знать коэффициенты корреляции случайных погрешностей различных результатов. </a:t>
            </a:r>
            <a:endParaRPr lang="ru-RU" dirty="0" smtClean="0"/>
          </a:p>
          <a:p>
            <a:r>
              <a:rPr lang="ru-RU" dirty="0" smtClean="0"/>
              <a:t>Эта </a:t>
            </a:r>
            <a:r>
              <a:rPr lang="ru-RU" dirty="0"/>
              <a:t>ин­формация практически мало доступна.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98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ИИС детальное описание метрологических свойств необходимо как в силу многоплановости, так и в силу гиб­кости, когда на этапе проектирования не известен весь пе­речень измерительных задач, для решения которых может использоваться разрабатываемая система.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то же время по­требителя непосредственно интересуют показатели неопре­деленности конкретных результатов измерения.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означает, что номенклатура </a:t>
            </a:r>
            <a:r>
              <a:rPr lang="en-US" dirty="0"/>
              <a:t>MX </a:t>
            </a:r>
            <a:r>
              <a:rPr lang="ru-RU" dirty="0"/>
              <a:t>должна быть дополнена алгоритмами расчета показателей неопределенности решения конкрет­ных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ИИС в процессе получения результата измерения участ­вуют два одинаково важных компонента: аппаратный и вы­числительный.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Основными </a:t>
            </a:r>
            <a:r>
              <a:rPr lang="ru-RU" dirty="0"/>
              <a:t>источниками аппаратных погреш­ностей являются ИК, поскольку аппаратные средства цифро­вой вычислительной техники ее не вносят.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Поэтому </a:t>
            </a:r>
            <a:r>
              <a:rPr lang="ru-RU" dirty="0"/>
              <a:t>МО аппаратной части будет касаться в основном ИК.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Второй </a:t>
            </a:r>
            <a:r>
              <a:rPr lang="ru-RU" dirty="0"/>
              <a:t>ком­понент может приводить к методическим погрешностям, не зависящим от аппаратных средств и одинаковым для всех ИИС, использующих одинаковое ПМО.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Поэтому </a:t>
            </a:r>
            <a:r>
              <a:rPr lang="ru-RU" dirty="0"/>
              <a:t>ПМО, как и аппаратные средства, должно быть объектом метрологических исследований.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43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3200" b="1" dirty="0" smtClean="0"/>
              <a:t>5.2 Метрологическая </a:t>
            </a:r>
            <a:r>
              <a:rPr lang="ru-RU" sz="3200" b="1" dirty="0"/>
              <a:t>аттестация программ и </a:t>
            </a:r>
            <a:r>
              <a:rPr lang="ru-RU" sz="3200" b="1" dirty="0" smtClean="0"/>
              <a:t>алгоритмов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17899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МО аппаратной части ИИС, несмотря на его специфику, принципиально не отличается от МО СИ других видов. </a:t>
            </a:r>
            <a:endParaRPr lang="ru-RU" dirty="0" smtClean="0"/>
          </a:p>
          <a:p>
            <a:r>
              <a:rPr lang="ru-RU" dirty="0" smtClean="0"/>
              <a:t>Одна­ко </a:t>
            </a:r>
            <a:r>
              <a:rPr lang="ru-RU" dirty="0"/>
              <a:t>с появлением автоматизированных СИ, предполагающих существенную обработку первичной измерительной инфор­мации, в рамках Государственного регулирования по обеспе­чению единства измерений появилась новая процедура — метрологическая аттестация алгоритмов и программ. </a:t>
            </a:r>
            <a:endParaRPr lang="ru-RU" dirty="0" smtClean="0"/>
          </a:p>
          <a:p>
            <a:r>
              <a:rPr lang="ru-RU" dirty="0" smtClean="0"/>
              <a:t>Для ИИС </a:t>
            </a:r>
            <a:r>
              <a:rPr lang="ru-RU" dirty="0"/>
              <a:t>эта процедура является частью испытаний с целью ут­верждения типа.</a:t>
            </a:r>
          </a:p>
        </p:txBody>
      </p:sp>
    </p:spTree>
    <p:extLst>
      <p:ext uri="{BB962C8B-B14F-4D97-AF65-F5344CB8AC3E}">
        <p14:creationId xmlns:p14="http://schemas.microsoft.com/office/powerpoint/2010/main" val="345716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Она должна также проводиться при кор­ректировке ПМО, при замене ЭВМ или используемых опера­ционных систем. В отличие от аппаратных средств, МО ПМО не имеет аналога поверки или калибровки, поскольку нет не­обходимости контролировать ПМО для каждого экземпляра ИИС, а также контролировать его изменения во времени</a:t>
            </a:r>
            <a:r>
              <a:rPr lang="ru-RU" dirty="0" smtClean="0"/>
              <a:t>.</a:t>
            </a:r>
          </a:p>
          <a:p>
            <a:r>
              <a:rPr lang="ru-RU" dirty="0"/>
              <a:t>ПМО, как уже отмечалось, состоит из двух компонентов: алгоритмов обработки измерительной информации и про­грамм, реализующих эти алгоритмы. </a:t>
            </a:r>
            <a:endParaRPr lang="ru-RU" dirty="0" smtClean="0"/>
          </a:p>
          <a:p>
            <a:r>
              <a:rPr lang="ru-RU" dirty="0" smtClean="0"/>
              <a:t>Метрологическая </a:t>
            </a:r>
            <a:r>
              <a:rPr lang="ru-RU" dirty="0"/>
              <a:t>ат­тестация каждого из компонентов обладает некоторыми осо­бенностями.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25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 метрологической аттестации алгоритмов исследу­ются три основные группы показателей: точности, надеж­ности и сложности.</a:t>
            </a:r>
          </a:p>
          <a:p>
            <a:r>
              <a:rPr lang="ru-RU" dirty="0"/>
              <a:t>Показатели </a:t>
            </a:r>
            <a:r>
              <a:rPr lang="ru-RU" b="1" dirty="0"/>
              <a:t>точности</a:t>
            </a:r>
            <a:r>
              <a:rPr lang="ru-RU" dirty="0"/>
              <a:t> характеризуют точность результа­тов, полученных с помощью данного алгоритма при полном соответствии входных данных используемой модели.</a:t>
            </a:r>
          </a:p>
          <a:p>
            <a:r>
              <a:rPr lang="ru-RU" dirty="0"/>
              <a:t>Показатели </a:t>
            </a:r>
            <a:r>
              <a:rPr lang="ru-RU" b="1" dirty="0"/>
              <a:t>надежности</a:t>
            </a:r>
            <a:r>
              <a:rPr lang="ru-RU" dirty="0"/>
              <a:t> (устойчивости) характеризуют устойчивость результатов, получаемых в соответствии с дан­ным алгоритмом, к искажению исходных данных, к поме­хам.</a:t>
            </a:r>
          </a:p>
          <a:p>
            <a:r>
              <a:rPr lang="ru-RU" dirty="0"/>
              <a:t>Показатели </a:t>
            </a:r>
            <a:r>
              <a:rPr lang="ru-RU" b="1" dirty="0"/>
              <a:t>сложности</a:t>
            </a:r>
            <a:r>
              <a:rPr lang="ru-RU" dirty="0"/>
              <a:t> определяют трудоемкость реше­ния задачи при использовании данного алгоритма (число элементарных операций при обработке данных).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2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Аттестация проводится с целью выбора на этапе разра­ботки ИИС оптимального алгоритма для решения конкрет­ной задачи и гарантии при эксплуатации определенной точ­ности измерений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Под </a:t>
            </a:r>
            <a:r>
              <a:rPr lang="en-US" dirty="0"/>
              <a:t>MX </a:t>
            </a:r>
            <a:r>
              <a:rPr lang="ru-RU" dirty="0"/>
              <a:t>программы вычисления подразумевают характе­ристики тех свойств программы, которые влияют на резуль­тат измерения и могут привести к дополнительным потерям измерительной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303226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968552"/>
          </a:xfrm>
        </p:spPr>
        <p:txBody>
          <a:bodyPr>
            <a:normAutofit fontScale="92500"/>
          </a:bodyPr>
          <a:lstStyle/>
          <a:p>
            <a:r>
              <a:rPr lang="ru-RU" dirty="0"/>
              <a:t>Эти потери обусловлены: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Одна и та же программа вычислений, реализованная в одной и той же среде одной и той же операционной системой на вычислительном устройстве одного типа не будет менять­ся от экземпляра к экземпляру.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Изменения </a:t>
            </a:r>
            <a:r>
              <a:rPr lang="ru-RU" dirty="0"/>
              <a:t>в программе мо­гут возникнуть при смене вычислительного устройства или операционной системы</a:t>
            </a:r>
            <a:r>
              <a:rPr lang="ru-RU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Если </a:t>
            </a:r>
            <a:r>
              <a:rPr lang="ru-RU" dirty="0"/>
              <a:t>существенны технические ограничения процесса вычислений (по времени, шагу дискретизации, числу опера­ций), целесообразно использовать функции связи между </a:t>
            </a:r>
            <a:r>
              <a:rPr lang="en-US" dirty="0"/>
              <a:t>MX </a:t>
            </a:r>
            <a:r>
              <a:rPr lang="ru-RU" dirty="0"/>
              <a:t>и этими ограничениями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9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93368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Функции связи имеют различный вид в зависимости от типов применяемых алгоритмов.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Полу­чив в процессе аттестации зависимость, например, методи­ческой погрешности от шага дискретизации, можно выбрать значения ограничиваемых параметров, при которых эта по­грешность будет минимальной, что позволяет выбрать опти­мальный алгоритм.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2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Оценка </a:t>
            </a:r>
            <a:r>
              <a:rPr lang="en-US" dirty="0"/>
              <a:t>MX </a:t>
            </a:r>
            <a:r>
              <a:rPr lang="ru-RU" dirty="0"/>
              <a:t>ПМО может быть получена с помощью </a:t>
            </a:r>
            <a:r>
              <a:rPr lang="ru-RU" dirty="0" smtClean="0"/>
              <a:t>вычислительных </a:t>
            </a:r>
            <a:r>
              <a:rPr lang="ru-RU" dirty="0"/>
              <a:t>экспериментов, которые можно считать ана­логом поверки с помощью эталонной меры или эталонного прибора.</a:t>
            </a:r>
          </a:p>
          <a:p>
            <a:r>
              <a:rPr lang="ru-RU" dirty="0"/>
              <a:t>В первом случае на вход вычислительного устройства по­дают цифровые данные, имитирующие работу ИК. Эти дан­ные могут считываться из запоминающего устройства или формироваться программно. Ожидаемый результат вычис­лений по этим данным предполагается заранее известным с точностью, превышающей необходимую точность вычисле­ний при эксплуатации. Этот ожидаемый результат (как и значение физической величины, воспроизводимое эталон­ной мерой) рассчитывается предварительно с помощью более эффективных алгоритмов и технических средств. Качество ПМО характеризуется степенью соответствия этих «эталон­ных» результатов и результатов вычисления с помощью ат­тестуемого ПМО.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0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При вычислительном эксперименте в качестве «эталон­ного прибора» используется машинная имитация, реали­зующая «идеальный» алгоритм на ЭВМ более высокого уров­ня. В процессе аттестации одни и те же цифровые данные, метод формирования которых в данном случае не существе­нен, обрабатываются в соответствии с аттестуемым и «эта­лонным» алгоритмами. Качество аттестуемого ПМО оцени­вается по степени соответствия полученных результатов.</a:t>
            </a:r>
          </a:p>
          <a:p>
            <a:r>
              <a:rPr lang="ru-RU" dirty="0"/>
              <a:t>Метод «эталонного прибора» в силу большей техниче­ской и программной сложности используется реже, чем ме­тод «эталонной меры».</a:t>
            </a:r>
          </a:p>
        </p:txBody>
      </p:sp>
    </p:spTree>
    <p:extLst>
      <p:ext uri="{BB962C8B-B14F-4D97-AF65-F5344CB8AC3E}">
        <p14:creationId xmlns:p14="http://schemas.microsoft.com/office/powerpoint/2010/main" val="344836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5229f3e2bff77124c622a339da473635067601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1689</Words>
  <Application>Microsoft Office PowerPoint</Application>
  <PresentationFormat>Экран (4:3)</PresentationFormat>
  <Paragraphs>86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Тема 5. Метрологическое обеспечение ИИС</vt:lpstr>
      <vt:lpstr>5.1 Основные задачи метрологического обеспечения ИИС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5.2 Метрологическая аттестация программ и алгоритмов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Метрологическое обеспеченме ИИС</dc:title>
  <dc:creator>1</dc:creator>
  <cp:lastModifiedBy>1</cp:lastModifiedBy>
  <cp:revision>20</cp:revision>
  <dcterms:created xsi:type="dcterms:W3CDTF">2015-11-18T04:08:10Z</dcterms:created>
  <dcterms:modified xsi:type="dcterms:W3CDTF">2015-11-26T02:18:26Z</dcterms:modified>
</cp:coreProperties>
</file>