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7" r:id="rId3"/>
    <p:sldId id="25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3" r:id="rId21"/>
    <p:sldId id="275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1778-1B7A-44D2-AF6A-880AF272987B}" type="datetimeFigureOut">
              <a:rPr lang="ru-RU" smtClean="0"/>
              <a:t>17.02.2012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2B3E8-7069-4FC2-8399-1EBFC6D7F2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1778-1B7A-44D2-AF6A-880AF272987B}" type="datetimeFigureOut">
              <a:rPr lang="ru-RU" smtClean="0"/>
              <a:t>17.02.2012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2B3E8-7069-4FC2-8399-1EBFC6D7F2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1778-1B7A-44D2-AF6A-880AF272987B}" type="datetimeFigureOut">
              <a:rPr lang="ru-RU" smtClean="0"/>
              <a:t>17.02.2012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2B3E8-7069-4FC2-8399-1EBFC6D7F2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1778-1B7A-44D2-AF6A-880AF272987B}" type="datetimeFigureOut">
              <a:rPr lang="ru-RU" smtClean="0"/>
              <a:t>17.02.2012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2B3E8-7069-4FC2-8399-1EBFC6D7F2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1778-1B7A-44D2-AF6A-880AF272987B}" type="datetimeFigureOut">
              <a:rPr lang="ru-RU" smtClean="0"/>
              <a:t>17.02.2012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2B3E8-7069-4FC2-8399-1EBFC6D7F2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1778-1B7A-44D2-AF6A-880AF272987B}" type="datetimeFigureOut">
              <a:rPr lang="ru-RU" smtClean="0"/>
              <a:t>17.02.2012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2B3E8-7069-4FC2-8399-1EBFC6D7F2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1778-1B7A-44D2-AF6A-880AF272987B}" type="datetimeFigureOut">
              <a:rPr lang="ru-RU" smtClean="0"/>
              <a:t>17.02.2012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2B3E8-7069-4FC2-8399-1EBFC6D7F2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1778-1B7A-44D2-AF6A-880AF272987B}" type="datetimeFigureOut">
              <a:rPr lang="ru-RU" smtClean="0"/>
              <a:t>17.02.2012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2B3E8-7069-4FC2-8399-1EBFC6D7F2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1778-1B7A-44D2-AF6A-880AF272987B}" type="datetimeFigureOut">
              <a:rPr lang="ru-RU" smtClean="0"/>
              <a:t>17.02.2012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2B3E8-7069-4FC2-8399-1EBFC6D7F2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1778-1B7A-44D2-AF6A-880AF272987B}" type="datetimeFigureOut">
              <a:rPr lang="ru-RU" smtClean="0"/>
              <a:t>17.02.2012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2B3E8-7069-4FC2-8399-1EBFC6D7F2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1778-1B7A-44D2-AF6A-880AF272987B}" type="datetimeFigureOut">
              <a:rPr lang="ru-RU" smtClean="0"/>
              <a:t>17.02.2012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2B3E8-7069-4FC2-8399-1EBFC6D7F2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1778-1B7A-44D2-AF6A-880AF272987B}" type="datetimeFigureOut">
              <a:rPr lang="ru-RU" smtClean="0"/>
              <a:t>17.02.2012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2B3E8-7069-4FC2-8399-1EBFC6D7F28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1778-1B7A-44D2-AF6A-880AF272987B}" type="datetimeFigureOut">
              <a:rPr lang="ru-RU" smtClean="0"/>
              <a:t>17.02.2012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2B3E8-7069-4FC2-8399-1EBFC6D7F2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1778-1B7A-44D2-AF6A-880AF272987B}" type="datetimeFigureOut">
              <a:rPr lang="ru-RU" smtClean="0"/>
              <a:t>17.02.2012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2B3E8-7069-4FC2-8399-1EBFC6D7F28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1778-1B7A-44D2-AF6A-880AF272987B}" type="datetimeFigureOut">
              <a:rPr lang="ru-RU" smtClean="0"/>
              <a:t>17.02.2012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2B3E8-7069-4FC2-8399-1EBFC6D7F2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1778-1B7A-44D2-AF6A-880AF272987B}" type="datetimeFigureOut">
              <a:rPr lang="ru-RU" smtClean="0"/>
              <a:t>17.02.2012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2B3E8-7069-4FC2-8399-1EBFC6D7F2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1778-1B7A-44D2-AF6A-880AF272987B}" type="datetimeFigureOut">
              <a:rPr lang="ru-RU" smtClean="0"/>
              <a:t>17.02.2012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D2B3E8-7069-4FC2-8399-1EBFC6D7F28C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1778-1B7A-44D2-AF6A-880AF272987B}" type="datetimeFigureOut">
              <a:rPr lang="ru-RU" smtClean="0"/>
              <a:t>17.02.2012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2B3E8-7069-4FC2-8399-1EBFC6D7F2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1778-1B7A-44D2-AF6A-880AF272987B}" type="datetimeFigureOut">
              <a:rPr lang="ru-RU" smtClean="0"/>
              <a:t>17.02.2012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6AD2B3E8-7069-4FC2-8399-1EBFC6D7F2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15EF1778-1B7A-44D2-AF6A-880AF272987B}" type="datetimeFigureOut">
              <a:rPr lang="ru-RU" smtClean="0"/>
              <a:t>17.02.2012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2B3E8-7069-4FC2-8399-1EBFC6D7F2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1778-1B7A-44D2-AF6A-880AF272987B}" type="datetimeFigureOut">
              <a:rPr lang="ru-RU" smtClean="0"/>
              <a:t>17.02.2012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2B3E8-7069-4FC2-8399-1EBFC6D7F2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1778-1B7A-44D2-AF6A-880AF272987B}" type="datetimeFigureOut">
              <a:rPr lang="ru-RU" smtClean="0"/>
              <a:t>17.02.2012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2B3E8-7069-4FC2-8399-1EBFC6D7F28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EF1778-1B7A-44D2-AF6A-880AF272987B}" type="datetimeFigureOut">
              <a:rPr lang="ru-RU" smtClean="0"/>
              <a:t>17.02.2012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2B3E8-7069-4FC2-8399-1EBFC6D7F28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15EF1778-1B7A-44D2-AF6A-880AF272987B}" type="datetimeFigureOut">
              <a:rPr lang="ru-RU" smtClean="0"/>
              <a:t>17.02.2012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6AD2B3E8-7069-4FC2-8399-1EBFC6D7F28C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000240"/>
            <a:ext cx="8229600" cy="201135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Лекция №1</a:t>
            </a:r>
            <a:r>
              <a:rPr lang="ru-RU" b="1" dirty="0"/>
              <a:t>. Введение в информационные технологии (ИТ).Основные понятия.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57554" y="928670"/>
            <a:ext cx="45719" cy="71439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V="1">
            <a:off x="685800" y="2071678"/>
            <a:ext cx="45719" cy="58747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214290"/>
            <a:ext cx="8286808" cy="5715040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6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1.Понятия </a:t>
            </a:r>
            <a:r>
              <a:rPr lang="ru-RU" sz="6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данных,  знаний, информации. </a:t>
            </a:r>
          </a:p>
          <a:p>
            <a:pPr algn="l"/>
            <a:r>
              <a:rPr lang="ru-RU" sz="6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2.Аспекты информации (семантический, синтаксический, прагматический)</a:t>
            </a:r>
          </a:p>
          <a:p>
            <a:pPr algn="l"/>
            <a:r>
              <a:rPr lang="ru-RU" sz="6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3.Назначение информации, и ее роль в современном мире</a:t>
            </a:r>
          </a:p>
          <a:p>
            <a:pPr algn="l"/>
            <a:r>
              <a:rPr lang="ru-RU" sz="6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4.Виды информации по направлениям:</a:t>
            </a:r>
          </a:p>
          <a:p>
            <a:pPr algn="l"/>
            <a:r>
              <a:rPr lang="ru-RU" sz="6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- по восприятию, </a:t>
            </a:r>
          </a:p>
          <a:p>
            <a:pPr algn="l"/>
            <a:r>
              <a:rPr lang="ru-RU" sz="6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- по форме представления, </a:t>
            </a:r>
          </a:p>
          <a:p>
            <a:pPr algn="l"/>
            <a:r>
              <a:rPr lang="ru-RU" sz="6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- по назначению, </a:t>
            </a:r>
          </a:p>
          <a:p>
            <a:pPr algn="l"/>
            <a:r>
              <a:rPr lang="ru-RU" sz="6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- по форме передачи</a:t>
            </a:r>
          </a:p>
          <a:p>
            <a:pPr algn="l"/>
            <a:r>
              <a:rPr lang="ru-RU" sz="6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5.Свойства информации по направлениям </a:t>
            </a:r>
          </a:p>
          <a:p>
            <a:pPr algn="l"/>
            <a:r>
              <a:rPr lang="ru-RU" sz="6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- атрибутивные, </a:t>
            </a:r>
          </a:p>
          <a:p>
            <a:pPr algn="l"/>
            <a:r>
              <a:rPr lang="ru-RU" sz="6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- прагматические, </a:t>
            </a:r>
          </a:p>
          <a:p>
            <a:pPr algn="l"/>
            <a:r>
              <a:rPr lang="ru-RU" sz="6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- динамические</a:t>
            </a:r>
          </a:p>
          <a:p>
            <a:pPr algn="l"/>
            <a:r>
              <a:rPr lang="ru-RU" sz="6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6.Понятия информационных технологий, компьютерных технологий. </a:t>
            </a:r>
          </a:p>
          <a:p>
            <a:pPr algn="l"/>
            <a:r>
              <a:rPr lang="ru-RU" sz="6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7.Понятие базовых ИТ.</a:t>
            </a:r>
          </a:p>
          <a:p>
            <a:pPr algn="l"/>
            <a:r>
              <a:rPr lang="ru-RU" sz="6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8. Понятие предметных, функциональных, обеспечивающих ИТ</a:t>
            </a:r>
          </a:p>
          <a:p>
            <a:pPr algn="l"/>
            <a:r>
              <a:rPr lang="ru-RU" sz="6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9.Свойства информационных технологий (6 свойств).</a:t>
            </a:r>
          </a:p>
          <a:p>
            <a:pPr algn="l"/>
            <a:r>
              <a:rPr lang="ru-RU" sz="6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10.Классификация ИТ по степени использования компьютеров, </a:t>
            </a:r>
          </a:p>
          <a:p>
            <a:pPr algn="l"/>
            <a:r>
              <a:rPr lang="ru-RU" sz="6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11.Классификация ИТ по способу реализации,</a:t>
            </a:r>
          </a:p>
          <a:p>
            <a:pPr algn="l"/>
            <a:r>
              <a:rPr lang="ru-RU" sz="6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12.Классификация ИТ по универсальности, </a:t>
            </a:r>
          </a:p>
          <a:p>
            <a:pPr algn="l"/>
            <a:r>
              <a:rPr lang="ru-RU" sz="6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13.Классификация ИТ по способу организации доступа к информации (интерактивности)</a:t>
            </a:r>
          </a:p>
          <a:p>
            <a:pPr algn="l"/>
            <a:r>
              <a:rPr lang="ru-RU" sz="6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14.Классификация ИТ  по степени охвата задач управления</a:t>
            </a:r>
          </a:p>
          <a:p>
            <a:pPr algn="l"/>
            <a:r>
              <a:rPr lang="ru-RU" sz="6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15.Классификация ИТ типу обрабатываемой информации</a:t>
            </a:r>
          </a:p>
          <a:p>
            <a:pPr algn="l"/>
            <a:r>
              <a:rPr lang="ru-RU" sz="6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16.Классификация ИТ по типу пользовательского интерфейса.</a:t>
            </a:r>
          </a:p>
          <a:p>
            <a:pPr algn="l"/>
            <a:r>
              <a:rPr lang="ru-RU" sz="6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17.Классификация  ИТ по способу построения компьютерной сети</a:t>
            </a:r>
          </a:p>
          <a:p>
            <a:pPr algn="l"/>
            <a:r>
              <a:rPr lang="ru-RU" sz="6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18.Классификация  ИТ по обслуживаемым предметным областям</a:t>
            </a:r>
          </a:p>
          <a:p>
            <a:pPr algn="l"/>
            <a:r>
              <a:rPr lang="ru-RU" sz="6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19</a:t>
            </a:r>
            <a:r>
              <a:rPr lang="ru-RU" sz="6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Понятие интегрированной системы (интегрированный </a:t>
            </a:r>
            <a:r>
              <a:rPr lang="ru-RU" sz="6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компьютерно-технологический</a:t>
            </a:r>
            <a:r>
              <a:rPr lang="ru-RU" sz="6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комплекс)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357166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1.Данные, информация и знания:</a:t>
            </a:r>
            <a:b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endParaRPr lang="ru-RU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34"/>
          </a:xfrm>
        </p:spPr>
        <p:txBody>
          <a:bodyPr>
            <a:normAutofit fontScale="40000" lnSpcReduction="20000"/>
          </a:bodyPr>
          <a:lstStyle/>
          <a:p>
            <a:r>
              <a:rPr lang="ru-RU" sz="3500" dirty="0" smtClean="0"/>
              <a:t>Основные </a:t>
            </a:r>
            <a:r>
              <a:rPr lang="ru-RU" sz="3500" dirty="0"/>
              <a:t>понятия данных, информации, знаний.</a:t>
            </a:r>
          </a:p>
          <a:p>
            <a:r>
              <a:rPr lang="ru-RU" sz="3500" dirty="0"/>
              <a:t>К базовым понятиям, которые используются в экономической информатике, относятся: данные, информация и знания. Эти понятия часто используются как синонимы, однако между этими понятиями существуют принципиальные различия. </a:t>
            </a:r>
          </a:p>
          <a:p>
            <a:r>
              <a:rPr lang="ru-RU" sz="3500" dirty="0"/>
              <a:t>Термин данные происходит от слова </a:t>
            </a:r>
            <a:r>
              <a:rPr lang="ru-RU" sz="3500" dirty="0" err="1"/>
              <a:t>data</a:t>
            </a:r>
            <a:r>
              <a:rPr lang="ru-RU" sz="3500" dirty="0"/>
              <a:t> - факт, а информация (</a:t>
            </a:r>
            <a:r>
              <a:rPr lang="ru-RU" sz="3500" dirty="0" err="1"/>
              <a:t>informatio</a:t>
            </a:r>
            <a:r>
              <a:rPr lang="ru-RU" sz="3500" dirty="0"/>
              <a:t>) означает разъяснение, изложение, т.е. сведения или сообщение.</a:t>
            </a:r>
          </a:p>
          <a:p>
            <a:r>
              <a:rPr lang="ru-RU" sz="3500" dirty="0"/>
              <a:t>Данные - это совокупность сведений, зафиксированных на определенном носителе в форме, пригодной для постоянного хранения, передачи и обработки. Преобразование и обработка данных позволяет получить информацию.</a:t>
            </a:r>
          </a:p>
          <a:p>
            <a:r>
              <a:rPr lang="ru-RU" sz="3500" dirty="0"/>
              <a:t>Информация - это результат преобразования и анализа данных. Отличие информации от данных состоит в том, что данные - это фиксированные сведения о событиях и явлениях, которые хранятся на определенных носителях, а информация появляется в результате обработки данных при решении конкретных задач. Например, в базах данных хранятся различные данные, а по определенному запросу система управления базой данных выдает требуемую информацию.</a:t>
            </a:r>
          </a:p>
          <a:p>
            <a:r>
              <a:rPr lang="ru-RU" sz="3500" dirty="0"/>
              <a:t>Существуют и другие определения информации, например, информация – это сведения об объектах и явлениях окружающей среды, их параметрах, свойствах и состоянии, которые уменьшают имеющуюся о них степень неопределенности, неполноты знаний.</a:t>
            </a:r>
          </a:p>
          <a:p>
            <a:r>
              <a:rPr lang="ru-RU" sz="3500" dirty="0"/>
              <a:t>Знания – это зафиксированная и проверенная практикой обработанная информация, которая использовалась и может многократно использоваться для принятия решений.</a:t>
            </a:r>
          </a:p>
          <a:p>
            <a:r>
              <a:rPr lang="ru-RU" sz="3500" dirty="0"/>
              <a:t>Знания – это вид информации, которая хранится в базе знаний и отображает знания специалиста в конкретной предметной области. Знания – это интеллектуальный капитал.</a:t>
            </a:r>
          </a:p>
          <a:p>
            <a:r>
              <a:rPr lang="ru-RU" sz="3500" dirty="0"/>
              <a:t>Формальные знания могут быть в виде документов (стандартов, нормативов), регламентирующих принятие решений или  учебников, инструкций с описанием решения задач. Неформальные знания – это знания и опыт специалистов в определенной предметной области.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2.Понятие информации предполагает наличие двух объектов: 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428736"/>
            <a:ext cx="8229600" cy="5240343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источника информации и потребителя; важно, чтобы информация для потребителя имела смысл, чтобы он мог  оценивать ее для своих целей. Поэтому выделяют три аспекта информации прагматический семантический и синтаксический:</a:t>
            </a:r>
            <a:endParaRPr lang="ru-RU" dirty="0" smtClean="0"/>
          </a:p>
          <a:p>
            <a:r>
              <a:rPr lang="ru-RU" b="1" dirty="0" smtClean="0"/>
              <a:t>-</a:t>
            </a:r>
            <a:r>
              <a:rPr lang="ru-RU" b="1" dirty="0"/>
              <a:t>Прагматический аспект</a:t>
            </a:r>
            <a:r>
              <a:rPr lang="ru-RU" dirty="0"/>
              <a:t> - это возможность достижения поставленной цели и использование полученной информации. Этот аспект информации влияет на поведение потребителя в зависимости от эффективности информации. То есть этот аспект характеризует поведенческую сторону проблемы.</a:t>
            </a:r>
          </a:p>
          <a:p>
            <a:r>
              <a:rPr lang="ru-RU" b="1" dirty="0"/>
              <a:t>-Семантический аспект </a:t>
            </a:r>
            <a:r>
              <a:rPr lang="ru-RU" dirty="0"/>
              <a:t>- позволяет оценить смысл передаваемой информации. При этом оценивается вес новой информации в сравнении с уже имеющейся. Семантические связи между словами или другими смысловыми элементами отражает словарь - тезаурус.</a:t>
            </a:r>
          </a:p>
          <a:p>
            <a:r>
              <a:rPr lang="ru-RU" b="1" dirty="0"/>
              <a:t>-Синтаксический аспек</a:t>
            </a:r>
            <a:r>
              <a:rPr lang="ru-RU" dirty="0"/>
              <a:t>т информации связан со способом ее представления. В зависимости от реального процесса, в котором участвует информация: сбор, передача, преобразование, отображение, представление, ввод или вывод, информация представляется в виде специальных знаков, символов.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3.Роль информации в современном обществе: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928802"/>
            <a:ext cx="8229600" cy="4525963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Для </a:t>
            </a:r>
            <a:r>
              <a:rPr lang="ru-RU" dirty="0"/>
              <a:t>развития человеческого общества необходимы материальные, инструментальные, энергетические и другие ресурсы, в том числе и информационные. Настоящее время характеризуется небывалым ростом объема информационных потоков. Это относится практически к любой сфере деятельности человека. Наибольший рост объема информации наблюдается в промышленности, торговле, финансово-банковской и образовательной сферах. Например, в промышленности рост объема информации обусловлен увеличением объема производства, усложнением выпускаемой продукции, используемых материалов, технологического оборудования, расширением внешних и внутренних связей экономических объектов в результате </a:t>
            </a:r>
            <a:r>
              <a:rPr lang="ru-RU" dirty="0" err="1"/>
              <a:t>концентраии</a:t>
            </a:r>
            <a:r>
              <a:rPr lang="ru-RU" dirty="0"/>
              <a:t> и специализации производства. </a:t>
            </a:r>
          </a:p>
          <a:p>
            <a:r>
              <a:rPr lang="ru-RU" dirty="0"/>
              <a:t>Информация представляет собой один из основных, решающих факторов, который определяет развитие технологии и ресурсов в целом. В связи с этим, очень важно понимание не только взаимосвязи развития индустрии информации, компьютеризации, информационных технологий с процессом информатизации, но и определение уровня и степени влияния процесса информатизации на сферу управления и интеллектуальную деятельность человека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4.Информацию можно разделить на виды по разным критериям: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ru-RU" b="1" dirty="0" smtClean="0"/>
              <a:t>-</a:t>
            </a:r>
            <a:r>
              <a:rPr lang="ru-RU" b="1" dirty="0"/>
              <a:t>по истинности</a:t>
            </a:r>
            <a:r>
              <a:rPr lang="ru-RU" dirty="0"/>
              <a:t> </a:t>
            </a:r>
          </a:p>
          <a:p>
            <a:r>
              <a:rPr lang="ru-RU" dirty="0"/>
              <a:t>истинная</a:t>
            </a:r>
          </a:p>
          <a:p>
            <a:r>
              <a:rPr lang="ru-RU" dirty="0"/>
              <a:t>ложная</a:t>
            </a:r>
          </a:p>
          <a:p>
            <a:r>
              <a:rPr lang="ru-RU" b="1" dirty="0"/>
              <a:t>-по способу восприятия </a:t>
            </a:r>
            <a:endParaRPr lang="ru-RU" dirty="0"/>
          </a:p>
          <a:p>
            <a:r>
              <a:rPr lang="ru-RU" dirty="0"/>
              <a:t>Визуальная — воспринимаемая органами зрения.</a:t>
            </a:r>
          </a:p>
          <a:p>
            <a:r>
              <a:rPr lang="ru-RU" dirty="0" err="1"/>
              <a:t>Аудиальная</a:t>
            </a:r>
            <a:r>
              <a:rPr lang="ru-RU" dirty="0"/>
              <a:t> — воспринимаемая органами слуха.</a:t>
            </a:r>
          </a:p>
          <a:p>
            <a:r>
              <a:rPr lang="ru-RU" dirty="0"/>
              <a:t>Тактильная — воспринимаемая тактильными рецепторами.</a:t>
            </a:r>
          </a:p>
          <a:p>
            <a:r>
              <a:rPr lang="ru-RU" dirty="0"/>
              <a:t>Обонятельная — воспринимаемая обонятельными рецепторами.</a:t>
            </a:r>
          </a:p>
          <a:p>
            <a:r>
              <a:rPr lang="ru-RU" dirty="0"/>
              <a:t>Вкусовая — воспринимаемая вкусовыми рецепторами.</a:t>
            </a:r>
          </a:p>
          <a:p>
            <a:r>
              <a:rPr lang="ru-RU" b="1" dirty="0"/>
              <a:t>-по форме представления </a:t>
            </a:r>
            <a:endParaRPr lang="ru-RU" dirty="0"/>
          </a:p>
          <a:p>
            <a:r>
              <a:rPr lang="ru-RU" dirty="0"/>
              <a:t>Текстовая — передаваемая в виде символов, предназначенных обозначать лексемы языка</a:t>
            </a:r>
            <a:r>
              <a:rPr lang="ru-RU" dirty="0" smtClean="0"/>
              <a:t>.</a:t>
            </a:r>
          </a:p>
          <a:p>
            <a:r>
              <a:rPr lang="ru-RU" dirty="0"/>
              <a:t>Числовая — в виде цифр и знаков, обозначающих математические действия.</a:t>
            </a:r>
          </a:p>
          <a:p>
            <a:r>
              <a:rPr lang="ru-RU" dirty="0"/>
              <a:t>Графическая — в виде изображений, предметов, графиков.</a:t>
            </a:r>
          </a:p>
          <a:p>
            <a:r>
              <a:rPr lang="ru-RU" dirty="0"/>
              <a:t>Звуковая — устная или в виде записи передача лексем языка </a:t>
            </a:r>
            <a:r>
              <a:rPr lang="ru-RU" dirty="0" err="1"/>
              <a:t>аудиальным</a:t>
            </a:r>
            <a:r>
              <a:rPr lang="ru-RU" dirty="0"/>
              <a:t> путём.</a:t>
            </a:r>
          </a:p>
          <a:p>
            <a:r>
              <a:rPr lang="ru-RU" b="1" dirty="0"/>
              <a:t>-по назначению </a:t>
            </a:r>
            <a:endParaRPr lang="ru-RU" dirty="0"/>
          </a:p>
          <a:p>
            <a:r>
              <a:rPr lang="ru-RU" dirty="0"/>
              <a:t>Массовая — содержит тривиальные сведения и оперирует набором понятий, понятным большей части социума.</a:t>
            </a:r>
          </a:p>
          <a:p>
            <a:r>
              <a:rPr lang="ru-RU" dirty="0"/>
              <a:t>Специальная — содержит специфический набор понятий, при использовании происходит передача сведений, которые могут быть не понятны основной массе социума, но необходимы и понятны в рамках узкой социальной группы, где используется данная информация.</a:t>
            </a:r>
          </a:p>
          <a:p>
            <a:r>
              <a:rPr lang="ru-RU" dirty="0"/>
              <a:t>Секретная — передаваемая узкому кругу лиц и по закрытым (защищённым) каналам.</a:t>
            </a:r>
          </a:p>
          <a:p>
            <a:r>
              <a:rPr lang="ru-RU" dirty="0"/>
              <a:t>Личная (приватная) — набор сведений о какой-либо личности, определяющий социальное положение и типы социальных взаимодействий внутри популяции.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5.По направлениям информация обладает еще следующими свойствами:</a:t>
            </a:r>
            <a:endParaRPr lang="ru-RU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1</a:t>
            </a:r>
            <a:r>
              <a:rPr lang="ru-RU" dirty="0"/>
              <a:t>) Атрибутивные свойства (атрибут – неотъемлемая часть чего-либо). Важнейшими среди них являются:- дискретность (информация состоит из отдельных частей, знаков) и непрерывность (возможность накапливать информацию)</a:t>
            </a:r>
          </a:p>
          <a:p>
            <a:r>
              <a:rPr lang="ru-RU" dirty="0"/>
              <a:t>2) Динамические свойства связаны с изменением информации во времени:</a:t>
            </a:r>
          </a:p>
          <a:p>
            <a:r>
              <a:rPr lang="ru-RU" dirty="0"/>
              <a:t>- копирование – размножение информации</a:t>
            </a:r>
          </a:p>
          <a:p>
            <a:r>
              <a:rPr lang="ru-RU" dirty="0"/>
              <a:t>- передача от источника к потребителю</a:t>
            </a:r>
          </a:p>
          <a:p>
            <a:r>
              <a:rPr lang="ru-RU" dirty="0"/>
              <a:t>- перевод с одного языка на другой </a:t>
            </a:r>
          </a:p>
          <a:p>
            <a:r>
              <a:rPr lang="ru-RU" dirty="0"/>
              <a:t>- перенос на другой носитель</a:t>
            </a:r>
          </a:p>
          <a:p>
            <a:r>
              <a:rPr lang="ru-RU" dirty="0"/>
              <a:t>- старение (физическое – носителя, моральное – ценностное)</a:t>
            </a:r>
          </a:p>
          <a:p>
            <a:pPr lvl="0"/>
            <a:r>
              <a:rPr lang="ru-RU" dirty="0"/>
              <a:t>Практические свойства - информационный объем и плотность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6.Понятия информационных технологий, компьютерных технологий: </a:t>
            </a:r>
            <a:endParaRPr lang="ru-RU" sz="3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Компьютерные </a:t>
            </a:r>
            <a:r>
              <a:rPr lang="ru-RU" dirty="0"/>
              <a:t>технологии или Информационные технологии (ИТ) — это обобщённое название технологий, отвечающих за хранение, передачу, обработку, защиту и воспроизведение информации с использованием компьютеров. Невозможно представить себе современные области производства, науки, культуры, спорта и экономики, где не применялись бы компьютеры. Компьютеры помогают человеку в работе, развлечении, образовании и научных исследованиях.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7.Понятие базовых </a:t>
            </a:r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ИТ</a:t>
            </a:r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ru-RU" dirty="0"/>
              <a:t>Базовыми понятиями информатики и информационных технологий являются:</a:t>
            </a:r>
          </a:p>
          <a:p>
            <a:r>
              <a:rPr lang="ru-RU" b="1" dirty="0"/>
              <a:t>Информация.</a:t>
            </a:r>
          </a:p>
          <a:p>
            <a:r>
              <a:rPr lang="ru-RU" b="1" dirty="0"/>
              <a:t>Информационные процессы.</a:t>
            </a:r>
          </a:p>
          <a:p>
            <a:r>
              <a:rPr lang="ru-RU" b="1" dirty="0"/>
              <a:t>Технология.</a:t>
            </a:r>
          </a:p>
          <a:p>
            <a:r>
              <a:rPr lang="ru-RU" b="1" dirty="0"/>
              <a:t>Информационные ресурсы.</a:t>
            </a:r>
          </a:p>
          <a:p>
            <a:r>
              <a:rPr lang="ru-RU" b="1" dirty="0"/>
              <a:t>Информационная система.</a:t>
            </a:r>
          </a:p>
          <a:p>
            <a:r>
              <a:rPr lang="ru-RU" dirty="0"/>
              <a:t> </a:t>
            </a:r>
          </a:p>
          <a:p>
            <a:r>
              <a:rPr lang="ru-RU" b="1" dirty="0"/>
              <a:t>Информация</a:t>
            </a:r>
            <a:r>
              <a:rPr lang="ru-RU" dirty="0"/>
              <a:t> - происходит от слова </a:t>
            </a:r>
            <a:r>
              <a:rPr lang="ru-RU" dirty="0" err="1"/>
              <a:t>information</a:t>
            </a:r>
            <a:r>
              <a:rPr lang="ru-RU" dirty="0"/>
              <a:t>, сведенья, данных. Информация в понимание компьютера, это последовательность символов, несущая смысловую нагрузку, и представленная в понятном компьютеру виде.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Информационные процессы - действия, осуществляемые с информацией:</a:t>
            </a:r>
          </a:p>
          <a:p>
            <a:r>
              <a:rPr lang="ru-RU" b="1" dirty="0"/>
              <a:t>Сбор.</a:t>
            </a:r>
          </a:p>
          <a:p>
            <a:r>
              <a:rPr lang="ru-RU" b="1" dirty="0"/>
              <a:t>Получение.</a:t>
            </a:r>
          </a:p>
          <a:p>
            <a:r>
              <a:rPr lang="ru-RU" b="1" dirty="0"/>
              <a:t>Хранение.</a:t>
            </a:r>
          </a:p>
          <a:p>
            <a:r>
              <a:rPr lang="ru-RU" b="1" dirty="0"/>
              <a:t>Обработка.</a:t>
            </a:r>
          </a:p>
          <a:p>
            <a:r>
              <a:rPr lang="ru-RU" b="1" dirty="0"/>
              <a:t>Передача.</a:t>
            </a:r>
          </a:p>
          <a:p>
            <a:r>
              <a:rPr lang="ru-RU" dirty="0"/>
              <a:t> </a:t>
            </a:r>
          </a:p>
          <a:p>
            <a:r>
              <a:rPr lang="ru-RU" b="1" dirty="0"/>
              <a:t>Технология</a:t>
            </a:r>
            <a:r>
              <a:rPr lang="ru-RU" dirty="0"/>
              <a:t> - происходит от латинского (</a:t>
            </a:r>
            <a:r>
              <a:rPr lang="ru-RU" dirty="0" err="1"/>
              <a:t>techne</a:t>
            </a:r>
            <a:r>
              <a:rPr lang="ru-RU" dirty="0"/>
              <a:t>): искусство, умение, мастерство. Технология, это определенная совокупность действий, направленная на достижение поставленной цели.</a:t>
            </a:r>
          </a:p>
          <a:p>
            <a:r>
              <a:rPr lang="ru-RU" dirty="0"/>
              <a:t> </a:t>
            </a:r>
          </a:p>
          <a:p>
            <a:r>
              <a:rPr lang="ru-RU" b="1" dirty="0"/>
              <a:t>Информационные технологии </a:t>
            </a:r>
            <a:r>
              <a:rPr lang="ru-RU" dirty="0"/>
              <a:t>- совокупность программных, технических, документальных средств, для выполнения информационных процессов.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8. Понятие предметных, функциональных, обеспечивающих </a:t>
            </a:r>
            <a:r>
              <a:rPr lang="ru-R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ИТ</a:t>
            </a: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>
            <a:noAutofit/>
          </a:bodyPr>
          <a:lstStyle/>
          <a:p>
            <a:r>
              <a:rPr lang="ru-RU" sz="1200" dirty="0" smtClean="0"/>
              <a:t>К </a:t>
            </a:r>
            <a:r>
              <a:rPr lang="ru-RU" sz="1200" b="1" dirty="0"/>
              <a:t>п</a:t>
            </a:r>
            <a:r>
              <a:rPr lang="ru-RU" sz="1200" b="1" dirty="0" smtClean="0"/>
              <a:t>редметным  </a:t>
            </a:r>
            <a:r>
              <a:rPr lang="ru-RU" sz="1200" dirty="0" smtClean="0"/>
              <a:t>ИТ  </a:t>
            </a:r>
            <a:r>
              <a:rPr lang="ru-RU" sz="1200" dirty="0"/>
              <a:t>обычно относят технологии, используемые в различных предметных областях (обществе, политике, экономике, юриспруденции, науке, производстве, медицине, образовании и др.). При этом по обслуживаемым предметным областям выделяют ИТ различных областей деятельности, например, бухгалтерского учета, банковской, налоговой, страховой и др.</a:t>
            </a:r>
          </a:p>
          <a:p>
            <a:r>
              <a:rPr lang="ru-RU" sz="1200" dirty="0"/>
              <a:t>К </a:t>
            </a:r>
            <a:r>
              <a:rPr lang="ru-RU" sz="1200" b="1" dirty="0"/>
              <a:t>обеспечивающим</a:t>
            </a:r>
            <a:r>
              <a:rPr lang="ru-RU" sz="1200" dirty="0"/>
              <a:t> ИТ можно отнести технологии, обеспечивающие выполнение  определенных видов деятельности,  функций,  процессов и т. п. Необходимость или необязательность их использования обусловлена характером задач пользователя или средой функционирования. Так, по функциям обеспечения управленческой деятельности выделяют:</a:t>
            </a:r>
          </a:p>
          <a:p>
            <a:r>
              <a:rPr lang="ru-RU" sz="1200" dirty="0"/>
              <a:t>а) технологии подготовки: текстовых документов на основе текстовых процессоров; иллюстраций и презентаций — графических процессоров; табличных документов — использования табличных процессоров;</a:t>
            </a:r>
          </a:p>
          <a:p>
            <a:r>
              <a:rPr lang="ru-RU" sz="1200" dirty="0"/>
              <a:t>б) технологии разработки программ на основе </a:t>
            </a:r>
            <a:r>
              <a:rPr lang="ru-RU" sz="1200" dirty="0" err="1"/>
              <a:t>алгоритмических,объектно-ориентированных</a:t>
            </a:r>
            <a:r>
              <a:rPr lang="ru-RU" sz="1200" dirty="0"/>
              <a:t> и логических языков программирования;</a:t>
            </a:r>
          </a:p>
          <a:p>
            <a:r>
              <a:rPr lang="ru-RU" sz="1200" dirty="0"/>
              <a:t>в) технологии систем управления базами данных;</a:t>
            </a:r>
          </a:p>
          <a:p>
            <a:r>
              <a:rPr lang="ru-RU" sz="1200" dirty="0"/>
              <a:t>г) технологии поддержки управленческих решений на основе систем искусственного интеллекта;</a:t>
            </a:r>
          </a:p>
          <a:p>
            <a:r>
              <a:rPr lang="ru-RU" sz="1200" dirty="0" err="1"/>
              <a:t>д</a:t>
            </a:r>
            <a:r>
              <a:rPr lang="ru-RU" sz="1200" dirty="0"/>
              <a:t>) гипертекстовые технологии и технологии мультимедиа.</a:t>
            </a:r>
          </a:p>
          <a:p>
            <a:r>
              <a:rPr lang="ru-RU" sz="1200" b="1" dirty="0"/>
              <a:t>Обеспечивающие</a:t>
            </a:r>
            <a:r>
              <a:rPr lang="ru-RU" sz="1200" dirty="0"/>
              <a:t> технологии включают:</a:t>
            </a:r>
          </a:p>
          <a:p>
            <a:r>
              <a:rPr lang="ru-RU" sz="1200" dirty="0"/>
              <a:t>а) технологии и системы управления данными;</a:t>
            </a:r>
          </a:p>
          <a:p>
            <a:r>
              <a:rPr lang="ru-RU" sz="1200" dirty="0"/>
              <a:t>б</a:t>
            </a:r>
            <a:r>
              <a:rPr lang="ru-RU" sz="1200" dirty="0" smtClean="0"/>
              <a:t>)</a:t>
            </a:r>
            <a:r>
              <a:rPr lang="en-US" sz="1200" dirty="0" smtClean="0"/>
              <a:t> </a:t>
            </a:r>
            <a:r>
              <a:rPr lang="ru-RU" sz="1200" dirty="0" smtClean="0"/>
              <a:t>средства </a:t>
            </a:r>
            <a:r>
              <a:rPr lang="ru-RU" sz="1200" dirty="0"/>
              <a:t>и технологии распределенной обработки (сетевые технологии);</a:t>
            </a:r>
          </a:p>
          <a:p>
            <a:r>
              <a:rPr lang="ru-RU" sz="1200" dirty="0"/>
              <a:t>в</a:t>
            </a:r>
            <a:r>
              <a:rPr lang="ru-RU" sz="1200" dirty="0" smtClean="0"/>
              <a:t>)</a:t>
            </a:r>
            <a:r>
              <a:rPr lang="en-US" sz="1200" dirty="0" smtClean="0"/>
              <a:t> </a:t>
            </a:r>
            <a:r>
              <a:rPr lang="ru-RU" sz="1200" dirty="0" smtClean="0"/>
              <a:t>средства </a:t>
            </a:r>
            <a:r>
              <a:rPr lang="ru-RU" sz="1200" dirty="0"/>
              <a:t>удаленного доступа (телекоммуникационные технологии);</a:t>
            </a:r>
          </a:p>
          <a:p>
            <a:r>
              <a:rPr lang="ru-RU" sz="1200" dirty="0"/>
              <a:t>г</a:t>
            </a:r>
            <a:r>
              <a:rPr lang="ru-RU" sz="1200" dirty="0" smtClean="0"/>
              <a:t>)</a:t>
            </a:r>
            <a:r>
              <a:rPr lang="en-US" sz="1200" dirty="0" smtClean="0"/>
              <a:t> </a:t>
            </a:r>
            <a:r>
              <a:rPr lang="ru-RU" sz="1200" dirty="0" smtClean="0"/>
              <a:t>средства </a:t>
            </a:r>
            <a:r>
              <a:rPr lang="ru-RU" sz="1200" dirty="0"/>
              <a:t>и технологии человеко-машинного взаимодействия и </a:t>
            </a:r>
            <a:r>
              <a:rPr lang="ru-RU" sz="1200" dirty="0" smtClean="0"/>
              <a:t>интерфейсы </a:t>
            </a:r>
            <a:r>
              <a:rPr lang="ru-RU" sz="1200" dirty="0"/>
              <a:t>конечного пользователя;</a:t>
            </a:r>
          </a:p>
          <a:p>
            <a:r>
              <a:rPr lang="ru-RU" sz="1200" dirty="0" err="1"/>
              <a:t>д</a:t>
            </a:r>
            <a:r>
              <a:rPr lang="ru-RU" sz="1200" dirty="0" smtClean="0"/>
              <a:t>)</a:t>
            </a:r>
            <a:r>
              <a:rPr lang="en-US" sz="1200" dirty="0" smtClean="0"/>
              <a:t> </a:t>
            </a:r>
            <a:r>
              <a:rPr lang="ru-RU" sz="1200" dirty="0" smtClean="0"/>
              <a:t>средства </a:t>
            </a:r>
            <a:r>
              <a:rPr lang="ru-RU" sz="1200" dirty="0"/>
              <a:t>и технологии защиты информации.</a:t>
            </a:r>
          </a:p>
          <a:p>
            <a:r>
              <a:rPr lang="ru-RU" sz="1200" dirty="0"/>
              <a:t>К </a:t>
            </a:r>
            <a:r>
              <a:rPr lang="ru-RU" sz="1200" b="1" dirty="0"/>
              <a:t>функциональным </a:t>
            </a:r>
            <a:r>
              <a:rPr lang="ru-RU" sz="1200" dirty="0"/>
              <a:t>ИТ можно отнести технологии, связанные с конкретными информационными процессами. В этом случае они могут входить в состав базовых ИТ. Многообразие функциональных особенностей информации позволяет выделять и другие классы функциональных технологий.</a:t>
            </a:r>
          </a:p>
          <a:p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9.Свойства информационных </a:t>
            </a:r>
            <a:r>
              <a:rPr lang="ru-R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технологий</a:t>
            </a: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ru-RU" sz="5200" dirty="0"/>
              <a:t>С точки зрения информатики наиболее важными представляются следующие общие качественные свойства: объективность, достоверность, полнота, точность, актуальность, полезность, ценность, своевременность, понятность, доступность, краткость и пр.</a:t>
            </a:r>
          </a:p>
          <a:p>
            <a:r>
              <a:rPr lang="ru-RU" sz="5200" b="1" dirty="0" smtClean="0"/>
              <a:t>-</a:t>
            </a:r>
            <a:r>
              <a:rPr lang="en-US" sz="5200" b="1" dirty="0" smtClean="0"/>
              <a:t> </a:t>
            </a:r>
            <a:r>
              <a:rPr lang="ru-RU" sz="5200" b="1" dirty="0" smtClean="0"/>
              <a:t>Объективность </a:t>
            </a:r>
            <a:r>
              <a:rPr lang="ru-RU" sz="5200" b="1" dirty="0"/>
              <a:t>информации.</a:t>
            </a:r>
            <a:r>
              <a:rPr lang="ru-RU" sz="5200" dirty="0"/>
              <a:t> Объективный – существующий вне и независимо от человеческого сознания. Информация – это отражение внешнего объективного мира. Информация объективна, если она не зависит от методов ее фиксации, чьего-либо мнения, суждения.</a:t>
            </a:r>
          </a:p>
          <a:p>
            <a:r>
              <a:rPr lang="ru-RU" sz="5200" dirty="0"/>
              <a:t>Пример. Сообщение «На улице тепло» несет субъективную информацию, а сообщение «На улице 22°С» – объективную, но с точностью, зависящей от погрешности средства измерения.</a:t>
            </a:r>
          </a:p>
          <a:p>
            <a:r>
              <a:rPr lang="ru-RU" sz="5200" dirty="0"/>
              <a:t>Объективную информацию можно получить с помощью исправных датчиков, измерительных приборов. Отражаясь в сознании человека, информация может искажаться (в большей или меньшей степени) в зависимости от мнения, суждения, опыта, знаний конкретного субъекта, и, таким образом, перестать быть объективной.</a:t>
            </a:r>
          </a:p>
          <a:p>
            <a:r>
              <a:rPr lang="ru-RU" sz="5200" b="1" dirty="0" smtClean="0"/>
              <a:t>-</a:t>
            </a:r>
            <a:r>
              <a:rPr lang="en-US" sz="5200" b="1" dirty="0" smtClean="0"/>
              <a:t> </a:t>
            </a:r>
            <a:r>
              <a:rPr lang="ru-RU" sz="5200" b="1" dirty="0" smtClean="0"/>
              <a:t>Достоверность </a:t>
            </a:r>
            <a:r>
              <a:rPr lang="ru-RU" sz="5200" b="1" dirty="0"/>
              <a:t>информации.</a:t>
            </a:r>
            <a:r>
              <a:rPr lang="ru-RU" sz="5200" dirty="0"/>
              <a:t> Информация достоверна, если она отражает истинное положение дел. Объективная информация всегда достоверна, но достоверная информация может быть как объективной, так и субъективной. Достоверная информация помогает принять нам правильное решение. Недостоверной информация может быть по следующим причинам: </a:t>
            </a:r>
          </a:p>
          <a:p>
            <a:r>
              <a:rPr lang="ru-RU" sz="5200" dirty="0"/>
              <a:t>преднамеренное искажение (дезинформация) или непреднамеренное искажение субъективного свойства;</a:t>
            </a:r>
          </a:p>
          <a:p>
            <a:r>
              <a:rPr lang="ru-RU" sz="5200" dirty="0"/>
              <a:t>искажение в результате воздействия помех («испорченный телефон») и недостаточно точных средств ее фиксации.</a:t>
            </a:r>
          </a:p>
          <a:p>
            <a:r>
              <a:rPr lang="ru-RU" sz="5200" b="1" dirty="0" smtClean="0"/>
              <a:t>-</a:t>
            </a:r>
            <a:r>
              <a:rPr lang="en-US" sz="5200" b="1" dirty="0" smtClean="0"/>
              <a:t> </a:t>
            </a:r>
            <a:r>
              <a:rPr lang="ru-RU" sz="5200" b="1" dirty="0" smtClean="0"/>
              <a:t>Полнота </a:t>
            </a:r>
            <a:r>
              <a:rPr lang="ru-RU" sz="5200" b="1" dirty="0"/>
              <a:t>информации.</a:t>
            </a:r>
            <a:r>
              <a:rPr lang="ru-RU" sz="5200" dirty="0"/>
              <a:t> Информацию можно назвать полной, если ее достаточно для понимания и принятия решений. Неполная информация может привести к ошибочному выводу или решению.</a:t>
            </a:r>
          </a:p>
          <a:p>
            <a:r>
              <a:rPr lang="ru-RU" sz="5200" b="1" dirty="0" smtClean="0"/>
              <a:t>-</a:t>
            </a:r>
            <a:r>
              <a:rPr lang="en-US" sz="5200" b="1" dirty="0" smtClean="0"/>
              <a:t> </a:t>
            </a:r>
            <a:r>
              <a:rPr lang="ru-RU" sz="5200" b="1" dirty="0" smtClean="0"/>
              <a:t>Точность </a:t>
            </a:r>
            <a:r>
              <a:rPr lang="ru-RU" sz="5200" b="1" dirty="0"/>
              <a:t>информации</a:t>
            </a:r>
            <a:r>
              <a:rPr lang="ru-RU" sz="5200" dirty="0"/>
              <a:t> определяется степенью ее близости к реальному состоянию объекта, процесса, явления и т. п.</a:t>
            </a:r>
          </a:p>
          <a:p>
            <a:r>
              <a:rPr lang="ru-RU" sz="5200" b="1" dirty="0" smtClean="0"/>
              <a:t>-</a:t>
            </a:r>
            <a:r>
              <a:rPr lang="en-US" sz="5200" b="1" dirty="0" smtClean="0"/>
              <a:t> </a:t>
            </a:r>
            <a:r>
              <a:rPr lang="ru-RU" sz="5200" b="1" dirty="0" smtClean="0"/>
              <a:t>Актуальность </a:t>
            </a:r>
            <a:r>
              <a:rPr lang="ru-RU" sz="5200" b="1" dirty="0"/>
              <a:t>информации</a:t>
            </a:r>
            <a:r>
              <a:rPr lang="ru-RU" sz="5200" dirty="0"/>
              <a:t> – важность для настоящего времени, злободневность, насущность. Только вовремя полученная информация может быть полезна.</a:t>
            </a:r>
          </a:p>
          <a:p>
            <a:r>
              <a:rPr lang="ru-RU" sz="5200" b="1" dirty="0" smtClean="0"/>
              <a:t>-</a:t>
            </a:r>
            <a:r>
              <a:rPr lang="en-US" sz="5200" b="1" dirty="0" smtClean="0"/>
              <a:t> </a:t>
            </a:r>
            <a:r>
              <a:rPr lang="ru-RU" sz="5200" b="1" dirty="0" smtClean="0"/>
              <a:t>Полезность </a:t>
            </a:r>
            <a:r>
              <a:rPr lang="ru-RU" sz="5200" b="1" dirty="0"/>
              <a:t>(ценность) информации.</a:t>
            </a:r>
            <a:r>
              <a:rPr lang="ru-RU" sz="5200" dirty="0"/>
              <a:t> Полезность может быть оценена применительно к нуждам конкретных ее потребителей и оценивается по тем задачам, которые можно решить с ее помощью.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10.Классификация ИТ по степени использования </a:t>
            </a:r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компьютеров</a:t>
            </a:r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34"/>
          </a:xfrm>
        </p:spPr>
        <p:txBody>
          <a:bodyPr>
            <a:normAutofit fontScale="25000" lnSpcReduction="20000"/>
          </a:bodyPr>
          <a:lstStyle/>
          <a:p>
            <a:r>
              <a:rPr lang="ru-RU" sz="6400" dirty="0"/>
              <a:t>Информационные</a:t>
            </a:r>
            <a:r>
              <a:rPr lang="ru-RU" sz="5600" dirty="0"/>
              <a:t> технологии следует классифицировать прежде всего по области применения и по степени использования в них компьютеров. Различают такие области применения информационных технологий, как наука, образование, культура, экономика, производство, военное дело и т. п.</a:t>
            </a:r>
          </a:p>
          <a:p>
            <a:r>
              <a:rPr lang="ru-RU" sz="5600" dirty="0"/>
              <a:t>По степени использования в информационных технологиях компьютеров различают компьютерные и </a:t>
            </a:r>
            <a:r>
              <a:rPr lang="ru-RU" sz="5600" dirty="0" err="1"/>
              <a:t>бескомпьютерные</a:t>
            </a:r>
            <a:r>
              <a:rPr lang="ru-RU" sz="5600" dirty="0"/>
              <a:t> технологии. В области образования информационные технологии применяются для решения двух основных задач: обучения и управления. Соответственно </a:t>
            </a:r>
            <a:r>
              <a:rPr lang="ru-RU" sz="5600" dirty="0" err="1"/>
              <a:t>paзличают</a:t>
            </a:r>
            <a:r>
              <a:rPr lang="ru-RU" sz="5600" dirty="0"/>
              <a:t> компьютерные и </a:t>
            </a:r>
            <a:r>
              <a:rPr lang="ru-RU" sz="5600" dirty="0" err="1"/>
              <a:t>бескомпьютерные</a:t>
            </a:r>
            <a:r>
              <a:rPr lang="ru-RU" sz="5600" dirty="0"/>
              <a:t> технологии обучения, компьютерные и </a:t>
            </a:r>
            <a:r>
              <a:rPr lang="ru-RU" sz="5600" dirty="0" err="1"/>
              <a:t>бескомпьютерные</a:t>
            </a:r>
            <a:r>
              <a:rPr lang="ru-RU" sz="5600" dirty="0"/>
              <a:t> технологии управления образованием.</a:t>
            </a:r>
          </a:p>
          <a:p>
            <a:r>
              <a:rPr lang="ru-RU" sz="5600" dirty="0"/>
              <a:t>В обучении информационные технологии могут быть использованы, во-первых, для предъявления учебной информации обучающимся, во-вторых, для контроля успешности ее усвоения. С этой точки зрения информационные; технологии, используемые в обучении, делятся на две группы: технологии предъявления учебной информации и технологии контроля знаний.</a:t>
            </a:r>
          </a:p>
          <a:p>
            <a:r>
              <a:rPr lang="ru-RU" sz="5600" dirty="0"/>
              <a:t>К числу </a:t>
            </a:r>
            <a:r>
              <a:rPr lang="ru-RU" sz="5600" dirty="0" err="1"/>
              <a:t>бескомпьютерных</a:t>
            </a:r>
            <a:r>
              <a:rPr lang="ru-RU" sz="5600" dirty="0"/>
              <a:t> информационных технологий предъявления учебной информации относятся бумажные, оптотехнические, </a:t>
            </a:r>
            <a:r>
              <a:rPr lang="ru-RU" sz="5600" dirty="0" err="1"/>
              <a:t>электроннотехнические</a:t>
            </a:r>
            <a:r>
              <a:rPr lang="ru-RU" sz="5600" dirty="0"/>
              <a:t> технологии. Они отличаются друг от друга средствами предъявления учебной информации и соответственно делятся на бумажные, оптические и электронные. К бумажным средствам обучения относятся учебники, учебные и учебно-методические пособия; к оптическим - эпипроекторы, диапроекторы, </a:t>
            </a:r>
            <a:r>
              <a:rPr lang="ru-RU" sz="5600" dirty="0" err="1"/>
              <a:t>графопроекторы</a:t>
            </a:r>
            <a:r>
              <a:rPr lang="ru-RU" sz="5600" dirty="0"/>
              <a:t>, кинопроекторы, лазерные указки; к электронным телевизоры и проигрыватели лазерных дисков.</a:t>
            </a:r>
          </a:p>
          <a:p>
            <a:r>
              <a:rPr lang="ru-RU" sz="5600" dirty="0"/>
              <a:t>К числу компьютерных информационных технологий предъявления учебной информации относятся:</a:t>
            </a:r>
          </a:p>
          <a:p>
            <a:r>
              <a:rPr lang="ru-RU" sz="5600" dirty="0"/>
              <a:t>- технологии, использующие компьютерные обучающие программы;</a:t>
            </a:r>
          </a:p>
          <a:p>
            <a:r>
              <a:rPr lang="ru-RU" sz="5600" dirty="0"/>
              <a:t>- </a:t>
            </a:r>
            <a:r>
              <a:rPr lang="ru-RU" sz="5600" dirty="0" err="1"/>
              <a:t>мультимедия</a:t>
            </a:r>
            <a:r>
              <a:rPr lang="ru-RU" sz="5600" dirty="0"/>
              <a:t> технологии;</a:t>
            </a:r>
          </a:p>
          <a:p>
            <a:r>
              <a:rPr lang="ru-RU" sz="5600" dirty="0" smtClean="0"/>
              <a:t>-</a:t>
            </a:r>
            <a:r>
              <a:rPr lang="ru-RU" sz="5600" dirty="0"/>
              <a:t>технологии дистанционного обучения</a:t>
            </a:r>
            <a:r>
              <a:rPr lang="ru-RU" sz="5600" dirty="0" smtClean="0"/>
              <a:t>.</a:t>
            </a:r>
            <a:r>
              <a:rPr lang="en-US" sz="5600" dirty="0" smtClean="0"/>
              <a:t> </a:t>
            </a:r>
            <a:endParaRPr lang="ru-RU" sz="5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11.Классификация ИТ по способу </a:t>
            </a:r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реализации</a:t>
            </a:r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По способу реализации в автоматизированных информационных системах выделяют традиционно сложившиеся и новые информационные технологии. Если традиционные информационные технологии прежде всего существовали в условиях централизованной обработки данных, до массового использования ПЭВМ были ориентированы главным образом на снижение трудоемкости при формировании регулярной отчетности, то новые информационные технологии связаны с информационным обеспечением процесса управления в режиме реального времени.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928802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ИТ разделяются на две большие группы: технологии с избирательной и с полной интерактивностью. ИТ с избирательной интерактивностью принадлежат все технологии, обеспечивающие хранение информации в структурированном виде. Сюда входят банки и базы данных и знаний, видеотекст, телетекст, интернет и т.д. Эти технологии функционируют в избирательном интерактивном режиме и существенно облегчают доступ к огромному объему структурируемой информации. В данном случае пользователю разрешается только работать с уже существующими данными, не вводя новых.</a:t>
            </a:r>
          </a:p>
          <a:p>
            <a:r>
              <a:rPr lang="ru-RU" dirty="0"/>
              <a:t>ИТ с полной интерактивностью содержит технологии, обеспечивающие прямой доступ к информации, хранящейся в информационных сетях или каких-либо носителях, что позволяет передавать, изменять и дополнять ее.</a:t>
            </a:r>
          </a:p>
          <a:p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57158" y="500042"/>
            <a:ext cx="8229600" cy="1000132"/>
          </a:xfrm>
          <a:noFill/>
          <a:ln>
            <a:solidFill>
              <a:schemeClr val="dk1">
                <a:alpha val="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12.Классификация </a:t>
            </a:r>
            <a:r>
              <a:rPr lang="ru-RU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ИТ по способу организации доступа к </a:t>
            </a:r>
            <a:r>
              <a:rPr lang="ru-R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информации</a:t>
            </a: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14.Классификация ИТ  по степени охвата задач управления: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714488"/>
            <a:ext cx="8229600" cy="4525963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По </a:t>
            </a:r>
            <a:r>
              <a:rPr lang="ru-RU" dirty="0"/>
              <a:t>степени охвата </a:t>
            </a:r>
            <a:r>
              <a:rPr lang="ru-RU" dirty="0" err="1"/>
              <a:t>ИТ-задач</a:t>
            </a:r>
            <a:r>
              <a:rPr lang="ru-RU" dirty="0"/>
              <a:t> управления выделяют автоматизированную обработку данных, когда с использованием ПЭВМ без пересмотра методологии и организации процессов управления ведется обработка данных с решением отдельных экономических задач, и автоматизацию управленческой деятельности. Во втором случае вычислительные средства используются для комплексного решения функциональных задач, формирования регулярной отчетности и работы в информационно-справочном режиме для подготовки управленческих решений. К этой же группе могут быть отнесены ИТ поддержки принятия решений, которые предусматривают широкое использование экономико-математических методов, моделей и специализированных пакетов прикладных программ (ППП) для аналитической работы и формирования прогнозов, составления бизнес-планов, обоснованных оценок и выводов по изучаемым процессам, явлениям производственно-хозяйственной практики. К данной классификационной группе относятся также организация электронного офиса как программно-аппаратного комплекса для автоматизации и решения офисных задач, а также экспертная поддержка, основанная на использовании экспертных систем и баз знаний конкретной предметной области.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15.Классификация ИТ типу обрабатываемой информации: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Информационные </a:t>
            </a:r>
            <a:r>
              <a:rPr lang="ru-RU" dirty="0"/>
              <a:t>технологии так же можно различать по типу обрабатываемой информации. Разделение достаточно условное, т.к. большинство информационных технологий позволяет поддерживать и другие виды информации. Например, в текстовых процессорах возможна и несложная расчетная деятельность, а табличные процессоры обрабатывают не только цифровую информацию, но и могут генерировать графики. Однако каждая из видов технологии в основном </a:t>
            </a:r>
            <a:r>
              <a:rPr lang="ru-RU" dirty="0" err="1"/>
              <a:t>ориентированна</a:t>
            </a:r>
            <a:r>
              <a:rPr lang="ru-RU" dirty="0"/>
              <a:t> на работу с информацией определенного вида. Модификация элементов, составляющих информационные технологии, дает возможность образования новых  технологий в различных компьютерных средах.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16.Классификация ИТ по типу пользовательского интерфейса: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dirty="0" smtClean="0"/>
              <a:t>Пакетная </a:t>
            </a:r>
            <a:r>
              <a:rPr lang="ru-RU" dirty="0"/>
              <a:t>информационная технология исключает возможность пользователя влиять на обработку информации, пока она производится в автоматическом режиме. Это объясняется организацией обработки, которая основана на выполнении программно-заданной последовательности операций над заранее накопленными в системе и объединенными в пакет данными. В отличие от пакетной диалоговая информационных технологий предоставляет пользователю неограниченную возможность взаимодействовать с хранящимися в системе информационными ресурсами в интерактивном режиме, получая при этом всю необходимую информацию для решения функциональных задач и принятия решений. Интерфейс сетевой информационных технологий предоставляет пользователю средства теледоступа к территориально распределенным информационным и вычислительным ресурсам благодаря развитым средствам связи, что делает такие информационные технологии широко используемыми и многофункциональными.</a:t>
            </a:r>
          </a:p>
          <a:p>
            <a:r>
              <a:rPr lang="ru-RU" dirty="0"/>
              <a:t>Способ построения сети зависит от требований управленческого аппарата к оперативности информационного обмена и управления всеми структурными подразделениями фирмы. Повышение запросов к оперативности информации в управлении экономическим объектом привело к созданию сетевых технологий, которые развиваются в соответствии с требованиями современных условий функционирования организации. Это влечет за собой организацию не только локальных вычислительных систем, но многоуровневых (иерархических) и распределенных информационных технологий в информационных </a:t>
            </a:r>
            <a:r>
              <a:rPr lang="ru-RU" dirty="0" err="1"/>
              <a:t>сиситемах</a:t>
            </a:r>
            <a:r>
              <a:rPr lang="ru-RU" dirty="0"/>
              <a:t> организационного управления. Все они ориентированы на технологическое взаимодействие, которое организуется за счет средств передачи, обработки, накопления, хранения и защиты информации.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17.Классификация  ИТ по способу построения компьютерной сети:</a:t>
            </a:r>
            <a:endParaRPr lang="ru-RU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В </a:t>
            </a:r>
            <a:r>
              <a:rPr lang="ru-RU" dirty="0"/>
              <a:t>многоуровневых и распределенных компьютерных информационных системах организационного управления одинаково успешно могут быть решены как проблемы оперативной работы с информацией, так и проблемы анализа экономических ситуаций при выработке и принятии управленческих решений. В частности, создаваемые автоматизированные рабочие места специалистов предоставляют возможность пользователям работать в диалоговом режиме, оперативно решать текущие задачи, удобно вводить данные с терминала, вести их визуальный контроль, вызывать нужную информацию для обработки, определять достоверность результатной информации и выводить ее на экран, печатающее устройство или передавать по каналам связи.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8572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18.Классификация  ИТ по обслуживаемым предметным областям: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43182"/>
            <a:ext cx="8229600" cy="3482981"/>
          </a:xfrm>
        </p:spPr>
        <p:txBody>
          <a:bodyPr/>
          <a:lstStyle/>
          <a:p>
            <a:r>
              <a:rPr lang="ru-RU" dirty="0" smtClean="0"/>
              <a:t>-</a:t>
            </a:r>
            <a:r>
              <a:rPr lang="ru-RU" dirty="0"/>
              <a:t>ИТ в бухгалтерском учете;</a:t>
            </a:r>
          </a:p>
          <a:p>
            <a:r>
              <a:rPr lang="ru-RU" dirty="0"/>
              <a:t>-ИТ в банковской деятельности;</a:t>
            </a:r>
          </a:p>
          <a:p>
            <a:r>
              <a:rPr lang="ru-RU" dirty="0"/>
              <a:t>-ИТ в налоговой деятельности;</a:t>
            </a:r>
          </a:p>
          <a:p>
            <a:r>
              <a:rPr lang="ru-RU" dirty="0"/>
              <a:t>-ИТ в страховой деятельности;</a:t>
            </a:r>
          </a:p>
          <a:p>
            <a:r>
              <a:rPr lang="ru-RU" dirty="0"/>
              <a:t>-ИТ в статистической деятельности и т.д.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8579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19. Понятие интегрированной системы (интегрированный </a:t>
            </a:r>
            <a:r>
              <a:rPr lang="ru-RU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компьютерно-технологический</a:t>
            </a:r>
            <a:r>
              <a:rPr lang="ru-R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комплекс):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928802"/>
            <a:ext cx="8229600" cy="4786346"/>
          </a:xfrm>
        </p:spPr>
        <p:txBody>
          <a:bodyPr>
            <a:normAutofit fontScale="40000" lnSpcReduction="20000"/>
          </a:bodyPr>
          <a:lstStyle/>
          <a:p>
            <a:r>
              <a:rPr lang="ru-RU" sz="3800" dirty="0" smtClean="0"/>
              <a:t>В </a:t>
            </a:r>
            <a:r>
              <a:rPr lang="ru-RU" sz="3800" dirty="0"/>
              <a:t>настоящее время наблюдается тенденция к объединению различных типов информационных технологий в единый </a:t>
            </a:r>
            <a:r>
              <a:rPr lang="ru-RU" sz="3800" dirty="0" err="1"/>
              <a:t>компьютерно-технологический</a:t>
            </a:r>
            <a:r>
              <a:rPr lang="ru-RU" sz="3800" dirty="0"/>
              <a:t> комплекс, который носит название интегрированного. Особое место в нем принадлежит средствам коммуникации, обеспечивающим не только чрезвычайно широкие технологические возможности автоматизации управленческой деятельности, но и являющимся основой создания самых разнообразных сетевых вариантов АИТ: локальных, многоуровневых, распределенных, глобальных вычислительных сетей, электронной почты, цифровых сетей интегрального обслуживания. Все они ориентированы на технологическое </a:t>
            </a:r>
            <a:r>
              <a:rPr lang="ru-RU" sz="3800" dirty="0" err="1"/>
              <a:t>взаимодейст</a:t>
            </a:r>
            <a:r>
              <a:rPr lang="ru-RU" sz="3800" dirty="0"/>
              <a:t> </a:t>
            </a:r>
            <a:r>
              <a:rPr lang="ru-RU" sz="3800" dirty="0" err="1"/>
              <a:t>вие</a:t>
            </a:r>
            <a:r>
              <a:rPr lang="ru-RU" sz="3800" dirty="0"/>
              <a:t> совокупности объектов, образуемых устройствами передачи, обработки, накопления и хранения, защиты данных, представляют собой интегрированные компьютерные системы обработки данных большой сложности, практически неограниченных эксплуатационных возможностей для реализации управленческих процессов в экономике.</a:t>
            </a:r>
          </a:p>
          <a:p>
            <a:r>
              <a:rPr lang="ru-RU" sz="3800" dirty="0"/>
              <a:t>Интегрированные компьютерные системы обработки данных проектируются как сложный информационно-технологический и программный комплекс. Он поддерживает единый способ представления данных и взаимодействия пользователей с компонентами системы, обеспечивает информационные и вычислительные потребности специалистов в их профессиональной работе. Особое значение в таких системах придается защите информации при ее передаче и обработке. Наибольшее распространение при защите экономической информации получили аппаратно-программные способы. В частности, использование системы связи, выбранной по защитным свойствам и качеству обслуживания, гарантирующим сохранность информации в процессе передачи и доставки ее адресату; шифрование и дешифрование данных абонентами сетей общего пользования (телефонных, телеграфных) при договоренности пользователей об общих технических средствах, алгоритмах шифрования и т.п.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</a:objectDefaults>
  <a:extraClrSchemeLst/>
</a:theme>
</file>

<file path=ppt/theme/theme2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67</TotalTime>
  <Words>3000</Words>
  <Application>Microsoft Office PowerPoint</Application>
  <PresentationFormat>Экран (4:3)</PresentationFormat>
  <Paragraphs>155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2" baseType="lpstr">
      <vt:lpstr>Тема Office</vt:lpstr>
      <vt:lpstr>Техническая</vt:lpstr>
      <vt:lpstr>Лекция №1. Введение в информационные технологии (ИТ).Основные понятия.</vt:lpstr>
      <vt:lpstr>Слайд 2</vt:lpstr>
      <vt:lpstr>1.Данные, информация и знания: </vt:lpstr>
      <vt:lpstr>2.Понятие информации предполагает наличие двух объектов: </vt:lpstr>
      <vt:lpstr>3.Роль информации в современном обществе: </vt:lpstr>
      <vt:lpstr>4.Информацию можно разделить на виды по разным критериям: </vt:lpstr>
      <vt:lpstr>5.По направлениям информация обладает еще следующими свойствами:</vt:lpstr>
      <vt:lpstr>6.Понятия информационных технологий, компьютерных технологий: </vt:lpstr>
      <vt:lpstr>7.Понятие базовых ИТ: </vt:lpstr>
      <vt:lpstr>8. Понятие предметных, функциональных, обеспечивающих ИТ: </vt:lpstr>
      <vt:lpstr>9.Свойства информационных технологий: </vt:lpstr>
      <vt:lpstr>10.Классификация ИТ по степени использования компьютеров: </vt:lpstr>
      <vt:lpstr>11.Классификация ИТ по способу реализации: </vt:lpstr>
      <vt:lpstr>12.Классификация ИТ по способу организации доступа к информации: </vt:lpstr>
      <vt:lpstr>14.Классификация ИТ  по степени охвата задач управления: </vt:lpstr>
      <vt:lpstr>15.Классификация ИТ типу обрабатываемой информации: </vt:lpstr>
      <vt:lpstr>16.Классификация ИТ по типу пользовательского интерфейса: </vt:lpstr>
      <vt:lpstr>17.Классификация  ИТ по способу построения компьютерной сети:</vt:lpstr>
      <vt:lpstr>18.Классификация  ИТ по обслуживаемым предметным областям: </vt:lpstr>
      <vt:lpstr> 19. Понятие интегрированной системы (интегрированный компьютерно-технологический комплекс): 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что комп да</dc:creator>
  <cp:lastModifiedBy>что комп да</cp:lastModifiedBy>
  <cp:revision>6</cp:revision>
  <dcterms:created xsi:type="dcterms:W3CDTF">2012-02-17T00:21:30Z</dcterms:created>
  <dcterms:modified xsi:type="dcterms:W3CDTF">2012-02-17T01:29:18Z</dcterms:modified>
</cp:coreProperties>
</file>