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65" r:id="rId2"/>
    <p:sldId id="271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303" r:id="rId25"/>
    <p:sldId id="304" r:id="rId26"/>
    <p:sldId id="305" r:id="rId27"/>
    <p:sldId id="306" r:id="rId28"/>
    <p:sldId id="307" r:id="rId29"/>
    <p:sldId id="308" r:id="rId30"/>
    <p:sldId id="309" r:id="rId31"/>
    <p:sldId id="310" r:id="rId32"/>
    <p:sldId id="311" r:id="rId33"/>
    <p:sldId id="312" r:id="rId34"/>
    <p:sldId id="313" r:id="rId35"/>
    <p:sldId id="314" r:id="rId36"/>
    <p:sldId id="315" r:id="rId37"/>
    <p:sldId id="316" r:id="rId38"/>
    <p:sldId id="317" r:id="rId39"/>
    <p:sldId id="281" r:id="rId40"/>
  </p:sldIdLst>
  <p:sldSz cx="9144000" cy="6858000" type="screen4x3"/>
  <p:notesSz cx="6858000" cy="9144000"/>
  <p:custDataLst>
    <p:tags r:id="rId4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6296D7"/>
    <a:srgbClr val="5990D6"/>
    <a:srgbClr val="333366"/>
    <a:srgbClr val="EFF4F9"/>
    <a:srgbClr val="C6D9F1"/>
    <a:srgbClr val="4F81BD"/>
    <a:srgbClr val="00CC00"/>
    <a:srgbClr val="007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01" autoAdjust="0"/>
    <p:restoredTop sz="94660" autoAdjust="0"/>
  </p:normalViewPr>
  <p:slideViewPr>
    <p:cSldViewPr snapToGrid="0"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4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02.10.2019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02.10.2019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840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 userDrawn="1"/>
        </p:nvSpPr>
        <p:spPr>
          <a:xfrm>
            <a:off x="0" y="-1"/>
            <a:ext cx="9144000" cy="25161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1944822"/>
            <a:ext cx="9144000" cy="40903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-1" y="2516174"/>
            <a:ext cx="9143999" cy="29261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6000">
                <a:schemeClr val="accent1">
                  <a:lumMod val="45000"/>
                  <a:lumOff val="55000"/>
                </a:schemeClr>
              </a:gs>
              <a:gs pos="54000">
                <a:schemeClr val="tx2">
                  <a:lumMod val="60000"/>
                  <a:lumOff val="40000"/>
                </a:schemeClr>
              </a:gs>
              <a:gs pos="99457">
                <a:srgbClr val="F1F5FA"/>
              </a:gs>
              <a:gs pos="81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51" name="Прямоугольник 50"/>
          <p:cNvSpPr/>
          <p:nvPr userDrawn="1"/>
        </p:nvSpPr>
        <p:spPr>
          <a:xfrm>
            <a:off x="88900" y="1599221"/>
            <a:ext cx="9144000" cy="288882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-3" y="3710735"/>
            <a:ext cx="9144001" cy="522000"/>
          </a:xfrm>
        </p:spPr>
        <p:txBody>
          <a:bodyPr>
            <a:noAutofit/>
          </a:bodyPr>
          <a:lstStyle>
            <a:lvl1pPr algn="l">
              <a:buNone/>
              <a:defRPr sz="3000" baseline="0">
                <a:solidFill>
                  <a:srgbClr val="EFF4F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Тема «»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142830"/>
            <a:ext cx="9144001" cy="9848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1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Федеральное государственное бюджетное образовательное учреждение</a:t>
            </a:r>
          </a:p>
          <a:p>
            <a:pPr algn="ctr"/>
            <a:r>
              <a:rPr lang="ru-RU" sz="11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высшего профессионального образования</a:t>
            </a:r>
          </a:p>
          <a:p>
            <a:pPr algn="ctr"/>
            <a:r>
              <a:rPr lang="ru-RU" sz="18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«Владивостокский государственный университет</a:t>
            </a:r>
          </a:p>
          <a:p>
            <a:pPr algn="ctr"/>
            <a:r>
              <a:rPr lang="ru-RU" sz="18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экономики и сервиса»</a:t>
            </a:r>
            <a:endParaRPr lang="ru-RU" sz="1800" baseline="0" dirty="0">
              <a:solidFill>
                <a:schemeClr val="tx1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400" baseline="0">
                <a:solidFill>
                  <a:srgbClr val="6296D7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Город </a:t>
            </a:r>
            <a:endParaRPr lang="en-US" dirty="0" smtClean="0"/>
          </a:p>
          <a:p>
            <a:pPr lvl="0"/>
            <a:r>
              <a:rPr lang="ru-RU" dirty="0" smtClean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570605"/>
            <a:ext cx="9144000" cy="309600"/>
          </a:xfrm>
        </p:spPr>
        <p:txBody>
          <a:bodyPr>
            <a:noAutofit/>
          </a:bodyPr>
          <a:lstStyle>
            <a:lvl1pPr algn="l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Кафедра «»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1944822"/>
            <a:ext cx="9144000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l">
              <a:buNone/>
              <a:defRPr sz="22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Курс «»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447226"/>
            <a:ext cx="9144000" cy="309600"/>
          </a:xfrm>
        </p:spPr>
        <p:txBody>
          <a:bodyPr>
            <a:noAutofit/>
          </a:bodyPr>
          <a:lstStyle>
            <a:lvl1pPr algn="r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Автор</a:t>
            </a:r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>
            <a:off x="0" y="2516175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>
            <a:off x="-1" y="5805878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934" y="163018"/>
            <a:ext cx="500027" cy="1064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4" y="6274800"/>
            <a:ext cx="7831666" cy="583200"/>
          </a:xfrm>
          <a:prstGeom prst="rect">
            <a:avLst/>
          </a:prstGeom>
          <a:solidFill>
            <a:srgbClr val="C6D9F1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9144000" cy="655200"/>
          </a:xfrm>
          <a:solidFill>
            <a:schemeClr val="tx2">
              <a:lumMod val="20000"/>
              <a:lumOff val="80000"/>
              <a:alpha val="75000"/>
            </a:schemeClr>
          </a:solidFill>
          <a:ln w="12700">
            <a:noFill/>
            <a:miter lim="800000"/>
          </a:ln>
        </p:spPr>
        <p:txBody>
          <a:bodyPr anchor="ctr" anchorCtr="0">
            <a:normAutofit/>
          </a:bodyPr>
          <a:lstStyle>
            <a:lvl1pPr algn="ctr">
              <a:buNone/>
              <a:defRPr sz="2400" b="1" i="0" baseline="0">
                <a:solidFill>
                  <a:srgbClr val="33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 smtClean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  <p:pic>
        <p:nvPicPr>
          <p:cNvPr id="12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3" y="6274800"/>
            <a:ext cx="7815400" cy="583200"/>
          </a:xfrm>
        </p:spPr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669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435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055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 smtClean="0"/>
              <a:t>Содержимое (рисунок, диаграмма, таблица и т.д.)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5679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022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3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12263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gree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9936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gradFill flip="none" rotWithShape="1">
            <a:gsLst>
              <a:gs pos="99457">
                <a:schemeClr val="tx2">
                  <a:lumMod val="20000"/>
                  <a:lumOff val="80000"/>
                </a:schemeClr>
              </a:gs>
              <a:gs pos="71739">
                <a:schemeClr val="tx2">
                  <a:lumMod val="40000"/>
                  <a:lumOff val="60000"/>
                </a:schemeClr>
              </a:gs>
              <a:gs pos="34800">
                <a:schemeClr val="tx2">
                  <a:lumMod val="40000"/>
                  <a:lumOff val="6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53000">
                <a:schemeClr val="tx2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  <a:endParaRPr lang="ru-RU" sz="4000" baseline="0" dirty="0">
              <a:solidFill>
                <a:schemeClr val="tx1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algn="ctr">
              <a:buNone/>
              <a:defRPr sz="18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Координаты: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4572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5200"/>
          </a:xfrm>
          <a:prstGeom prst="rect">
            <a:avLst/>
          </a:prstGeom>
          <a:solidFill>
            <a:schemeClr val="tx2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7823199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20" descr="bluelogo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263467" y="6277012"/>
            <a:ext cx="880532" cy="580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</p:sldLayoutIdLst>
  <p:timing>
    <p:tnLst>
      <p:par>
        <p:cTn id="1" dur="indefinite" restart="never" nodeType="tmRoot"/>
      </p:par>
    </p:tnLst>
  </p:timing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1" i="0" kern="1200" baseline="0" dirty="0">
          <a:solidFill>
            <a:srgbClr val="333366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png"/><Relationship Id="rId4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16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20.wmf"/><Relationship Id="rId4" Type="http://schemas.openxmlformats.org/officeDocument/2006/relationships/image" Target="../media/image17.wmf"/><Relationship Id="rId9" Type="http://schemas.openxmlformats.org/officeDocument/2006/relationships/oleObject" Target="../embeddings/oleObject1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2.png"/><Relationship Id="rId4" Type="http://schemas.openxmlformats.org/officeDocument/2006/relationships/image" Target="../media/image21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7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30.w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32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34.wmf"/><Relationship Id="rId4" Type="http://schemas.openxmlformats.org/officeDocument/2006/relationships/oleObject" Target="../embeddings/oleObject18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36.wmf"/><Relationship Id="rId4" Type="http://schemas.openxmlformats.org/officeDocument/2006/relationships/oleObject" Target="../embeddings/oleObject19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38.w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165463" y="3595349"/>
            <a:ext cx="8900160" cy="522000"/>
          </a:xfrm>
        </p:spPr>
        <p:txBody>
          <a:bodyPr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СТАБИЛИЗАТОРЫ И ПРЕОБРАЗОВАТЕЛИ НАПРЯЖЕНИЯ </a:t>
            </a:r>
          </a:p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ИМПУЛЬСНЫМ РЕГУЛИРОВАНИЕМ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0" y="6167476"/>
            <a:ext cx="9144000" cy="690524"/>
          </a:xfrm>
        </p:spPr>
        <p:txBody>
          <a:bodyPr/>
          <a:lstStyle/>
          <a:p>
            <a:r>
              <a:rPr lang="ru-RU" dirty="0" smtClean="0"/>
              <a:t>Владивосток</a:t>
            </a:r>
          </a:p>
          <a:p>
            <a:r>
              <a:rPr lang="ru-RU" dirty="0" smtClean="0"/>
              <a:t>201</a:t>
            </a:r>
            <a:r>
              <a:rPr lang="en-US" smtClean="0"/>
              <a:t>9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0" y="1466410"/>
            <a:ext cx="9144000" cy="309600"/>
          </a:xfrm>
        </p:spPr>
        <p:txBody>
          <a:bodyPr/>
          <a:lstStyle/>
          <a:p>
            <a:r>
              <a:rPr lang="ru-RU" dirty="0" smtClean="0"/>
              <a:t>Кафедра «Информационных технологий и систем»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xfrm>
            <a:off x="0" y="1818213"/>
            <a:ext cx="9144000" cy="896851"/>
          </a:xfrm>
          <a:solidFill>
            <a:schemeClr val="bg1">
              <a:alpha val="0"/>
            </a:schemeClr>
          </a:solidFill>
        </p:spPr>
        <p:txBody>
          <a:bodyPr/>
          <a:lstStyle/>
          <a:p>
            <a:r>
              <a:rPr lang="ru-RU" dirty="0" smtClean="0"/>
              <a:t>Дисциплина «Электропитание устройств и систем связи»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altLang="ru-RU" dirty="0" smtClean="0"/>
              <a:t>Содержание: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313510" y="801190"/>
            <a:ext cx="8525690" cy="505097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altLang="ru-RU" dirty="0">
                <a:cs typeface="Arial" panose="020B0604020202020204" pitchFamily="34" charset="0"/>
              </a:rPr>
              <a:t>Компенсационные стабилизаторы постоянного напряжения с импульсным регулированием</a:t>
            </a:r>
            <a:endParaRPr lang="ru-RU" altLang="ru-RU" dirty="0" smtClean="0"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altLang="ru-RU" dirty="0">
                <a:cs typeface="Arial" panose="020B0604020202020204" pitchFamily="34" charset="0"/>
              </a:rPr>
              <a:t>Стабилизаторы напряжения с широтно-импульсной </a:t>
            </a:r>
            <a:r>
              <a:rPr lang="ru-RU" altLang="ru-RU" dirty="0" smtClean="0">
                <a:cs typeface="Arial" panose="020B0604020202020204" pitchFamily="34" charset="0"/>
              </a:rPr>
              <a:t>модуляцией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Импульсные преобразователи с задающими </a:t>
            </a:r>
            <a:r>
              <a:rPr lang="ru-RU" dirty="0" smtClean="0"/>
              <a:t>генераторами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dirty="0">
                <a:cs typeface="Arial" panose="020B0604020202020204" pitchFamily="34" charset="0"/>
              </a:rPr>
              <a:t>Автогенераторные </a:t>
            </a:r>
            <a:r>
              <a:rPr lang="ru-RU" altLang="ru-RU" dirty="0" smtClean="0">
                <a:cs typeface="Arial" panose="020B0604020202020204" pitchFamily="34" charset="0"/>
              </a:rPr>
              <a:t>преобразователи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dirty="0" err="1">
                <a:cs typeface="Arial" panose="020B0604020202020204" pitchFamily="34" charset="0"/>
              </a:rPr>
              <a:t>Тиристорные</a:t>
            </a:r>
            <a:r>
              <a:rPr lang="ru-RU" altLang="ru-RU" dirty="0">
                <a:cs typeface="Arial" panose="020B0604020202020204" pitchFamily="34" charset="0"/>
              </a:rPr>
              <a:t> </a:t>
            </a:r>
            <a:r>
              <a:rPr lang="ru-RU" altLang="ru-RU" dirty="0" smtClean="0">
                <a:cs typeface="Arial" panose="020B0604020202020204" pitchFamily="34" charset="0"/>
              </a:rPr>
              <a:t>преобразователи</a:t>
            </a:r>
          </a:p>
          <a:p>
            <a:pPr marL="457200" indent="-457200">
              <a:buFont typeface="+mj-lt"/>
              <a:buAutoNum type="arabicPeriod"/>
            </a:pPr>
            <a:endParaRPr lang="ru-RU" altLang="ru-RU" dirty="0">
              <a:cs typeface="Arial" panose="020B0604020202020204" pitchFamily="34" charset="0"/>
            </a:endParaRPr>
          </a:p>
        </p:txBody>
      </p:sp>
      <p:sp>
        <p:nvSpPr>
          <p:cNvPr id="5" name="Нижний колонтитул 1"/>
          <p:cNvSpPr>
            <a:spLocks noGrp="1"/>
          </p:cNvSpPr>
          <p:nvPr>
            <p:ph type="ftr" sz="quarter" idx="3"/>
          </p:nvPr>
        </p:nvSpPr>
        <p:spPr>
          <a:xfrm>
            <a:off x="448734" y="6274800"/>
            <a:ext cx="7831666" cy="583200"/>
          </a:xfrm>
        </p:spPr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</a:t>
            </a:r>
            <a:r>
              <a:rPr lang="ru-RU" sz="1000" dirty="0"/>
              <a:t>Электропитание устройств и систем связи</a:t>
            </a:r>
            <a:r>
              <a:rPr lang="ru-RU" sz="1000" dirty="0" smtClean="0">
                <a:cs typeface="Arial" pitchFamily="34" charset="0"/>
              </a:rPr>
              <a:t>»</a:t>
            </a:r>
          </a:p>
          <a:p>
            <a:r>
              <a:rPr lang="ru-RU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dirty="0">
                <a:cs typeface="Arial" pitchFamily="34" charset="0"/>
              </a:rPr>
              <a:t>С ИМПУЛЬСНЫМ </a:t>
            </a:r>
            <a:r>
              <a:rPr lang="ru-RU" dirty="0" smtClean="0">
                <a:cs typeface="Arial" pitchFamily="34" charset="0"/>
              </a:rPr>
              <a:t>РЕГУЛИРОВАНИЕМ»</a:t>
            </a:r>
            <a:endParaRPr lang="ru-RU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34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altLang="ru-RU" dirty="0"/>
              <a:t>Компенсационные стабилизаторы постоянного напряжения с импульсным </a:t>
            </a:r>
            <a:r>
              <a:rPr lang="ru-RU" altLang="ru-RU" dirty="0" smtClean="0"/>
              <a:t>регулированием</a:t>
            </a:r>
            <a:endParaRPr lang="ru-RU" alt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Стабилизатор напряжения (тока), регулирующий элемент которого работает в режиме периодического переключения, называется стабилизатором с импульсным регулированием, или импульсным (ключевым) стабилизатором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algn="ctr"/>
            <a:r>
              <a:rPr lang="ru-RU" sz="1050" dirty="0"/>
              <a:t>Функциональная схема силовой цепи импульсного стабилизатора постоянного напряжения типа ПН.</a:t>
            </a:r>
          </a:p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729" y="2297542"/>
            <a:ext cx="5346542" cy="23391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0959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altLang="ru-RU" dirty="0"/>
              <a:t>Компенсационные стабилизаторы постоянного напряжения с импульсным </a:t>
            </a:r>
            <a:r>
              <a:rPr lang="ru-RU" altLang="ru-RU" dirty="0" smtClean="0"/>
              <a:t>регулированием</a:t>
            </a:r>
            <a:endParaRPr lang="ru-RU" alt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На </a:t>
            </a:r>
            <a:r>
              <a:rPr lang="ru-RU" sz="1600" dirty="0" smtClean="0"/>
              <a:t>предыдущем рисунке </a:t>
            </a:r>
            <a:r>
              <a:rPr lang="ru-RU" sz="1600" dirty="0"/>
              <a:t>приведена функциональная схема силовой цепи компенсационного стабилизатора постоянного напряжения с импульсным регулированием, в котором регулирующий элемент условно показан в виде ключа </a:t>
            </a:r>
            <a:r>
              <a:rPr lang="ru-RU" sz="1600" i="1" dirty="0"/>
              <a:t>Кл. </a:t>
            </a:r>
            <a:r>
              <a:rPr lang="ru-RU" sz="1600" dirty="0"/>
              <a:t>Этот ключ периодически замыкается, и на вход Г-образного сглаживающего </a:t>
            </a:r>
            <a:r>
              <a:rPr lang="en-US" sz="1600" dirty="0"/>
              <a:t>LC</a:t>
            </a:r>
            <a:r>
              <a:rPr lang="ru-RU" sz="1600" dirty="0"/>
              <a:t>-фильтра подаются импульсы напряжения (рис. 5.2), амплитуда которых равна величине входного напряжения </a:t>
            </a:r>
            <a:r>
              <a:rPr lang="en-US" sz="1600" dirty="0"/>
              <a:t>U</a:t>
            </a:r>
            <a:r>
              <a:rPr lang="ru-RU" sz="1600" baseline="-25000" dirty="0" err="1"/>
              <a:t>вх</a:t>
            </a:r>
            <a:r>
              <a:rPr lang="ru-RU" sz="1600" dirty="0"/>
              <a:t>, а длительность </a:t>
            </a:r>
            <a:r>
              <a:rPr lang="en-US" sz="1600" dirty="0"/>
              <a:t>t</a:t>
            </a:r>
            <a:r>
              <a:rPr lang="ru-RU" sz="1600" baseline="-25000" dirty="0"/>
              <a:t>и</a:t>
            </a:r>
            <a:r>
              <a:rPr lang="ru-RU" sz="1600" dirty="0"/>
              <a:t> – времени, соответствующему замкнутому состоянию ключа </a:t>
            </a:r>
            <a:r>
              <a:rPr lang="ru-RU" sz="1600" i="1" dirty="0"/>
              <a:t>Кл. </a:t>
            </a:r>
            <a:r>
              <a:rPr lang="ru-RU" sz="1600" dirty="0"/>
              <a:t>Интервал, в течение которого ключ </a:t>
            </a:r>
            <a:r>
              <a:rPr lang="ru-RU" sz="1600" i="1" dirty="0"/>
              <a:t>Кл </a:t>
            </a:r>
            <a:r>
              <a:rPr lang="ru-RU" sz="1600" dirty="0"/>
              <a:t>разомкнут, равен длительности паузы </a:t>
            </a:r>
            <a:r>
              <a:rPr lang="en-US" sz="1600" dirty="0"/>
              <a:t>t</a:t>
            </a:r>
            <a:r>
              <a:rPr lang="ru-RU" sz="1600" baseline="-25000" dirty="0"/>
              <a:t>п</a:t>
            </a:r>
            <a:r>
              <a:rPr lang="ru-RU" sz="1600" dirty="0"/>
              <a:t> между соседними импульсами. Период следования импульсов равен сумме длительностей импульсов </a:t>
            </a:r>
            <a:r>
              <a:rPr lang="en-US" sz="1600" dirty="0"/>
              <a:t>t</a:t>
            </a:r>
            <a:r>
              <a:rPr lang="ru-RU" sz="1600" baseline="-25000" dirty="0"/>
              <a:t>и</a:t>
            </a:r>
            <a:r>
              <a:rPr lang="ru-RU" sz="1600" i="1" dirty="0"/>
              <a:t> </a:t>
            </a:r>
            <a:r>
              <a:rPr lang="ru-RU" sz="1600" dirty="0" err="1"/>
              <a:t>и</a:t>
            </a:r>
            <a:r>
              <a:rPr lang="ru-RU" sz="1600" dirty="0"/>
              <a:t> </a:t>
            </a:r>
            <a:r>
              <a:rPr lang="en-US" sz="1600" dirty="0"/>
              <a:t>t</a:t>
            </a:r>
            <a:r>
              <a:rPr lang="ru-RU" sz="1600" baseline="-25000" dirty="0"/>
              <a:t>п</a:t>
            </a:r>
            <a:r>
              <a:rPr lang="ru-RU" sz="1600" dirty="0"/>
              <a:t>: </a:t>
            </a:r>
            <a:r>
              <a:rPr lang="en-US" sz="1600" dirty="0"/>
              <a:t>T</a:t>
            </a:r>
            <a:r>
              <a:rPr lang="ru-RU" sz="1600" dirty="0"/>
              <a:t> = </a:t>
            </a:r>
            <a:r>
              <a:rPr lang="en-US" sz="1600" dirty="0"/>
              <a:t>t</a:t>
            </a:r>
            <a:r>
              <a:rPr lang="ru-RU" sz="1600" baseline="-25000" dirty="0"/>
              <a:t>и</a:t>
            </a:r>
            <a:r>
              <a:rPr lang="ru-RU" sz="1600" dirty="0"/>
              <a:t> + </a:t>
            </a:r>
            <a:r>
              <a:rPr lang="en-US" sz="1600" dirty="0"/>
              <a:t>t</a:t>
            </a:r>
            <a:r>
              <a:rPr lang="ru-RU" sz="1600" baseline="-25000" dirty="0"/>
              <a:t>п</a:t>
            </a:r>
            <a:r>
              <a:rPr lang="ru-RU" sz="1600" dirty="0" smtClean="0"/>
              <a:t>.</a:t>
            </a:r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pPr algn="ctr"/>
            <a:r>
              <a:rPr lang="ru-RU" sz="1050" dirty="0"/>
              <a:t>График изменения во времени напряжения на входе сглаживающего фильтра в импульсном стабилизаторе типа ПН.</a:t>
            </a:r>
            <a:endParaRPr lang="ru-RU" sz="900" dirty="0"/>
          </a:p>
          <a:p>
            <a:endParaRPr lang="ru-RU" sz="1600" dirty="0"/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764" y="3491456"/>
            <a:ext cx="4082472" cy="19440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9481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altLang="ru-RU" dirty="0"/>
              <a:t>Компенсационные стабилизаторы постоянного напряжения с импульсным </a:t>
            </a:r>
            <a:r>
              <a:rPr lang="ru-RU" altLang="ru-RU" dirty="0" smtClean="0"/>
              <a:t>регулированием</a:t>
            </a:r>
            <a:endParaRPr lang="ru-RU" alt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Для идеального сглаживающего фильтра, в котором нет падения напряжения, среднее значение напряжения на выходе фильтра, т. е. на выходе стабилизатора</a:t>
            </a:r>
            <a:r>
              <a:rPr lang="ru-RU" sz="1600" dirty="0" smtClean="0"/>
              <a:t>: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sz="1600" dirty="0"/>
              <a:t>Из полученного соотношения следует, что при постоянных значениях </a:t>
            </a:r>
            <a:r>
              <a:rPr lang="en-US" sz="1600" dirty="0"/>
              <a:t>U</a:t>
            </a:r>
            <a:r>
              <a:rPr lang="ru-RU" sz="1600" baseline="-25000" dirty="0" err="1"/>
              <a:t>вх</a:t>
            </a:r>
            <a:r>
              <a:rPr lang="ru-RU" sz="1600" dirty="0"/>
              <a:t> и Т</a:t>
            </a:r>
            <a:r>
              <a:rPr lang="ru-RU" sz="1600" i="1" dirty="0"/>
              <a:t> </a:t>
            </a:r>
            <a:r>
              <a:rPr lang="ru-RU" sz="1600" dirty="0"/>
              <a:t>величина выходного напряжения стабилизатора </a:t>
            </a:r>
            <a:r>
              <a:rPr lang="en-US" sz="1600" dirty="0"/>
              <a:t>U</a:t>
            </a:r>
            <a:r>
              <a:rPr lang="ru-RU" sz="1600" baseline="-25000" dirty="0" err="1"/>
              <a:t>вых</a:t>
            </a:r>
            <a:r>
              <a:rPr lang="ru-RU" sz="1600" dirty="0"/>
              <a:t> пропорциональна длительности импульса </a:t>
            </a:r>
            <a:r>
              <a:rPr lang="en-US" sz="1600" dirty="0"/>
              <a:t>I</a:t>
            </a:r>
            <a:r>
              <a:rPr lang="ru-RU" sz="1600" baseline="-25000" dirty="0"/>
              <a:t>и</a:t>
            </a:r>
            <a:r>
              <a:rPr lang="ru-RU" sz="1600" dirty="0"/>
              <a:t>. Отношение длительности импульсов </a:t>
            </a:r>
            <a:r>
              <a:rPr lang="en-US" sz="1600" dirty="0"/>
              <a:t>I</a:t>
            </a:r>
            <a:r>
              <a:rPr lang="ru-RU" sz="1600" baseline="-25000" dirty="0"/>
              <a:t>и</a:t>
            </a:r>
            <a:r>
              <a:rPr lang="ru-RU" sz="1600" dirty="0"/>
              <a:t> к периоду их следования Т</a:t>
            </a:r>
            <a:r>
              <a:rPr lang="ru-RU" sz="1600" i="1" dirty="0"/>
              <a:t> </a:t>
            </a:r>
            <a:r>
              <a:rPr lang="ru-RU" sz="1600" dirty="0"/>
              <a:t>называется коэффициентом заполнения</a:t>
            </a:r>
            <a:r>
              <a:rPr lang="ru-RU" sz="1600" dirty="0" smtClean="0"/>
              <a:t>:</a:t>
            </a:r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r>
              <a:rPr lang="ru-RU" sz="1600" dirty="0"/>
              <a:t>Соответственно при Т = </a:t>
            </a:r>
            <a:r>
              <a:rPr lang="ru-RU" sz="1600" dirty="0" err="1"/>
              <a:t>const</a:t>
            </a:r>
            <a:r>
              <a:rPr lang="ru-RU" sz="1600" dirty="0"/>
              <a:t> </a:t>
            </a:r>
            <a:r>
              <a:rPr lang="ru-RU" sz="1600" dirty="0" smtClean="0"/>
              <a:t>получается</a:t>
            </a:r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100" dirty="0"/>
          </a:p>
          <a:p>
            <a:r>
              <a:rPr lang="ru-RU" sz="1400" dirty="0"/>
              <a:t>где </a:t>
            </a:r>
            <a:r>
              <a:rPr lang="ru-RU" sz="1400" dirty="0" err="1"/>
              <a:t>K</a:t>
            </a:r>
            <a:r>
              <a:rPr lang="ru-RU" sz="1400" baseline="-25000" dirty="0" err="1"/>
              <a:t>з</a:t>
            </a:r>
            <a:r>
              <a:rPr lang="ru-RU" sz="1400" baseline="-25000" dirty="0"/>
              <a:t> </a:t>
            </a:r>
            <a:r>
              <a:rPr lang="ru-RU" sz="1400" dirty="0"/>
              <a:t>&lt; 1, т. е. среднее значение выходного напряжения в рассматриваемой схеме будет всегда меньше среднего значения входного напряжения. </a:t>
            </a:r>
            <a:endParaRPr lang="ru-RU" sz="1100" dirty="0"/>
          </a:p>
          <a:p>
            <a:endParaRPr lang="ru-RU" dirty="0"/>
          </a:p>
          <a:p>
            <a:endParaRPr lang="ru-RU" sz="16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28596" y="2087417"/>
            <a:ext cx="1113849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8396545"/>
              </p:ext>
            </p:extLst>
          </p:nvPr>
        </p:nvGraphicFramePr>
        <p:xfrm>
          <a:off x="711723" y="1884219"/>
          <a:ext cx="2395033" cy="757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r:id="rId3" imgW="1511300" imgH="482600" progId="Equation.DSMT4">
                  <p:embed/>
                </p:oleObj>
              </mc:Choice>
              <mc:Fallback>
                <p:oleObj r:id="rId3" imgW="1511300" imgH="4826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723" y="1884219"/>
                        <a:ext cx="2395033" cy="7573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711723" y="4212430"/>
            <a:ext cx="1798722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3349374"/>
              </p:ext>
            </p:extLst>
          </p:nvPr>
        </p:nvGraphicFramePr>
        <p:xfrm>
          <a:off x="711723" y="4119637"/>
          <a:ext cx="1083804" cy="3958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r:id="rId5" imgW="647700" imgH="228600" progId="Equation.DSMT4">
                  <p:embed/>
                </p:oleObj>
              </mc:Choice>
              <mc:Fallback>
                <p:oleObj r:id="rId5" imgW="647700" imgH="2286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723" y="4119637"/>
                        <a:ext cx="1083804" cy="39580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628595" y="5121088"/>
            <a:ext cx="1320534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207782"/>
              </p:ext>
            </p:extLst>
          </p:nvPr>
        </p:nvGraphicFramePr>
        <p:xfrm>
          <a:off x="711723" y="5033692"/>
          <a:ext cx="1304522" cy="38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r:id="rId7" imgW="812447" imgH="228501" progId="Equation.DSMT4">
                  <p:embed/>
                </p:oleObj>
              </mc:Choice>
              <mc:Fallback>
                <p:oleObj r:id="rId7" imgW="812447" imgH="228501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723" y="5033692"/>
                        <a:ext cx="1304522" cy="3818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17934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altLang="ru-RU" dirty="0"/>
              <a:t>Компенсационные стабилизаторы постоянного напряжения с импульсным </a:t>
            </a:r>
            <a:r>
              <a:rPr lang="ru-RU" altLang="ru-RU" dirty="0" smtClean="0"/>
              <a:t>регулированием</a:t>
            </a:r>
            <a:endParaRPr lang="ru-RU" alt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Функциональная схема силовой цепи импульсного стабилизатора постоянного напряжения типа ПВ, приведенная на </a:t>
            </a:r>
            <a:r>
              <a:rPr lang="ru-RU" sz="1600" dirty="0" smtClean="0"/>
              <a:t>рисунке ниже, </a:t>
            </a:r>
            <a:r>
              <a:rPr lang="ru-RU" sz="1600" dirty="0"/>
              <a:t>содержит четыре основных элемента: ключ </a:t>
            </a:r>
            <a:r>
              <a:rPr lang="ru-RU" sz="1600" i="1" dirty="0"/>
              <a:t>Кл, </a:t>
            </a:r>
            <a:r>
              <a:rPr lang="ru-RU" sz="1600" dirty="0"/>
              <a:t>реактор </a:t>
            </a:r>
            <a:r>
              <a:rPr lang="en-US" sz="1600" dirty="0"/>
              <a:t>L</a:t>
            </a:r>
            <a:r>
              <a:rPr lang="ru-RU" sz="1600" dirty="0"/>
              <a:t>, конденсатор С и вентиль Д</a:t>
            </a:r>
            <a:r>
              <a:rPr lang="ru-RU" sz="1600" i="1" dirty="0"/>
              <a:t>. </a:t>
            </a:r>
            <a:r>
              <a:rPr lang="ru-RU" sz="1600" dirty="0"/>
              <a:t>Из этих же элементов можно синтезировать силовую цепь импульсного стабилизатора постоянного напряжения, у которого величина напряжения на выходе </a:t>
            </a:r>
            <a:r>
              <a:rPr lang="en-US" sz="1600" dirty="0"/>
              <a:t>U</a:t>
            </a:r>
            <a:r>
              <a:rPr lang="ru-RU" sz="1600" baseline="-25000" dirty="0" err="1"/>
              <a:t>вых</a:t>
            </a:r>
            <a:r>
              <a:rPr lang="ru-RU" sz="1600" dirty="0"/>
              <a:t> будет больше величины напряжения на его входе </a:t>
            </a:r>
            <a:r>
              <a:rPr lang="en-US" sz="1600" dirty="0"/>
              <a:t>U</a:t>
            </a:r>
            <a:r>
              <a:rPr lang="ru-RU" sz="1600" baseline="-25000" dirty="0" err="1"/>
              <a:t>вх</a:t>
            </a:r>
            <a:r>
              <a:rPr lang="ru-RU" sz="1600" dirty="0"/>
              <a:t>. </a:t>
            </a:r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pPr algn="ctr"/>
            <a:r>
              <a:rPr lang="ru-RU" sz="1100" dirty="0"/>
              <a:t>Функциональная схема силовой цепи импульсного стабилизатора постоянного напряжения типа ПВ.</a:t>
            </a:r>
          </a:p>
          <a:p>
            <a:endParaRPr lang="ru-RU" sz="1600" dirty="0"/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269" y="2692399"/>
            <a:ext cx="4831462" cy="18980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6135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altLang="ru-RU" dirty="0"/>
              <a:t>Компенсационные стабилизаторы постоянного напряжения с импульсным </a:t>
            </a:r>
            <a:r>
              <a:rPr lang="ru-RU" altLang="ru-RU" dirty="0" smtClean="0"/>
              <a:t>регулированием</a:t>
            </a:r>
            <a:endParaRPr lang="ru-RU" alt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914400"/>
            <a:ext cx="7886808" cy="5449455"/>
          </a:xfrm>
        </p:spPr>
        <p:txBody>
          <a:bodyPr>
            <a:normAutofit/>
          </a:bodyPr>
          <a:lstStyle/>
          <a:p>
            <a:r>
              <a:rPr lang="ru-RU" sz="1600" dirty="0"/>
              <a:t>В импульсном стабилизаторе типа ПВ напряжение на выходе стабилизатора </a:t>
            </a:r>
            <a:r>
              <a:rPr lang="en-US" sz="1600" dirty="0"/>
              <a:t>U</a:t>
            </a:r>
            <a:r>
              <a:rPr lang="ru-RU" sz="1600" baseline="-25000" dirty="0" err="1"/>
              <a:t>вых</a:t>
            </a:r>
            <a:r>
              <a:rPr lang="ru-RU" sz="1600" dirty="0"/>
              <a:t> связано с напряжением на его входе </a:t>
            </a:r>
            <a:r>
              <a:rPr lang="en-US" sz="1600" dirty="0"/>
              <a:t>U</a:t>
            </a:r>
            <a:r>
              <a:rPr lang="ru-RU" sz="1600" baseline="-25000" dirty="0" err="1"/>
              <a:t>вх</a:t>
            </a:r>
            <a:r>
              <a:rPr lang="ru-RU" sz="1600" baseline="-25000" dirty="0"/>
              <a:t> </a:t>
            </a:r>
            <a:r>
              <a:rPr lang="ru-RU" sz="1600" dirty="0"/>
              <a:t> </a:t>
            </a:r>
            <a:r>
              <a:rPr lang="ru-RU" sz="1600" dirty="0" smtClean="0"/>
              <a:t>выражением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en-US" sz="1600" dirty="0"/>
          </a:p>
          <a:p>
            <a:r>
              <a:rPr lang="ru-RU" sz="1600" dirty="0"/>
              <a:t>Если цепь обратной связи формирует сигнал, который открывает регулирующий транзистор при уменьшении выходного напряжения ниже уровня (порога) </a:t>
            </a:r>
            <a:r>
              <a:rPr lang="ru-RU" sz="1600" dirty="0" err="1"/>
              <a:t>Uвых</a:t>
            </a:r>
            <a:r>
              <a:rPr lang="ru-RU" sz="1600" dirty="0"/>
              <a:t> </a:t>
            </a:r>
            <a:r>
              <a:rPr lang="ru-RU" sz="1600" dirty="0" err="1"/>
              <a:t>min</a:t>
            </a:r>
            <a:r>
              <a:rPr lang="ru-RU" sz="1600" dirty="0"/>
              <a:t>, и закрывает регулирующий транзистор при увеличении выходного напряжения выше порога </a:t>
            </a:r>
            <a:r>
              <a:rPr lang="ru-RU" sz="1600" dirty="0" err="1"/>
              <a:t>Uвых</a:t>
            </a:r>
            <a:r>
              <a:rPr lang="ru-RU" sz="1600" dirty="0"/>
              <a:t> m, то такой стабилизатор называют релейным или двухпозиционным</a:t>
            </a:r>
            <a:r>
              <a:rPr lang="ru-RU" sz="1600" dirty="0" smtClean="0"/>
              <a:t>.</a:t>
            </a:r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pPr algn="ctr"/>
            <a:endParaRPr lang="en-US" sz="900" dirty="0" smtClean="0"/>
          </a:p>
          <a:p>
            <a:pPr algn="ctr"/>
            <a:r>
              <a:rPr lang="ru-RU" sz="1100" dirty="0" smtClean="0"/>
              <a:t>Структурная  </a:t>
            </a:r>
            <a:r>
              <a:rPr lang="ru-RU" sz="1100" dirty="0"/>
              <a:t>схема  двух позиционного   импульсного    стабилизатора постоянного напряжения</a:t>
            </a:r>
            <a:endParaRPr lang="ru-RU" sz="1000" dirty="0"/>
          </a:p>
          <a:p>
            <a:endParaRPr lang="ru-R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28597" y="2161308"/>
            <a:ext cx="1290002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6676316"/>
              </p:ext>
            </p:extLst>
          </p:nvPr>
        </p:nvGraphicFramePr>
        <p:xfrm>
          <a:off x="711724" y="1828799"/>
          <a:ext cx="1630993" cy="6650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r:id="rId3" imgW="1066800" imgH="431800" progId="Equation.DSMT4">
                  <p:embed/>
                </p:oleObj>
              </mc:Choice>
              <mc:Fallback>
                <p:oleObj r:id="rId3" imgW="1066800" imgH="4318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724" y="1828799"/>
                        <a:ext cx="1630993" cy="66501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8618" y="3818615"/>
            <a:ext cx="3546764" cy="19620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7424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altLang="ru-RU" dirty="0"/>
              <a:t>Компенсационные стабилизаторы постоянного напряжения с импульсным </a:t>
            </a:r>
            <a:r>
              <a:rPr lang="ru-RU" altLang="ru-RU" dirty="0" smtClean="0"/>
              <a:t>регулированием</a:t>
            </a:r>
            <a:endParaRPr lang="ru-RU" alt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Изменение частоты переключения РЭ под воздействием дестабилизирующих факторов является недостатком релейных импульсных стабилизаторов постоянного напряжения, так </a:t>
            </a:r>
            <a:r>
              <a:rPr lang="ru-RU" sz="1600" i="1" dirty="0"/>
              <a:t>как </a:t>
            </a:r>
            <a:r>
              <a:rPr lang="ru-RU" sz="1600" dirty="0"/>
              <a:t>элементы сглаживающего фильтра СФ (</a:t>
            </a:r>
            <a:r>
              <a:rPr lang="en-US" sz="1600" dirty="0"/>
              <a:t>L</a:t>
            </a:r>
            <a:r>
              <a:rPr lang="ru-RU" sz="1600" dirty="0"/>
              <a:t> и С) должны быть рассчитаны из условия снижения амплитуды пульсаций на нагрузке до допустимой величины при минимальном значении частоты. </a:t>
            </a:r>
            <a:endParaRPr lang="en-US" sz="1600" dirty="0" smtClean="0"/>
          </a:p>
          <a:p>
            <a:endParaRPr lang="en-US" sz="1600" dirty="0"/>
          </a:p>
          <a:p>
            <a:r>
              <a:rPr lang="ru-RU" sz="1600" dirty="0"/>
              <a:t>Амплитуда пульсаций  выходного напряжения (</a:t>
            </a:r>
            <a:r>
              <a:rPr lang="ru-RU" sz="1600" dirty="0" err="1"/>
              <a:t>Uвых</a:t>
            </a:r>
            <a:r>
              <a:rPr lang="ru-RU" sz="1600" dirty="0"/>
              <a:t> m  </a:t>
            </a:r>
            <a:r>
              <a:rPr lang="ru-RU" sz="1600" dirty="0" err="1"/>
              <a:t>Uвых</a:t>
            </a:r>
            <a:r>
              <a:rPr lang="ru-RU" sz="1600" dirty="0"/>
              <a:t> </a:t>
            </a:r>
            <a:r>
              <a:rPr lang="ru-RU" sz="1600" dirty="0" err="1"/>
              <a:t>min</a:t>
            </a:r>
            <a:r>
              <a:rPr lang="ru-RU" sz="1600" dirty="0"/>
              <a:t>)/2 определяется разностью напряжении верхнего и нижнего порогов срабатывания ПЭ и коэффициентом усиления УПТ. Она может быть уменьшена путем увеличения коэффициента усиления УПТ и уменьшения разности между нижним и верхним порогами срабатывания ПЭ</a:t>
            </a:r>
            <a:r>
              <a:rPr lang="ru-RU" sz="1600" dirty="0" smtClean="0"/>
              <a:t>.</a:t>
            </a:r>
            <a:endParaRPr lang="en-US" sz="1600" dirty="0" smtClean="0"/>
          </a:p>
          <a:p>
            <a:endParaRPr lang="en-US" sz="1600" dirty="0"/>
          </a:p>
          <a:p>
            <a:r>
              <a:rPr lang="ru-RU" sz="1600" dirty="0"/>
              <a:t>Достоинством релейного импульсного стабилизатора </a:t>
            </a:r>
            <a:r>
              <a:rPr lang="ru-RU" sz="1600" dirty="0" err="1"/>
              <a:t>постоян¬ного</a:t>
            </a:r>
            <a:r>
              <a:rPr lang="ru-RU" sz="1600" dirty="0"/>
              <a:t> напряжения является относительная простота схемы и практическая </a:t>
            </a:r>
            <a:r>
              <a:rPr lang="ru-RU" sz="1600" dirty="0" err="1"/>
              <a:t>безынерционность</a:t>
            </a:r>
            <a:r>
              <a:rPr lang="ru-RU" sz="1600" dirty="0"/>
              <a:t> работы, так как момент переключения РО определяется пороговыми значениями </a:t>
            </a:r>
            <a:r>
              <a:rPr lang="ru-RU" sz="1600" dirty="0" err="1"/>
              <a:t>Uвых</a:t>
            </a:r>
            <a:r>
              <a:rPr lang="ru-RU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721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altLang="ru-RU" dirty="0"/>
              <a:t>Стабилизаторы напряжения с широтно-импульсной модуляцией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Если отклонение выходного напряжения вызывает изменение режима работы генератора импульсов ГИ, на выходе которого формируются импульсы изменяющейся длительности, то такой способ формирования импульсного сигнала называется </a:t>
            </a:r>
            <a:r>
              <a:rPr lang="ru-RU" sz="1600" i="1" dirty="0"/>
              <a:t>широтно-импульсной модуляцией первого рода. </a:t>
            </a:r>
            <a:r>
              <a:rPr lang="ru-RU" sz="1600" dirty="0"/>
              <a:t>На </a:t>
            </a:r>
            <a:r>
              <a:rPr lang="ru-RU" sz="1600" dirty="0" smtClean="0"/>
              <a:t>рисунках ниже </a:t>
            </a:r>
            <a:r>
              <a:rPr lang="ru-RU" sz="1600" dirty="0"/>
              <a:t>показана структурная схема импульсного стабилизатора постоянного напряжения с ШИМ </a:t>
            </a:r>
            <a:r>
              <a:rPr lang="en-US" sz="1600" dirty="0"/>
              <a:t>I</a:t>
            </a:r>
            <a:r>
              <a:rPr lang="ru-RU" sz="1600" dirty="0"/>
              <a:t> рода</a:t>
            </a:r>
            <a:r>
              <a:rPr lang="ru-RU" sz="1600" dirty="0" smtClean="0"/>
              <a:t>.</a:t>
            </a:r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pPr algn="ctr"/>
            <a:r>
              <a:rPr lang="ru-RU" sz="1200" dirty="0"/>
              <a:t>Структурные схемы импульсных  стабилизаторов    с широтно-импульсным управлением.</a:t>
            </a:r>
            <a:endParaRPr lang="ru-RU" sz="105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253672" y="298334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3968291"/>
              </p:ext>
            </p:extLst>
          </p:nvPr>
        </p:nvGraphicFramePr>
        <p:xfrm>
          <a:off x="1258719" y="2888817"/>
          <a:ext cx="6211696" cy="17293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Точечный рисунок" r:id="rId3" imgW="7857143" imgH="2180952" progId="Paint.Picture">
                  <p:embed/>
                </p:oleObj>
              </mc:Choice>
              <mc:Fallback>
                <p:oleObj name="Точечный рисунок" r:id="rId3" imgW="7857143" imgH="2180952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719" y="2888817"/>
                        <a:ext cx="6211696" cy="172936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33436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altLang="ru-RU" dirty="0"/>
              <a:t>Стабилизаторы напряжения с широтно-импульсной </a:t>
            </a:r>
            <a:r>
              <a:rPr lang="ru-RU" altLang="ru-RU" dirty="0" smtClean="0"/>
              <a:t>модуляцией</a:t>
            </a:r>
            <a:endParaRPr lang="ru-RU" alt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Стабилизатор постоянного напряжения    с импульсным  режимом работы регулирующего элемента    является    замкнутой   импульсной системой автоматического регулирования, структурная схема которой представлена на </a:t>
            </a:r>
            <a:r>
              <a:rPr lang="ru-RU" sz="1600" dirty="0" smtClean="0"/>
              <a:t>рисунке ниже</a:t>
            </a:r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r>
              <a:rPr lang="ru-RU" sz="1600" dirty="0"/>
              <a:t>С помощью цепи обратной связи ОС уровень сигнала на выходе НЧ (выходное напряжение стабилизатора) поддерживается постоянным. На вход импульсного элемента подается непрерывный сигнал рассогласования, равный разности между опорным напряжением </a:t>
            </a:r>
            <a:r>
              <a:rPr lang="en-US" sz="1600" dirty="0" err="1"/>
              <a:t>U</a:t>
            </a:r>
            <a:r>
              <a:rPr lang="en-US" sz="1600" baseline="-25000" dirty="0" err="1"/>
              <a:t>o</a:t>
            </a:r>
            <a:r>
              <a:rPr lang="ru-RU" sz="1600" baseline="-25000" dirty="0"/>
              <a:t>п</a:t>
            </a:r>
            <a:r>
              <a:rPr lang="ru-RU" sz="1600" dirty="0"/>
              <a:t> и выходным напряжением: </a:t>
            </a:r>
            <a:r>
              <a:rPr lang="en-US" sz="1600" dirty="0" err="1"/>
              <a:t>u</a:t>
            </a:r>
            <a:r>
              <a:rPr lang="en-US" sz="1600" baseline="-25000" dirty="0" err="1"/>
              <a:t>c</a:t>
            </a:r>
            <a:r>
              <a:rPr lang="ru-RU" sz="1600" dirty="0"/>
              <a:t>(</a:t>
            </a:r>
            <a:r>
              <a:rPr lang="en-US" sz="1600" dirty="0"/>
              <a:t>t</a:t>
            </a:r>
            <a:r>
              <a:rPr lang="ru-RU" sz="1600" dirty="0"/>
              <a:t>) = </a:t>
            </a:r>
            <a:r>
              <a:rPr lang="en-US" sz="1600" dirty="0" err="1"/>
              <a:t>U</a:t>
            </a:r>
            <a:r>
              <a:rPr lang="en-US" sz="1600" baseline="-25000" dirty="0" err="1"/>
              <a:t>o</a:t>
            </a:r>
            <a:r>
              <a:rPr lang="ru-RU" sz="1600" baseline="-25000" dirty="0"/>
              <a:t>п</a:t>
            </a:r>
            <a:r>
              <a:rPr lang="ru-RU" sz="1600" dirty="0"/>
              <a:t> – </a:t>
            </a:r>
            <a:r>
              <a:rPr lang="en-US" sz="1600" dirty="0"/>
              <a:t>U</a:t>
            </a:r>
            <a:r>
              <a:rPr lang="ru-RU" sz="1600" baseline="-25000" dirty="0" err="1"/>
              <a:t>вых</a:t>
            </a:r>
            <a:r>
              <a:rPr lang="ru-RU" sz="1600" dirty="0"/>
              <a:t>(t).</a:t>
            </a:r>
          </a:p>
          <a:p>
            <a:endParaRPr lang="ru-RU" sz="1600" dirty="0"/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041" y="2304471"/>
            <a:ext cx="5343052" cy="15470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1506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altLang="ru-RU" dirty="0"/>
              <a:t>Стабилизаторы напряжения с широтно-импульсной </a:t>
            </a:r>
            <a:r>
              <a:rPr lang="ru-RU" altLang="ru-RU" dirty="0" smtClean="0"/>
              <a:t>модуляцией</a:t>
            </a:r>
            <a:endParaRPr lang="ru-RU" alt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Импульсный элемент можно представить состоящим из </a:t>
            </a:r>
            <a:r>
              <a:rPr lang="ru-RU" sz="1600" dirty="0">
                <a:sym typeface="Symbol" panose="05050102010706020507" pitchFamily="18" charset="2"/>
              </a:rPr>
              <a:t></a:t>
            </a:r>
            <a:r>
              <a:rPr lang="ru-RU" sz="1600" dirty="0"/>
              <a:t>-ключа (</a:t>
            </a:r>
            <a:r>
              <a:rPr lang="ru-RU" sz="1600" dirty="0">
                <a:sym typeface="Symbol" panose="05050102010706020507" pitchFamily="18" charset="2"/>
              </a:rPr>
              <a:t></a:t>
            </a:r>
            <a:r>
              <a:rPr lang="ru-RU" sz="1600" dirty="0"/>
              <a:t>-</a:t>
            </a:r>
            <a:r>
              <a:rPr lang="ru-RU" sz="1600" dirty="0" err="1"/>
              <a:t>кл</a:t>
            </a:r>
            <a:r>
              <a:rPr lang="ru-RU" sz="1600" dirty="0"/>
              <a:t>.) и формирующего элемента ФЭ. С помощью </a:t>
            </a:r>
            <a:r>
              <a:rPr lang="ru-RU" sz="1600" dirty="0">
                <a:sym typeface="Symbol" panose="05050102010706020507" pitchFamily="18" charset="2"/>
              </a:rPr>
              <a:t></a:t>
            </a:r>
            <a:r>
              <a:rPr lang="ru-RU" sz="1600" dirty="0"/>
              <a:t>-</a:t>
            </a:r>
            <a:r>
              <a:rPr lang="ru-RU" sz="1600" dirty="0" err="1"/>
              <a:t>кл</a:t>
            </a:r>
            <a:r>
              <a:rPr lang="ru-RU" sz="1600" dirty="0"/>
              <a:t>. непрерывная функция </a:t>
            </a:r>
            <a:r>
              <a:rPr lang="en-US" sz="1600" dirty="0" err="1"/>
              <a:t>u</a:t>
            </a:r>
            <a:r>
              <a:rPr lang="en-US" sz="1600" baseline="-25000" dirty="0" err="1"/>
              <a:t>c</a:t>
            </a:r>
            <a:r>
              <a:rPr lang="ru-RU" sz="1600" dirty="0"/>
              <a:t>(</a:t>
            </a:r>
            <a:r>
              <a:rPr lang="en-US" sz="1600" dirty="0"/>
              <a:t>t</a:t>
            </a:r>
            <a:r>
              <a:rPr lang="ru-RU" sz="1600" dirty="0"/>
              <a:t>)</a:t>
            </a:r>
            <a:r>
              <a:rPr lang="ru-RU" sz="1600" i="1" dirty="0"/>
              <a:t> </a:t>
            </a:r>
            <a:r>
              <a:rPr lang="ru-RU" sz="1600" dirty="0"/>
              <a:t>преобразуется в последовательность импульсов </a:t>
            </a:r>
            <a:r>
              <a:rPr lang="ru-RU" sz="1600" dirty="0" err="1"/>
              <a:t>и</a:t>
            </a:r>
            <a:r>
              <a:rPr lang="ru-RU" sz="1600" baseline="-25000" dirty="0" err="1"/>
              <a:t>с</a:t>
            </a:r>
            <a:r>
              <a:rPr lang="ru-RU" sz="1600" dirty="0"/>
              <a:t>(</a:t>
            </a:r>
            <a:r>
              <a:rPr lang="en-US" sz="1600" dirty="0"/>
              <a:t>n</a:t>
            </a:r>
            <a:r>
              <a:rPr lang="ru-RU" sz="1600" dirty="0"/>
              <a:t>Т), имеющих бесконечно малую длительность и беско­нечно большую амплитуду, модулированных сигналом </a:t>
            </a:r>
            <a:r>
              <a:rPr lang="en-US" sz="1600" dirty="0" err="1"/>
              <a:t>u</a:t>
            </a:r>
            <a:r>
              <a:rPr lang="en-US" sz="1600" baseline="-25000" dirty="0" err="1"/>
              <a:t>c</a:t>
            </a:r>
            <a:r>
              <a:rPr lang="ru-RU" sz="1600" dirty="0"/>
              <a:t>(</a:t>
            </a:r>
            <a:r>
              <a:rPr lang="en-US" sz="1600" dirty="0"/>
              <a:t>t</a:t>
            </a:r>
            <a:r>
              <a:rPr lang="ru-RU" sz="1600" dirty="0" smtClean="0"/>
              <a:t>):</a:t>
            </a:r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r>
              <a:rPr lang="ru-RU" sz="1600" dirty="0" smtClean="0"/>
              <a:t>Формирующий </a:t>
            </a:r>
            <a:r>
              <a:rPr lang="ru-RU" sz="1600" dirty="0"/>
              <a:t>элемент преобразует последовательность </a:t>
            </a:r>
            <a:r>
              <a:rPr lang="ru-RU" sz="1600" dirty="0">
                <a:sym typeface="Symbol" panose="05050102010706020507" pitchFamily="18" charset="2"/>
              </a:rPr>
              <a:t></a:t>
            </a:r>
            <a:r>
              <a:rPr lang="ru-RU" sz="1600" dirty="0"/>
              <a:t>-импульсов </a:t>
            </a:r>
            <a:r>
              <a:rPr lang="en-US" sz="1600" dirty="0"/>
              <a:t>u</a:t>
            </a:r>
            <a:r>
              <a:rPr lang="ru-RU" sz="1600" baseline="-25000" dirty="0"/>
              <a:t>с</a:t>
            </a:r>
            <a:r>
              <a:rPr lang="ru-RU" sz="1600" dirty="0"/>
              <a:t>(</a:t>
            </a:r>
            <a:r>
              <a:rPr lang="ru-RU" sz="1600" dirty="0" err="1"/>
              <a:t>nТ</a:t>
            </a:r>
            <a:r>
              <a:rPr lang="ru-RU" sz="1600" dirty="0"/>
              <a:t>) в последовательность модулированных импульсов конечной амплитуды и длительности </a:t>
            </a:r>
            <a:r>
              <a:rPr lang="en-US" sz="1600" dirty="0"/>
              <a:t>u</a:t>
            </a:r>
            <a:r>
              <a:rPr lang="ru-RU" sz="1600" baseline="-25000" dirty="0"/>
              <a:t>н</a:t>
            </a:r>
            <a:r>
              <a:rPr lang="ru-RU" sz="1600" dirty="0"/>
              <a:t>(</a:t>
            </a:r>
            <a:r>
              <a:rPr lang="en-US" sz="1600" dirty="0"/>
              <a:t>t</a:t>
            </a:r>
            <a:r>
              <a:rPr lang="ru-RU" sz="1600" dirty="0" smtClean="0"/>
              <a:t>):</a:t>
            </a:r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r>
              <a:rPr lang="ru-RU" sz="1600" dirty="0" smtClean="0"/>
              <a:t>где </a:t>
            </a:r>
            <a:r>
              <a:rPr lang="ru-RU" sz="1600" dirty="0"/>
              <a:t>S(t) – функция, описывающая импульс.</a:t>
            </a:r>
          </a:p>
          <a:p>
            <a:r>
              <a:rPr lang="ru-RU" sz="1600" dirty="0"/>
              <a:t>Передаточная функция формирующего элемента ФЭ имеет вид</a:t>
            </a:r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28597" y="244763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4049856"/>
              </p:ext>
            </p:extLst>
          </p:nvPr>
        </p:nvGraphicFramePr>
        <p:xfrm>
          <a:off x="711507" y="2249532"/>
          <a:ext cx="3860493" cy="6557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3" r:id="rId4" imgW="2565400" imgH="431800" progId="Equation.DSMT4">
                  <p:embed/>
                </p:oleObj>
              </mc:Choice>
              <mc:Fallback>
                <p:oleObj r:id="rId4" imgW="2565400" imgH="4318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507" y="2249532"/>
                        <a:ext cx="3860493" cy="65578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28596" y="4053897"/>
            <a:ext cx="1170736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6673333"/>
              </p:ext>
            </p:extLst>
          </p:nvPr>
        </p:nvGraphicFramePr>
        <p:xfrm>
          <a:off x="711507" y="3680260"/>
          <a:ext cx="2422470" cy="6012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4" r:id="rId6" imgW="1752600" imgH="431800" progId="Equation.DSMT4">
                  <p:embed/>
                </p:oleObj>
              </mc:Choice>
              <mc:Fallback>
                <p:oleObj r:id="rId6" imgW="1752600" imgH="4318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507" y="3680260"/>
                        <a:ext cx="2422470" cy="60122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28596" y="5576090"/>
            <a:ext cx="1319439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4117837"/>
              </p:ext>
            </p:extLst>
          </p:nvPr>
        </p:nvGraphicFramePr>
        <p:xfrm>
          <a:off x="711507" y="5128870"/>
          <a:ext cx="2162896" cy="6987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5" r:id="rId8" imgW="1435100" imgH="469900" progId="Equation.DSMT4">
                  <p:embed/>
                </p:oleObj>
              </mc:Choice>
              <mc:Fallback>
                <p:oleObj r:id="rId8" imgW="1435100" imgH="4699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507" y="5128870"/>
                        <a:ext cx="2162896" cy="69870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9789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altLang="ru-RU" dirty="0"/>
              <a:t>Стабилизаторы напряжения с широтно-импульсной </a:t>
            </a:r>
            <a:r>
              <a:rPr lang="ru-RU" altLang="ru-RU" dirty="0" smtClean="0"/>
              <a:t>модуляцией</a:t>
            </a:r>
            <a:endParaRPr lang="ru-RU" alt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При условии, что передаточная функция </a:t>
            </a:r>
            <a:r>
              <a:rPr lang="ru-RU" sz="1600" dirty="0">
                <a:sym typeface="Symbol" panose="05050102010706020507" pitchFamily="18" charset="2"/>
              </a:rPr>
              <a:t></a:t>
            </a:r>
            <a:r>
              <a:rPr lang="ru-RU" sz="1600" dirty="0"/>
              <a:t>-</a:t>
            </a:r>
            <a:r>
              <a:rPr lang="ru-RU" sz="1600" dirty="0" err="1"/>
              <a:t>кл</a:t>
            </a:r>
            <a:r>
              <a:rPr lang="ru-RU" sz="1600" dirty="0"/>
              <a:t>. равна 1, а передаточная функция непрерывной части НЧ обозначается </a:t>
            </a:r>
            <a:r>
              <a:rPr lang="ru-RU" sz="1600" dirty="0" err="1"/>
              <a:t>Н</a:t>
            </a:r>
            <a:r>
              <a:rPr lang="ru-RU" sz="1600" baseline="-25000" dirty="0" err="1"/>
              <a:t>нч</a:t>
            </a:r>
            <a:r>
              <a:rPr lang="ru-RU" sz="1600" dirty="0"/>
              <a:t>(р), передаточная функция системы определяется как произведение передаточных функций ее элементов</a:t>
            </a:r>
            <a:r>
              <a:rPr lang="ru-RU" sz="1600" dirty="0" smtClean="0"/>
              <a:t>:</a:t>
            </a:r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r>
              <a:rPr lang="ru-RU" sz="1600" dirty="0"/>
              <a:t>Считая, что реактор и конденсатор идеальны, получаем выражение для передаточной функции НЧ</a:t>
            </a:r>
            <a:r>
              <a:rPr lang="ru-RU" sz="1600" dirty="0" smtClean="0"/>
              <a:t>:</a:t>
            </a:r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r>
              <a:rPr lang="ru-RU" sz="1600" dirty="0"/>
              <a:t>Где                                                    при i(0) = 0 и U(0) = 0</a:t>
            </a:r>
            <a:r>
              <a:rPr lang="ru-RU" sz="1600" dirty="0" smtClean="0"/>
              <a:t>.</a:t>
            </a:r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/>
          </a:p>
          <a:p>
            <a:r>
              <a:rPr lang="ru-RU" sz="1600" dirty="0" smtClean="0"/>
              <a:t>Соответственно</a:t>
            </a:r>
            <a:endParaRPr lang="ru-RU" sz="1600" dirty="0"/>
          </a:p>
          <a:p>
            <a:r>
              <a:rPr lang="ru-RU" sz="1600" dirty="0" smtClean="0"/>
              <a:t>	</a:t>
            </a:r>
            <a:endParaRPr lang="ru-RU" sz="1600" dirty="0"/>
          </a:p>
          <a:p>
            <a:endParaRPr lang="ru-RU" sz="16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583709" y="2133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424405"/>
              </p:ext>
            </p:extLst>
          </p:nvPr>
        </p:nvGraphicFramePr>
        <p:xfrm>
          <a:off x="3196552" y="1943936"/>
          <a:ext cx="2336030" cy="379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0" name="Уравнение" r:id="rId3" imgW="1168400" imgH="190500" progId="Equation.3">
                  <p:embed/>
                </p:oleObj>
              </mc:Choice>
              <mc:Fallback>
                <p:oleObj name="Уравнение" r:id="rId3" imgW="1168400" imgH="1905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6552" y="1943936"/>
                        <a:ext cx="2336030" cy="37932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789382" y="341308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8635219"/>
              </p:ext>
            </p:extLst>
          </p:nvPr>
        </p:nvGraphicFramePr>
        <p:xfrm>
          <a:off x="2022878" y="3106663"/>
          <a:ext cx="5098244" cy="3881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1" r:id="rId5" imgW="3403600" imgH="254000" progId="Equation.DSMT4">
                  <p:embed/>
                </p:oleObj>
              </mc:Choice>
              <mc:Fallback>
                <p:oleObj r:id="rId5" imgW="3403600" imgH="2540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2878" y="3106663"/>
                        <a:ext cx="5098244" cy="3881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1237673" y="3614694"/>
            <a:ext cx="1075348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2781854"/>
              </p:ext>
            </p:extLst>
          </p:nvPr>
        </p:nvGraphicFramePr>
        <p:xfrm>
          <a:off x="1237673" y="3779467"/>
          <a:ext cx="2600008" cy="5416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2" name="Уравнение" r:id="rId7" imgW="1790700" imgH="368300" progId="Equation.3">
                  <p:embed/>
                </p:oleObj>
              </mc:Choice>
              <mc:Fallback>
                <p:oleObj name="Уравнение" r:id="rId7" imgW="1790700" imgH="3683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7673" y="3779467"/>
                        <a:ext cx="2600008" cy="54166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7276479"/>
              </p:ext>
            </p:extLst>
          </p:nvPr>
        </p:nvGraphicFramePr>
        <p:xfrm>
          <a:off x="2789382" y="4774289"/>
          <a:ext cx="2290619" cy="997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3" r:id="rId9" imgW="1841500" imgH="800100" progId="Equation.DSMT4">
                  <p:embed/>
                </p:oleObj>
              </mc:Choice>
              <mc:Fallback>
                <p:oleObj r:id="rId9" imgW="1841500" imgH="8001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9382" y="4774289"/>
                        <a:ext cx="2290619" cy="99781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5631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altLang="ru-RU" dirty="0"/>
              <a:t>Стабилизаторы напряжения с широтно-импульсной </a:t>
            </a:r>
            <a:r>
              <a:rPr lang="ru-RU" altLang="ru-RU" dirty="0" smtClean="0"/>
              <a:t>модуляцией</a:t>
            </a:r>
            <a:endParaRPr lang="ru-RU" alt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Подставляем приведенные обозначения характеристик контура в выражение передаточной </a:t>
            </a:r>
            <a:r>
              <a:rPr lang="ru-RU" sz="1600" dirty="0" smtClean="0"/>
              <a:t>функции</a:t>
            </a:r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r>
              <a:rPr lang="ru-RU" sz="1600" dirty="0"/>
              <a:t>Полученное выражение передаточной функции (5.7) импульсного стабилизатора постоянного напряжения с учетом (5.8) и (5.12) позволяет исследовать как установившиеся, так и переходные процессы, протекающие в нем</a:t>
            </a:r>
            <a:r>
              <a:rPr lang="ru-RU" sz="1600" dirty="0" smtClean="0"/>
              <a:t>.</a:t>
            </a:r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pPr algn="ctr"/>
            <a:r>
              <a:rPr lang="ru-RU" sz="1200" dirty="0"/>
              <a:t>Принципиальная схема непрерывной части стабилизатора типа ПН.</a:t>
            </a:r>
            <a:endParaRPr lang="ru-RU" sz="105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28596" y="1745672"/>
            <a:ext cx="1035932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531567"/>
              </p:ext>
            </p:extLst>
          </p:nvPr>
        </p:nvGraphicFramePr>
        <p:xfrm>
          <a:off x="628595" y="1579418"/>
          <a:ext cx="2489648" cy="646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" r:id="rId3" imgW="1765300" imgH="457200" progId="Equation.DSMT4">
                  <p:embed/>
                </p:oleObj>
              </mc:Choice>
              <mc:Fallback>
                <p:oleObj r:id="rId3" imgW="1765300" imgH="4572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5" y="1579418"/>
                        <a:ext cx="2489648" cy="6465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52" y="3235574"/>
            <a:ext cx="4429096" cy="15950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0560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Импульсные преобразователи с задающими генераторами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Задающие генераторы могут быть реализованы полностью на дискретных  компонентах, на дискретных компонентах и контроллерах (или специализированных микропроцессорах) или только на контроллерах без </a:t>
            </a:r>
            <a:r>
              <a:rPr lang="ru-RU" sz="1600" dirty="0" smtClean="0"/>
              <a:t>дополнительных </a:t>
            </a:r>
            <a:r>
              <a:rPr lang="ru-RU" sz="1600" dirty="0"/>
              <a:t>цепей </a:t>
            </a:r>
            <a:r>
              <a:rPr lang="ru-RU" sz="1600" dirty="0" smtClean="0"/>
              <a:t>обвязки.</a:t>
            </a:r>
          </a:p>
          <a:p>
            <a:endParaRPr lang="ru-RU" sz="1600" dirty="0"/>
          </a:p>
          <a:p>
            <a:r>
              <a:rPr lang="ru-RU" sz="1600" dirty="0"/>
              <a:t>К наиболее распространенным контроллерам для однотактных ИИП можно  отнести микросхемы марок SCI 101, UC3844, UC3823, а к контроллерам для  двухтактных ИИП — компоненты марок TL495, UC3825, SG2524 и другие. </a:t>
            </a:r>
          </a:p>
          <a:p>
            <a:endParaRPr lang="ru-RU" sz="1600" dirty="0" smtClean="0"/>
          </a:p>
          <a:p>
            <a:r>
              <a:rPr lang="ru-RU" sz="1600" dirty="0" smtClean="0"/>
              <a:t>Некоторые </a:t>
            </a:r>
            <a:r>
              <a:rPr lang="ru-RU" sz="1600" dirty="0"/>
              <a:t>микросхемы для ИИП представляют собой компоненты,  содержащие в одном корпусе и задающий генератор, и ключевые транзисторы</a:t>
            </a:r>
            <a:r>
              <a:rPr lang="ru-RU" sz="1600" dirty="0" smtClean="0"/>
              <a:t>.</a:t>
            </a:r>
          </a:p>
          <a:p>
            <a:endParaRPr lang="ru-RU" sz="1600" dirty="0"/>
          </a:p>
          <a:p>
            <a:r>
              <a:rPr lang="ru-RU" sz="1600" dirty="0"/>
              <a:t>Использование таких монолитных приборов очень удобно ввиду минимизации числа  компонентов "обвязки", однако мощность таких </a:t>
            </a:r>
            <a:r>
              <a:rPr lang="ru-RU" sz="1600" dirty="0" err="1"/>
              <a:t>грированных</a:t>
            </a:r>
            <a:r>
              <a:rPr lang="ru-RU" sz="1600" dirty="0"/>
              <a:t> компонентов не  превышает примерно 300 Вт в связи со сложностью отвода тепла от  полупроводникового кристалла. К таким микросхемам относят компоненты марок L6590, TNY253- TNY255, </a:t>
            </a:r>
            <a:r>
              <a:rPr lang="ru-RU" sz="1600" dirty="0" err="1"/>
              <a:t>VIPerlOOA</a:t>
            </a:r>
            <a:r>
              <a:rPr lang="ru-RU" sz="1600" dirty="0"/>
              <a:t>, ТОР227 и пр.  </a:t>
            </a:r>
          </a:p>
        </p:txBody>
      </p:sp>
    </p:spTree>
    <p:extLst>
      <p:ext uri="{BB962C8B-B14F-4D97-AF65-F5344CB8AC3E}">
        <p14:creationId xmlns:p14="http://schemas.microsoft.com/office/powerpoint/2010/main" val="20871676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dirty="0"/>
              <a:t>Однотактный </a:t>
            </a:r>
            <a:r>
              <a:rPr lang="ru-RU" dirty="0" err="1"/>
              <a:t>прямоходовый</a:t>
            </a:r>
            <a:r>
              <a:rPr lang="ru-RU" dirty="0"/>
              <a:t> преобразователь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 numCol="2" spcCol="360000"/>
          <a:lstStyle/>
          <a:p>
            <a:pPr algn="l"/>
            <a:r>
              <a:rPr lang="ru-RU" sz="1600" dirty="0" smtClean="0"/>
              <a:t>Однотактные </a:t>
            </a:r>
            <a:r>
              <a:rPr lang="ru-RU" sz="1600" dirty="0" err="1"/>
              <a:t>прямоходовые</a:t>
            </a:r>
            <a:r>
              <a:rPr lang="ru-RU" sz="1600" dirty="0"/>
              <a:t> преобразователи обладают мощностью примерно от единиц ватт до киловатта. </a:t>
            </a:r>
          </a:p>
          <a:p>
            <a:pPr algn="l"/>
            <a:endParaRPr lang="ru-RU" sz="1600" dirty="0" smtClean="0"/>
          </a:p>
          <a:p>
            <a:pPr algn="l"/>
            <a:r>
              <a:rPr lang="ru-RU" sz="1600" dirty="0" smtClean="0"/>
              <a:t>Их </a:t>
            </a:r>
            <a:r>
              <a:rPr lang="ru-RU" sz="1600" dirty="0"/>
              <a:t>достоинства: наличие всего одного ключевого транзистора; </a:t>
            </a:r>
            <a:r>
              <a:rPr lang="ru-RU" sz="1600" dirty="0" err="1"/>
              <a:t>магнитопровод</a:t>
            </a:r>
            <a:r>
              <a:rPr lang="ru-RU" sz="1600" dirty="0"/>
              <a:t> импульсного трансформатора имеет меньшие габариты, чем </a:t>
            </a:r>
            <a:r>
              <a:rPr lang="ru-RU" sz="1600" dirty="0" err="1"/>
              <a:t>магнитопровод</a:t>
            </a:r>
            <a:r>
              <a:rPr lang="ru-RU" sz="1600" dirty="0"/>
              <a:t> трансформатора однотактного обратноходового  преобразователя при прочих </a:t>
            </a:r>
            <a:r>
              <a:rPr lang="ru-RU" sz="1600" dirty="0" smtClean="0"/>
              <a:t>одинаковых </a:t>
            </a:r>
            <a:r>
              <a:rPr lang="ru-RU" sz="1600" dirty="0"/>
              <a:t>условиях эксплуатации и близких режимах  работы. </a:t>
            </a:r>
            <a:endParaRPr lang="ru-RU" sz="1600" dirty="0" smtClean="0"/>
          </a:p>
          <a:p>
            <a:pPr algn="l"/>
            <a:endParaRPr lang="ru-RU" sz="1600" dirty="0" smtClean="0"/>
          </a:p>
          <a:p>
            <a:pPr algn="l"/>
            <a:r>
              <a:rPr lang="ru-RU" sz="1600" dirty="0" smtClean="0"/>
              <a:t>Недостатком </a:t>
            </a:r>
            <a:r>
              <a:rPr lang="ru-RU" sz="1600" dirty="0"/>
              <a:t>однотактного </a:t>
            </a:r>
            <a:r>
              <a:rPr lang="ru-RU" sz="1600" dirty="0" err="1"/>
              <a:t>прямоходового</a:t>
            </a:r>
            <a:r>
              <a:rPr lang="ru-RU" sz="1600" dirty="0"/>
              <a:t> преобразователя является  подмагничивание сердечника трансформатора, вызванное несимметричным циклом перемагничивания петли </a:t>
            </a:r>
            <a:r>
              <a:rPr lang="ru-RU" sz="1600" dirty="0" smtClean="0"/>
              <a:t>гистерезиса.</a:t>
            </a:r>
          </a:p>
          <a:p>
            <a:pPr algn="l"/>
            <a:endParaRPr lang="ru-RU" sz="1600" dirty="0" smtClean="0"/>
          </a:p>
          <a:p>
            <a:pPr algn="l"/>
            <a:r>
              <a:rPr lang="ru-RU" sz="1600" dirty="0" smtClean="0"/>
              <a:t>К </a:t>
            </a:r>
            <a:r>
              <a:rPr lang="ru-RU" sz="1600" dirty="0"/>
              <a:t>закрытому ключевому транзистору приложено удвоенное напряжение  питания преобразователя и напряжение индуктивного выброса, что накладывает  некоторое ограничение на выбор компонента.</a:t>
            </a:r>
          </a:p>
          <a:p>
            <a:pPr algn="l"/>
            <a:endParaRPr lang="ru-RU" sz="1600" dirty="0"/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622" y="3409147"/>
            <a:ext cx="2843068" cy="261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079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dirty="0"/>
              <a:t>Однотактный обратноходовой преобразователь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Рассмотрим принципиальную схему однотактного однофазного  обратноходового преобразователя, или, как ее называют в иностранной литературе, "</a:t>
            </a:r>
            <a:r>
              <a:rPr lang="ru-RU" sz="1600" dirty="0" err="1" smtClean="0"/>
              <a:t>flyback</a:t>
            </a:r>
            <a:r>
              <a:rPr lang="ru-RU" sz="1600" dirty="0" smtClean="0"/>
              <a:t>".</a:t>
            </a:r>
          </a:p>
          <a:p>
            <a:r>
              <a:rPr lang="ru-RU" sz="1600" dirty="0"/>
              <a:t>Как видим, отличие этой схемы от принципиальной схемы однотактного  </a:t>
            </a:r>
            <a:r>
              <a:rPr lang="ru-RU" sz="1600" dirty="0" err="1"/>
              <a:t>прямоходового</a:t>
            </a:r>
            <a:r>
              <a:rPr lang="ru-RU" sz="1600" dirty="0"/>
              <a:t> преобразователя заключается в другой </a:t>
            </a:r>
            <a:r>
              <a:rPr lang="ru-RU" sz="1600" dirty="0" err="1"/>
              <a:t>фазировке</a:t>
            </a:r>
            <a:r>
              <a:rPr lang="ru-RU" sz="1600" dirty="0"/>
              <a:t> обмоток импульсного трансформатора. </a:t>
            </a:r>
            <a:endParaRPr lang="ru-RU" sz="1600" dirty="0" smtClean="0"/>
          </a:p>
          <a:p>
            <a:r>
              <a:rPr lang="ru-RU" sz="1600" dirty="0"/>
              <a:t>При обратном ходе ключевой транзистор VT1 закрыт, выпрямительный диод VD1 открыт, а энергия, накопленная в магнитном поле, расходуется на питание нагрузки.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490" y="3298306"/>
            <a:ext cx="2697020" cy="258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25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dirty="0"/>
              <a:t>Однотактный обратноходовой преобразователь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Для того чтобы обратноходовой ИИП мог быть включен без номинальной нагрузки, внутри него размещают неотключаемую  нагрузку, на которой рассеивается незначительная мощность. </a:t>
            </a:r>
            <a:endParaRPr lang="ru-RU" sz="1600" dirty="0" smtClean="0"/>
          </a:p>
          <a:p>
            <a:endParaRPr lang="ru-RU" sz="1600" dirty="0" smtClean="0"/>
          </a:p>
          <a:p>
            <a:r>
              <a:rPr lang="ru-RU" sz="1600" dirty="0" smtClean="0"/>
              <a:t>Напряжение </a:t>
            </a:r>
            <a:r>
              <a:rPr lang="ru-RU" sz="1600" dirty="0"/>
              <a:t>на нагрузке вторичной обмотки трансформатора однотактного преобразователя можно найти по формуле: </a:t>
            </a:r>
            <a:endParaRPr lang="ru-RU" sz="1600" dirty="0" smtClean="0"/>
          </a:p>
          <a:p>
            <a:endParaRPr lang="ru-RU" sz="1600" dirty="0" smtClean="0"/>
          </a:p>
          <a:p>
            <a:pPr algn="ctr"/>
            <a:r>
              <a:rPr lang="en-US" i="1" dirty="0"/>
              <a:t>U</a:t>
            </a:r>
            <a:r>
              <a:rPr lang="ru-RU" i="1" baseline="-25000" dirty="0"/>
              <a:t>Н</a:t>
            </a:r>
            <a:r>
              <a:rPr lang="ru-RU" i="1" dirty="0"/>
              <a:t> = </a:t>
            </a:r>
            <a:r>
              <a:rPr lang="ru-RU" i="1" dirty="0" err="1"/>
              <a:t>U</a:t>
            </a:r>
            <a:r>
              <a:rPr lang="ru-RU" i="1" baseline="-25000" dirty="0" err="1"/>
              <a:t>вx</a:t>
            </a:r>
            <a:r>
              <a:rPr lang="ru-RU" i="1" dirty="0"/>
              <a:t>·(</a:t>
            </a:r>
            <a:r>
              <a:rPr lang="en-US" i="1" dirty="0"/>
              <a:t>W</a:t>
            </a:r>
            <a:r>
              <a:rPr lang="ru-RU" i="1" dirty="0"/>
              <a:t>2 / </a:t>
            </a:r>
            <a:r>
              <a:rPr lang="en-US" i="1" dirty="0"/>
              <a:t>W</a:t>
            </a:r>
            <a:r>
              <a:rPr lang="ru-RU" i="1" dirty="0"/>
              <a:t>1)·К</a:t>
            </a:r>
            <a:r>
              <a:rPr lang="ru-RU" i="1" baseline="-25000" dirty="0"/>
              <a:t>З</a:t>
            </a:r>
            <a:r>
              <a:rPr lang="ru-RU" i="1" dirty="0" smtClean="0"/>
              <a:t>,</a:t>
            </a:r>
          </a:p>
          <a:p>
            <a:endParaRPr lang="ru-RU" dirty="0"/>
          </a:p>
          <a:p>
            <a:r>
              <a:rPr lang="ru-RU" sz="1600" dirty="0"/>
              <a:t>где </a:t>
            </a:r>
            <a:r>
              <a:rPr lang="ru-RU" sz="1600" dirty="0" err="1"/>
              <a:t>U</a:t>
            </a:r>
            <a:r>
              <a:rPr lang="ru-RU" sz="1600" baseline="-25000" dirty="0" err="1"/>
              <a:t>вx</a:t>
            </a:r>
            <a:r>
              <a:rPr lang="ru-RU" sz="1600" dirty="0"/>
              <a:t> — входное напряжение, В; </a:t>
            </a:r>
          </a:p>
          <a:p>
            <a:r>
              <a:rPr lang="ru-RU" sz="1600" dirty="0"/>
              <a:t>W1 — число витков первичной обмотки; </a:t>
            </a:r>
          </a:p>
          <a:p>
            <a:r>
              <a:rPr lang="ru-RU" sz="1600" dirty="0"/>
              <a:t>W2 — число витков вторичной обмотки; </a:t>
            </a:r>
          </a:p>
          <a:p>
            <a:r>
              <a:rPr lang="ru-RU" sz="1600" dirty="0"/>
              <a:t>К</a:t>
            </a:r>
            <a:r>
              <a:rPr lang="ru-RU" sz="1600" baseline="-25000" dirty="0"/>
              <a:t>З</a:t>
            </a:r>
            <a:r>
              <a:rPr lang="ru-RU" sz="1600" dirty="0"/>
              <a:t> — коэффициент заполнения. </a:t>
            </a:r>
          </a:p>
          <a:p>
            <a:endParaRPr lang="ru-RU" dirty="0" smtClean="0"/>
          </a:p>
          <a:p>
            <a:r>
              <a:rPr lang="ru-RU" sz="1600" dirty="0" smtClean="0"/>
              <a:t>Напряжение</a:t>
            </a:r>
            <a:r>
              <a:rPr lang="ru-RU" sz="1600" dirty="0"/>
              <a:t>, прикладываемое к выводам сток-исток или коллектор-эмиттер  запертого ключевого транзистора, составляет</a:t>
            </a:r>
            <a:r>
              <a:rPr lang="ru-RU" sz="1600" dirty="0" smtClean="0"/>
              <a:t>:</a:t>
            </a:r>
          </a:p>
          <a:p>
            <a:endParaRPr lang="ru-RU" sz="1600" dirty="0"/>
          </a:p>
          <a:p>
            <a:pPr algn="ctr"/>
            <a:r>
              <a:rPr lang="en-US" dirty="0"/>
              <a:t>U</a:t>
            </a:r>
            <a:r>
              <a:rPr lang="ru-RU" baseline="-25000" dirty="0"/>
              <a:t>си</a:t>
            </a:r>
            <a:r>
              <a:rPr lang="ru-RU" dirty="0"/>
              <a:t> = </a:t>
            </a:r>
            <a:r>
              <a:rPr lang="ru-RU" i="1" dirty="0" err="1"/>
              <a:t>U</a:t>
            </a:r>
            <a:r>
              <a:rPr lang="ru-RU" i="1" baseline="-25000" dirty="0" err="1"/>
              <a:t>вx</a:t>
            </a:r>
            <a:r>
              <a:rPr lang="ru-RU" i="1" dirty="0"/>
              <a:t>+(</a:t>
            </a:r>
            <a:r>
              <a:rPr lang="en-US" i="1" dirty="0"/>
              <a:t>W</a:t>
            </a:r>
            <a:r>
              <a:rPr lang="ru-RU" i="1" dirty="0"/>
              <a:t>2 / </a:t>
            </a:r>
            <a:r>
              <a:rPr lang="en-US" i="1" dirty="0"/>
              <a:t>W</a:t>
            </a:r>
            <a:r>
              <a:rPr lang="ru-RU" i="1" dirty="0"/>
              <a:t>1)·</a:t>
            </a:r>
            <a:r>
              <a:rPr lang="en-US" i="1" dirty="0"/>
              <a:t>U</a:t>
            </a:r>
            <a:r>
              <a:rPr lang="ru-RU" i="1" baseline="-25000" dirty="0"/>
              <a:t>Н</a:t>
            </a:r>
            <a:r>
              <a:rPr lang="ru-RU" i="1" dirty="0"/>
              <a:t>,</a:t>
            </a:r>
            <a:endParaRPr lang="ru-RU" dirty="0"/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6624025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Однотактный обратноходовой </a:t>
            </a:r>
            <a:r>
              <a:rPr lang="ru-RU" dirty="0" smtClean="0"/>
              <a:t>преобразователь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Autofit/>
          </a:bodyPr>
          <a:lstStyle/>
          <a:p>
            <a:r>
              <a:rPr lang="ru-RU" sz="1600" dirty="0"/>
              <a:t>Форма импульсов напряжения на ключевом транзисторе — прямоугольная со ступенькой; форма импульсов тока, протекающих через первичную обмотку, — треугольная. </a:t>
            </a:r>
          </a:p>
          <a:p>
            <a:endParaRPr lang="ru-RU" sz="1600" dirty="0" smtClean="0"/>
          </a:p>
          <a:p>
            <a:r>
              <a:rPr lang="ru-RU" sz="1600" dirty="0" smtClean="0"/>
              <a:t>Однотактные </a:t>
            </a:r>
            <a:r>
              <a:rPr lang="ru-RU" sz="1600" dirty="0"/>
              <a:t>обратноходовые преобразователи используют при отдаваемой в нагрузку мощности примерно от единиц ватт до сотен ватт. </a:t>
            </a:r>
          </a:p>
          <a:p>
            <a:endParaRPr lang="ru-RU" sz="1600" dirty="0" smtClean="0"/>
          </a:p>
          <a:p>
            <a:r>
              <a:rPr lang="ru-RU" sz="1600" dirty="0" smtClean="0"/>
              <a:t>Достоинства </a:t>
            </a:r>
            <a:r>
              <a:rPr lang="ru-RU" sz="1600" dirty="0"/>
              <a:t>однотактного обратноходового преобразователя: наличие одного переключательного транзистора; отсутствие разрушения компонентов ИИП при перегрузке по току в нагрузке. </a:t>
            </a:r>
          </a:p>
          <a:p>
            <a:endParaRPr lang="ru-RU" sz="1600" dirty="0" smtClean="0"/>
          </a:p>
          <a:p>
            <a:r>
              <a:rPr lang="ru-RU" sz="1600" dirty="0" smtClean="0"/>
              <a:t>К </a:t>
            </a:r>
            <a:r>
              <a:rPr lang="ru-RU" sz="1600" dirty="0"/>
              <a:t>недостаткам относят: подмагничивание сердечника импульсного трансформатора; отсутствие возможности применения систем симметрирования </a:t>
            </a:r>
            <a:r>
              <a:rPr lang="ru-RU" sz="1600" dirty="0" err="1"/>
              <a:t>перемагничи-вания</a:t>
            </a:r>
            <a:r>
              <a:rPr lang="ru-RU" sz="1600" dirty="0"/>
              <a:t>; наличие более крупного </a:t>
            </a:r>
            <a:r>
              <a:rPr lang="ru-RU" sz="1600" dirty="0" err="1"/>
              <a:t>магнитопровода</a:t>
            </a:r>
            <a:r>
              <a:rPr lang="ru-RU" sz="1600" dirty="0"/>
              <a:t> трансформатора, чем в аналогичном однотактном </a:t>
            </a:r>
            <a:r>
              <a:rPr lang="ru-RU" sz="1600" dirty="0" err="1"/>
              <a:t>прямоходовом</a:t>
            </a:r>
            <a:r>
              <a:rPr lang="ru-RU" sz="1600" dirty="0"/>
              <a:t> преобразователе. Частота пульсации выходного напряжения равна частоте преобразования. </a:t>
            </a:r>
          </a:p>
        </p:txBody>
      </p:sp>
    </p:spTree>
    <p:extLst>
      <p:ext uri="{BB962C8B-B14F-4D97-AF65-F5344CB8AC3E}">
        <p14:creationId xmlns:p14="http://schemas.microsoft.com/office/powerpoint/2010/main" val="36736789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Двухтактный </a:t>
            </a:r>
            <a:r>
              <a:rPr lang="ru-RU" dirty="0" err="1"/>
              <a:t>полумостовой</a:t>
            </a:r>
            <a:r>
              <a:rPr lang="ru-RU" dirty="0"/>
              <a:t> </a:t>
            </a:r>
            <a:r>
              <a:rPr lang="ru-RU" dirty="0" smtClean="0"/>
              <a:t>преобразователь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Рассмотрим принципиальную схему двухтактного </a:t>
            </a:r>
            <a:r>
              <a:rPr lang="ru-RU" sz="1600" dirty="0" err="1"/>
              <a:t>полумостового</a:t>
            </a:r>
            <a:r>
              <a:rPr lang="ru-RU" sz="1600" dirty="0"/>
              <a:t> преобразователя,  носящего международное называние "</a:t>
            </a:r>
            <a:r>
              <a:rPr lang="ru-RU" sz="1600" dirty="0" err="1"/>
              <a:t>half</a:t>
            </a:r>
            <a:r>
              <a:rPr lang="ru-RU" sz="1600" dirty="0"/>
              <a:t> </a:t>
            </a:r>
            <a:r>
              <a:rPr lang="ru-RU" sz="1600" dirty="0" err="1"/>
              <a:t>bridge</a:t>
            </a:r>
            <a:r>
              <a:rPr lang="ru-RU" sz="1600" dirty="0"/>
              <a:t>" </a:t>
            </a:r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r>
              <a:rPr lang="ru-RU" sz="1600" dirty="0"/>
              <a:t>Пока на затворы транзисторов не поступило напряжение, они закрыты.  Напряжение в средней точке емкостного делителя, выполненного на конденсаторах С1 и С2 одинаковой ёмкости, составляет половину от постоянного напряжения,  питающего преобразователь. </a:t>
            </a:r>
          </a:p>
          <a:p>
            <a:endParaRPr lang="ru-RU" sz="1600" dirty="0"/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872" y="1808764"/>
            <a:ext cx="4230256" cy="213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321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Двухтактный </a:t>
            </a:r>
            <a:r>
              <a:rPr lang="ru-RU" dirty="0" err="1"/>
              <a:t>полумостовой</a:t>
            </a:r>
            <a:r>
              <a:rPr lang="ru-RU" dirty="0"/>
              <a:t> </a:t>
            </a:r>
            <a:r>
              <a:rPr lang="ru-RU" dirty="0" smtClean="0"/>
              <a:t>преобразователь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lnSpcReduction="10000"/>
          </a:bodyPr>
          <a:lstStyle/>
          <a:p>
            <a:r>
              <a:rPr lang="ru-RU" sz="1800" dirty="0"/>
              <a:t>Как видим, ток через нагрузку протекает в течение обоих тактов. Частота  пульсации выходного напряжения в два раза выше частоты преобразования, что  позволяет использовать конденсатор СЗ сглаживающего фильтра с небольшой  номинальной емкостью. Частная петля гистерезиса </a:t>
            </a:r>
            <a:r>
              <a:rPr lang="ru-RU" sz="1800" dirty="0" err="1"/>
              <a:t>магнитопровода</a:t>
            </a:r>
            <a:r>
              <a:rPr lang="ru-RU" sz="1800" dirty="0"/>
              <a:t> трансформатора  </a:t>
            </a:r>
            <a:r>
              <a:rPr lang="ru-RU" sz="1800" dirty="0" err="1"/>
              <a:t>полумостового</a:t>
            </a:r>
            <a:r>
              <a:rPr lang="ru-RU" sz="1800" dirty="0"/>
              <a:t> преобразователя близка к предельной петле гистерезиса. </a:t>
            </a:r>
          </a:p>
          <a:p>
            <a:endParaRPr lang="ru-RU" sz="1800" dirty="0" smtClean="0"/>
          </a:p>
          <a:p>
            <a:r>
              <a:rPr lang="ru-RU" sz="1800" dirty="0" smtClean="0"/>
              <a:t>Напряжение</a:t>
            </a:r>
            <a:r>
              <a:rPr lang="ru-RU" sz="1800" dirty="0"/>
              <a:t>, приложенное к первичной обмотке импульсного трансформатора </a:t>
            </a:r>
            <a:r>
              <a:rPr lang="ru-RU" sz="1800" dirty="0" err="1"/>
              <a:t>полумостового</a:t>
            </a:r>
            <a:r>
              <a:rPr lang="ru-RU" sz="1800" dirty="0"/>
              <a:t> преобразователя, можно вычислить по формуле, В: </a:t>
            </a:r>
          </a:p>
          <a:p>
            <a:endParaRPr lang="ru-RU" sz="1600" dirty="0" smtClean="0"/>
          </a:p>
          <a:p>
            <a:pPr algn="ctr"/>
            <a:r>
              <a:rPr lang="ru-RU" dirty="0" err="1" smtClean="0"/>
              <a:t>Uперв</a:t>
            </a:r>
            <a:r>
              <a:rPr lang="ru-RU" dirty="0" smtClean="0"/>
              <a:t> </a:t>
            </a:r>
            <a:r>
              <a:rPr lang="ru-RU" dirty="0"/>
              <a:t>= (</a:t>
            </a:r>
            <a:r>
              <a:rPr lang="ru-RU" dirty="0" err="1"/>
              <a:t>Uп</a:t>
            </a:r>
            <a:r>
              <a:rPr lang="ru-RU" dirty="0"/>
              <a:t> / 2) - </a:t>
            </a:r>
            <a:r>
              <a:rPr lang="ru-RU" dirty="0" err="1"/>
              <a:t>Uнас</a:t>
            </a:r>
            <a:endParaRPr lang="ru-RU" dirty="0"/>
          </a:p>
          <a:p>
            <a:endParaRPr lang="ru-RU" sz="1600" dirty="0" smtClean="0"/>
          </a:p>
          <a:p>
            <a:r>
              <a:rPr lang="ru-RU" sz="1600" dirty="0"/>
              <a:t>где </a:t>
            </a:r>
            <a:r>
              <a:rPr lang="ru-RU" sz="1600" dirty="0" err="1"/>
              <a:t>Uп</a:t>
            </a:r>
            <a:r>
              <a:rPr lang="ru-RU" sz="1600" dirty="0"/>
              <a:t> — постоянное напряжение, питающее преобразователь, В; </a:t>
            </a:r>
          </a:p>
          <a:p>
            <a:r>
              <a:rPr lang="ru-RU" sz="1600" dirty="0" err="1"/>
              <a:t>Uнас</a:t>
            </a:r>
            <a:r>
              <a:rPr lang="ru-RU" sz="1600" dirty="0"/>
              <a:t> — напряжение насыщения одного ключевого транзистора, В. </a:t>
            </a:r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r>
              <a:rPr lang="ru-RU" sz="1800" dirty="0" err="1"/>
              <a:t>Полумостовые</a:t>
            </a:r>
            <a:r>
              <a:rPr lang="ru-RU" sz="1800" dirty="0"/>
              <a:t> преобразователи нашли широкое применение при выходной мощности от нескольких ватт до нескольких киловатт. </a:t>
            </a:r>
          </a:p>
          <a:p>
            <a:endParaRPr lang="ru-RU" sz="1600" dirty="0"/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5318329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Двухтактный </a:t>
            </a:r>
            <a:r>
              <a:rPr lang="ru-RU" dirty="0" err="1"/>
              <a:t>полумостовой</a:t>
            </a:r>
            <a:r>
              <a:rPr lang="ru-RU" dirty="0"/>
              <a:t> </a:t>
            </a:r>
            <a:r>
              <a:rPr lang="ru-RU" dirty="0" smtClean="0"/>
              <a:t>преобразователь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800" dirty="0"/>
              <a:t>Достоинство </a:t>
            </a:r>
            <a:r>
              <a:rPr lang="ru-RU" sz="1800" dirty="0" err="1"/>
              <a:t>полумостового</a:t>
            </a:r>
            <a:r>
              <a:rPr lang="ru-RU" sz="1800" dirty="0"/>
              <a:t> преобразователя заключается в низком обратном напряжении, приложенном к каждому ключевому транзистору в состоянии отсечки, примерно равном постоянному напряжению питания преобразователя. Это  позволяет использовать </a:t>
            </a:r>
            <a:r>
              <a:rPr lang="ru-RU" sz="1800" dirty="0" err="1"/>
              <a:t>полумостовые</a:t>
            </a:r>
            <a:r>
              <a:rPr lang="ru-RU" sz="1800" dirty="0"/>
              <a:t> преобразователи при высоком питающем  напряжении. </a:t>
            </a:r>
            <a:r>
              <a:rPr lang="ru-RU" sz="1800" dirty="0" err="1"/>
              <a:t>Полумостовые</a:t>
            </a:r>
            <a:r>
              <a:rPr lang="ru-RU" sz="1800" dirty="0"/>
              <a:t> преобразователи могут быть включены без нагрузки, и при этом не будет опасности повреждения компонентов. Частота пульсации равна удвоенной частоте преобразования. </a:t>
            </a:r>
          </a:p>
          <a:p>
            <a:endParaRPr lang="ru-RU" sz="1600" dirty="0" smtClean="0"/>
          </a:p>
          <a:p>
            <a:r>
              <a:rPr lang="ru-RU" sz="1800" dirty="0"/>
              <a:t>К недостаткам относят наличие двух конденсаторов в делителе напряжения, разрушение компонентов ИИП при перегрузке по току в нагрузке при отсутствии системы защиты, меньший КПД, чем достижимый в мостовом преобразователе. 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4005664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Двухтактный мостовой преобразователь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914400"/>
            <a:ext cx="7886808" cy="5360400"/>
          </a:xfrm>
        </p:spPr>
        <p:txBody>
          <a:bodyPr>
            <a:normAutofit lnSpcReduction="10000"/>
          </a:bodyPr>
          <a:lstStyle/>
          <a:p>
            <a:r>
              <a:rPr lang="ru-RU" sz="1800" dirty="0"/>
              <a:t>Рассмотрим двухтактный мостовой преобразователь, который в англоязычных странах называют "</a:t>
            </a:r>
            <a:r>
              <a:rPr lang="ru-RU" sz="1800" dirty="0" err="1"/>
              <a:t>bridge</a:t>
            </a:r>
            <a:r>
              <a:rPr lang="ru-RU" sz="1800" dirty="0"/>
              <a:t>" </a:t>
            </a:r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r>
              <a:rPr lang="ru-RU" sz="1800" dirty="0"/>
              <a:t>Напряжение на первичной обмотке импульсного трансформатора мостового преобразователя можно найти согласно выражению, В: </a:t>
            </a:r>
            <a:endParaRPr lang="ru-RU" sz="1800" dirty="0" smtClean="0"/>
          </a:p>
          <a:p>
            <a:pPr algn="ctr"/>
            <a:endParaRPr lang="ru-RU" i="1" dirty="0" smtClean="0"/>
          </a:p>
          <a:p>
            <a:pPr algn="ctr"/>
            <a:r>
              <a:rPr lang="en-US" i="1" dirty="0" smtClean="0"/>
              <a:t>U</a:t>
            </a:r>
            <a:r>
              <a:rPr lang="ru-RU" i="1" baseline="-25000" dirty="0" err="1"/>
              <a:t>перв</a:t>
            </a:r>
            <a:r>
              <a:rPr lang="ru-RU" i="1" dirty="0"/>
              <a:t> = </a:t>
            </a:r>
            <a:r>
              <a:rPr lang="en-US" i="1" dirty="0"/>
              <a:t>U</a:t>
            </a:r>
            <a:r>
              <a:rPr lang="ru-RU" i="1" baseline="-25000" dirty="0"/>
              <a:t>п</a:t>
            </a:r>
            <a:r>
              <a:rPr lang="ru-RU" i="1" dirty="0"/>
              <a:t> - 2·</a:t>
            </a:r>
            <a:r>
              <a:rPr lang="en-US" i="1" dirty="0"/>
              <a:t>U</a:t>
            </a:r>
            <a:r>
              <a:rPr lang="ru-RU" i="1" baseline="-25000" dirty="0"/>
              <a:t>нас</a:t>
            </a:r>
            <a:endParaRPr lang="ru-RU" dirty="0"/>
          </a:p>
          <a:p>
            <a:endParaRPr lang="ru-RU" sz="1400" dirty="0" smtClean="0"/>
          </a:p>
          <a:p>
            <a:endParaRPr lang="ru-RU" sz="1400" dirty="0"/>
          </a:p>
          <a:p>
            <a:r>
              <a:rPr lang="ru-RU" sz="1400" dirty="0" smtClean="0"/>
              <a:t>где </a:t>
            </a:r>
            <a:r>
              <a:rPr lang="ru-RU" sz="1400" dirty="0" err="1"/>
              <a:t>U</a:t>
            </a:r>
            <a:r>
              <a:rPr lang="ru-RU" sz="1400" baseline="-25000" dirty="0" err="1"/>
              <a:t>п</a:t>
            </a:r>
            <a:r>
              <a:rPr lang="ru-RU" sz="1400" dirty="0"/>
              <a:t> — постоянное напряжение, питающее преобразователь, В; </a:t>
            </a:r>
          </a:p>
          <a:p>
            <a:r>
              <a:rPr lang="en-US" sz="1400" dirty="0"/>
              <a:t>U</a:t>
            </a:r>
            <a:r>
              <a:rPr lang="ru-RU" sz="1400" baseline="-25000" dirty="0"/>
              <a:t>нас</a:t>
            </a:r>
            <a:r>
              <a:rPr lang="ru-RU" sz="1400" dirty="0"/>
              <a:t> — падение напряжения на ключевом транзисторе в состоянии  </a:t>
            </a:r>
            <a:r>
              <a:rPr lang="ru-RU" sz="1400" dirty="0" smtClean="0"/>
              <a:t>насыщения</a:t>
            </a:r>
            <a:r>
              <a:rPr lang="ru-RU" sz="1400" dirty="0"/>
              <a:t>, В. </a:t>
            </a:r>
          </a:p>
          <a:p>
            <a:endParaRPr lang="ru-RU" sz="1800" dirty="0"/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826" y="1676398"/>
            <a:ext cx="3838348" cy="228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9763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Двухтактный мостовой </a:t>
            </a:r>
            <a:r>
              <a:rPr lang="ru-RU" dirty="0" smtClean="0"/>
              <a:t>преобразователь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914400"/>
            <a:ext cx="7886808" cy="5440218"/>
          </a:xfrm>
        </p:spPr>
        <p:txBody>
          <a:bodyPr>
            <a:normAutofit/>
          </a:bodyPr>
          <a:lstStyle/>
          <a:p>
            <a:r>
              <a:rPr lang="ru-RU" sz="1600" dirty="0"/>
              <a:t>Мостовые преобразователи способны отдавать в нагрузку мощность до  десятков киловатт и в отдельных случаях — даже большую. </a:t>
            </a:r>
            <a:endParaRPr lang="ru-RU" sz="1600" dirty="0" smtClean="0"/>
          </a:p>
          <a:p>
            <a:endParaRPr lang="ru-RU" sz="1600" dirty="0"/>
          </a:p>
          <a:p>
            <a:r>
              <a:rPr lang="ru-RU" sz="1600" dirty="0"/>
              <a:t>Достоинства: высокий КПД; возможность функционирования при очень большой мощности нагрузки; к закрытым ключевым транзисторам приложено обратное напряжение,  равное постоянному напряжению питания каскада преобразователя. </a:t>
            </a:r>
            <a:endParaRPr lang="ru-RU" sz="1600" dirty="0" smtClean="0"/>
          </a:p>
          <a:p>
            <a:endParaRPr lang="ru-RU" sz="1600" dirty="0"/>
          </a:p>
          <a:p>
            <a:r>
              <a:rPr lang="ru-RU" sz="1600" dirty="0"/>
              <a:t>Мостовые преобразователи можно использовать при высоком напряжении  питания и допустимо включать без нагрузки, не прибегая к каким-либо ухищрениям. </a:t>
            </a:r>
            <a:endParaRPr lang="ru-RU" sz="1600" dirty="0" smtClean="0"/>
          </a:p>
          <a:p>
            <a:endParaRPr lang="ru-RU" sz="1600" dirty="0" smtClean="0"/>
          </a:p>
          <a:p>
            <a:r>
              <a:rPr lang="ru-RU" sz="1600" dirty="0" smtClean="0"/>
              <a:t>Подмагничивания </a:t>
            </a:r>
            <a:r>
              <a:rPr lang="ru-RU" sz="1600" dirty="0"/>
              <a:t>последовательно с импульсным трансформатором мостового преобразователя включают неполярный конденсатор, обладающий емкостью, наименьшую величину которой можно найти по формуле</a:t>
            </a:r>
            <a:r>
              <a:rPr lang="ru-RU" sz="1600" dirty="0" smtClean="0"/>
              <a:t>:</a:t>
            </a:r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r>
              <a:rPr lang="ru-RU" sz="1400" dirty="0"/>
              <a:t>где </a:t>
            </a:r>
            <a:r>
              <a:rPr lang="ru-RU" sz="1400" dirty="0" err="1"/>
              <a:t>Iс.и</a:t>
            </a:r>
            <a:r>
              <a:rPr lang="ru-RU" sz="1400" dirty="0"/>
              <a:t> — импульсный ток стока транзистора, А; </a:t>
            </a:r>
          </a:p>
          <a:p>
            <a:r>
              <a:rPr lang="ru-RU" sz="1400" dirty="0" err="1"/>
              <a:t>Uп</a:t>
            </a:r>
            <a:r>
              <a:rPr lang="ru-RU" sz="1400" dirty="0"/>
              <a:t>— напряжение пульсации на конденсаторе, В; </a:t>
            </a:r>
          </a:p>
          <a:p>
            <a:r>
              <a:rPr lang="ru-RU" sz="1400" dirty="0" err="1"/>
              <a:t>Fп</a:t>
            </a:r>
            <a:r>
              <a:rPr lang="ru-RU" sz="1400" dirty="0"/>
              <a:t> — частота пульсации, Гц. </a:t>
            </a:r>
          </a:p>
          <a:p>
            <a:endParaRPr lang="ru-RU" sz="16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851564" y="4904509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0554694"/>
              </p:ext>
            </p:extLst>
          </p:nvPr>
        </p:nvGraphicFramePr>
        <p:xfrm>
          <a:off x="3633100" y="4762645"/>
          <a:ext cx="1877800" cy="7329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r:id="rId3" imgW="1143000" imgH="444500" progId="Equation.DSMT4">
                  <p:embed/>
                </p:oleObj>
              </mc:Choice>
              <mc:Fallback>
                <p:oleObj r:id="rId3" imgW="1143000" imgH="4445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3100" y="4762645"/>
                        <a:ext cx="1877800" cy="7329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17274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Двухтактный мостовой </a:t>
            </a:r>
            <a:r>
              <a:rPr lang="ru-RU" dirty="0" smtClean="0"/>
              <a:t>преобразователь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800" dirty="0"/>
              <a:t>Для двухтактных преобразователей (</a:t>
            </a:r>
            <a:r>
              <a:rPr lang="ru-RU" sz="1800" dirty="0" err="1"/>
              <a:t>полумостового</a:t>
            </a:r>
            <a:r>
              <a:rPr lang="ru-RU" sz="1800" dirty="0"/>
              <a:t>, мостового и  преобразователя с трансформатором, имеющим среднюю точку первичной обмотки) разработаны эффективные электронные системы симметрирования перемагничивания. Их  актуальность проявляется при больших мощностях нагрузки от нескольких киловатт, сопротивление которой изменяется в широких пределах (например, дуга в  сварочных аппаратах). </a:t>
            </a:r>
          </a:p>
          <a:p>
            <a:endParaRPr lang="ru-RU" sz="1800" dirty="0" smtClean="0"/>
          </a:p>
          <a:p>
            <a:r>
              <a:rPr lang="ru-RU" sz="1800" dirty="0"/>
              <a:t>Для снижения последствия кратковременного подмагничивания в сердечники трансформаторов мощных преобразователей мостового и </a:t>
            </a:r>
            <a:r>
              <a:rPr lang="ru-RU" sz="1800" dirty="0" err="1"/>
              <a:t>полумостового</a:t>
            </a:r>
            <a:r>
              <a:rPr lang="ru-RU" sz="1800" dirty="0"/>
              <a:t> типов, а также преобразователей с трансформаторами, имеющими среднюю точку  первичной обмотки, часто вводят немагнитные зазоры. </a:t>
            </a:r>
            <a:endParaRPr lang="ru-RU" sz="1800" dirty="0" smtClean="0"/>
          </a:p>
          <a:p>
            <a:endParaRPr lang="ru-RU" sz="1600" dirty="0"/>
          </a:p>
          <a:p>
            <a:r>
              <a:rPr lang="ru-RU" sz="1800" dirty="0" smtClean="0"/>
              <a:t>К </a:t>
            </a:r>
            <a:r>
              <a:rPr lang="ru-RU" sz="1800" dirty="0"/>
              <a:t>недостаткам мостовых преобразователей относят наличие четырех ключевых транзисторов и, если отсутствует система защиты от перегрузки, — выход из строя компонентов ИИП при коротком замыкании нагрузки.</a:t>
            </a:r>
          </a:p>
          <a:p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7027387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Автогенераторные преобразователи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В автогенераторных преобразователях сигнал с выхода возвращается на вход и, благодаря положительной обратной связи, возникает самовозбуждение, или, говоря иначе, </a:t>
            </a:r>
            <a:r>
              <a:rPr lang="ru-RU" sz="1600" dirty="0" err="1"/>
              <a:t>автогенерация</a:t>
            </a:r>
            <a:r>
              <a:rPr lang="ru-RU" sz="1600" dirty="0"/>
              <a:t>. </a:t>
            </a:r>
            <a:endParaRPr lang="ru-RU" sz="1600" dirty="0" smtClean="0"/>
          </a:p>
          <a:p>
            <a:endParaRPr lang="ru-RU" sz="1600" dirty="0"/>
          </a:p>
          <a:p>
            <a:r>
              <a:rPr lang="ru-RU" sz="1600" dirty="0" smtClean="0"/>
              <a:t>К </a:t>
            </a:r>
            <a:r>
              <a:rPr lang="ru-RU" sz="1600" dirty="0"/>
              <a:t>достоинству автогенераторных преобразователей относят малое число  компонентов. Недостатками являются сложность стабилизации выходного напряжения и организации защиты от перегрузки по току нагрузки, большая сложность  настройки и регулировки по сравнению с преобразователями, содержащими  задающий генератор, поскольку режимы работы многих компонентов (если не  большинства) зависят от флюктуации параметров каждого из них. </a:t>
            </a:r>
            <a:endParaRPr lang="ru-RU" sz="1600" dirty="0" smtClean="0"/>
          </a:p>
          <a:p>
            <a:endParaRPr lang="ru-RU" sz="1600" dirty="0" smtClean="0"/>
          </a:p>
          <a:p>
            <a:r>
              <a:rPr lang="ru-RU" sz="1600" dirty="0" smtClean="0"/>
              <a:t>Достижимая </a:t>
            </a:r>
            <a:r>
              <a:rPr lang="ru-RU" sz="1600" dirty="0"/>
              <a:t>частота простейших автогенераторных преобразователей  значительно ниже, чем у преобразователей с задающими генераторами, ввиду низкого КПД на высокой частоте из-за завала фронтов импульсов, поступающих на  управляющие выводы ключевых транзисторов с импульсного трансформатора.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6426936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Запускающие </a:t>
            </a:r>
            <a:r>
              <a:rPr lang="ru-RU" dirty="0" smtClean="0"/>
              <a:t>цепи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После включения источника питания и поступления питающего напряжения на компоненты преобразователя необходим начальный "толчок" для инициализации процесса </a:t>
            </a:r>
            <a:r>
              <a:rPr lang="ru-RU" sz="1600" dirty="0" err="1"/>
              <a:t>автогенерации</a:t>
            </a:r>
            <a:r>
              <a:rPr lang="ru-RU" sz="1600" dirty="0"/>
              <a:t>. Этот "толчок" реализует запускающая цепь. </a:t>
            </a:r>
            <a:endParaRPr lang="ru-RU" sz="1600" dirty="0" smtClean="0"/>
          </a:p>
          <a:p>
            <a:endParaRPr lang="ru-RU" sz="1600" dirty="0"/>
          </a:p>
          <a:p>
            <a:r>
              <a:rPr lang="ru-RU" sz="1600" dirty="0"/>
              <a:t>Запускающие цепи выполняют либо сугубо на пассивных компонентах, либо на комбинации пассивных и активных компонентов. Чаще всего запускающие цепи включают следующие компоненты: RC-цепи ударного возбуждения или </a:t>
            </a:r>
            <a:r>
              <a:rPr lang="ru-RU" sz="1600" dirty="0" err="1"/>
              <a:t>динисторы</a:t>
            </a:r>
            <a:r>
              <a:rPr lang="ru-RU" sz="1600" dirty="0"/>
              <a:t>, или биполярные транзисторы, или однопереходные транзисторы. </a:t>
            </a:r>
          </a:p>
          <a:p>
            <a:endParaRPr lang="ru-RU" sz="1600" dirty="0" smtClean="0"/>
          </a:p>
          <a:p>
            <a:r>
              <a:rPr lang="ru-RU" sz="1600" dirty="0"/>
              <a:t>Простейшая запускающая цепь состоит из соединенных последовательно  компонентов: ограничивающего ток резистора сопротивлением от 100 Ом до 1 кОм и конденсатора емкостью от 22 </a:t>
            </a:r>
            <a:r>
              <a:rPr lang="ru-RU" sz="1600" dirty="0" err="1"/>
              <a:t>нФ</a:t>
            </a:r>
            <a:r>
              <a:rPr lang="ru-RU" sz="1600" dirty="0"/>
              <a:t> до 0,33 мкФ, включенных между базой или  затвором ключевого транзистора и шиной постоянного напряжения, питающего  преобразователь. В момент включения преобразователя в сеть заряжается конденсатор запускающей цепи, и в это время к управляющему выводу ключевого транзистора прикладывается отпирающее напряжение. От этого транзистор  открывается, и возникает </a:t>
            </a:r>
            <a:r>
              <a:rPr lang="ru-RU" sz="1600" dirty="0" err="1"/>
              <a:t>автогенерация</a:t>
            </a:r>
            <a:r>
              <a:rPr lang="ru-RU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25884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Однотактный автогенераторный </a:t>
            </a:r>
            <a:r>
              <a:rPr lang="ru-RU" dirty="0" smtClean="0"/>
              <a:t>преобразователь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Однотактный автогенераторный преобразователь — это релаксационный  генератор, содержащий один ключевой </a:t>
            </a:r>
            <a:r>
              <a:rPr lang="ru-RU" sz="1600" dirty="0" smtClean="0"/>
              <a:t>транзистор. </a:t>
            </a:r>
            <a:r>
              <a:rPr lang="ru-RU" sz="1600" dirty="0"/>
              <a:t>Изучим работу такого  преобразователя на примере практического импульсного источника питания, принципиальная схема которого на </a:t>
            </a:r>
            <a:r>
              <a:rPr lang="ru-RU" sz="1600" dirty="0" smtClean="0"/>
              <a:t>рисунке ниже.</a:t>
            </a:r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r>
              <a:rPr lang="ru-RU" sz="1600" dirty="0"/>
              <a:t>Во время включения ИИП в питающую сеть резистор R6 создает смещение на базе транзистора VT1, необходимое для отпирания транзистора, которое приводит к началу протеканию тока коллектора. Ток коллектора, протекая через первичную обмотку трансформатора TV1, вызывает появление напряжений на всех обмотках. 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72" y="2239818"/>
            <a:ext cx="4678056" cy="200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8909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Однотактный автогенераторный </a:t>
            </a:r>
            <a:r>
              <a:rPr lang="ru-RU" dirty="0" smtClean="0"/>
              <a:t>преобразователь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800" dirty="0"/>
              <a:t>Напряжение нагрузки стабилизировано благодаря компоненту VD6.  Демпфирующая цепь СЗ, R3, VD3 купирует импульс ЭДС самоиндукции первичной  обмотки трансформатора. </a:t>
            </a:r>
          </a:p>
          <a:p>
            <a:endParaRPr lang="ru-RU" sz="1800" dirty="0" smtClean="0"/>
          </a:p>
          <a:p>
            <a:r>
              <a:rPr lang="ru-RU" sz="1800" dirty="0" smtClean="0"/>
              <a:t>Достоинства </a:t>
            </a:r>
            <a:r>
              <a:rPr lang="ru-RU" sz="1800" dirty="0"/>
              <a:t>однотактного автогенераторного преобразователя — это  небольшое число компонентов и наличие всего одного ключевого транзистора. </a:t>
            </a:r>
          </a:p>
          <a:p>
            <a:endParaRPr lang="ru-RU" sz="1800" dirty="0" smtClean="0"/>
          </a:p>
          <a:p>
            <a:r>
              <a:rPr lang="ru-RU" sz="1800" dirty="0" smtClean="0"/>
              <a:t>Недостатки</a:t>
            </a:r>
            <a:r>
              <a:rPr lang="ru-RU" sz="1800" dirty="0"/>
              <a:t>: подмагничивание сердечника трансформатора TV1 постоянным током; низкий КПД устройства; изменение частоты преобразования при флюктуации тока через нагрузку, в результате чего мощность однотактных автогенераторных  преобразователей обычно не превышает нескольких десятков ватт.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0677932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Двухтактный автогенераторный преобразователь </a:t>
            </a:r>
            <a:r>
              <a:rPr lang="ru-RU" dirty="0" err="1"/>
              <a:t>Ройера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 numCol="2">
            <a:normAutofit/>
          </a:bodyPr>
          <a:lstStyle/>
          <a:p>
            <a:r>
              <a:rPr lang="ru-RU" sz="1600" dirty="0"/>
              <a:t>Автогенераторный преобразователь </a:t>
            </a:r>
            <a:r>
              <a:rPr lang="ru-RU" sz="1600" dirty="0" err="1"/>
              <a:t>Ройера</a:t>
            </a:r>
            <a:r>
              <a:rPr lang="ru-RU" sz="1600" dirty="0"/>
              <a:t> содержит один импульсный  трансформатор, </a:t>
            </a:r>
            <a:r>
              <a:rPr lang="ru-RU" sz="1600" dirty="0" err="1"/>
              <a:t>магнитопровод</a:t>
            </a:r>
            <a:r>
              <a:rPr lang="ru-RU" sz="1600" dirty="0"/>
              <a:t> которого работает с заходом петли гистерезиса в область насыщения. Для снижения потерь в </a:t>
            </a:r>
            <a:r>
              <a:rPr lang="ru-RU" sz="1600" dirty="0" err="1"/>
              <a:t>магнитопроводе</a:t>
            </a:r>
            <a:r>
              <a:rPr lang="ru-RU" sz="1600" dirty="0"/>
              <a:t> трансформатора его материал должен обладать прямоугольной петлей гистерезиса. Сигналы коммутации,  поступающие на управляющие выводы переключающих транзисторов, берут с того же трансформатора, в котором присутствует первичная обмотка, подключенная к  переключающим транзисторам, а также вторичная обмотка, по которой протекает ток нагрузки. В этом и заключается особенность данной разновидности  </a:t>
            </a:r>
            <a:r>
              <a:rPr lang="ru-RU" sz="1600" dirty="0" smtClean="0"/>
              <a:t>преобразователей. </a:t>
            </a:r>
            <a:endParaRPr lang="ru-RU" sz="1600" dirty="0"/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426" y="910201"/>
            <a:ext cx="3790818" cy="474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049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Двухтактный автогенераторный преобразователь </a:t>
            </a:r>
            <a:r>
              <a:rPr lang="ru-RU" dirty="0" err="1" smtClean="0"/>
              <a:t>Ройера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800" dirty="0"/>
              <a:t>Во вторичной обмотке трансформатора вырабатывается напряжение  прямоугольной формы, которое выпрямляют, фильтруют и прикладывают к нагрузке.</a:t>
            </a:r>
          </a:p>
          <a:p>
            <a:r>
              <a:rPr lang="ru-RU" sz="1800" dirty="0"/>
              <a:t>Частоту преобразования автогенератора Рой ера можно найти по </a:t>
            </a:r>
            <a:r>
              <a:rPr lang="ru-RU" sz="1800" dirty="0" smtClean="0"/>
              <a:t>следующей формуле:</a:t>
            </a:r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r>
              <a:rPr lang="ru-RU" sz="1600" dirty="0"/>
              <a:t>где </a:t>
            </a:r>
            <a:r>
              <a:rPr lang="ru-RU" sz="1600" dirty="0" err="1"/>
              <a:t>U</a:t>
            </a:r>
            <a:r>
              <a:rPr lang="ru-RU" sz="1600" baseline="-25000" dirty="0" err="1"/>
              <a:t>п</a:t>
            </a:r>
            <a:r>
              <a:rPr lang="ru-RU" sz="1600" dirty="0"/>
              <a:t> — постоянное напряжение питания преобразователя, В; </a:t>
            </a:r>
          </a:p>
          <a:p>
            <a:r>
              <a:rPr lang="en-US" sz="1600" dirty="0"/>
              <a:t>U</a:t>
            </a:r>
            <a:r>
              <a:rPr lang="ru-RU" sz="1600" baseline="-25000" dirty="0"/>
              <a:t>нас</a:t>
            </a:r>
            <a:r>
              <a:rPr lang="ru-RU" sz="1600" dirty="0"/>
              <a:t> — напряжение насыщения ключевого транзистора, В; </a:t>
            </a:r>
          </a:p>
          <a:p>
            <a:r>
              <a:rPr lang="ru-RU" sz="1600" dirty="0"/>
              <a:t>W1 — число витков первичной обмотки трансформатора; </a:t>
            </a:r>
          </a:p>
          <a:p>
            <a:r>
              <a:rPr lang="ru-RU" sz="1600" dirty="0" err="1"/>
              <a:t>В</a:t>
            </a:r>
            <a:r>
              <a:rPr lang="ru-RU" sz="1600" baseline="-25000" dirty="0" err="1"/>
              <a:t>нас</a:t>
            </a:r>
            <a:r>
              <a:rPr lang="ru-RU" sz="1600" dirty="0"/>
              <a:t> — индукция насыщения </a:t>
            </a:r>
            <a:r>
              <a:rPr lang="ru-RU" sz="1600" dirty="0" err="1"/>
              <a:t>магнитопровода</a:t>
            </a:r>
            <a:r>
              <a:rPr lang="ru-RU" sz="1600" dirty="0"/>
              <a:t>, Тл; </a:t>
            </a:r>
          </a:p>
          <a:p>
            <a:r>
              <a:rPr lang="ru-RU" sz="1600" dirty="0" err="1"/>
              <a:t>S</a:t>
            </a:r>
            <a:r>
              <a:rPr lang="ru-RU" sz="1600" baseline="-25000" dirty="0" err="1"/>
              <a:t>c</a:t>
            </a:r>
            <a:r>
              <a:rPr lang="ru-RU" sz="1600" dirty="0"/>
              <a:t> — площадь сечения сердечника, м2; </a:t>
            </a:r>
          </a:p>
          <a:p>
            <a:r>
              <a:rPr lang="en-US" sz="1600" dirty="0"/>
              <a:t>K</a:t>
            </a:r>
            <a:r>
              <a:rPr lang="ru-RU" sz="1600" baseline="-25000" dirty="0" err="1"/>
              <a:t>сч</a:t>
            </a:r>
            <a:r>
              <a:rPr lang="ru-RU" sz="1600" dirty="0"/>
              <a:t> — коэффициент заполнения сечения </a:t>
            </a:r>
            <a:r>
              <a:rPr lang="ru-RU" sz="1600" dirty="0" err="1"/>
              <a:t>магнитопровода</a:t>
            </a:r>
            <a:r>
              <a:rPr lang="ru-RU" sz="1600" dirty="0"/>
              <a:t> ферромагнетиком. </a:t>
            </a:r>
          </a:p>
          <a:p>
            <a:endParaRPr lang="ru-RU" sz="1600" dirty="0"/>
          </a:p>
          <a:p>
            <a:endParaRPr lang="ru-RU" sz="16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-155369" y="2018617"/>
            <a:ext cx="11966628" cy="853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2071233"/>
              </p:ext>
            </p:extLst>
          </p:nvPr>
        </p:nvGraphicFramePr>
        <p:xfrm>
          <a:off x="628597" y="2481354"/>
          <a:ext cx="2391694" cy="7185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r:id="rId3" imgW="1447800" imgH="431800" progId="Equation.DSMT4">
                  <p:embed/>
                </p:oleObj>
              </mc:Choice>
              <mc:Fallback>
                <p:oleObj r:id="rId3" imgW="1447800" imgH="4318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97" y="2481354"/>
                        <a:ext cx="2391694" cy="71855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077564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Двухтактный автогенераторный преобразователь </a:t>
            </a:r>
            <a:r>
              <a:rPr lang="ru-RU" dirty="0" err="1" smtClean="0"/>
              <a:t>Ройера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Для предотвращения пробоя ключевых транзисторов VT1 и VT2 параллельно выводам коллектор-эмиттер обязательно следует включить демпфирующие  сверхбыстродействующие импульсные диоды или защитные диоды </a:t>
            </a:r>
            <a:r>
              <a:rPr lang="ru-RU" sz="1600" dirty="0" err="1"/>
              <a:t>transil</a:t>
            </a:r>
            <a:r>
              <a:rPr lang="ru-RU" sz="1600" dirty="0"/>
              <a:t>. Чем выше  напряжение питания преобразователя, тем актуальнее это требование.</a:t>
            </a:r>
          </a:p>
          <a:p>
            <a:endParaRPr lang="ru-RU" sz="1600" dirty="0" smtClean="0"/>
          </a:p>
          <a:p>
            <a:r>
              <a:rPr lang="ru-RU" sz="1600" dirty="0" smtClean="0"/>
              <a:t>Достоинства </a:t>
            </a:r>
            <a:r>
              <a:rPr lang="ru-RU" sz="1600" dirty="0"/>
              <a:t>автогенераторных преобразователей </a:t>
            </a:r>
            <a:r>
              <a:rPr lang="ru-RU" sz="1600" dirty="0" err="1"/>
              <a:t>Ройера</a:t>
            </a:r>
            <a:r>
              <a:rPr lang="ru-RU" sz="1600" dirty="0"/>
              <a:t>: небольшое число использованных компонентов и возможность защиты деталей ИИП от перегрузки по току нагрузки плавким предохранителем. </a:t>
            </a:r>
          </a:p>
          <a:p>
            <a:endParaRPr lang="ru-RU" sz="1600" dirty="0" smtClean="0"/>
          </a:p>
          <a:p>
            <a:r>
              <a:rPr lang="ru-RU" sz="1600" dirty="0" smtClean="0"/>
              <a:t>К </a:t>
            </a:r>
            <a:r>
              <a:rPr lang="ru-RU" sz="1600" dirty="0"/>
              <a:t>недостаткам относят: понижение частоты преобразования при увеличении мощности нагрузки; амплитуда импульсов тока коллекторов или истоков ключевых транзисторов в моменты коммутации может превышать средний ток в 3-20 раз, поэтому в маломощных преобразователях приходится использовать довольно мощные транзисторы. Вследствие этого мощность двухтактных автогенераторных преобразователей </a:t>
            </a:r>
            <a:r>
              <a:rPr lang="ru-RU" sz="1600" dirty="0" err="1"/>
              <a:t>Ройера</a:t>
            </a:r>
            <a:r>
              <a:rPr lang="ru-RU" sz="1600" dirty="0"/>
              <a:t>, как правило, невелика и не превышает нескольких десятков ватт у самых мощных устройств этого типа.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1966512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Двухтактный автогенераторный преобразователь </a:t>
            </a:r>
            <a:r>
              <a:rPr lang="ru-RU" dirty="0" err="1" smtClean="0"/>
              <a:t>Енсена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914400"/>
            <a:ext cx="7886808" cy="5360400"/>
          </a:xfrm>
        </p:spPr>
        <p:txBody>
          <a:bodyPr>
            <a:normAutofit fontScale="92500" lnSpcReduction="10000"/>
          </a:bodyPr>
          <a:lstStyle/>
          <a:p>
            <a:r>
              <a:rPr lang="ru-RU" sz="1600" dirty="0"/>
              <a:t>В автогенераторном преобразователе </a:t>
            </a:r>
            <a:r>
              <a:rPr lang="ru-RU" sz="1600" dirty="0" err="1"/>
              <a:t>Енсена</a:t>
            </a:r>
            <a:r>
              <a:rPr lang="ru-RU" sz="1600" dirty="0"/>
              <a:t> переключательный и  гальванически развязывающий импульсные трансформаторы разнесены — это две различные детали, в чем и заключается главное отличие от автогенераторного </a:t>
            </a:r>
            <a:r>
              <a:rPr lang="ru-RU" sz="1600" dirty="0" smtClean="0"/>
              <a:t>преобразователя </a:t>
            </a:r>
            <a:r>
              <a:rPr lang="ru-RU" sz="1600" dirty="0" err="1"/>
              <a:t>Ройера</a:t>
            </a:r>
            <a:r>
              <a:rPr lang="ru-RU" sz="1600" dirty="0"/>
              <a:t>. </a:t>
            </a:r>
            <a:endParaRPr lang="ru-RU" sz="1600" dirty="0" smtClean="0"/>
          </a:p>
          <a:p>
            <a:endParaRPr lang="ru-RU" sz="1600" dirty="0" smtClean="0"/>
          </a:p>
          <a:p>
            <a:r>
              <a:rPr lang="ru-RU" sz="1600" dirty="0" smtClean="0"/>
              <a:t>Рассмотрим рисунок ниже, </a:t>
            </a:r>
            <a:r>
              <a:rPr lang="ru-RU" sz="1600" dirty="0"/>
              <a:t>на котором представлена практическая схема импульсного источника питания с  автогенераторным преобразователем </a:t>
            </a:r>
            <a:r>
              <a:rPr lang="ru-RU" sz="1600" dirty="0" err="1" smtClean="0"/>
              <a:t>Енсена</a:t>
            </a:r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r>
              <a:rPr lang="ru-RU" sz="1300" dirty="0" smtClean="0"/>
              <a:t>Основные </a:t>
            </a:r>
            <a:r>
              <a:rPr lang="ru-RU" sz="1300" dirty="0"/>
              <a:t>технические характеристики: </a:t>
            </a:r>
          </a:p>
          <a:p>
            <a:r>
              <a:rPr lang="ru-RU" sz="1300" dirty="0"/>
              <a:t>напряжение питающей сети — 220 В; </a:t>
            </a:r>
          </a:p>
          <a:p>
            <a:r>
              <a:rPr lang="ru-RU" sz="1300" dirty="0"/>
              <a:t>выходное напряжение — 2 х 50 В; </a:t>
            </a:r>
          </a:p>
          <a:p>
            <a:r>
              <a:rPr lang="ru-RU" sz="1300" dirty="0"/>
              <a:t>максимальная мощность, отдаваемая в нагрузку, — 500 Вт; </a:t>
            </a:r>
          </a:p>
          <a:p>
            <a:r>
              <a:rPr lang="ru-RU" sz="1300" dirty="0"/>
              <a:t>частота преобразования — 8,5 кГц; </a:t>
            </a:r>
          </a:p>
          <a:p>
            <a:r>
              <a:rPr lang="ru-RU" sz="1300" dirty="0"/>
              <a:t>максимальный КПД — не менее 92%. </a:t>
            </a:r>
          </a:p>
        </p:txBody>
      </p:sp>
      <p:pic>
        <p:nvPicPr>
          <p:cNvPr id="6" name="Рисунок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519" y="2453672"/>
            <a:ext cx="5320096" cy="2570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7438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Двухтактный автогенераторный преобразователь </a:t>
            </a:r>
            <a:r>
              <a:rPr lang="ru-RU" dirty="0" err="1" smtClean="0"/>
              <a:t>Енсена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sz="1800" dirty="0"/>
              <a:t>Защиты от перегрузки по току нагрузки в данном импульсном источнике  питания нет. Плавкий предохранитель по цепи нагрузки использовать не следует,  поскольку он не успеет защитить компоненты от разрушения. </a:t>
            </a:r>
          </a:p>
          <a:p>
            <a:endParaRPr lang="ru-RU" sz="1800" dirty="0" smtClean="0"/>
          </a:p>
          <a:p>
            <a:r>
              <a:rPr lang="ru-RU" sz="1800" dirty="0" smtClean="0"/>
              <a:t>Расчет </a:t>
            </a:r>
            <a:r>
              <a:rPr lang="ru-RU" sz="1800" dirty="0"/>
              <a:t>импульсного трансформатора TV1 можно выполнить точно так же, как для аналогичного </a:t>
            </a:r>
            <a:r>
              <a:rPr lang="ru-RU" sz="1800" dirty="0" err="1"/>
              <a:t>ненасыщающегося</a:t>
            </a:r>
            <a:r>
              <a:rPr lang="ru-RU" sz="1800" dirty="0"/>
              <a:t> трансформатора для импульсного  преобразователя с задающим генератором.</a:t>
            </a:r>
          </a:p>
          <a:p>
            <a:endParaRPr lang="ru-RU" sz="1800" dirty="0" smtClean="0"/>
          </a:p>
          <a:p>
            <a:r>
              <a:rPr lang="ru-RU" sz="1800" dirty="0" smtClean="0"/>
              <a:t>Достоинство</a:t>
            </a:r>
            <a:r>
              <a:rPr lang="ru-RU" sz="1800" dirty="0"/>
              <a:t>: возможность получения большой выходной мощности (примерно до киловатта) при небольшом числе задействованных компонентов.</a:t>
            </a:r>
          </a:p>
          <a:p>
            <a:endParaRPr lang="ru-RU" sz="1800" dirty="0" smtClean="0"/>
          </a:p>
          <a:p>
            <a:r>
              <a:rPr lang="ru-RU" sz="1800" dirty="0" smtClean="0"/>
              <a:t>Недостатки</a:t>
            </a:r>
            <a:r>
              <a:rPr lang="ru-RU" sz="1800" dirty="0"/>
              <a:t>: повышение частоты преобразования при увеличении мощности нагрузки, что может затруднить фильтрацию выходного напряжения; сложность организации стабилизации напряжения, приложенного к нагрузке, и реализации системы защиты от перегрузки при недопустимом увеличении выходного тока.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7124863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Тиристорные</a:t>
            </a:r>
            <a:r>
              <a:rPr lang="ru-RU" dirty="0"/>
              <a:t> преобразователи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914400"/>
            <a:ext cx="7998167" cy="5105399"/>
          </a:xfrm>
        </p:spPr>
        <p:txBody>
          <a:bodyPr>
            <a:normAutofit lnSpcReduction="10000"/>
          </a:bodyPr>
          <a:lstStyle/>
          <a:p>
            <a:r>
              <a:rPr lang="ru-RU" sz="1600" dirty="0"/>
              <a:t>В силовой преобразовательной технике при мощностях нагрузок от десятков киловатт и выше традиционно используют </a:t>
            </a:r>
            <a:r>
              <a:rPr lang="ru-RU" sz="1600" dirty="0" err="1"/>
              <a:t>тиристорные</a:t>
            </a:r>
            <a:r>
              <a:rPr lang="ru-RU" sz="1600" dirty="0"/>
              <a:t> инверторы. Эксплуатация </a:t>
            </a:r>
            <a:r>
              <a:rPr lang="ru-RU" sz="1600" dirty="0" err="1"/>
              <a:t>тиристорных</a:t>
            </a:r>
            <a:r>
              <a:rPr lang="ru-RU" sz="1600" dirty="0"/>
              <a:t> преобразователей наиболее целесообразна при напряжениях питания инверторов от единиц до десятка киловольт и токах от сотен ампер и выше, хотя  позиции тиристоров все интенсивнее отвоевывают </a:t>
            </a:r>
            <a:r>
              <a:rPr lang="ru-RU" sz="1600" dirty="0" smtClean="0"/>
              <a:t>IGBT.</a:t>
            </a:r>
          </a:p>
          <a:p>
            <a:endParaRPr lang="ru-RU" sz="1600" dirty="0"/>
          </a:p>
          <a:p>
            <a:r>
              <a:rPr lang="ru-RU" sz="1600" dirty="0"/>
              <a:t>Вычислить ориентировочные значения сопротивлений и емкостей компонентов демпфирующих RC-цепей можно согласно формулам</a:t>
            </a:r>
            <a:r>
              <a:rPr lang="ru-RU" sz="1600" dirty="0" smtClean="0"/>
              <a:t>:</a:t>
            </a:r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r>
              <a:rPr lang="ru-RU" sz="1400" dirty="0"/>
              <a:t>где U</a:t>
            </a:r>
            <a:r>
              <a:rPr lang="ru-RU" sz="1400" baseline="-25000" dirty="0"/>
              <a:t>o6p.a </a:t>
            </a:r>
            <a:r>
              <a:rPr lang="ru-RU" sz="1400" dirty="0"/>
              <a:t>— максимальная амплитуда напряжения на закрытом тиристоре, В; </a:t>
            </a:r>
          </a:p>
          <a:p>
            <a:r>
              <a:rPr lang="en-US" sz="1400" dirty="0"/>
              <a:t>I</a:t>
            </a:r>
            <a:r>
              <a:rPr lang="ru-RU" sz="1400" baseline="-25000" dirty="0" err="1"/>
              <a:t>обр.а</a:t>
            </a:r>
            <a:r>
              <a:rPr lang="ru-RU" sz="1400" dirty="0"/>
              <a:t> — максимальная амплитуда обратного тока, протекающего через  закрытый тиристор, А;</a:t>
            </a:r>
          </a:p>
          <a:p>
            <a:r>
              <a:rPr lang="ru-RU" sz="1600" dirty="0"/>
              <a:t>а также</a:t>
            </a:r>
            <a:r>
              <a:rPr lang="ru-RU" sz="1600" dirty="0" smtClean="0"/>
              <a:t>:</a:t>
            </a:r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r>
              <a:rPr lang="ru-RU" sz="1300" dirty="0"/>
              <a:t>где </a:t>
            </a:r>
            <a:r>
              <a:rPr lang="ru-RU" sz="1300" dirty="0" err="1"/>
              <a:t>I</a:t>
            </a:r>
            <a:r>
              <a:rPr lang="ru-RU" sz="1300" baseline="-25000" dirty="0" err="1"/>
              <a:t>np.a</a:t>
            </a:r>
            <a:r>
              <a:rPr lang="ru-RU" sz="1300" baseline="-25000" dirty="0"/>
              <a:t> </a:t>
            </a:r>
            <a:r>
              <a:rPr lang="ru-RU" sz="1300" dirty="0"/>
              <a:t>— максимальная амплитуда прямого тока, протекающего через открытый тиристор, А; </a:t>
            </a:r>
          </a:p>
          <a:p>
            <a:r>
              <a:rPr lang="ru-RU" sz="1300" dirty="0"/>
              <a:t>U</a:t>
            </a:r>
            <a:r>
              <a:rPr lang="ru-RU" sz="1300" baseline="-25000" dirty="0"/>
              <a:t>КЗ</a:t>
            </a:r>
            <a:r>
              <a:rPr lang="ru-RU" sz="1300" dirty="0"/>
              <a:t> — напряжение, приложенное к тиристору при коротком замыкании  (относительных единиц); </a:t>
            </a:r>
          </a:p>
          <a:p>
            <a:r>
              <a:rPr lang="ru-RU" sz="1300" dirty="0"/>
              <a:t>ω — круговая частота, радиан / с. </a:t>
            </a:r>
            <a:endParaRPr lang="ru-RU" sz="1100" dirty="0"/>
          </a:p>
          <a:p>
            <a:r>
              <a:rPr lang="ru-RU" sz="1100" dirty="0" smtClean="0"/>
              <a:t> </a:t>
            </a:r>
            <a:endParaRPr lang="ru-RU" sz="11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128655" y="361141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6542311"/>
              </p:ext>
            </p:extLst>
          </p:nvPr>
        </p:nvGraphicFramePr>
        <p:xfrm>
          <a:off x="3884333" y="3046444"/>
          <a:ext cx="960468" cy="6732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7" r:id="rId3" imgW="660113" imgH="469696" progId="Equation.DSMT4">
                  <p:embed/>
                </p:oleObj>
              </mc:Choice>
              <mc:Fallback>
                <p:oleObj r:id="rId3" imgW="660113" imgH="469696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4333" y="3046444"/>
                        <a:ext cx="960468" cy="6732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786909" y="478833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3903409"/>
              </p:ext>
            </p:extLst>
          </p:nvPr>
        </p:nvGraphicFramePr>
        <p:xfrm>
          <a:off x="3623205" y="4361558"/>
          <a:ext cx="1482724" cy="6134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8" r:id="rId5" imgW="1155700" imgH="482600" progId="Equation.DSMT4">
                  <p:embed/>
                </p:oleObj>
              </mc:Choice>
              <mc:Fallback>
                <p:oleObj r:id="rId5" imgW="1155700" imgH="4826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3205" y="4361558"/>
                        <a:ext cx="1482724" cy="61340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815692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Последовательный </a:t>
            </a:r>
            <a:r>
              <a:rPr lang="ru-RU" dirty="0" err="1"/>
              <a:t>тиристорный</a:t>
            </a:r>
            <a:r>
              <a:rPr lang="ru-RU" dirty="0"/>
              <a:t> инвертор </a:t>
            </a:r>
            <a:r>
              <a:rPr lang="ru-RU" dirty="0" smtClean="0"/>
              <a:t>тока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914400"/>
            <a:ext cx="7886808" cy="5360400"/>
          </a:xfrm>
        </p:spPr>
        <p:txBody>
          <a:bodyPr>
            <a:normAutofit/>
          </a:bodyPr>
          <a:lstStyle/>
          <a:p>
            <a:r>
              <a:rPr lang="ru-RU" sz="1600" dirty="0"/>
              <a:t>Последовательный </a:t>
            </a:r>
            <a:r>
              <a:rPr lang="ru-RU" sz="1600" dirty="0" err="1"/>
              <a:t>тиристорный</a:t>
            </a:r>
            <a:r>
              <a:rPr lang="ru-RU" sz="1600" dirty="0"/>
              <a:t> инвертор тока содержит конденсатор,  включенный последовательно с нагрузкой или трансформатором, к которому  подключена нагрузка. Схема устройства показана на </a:t>
            </a:r>
            <a:r>
              <a:rPr lang="ru-RU" sz="1600" dirty="0" smtClean="0"/>
              <a:t>рисунке ниже. </a:t>
            </a:r>
            <a:r>
              <a:rPr lang="ru-RU" sz="1600" dirty="0"/>
              <a:t>Дроссель на входе (в цепи  питания) преобразователя необходим для сглаживания импульсов тока, которые  протекают через одновременно включенные </a:t>
            </a:r>
            <a:r>
              <a:rPr lang="ru-RU" sz="1600" dirty="0" smtClean="0"/>
              <a:t>тиристоры.</a:t>
            </a:r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r>
              <a:rPr lang="ru-RU" sz="1600" dirty="0"/>
              <a:t>Напряжение на первичной обмотке трансформатора TV1 допустимо вычислить согласно выражению: </a:t>
            </a:r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r>
              <a:rPr lang="ru-RU" sz="1400" dirty="0"/>
              <a:t>где </a:t>
            </a:r>
            <a:r>
              <a:rPr lang="ru-RU" sz="1400" dirty="0" err="1"/>
              <a:t>U</a:t>
            </a:r>
            <a:r>
              <a:rPr lang="ru-RU" sz="1400" baseline="-25000" dirty="0" err="1"/>
              <a:t>вх</a:t>
            </a:r>
            <a:r>
              <a:rPr lang="ru-RU" sz="1400" dirty="0"/>
              <a:t> — постоянное напряжение питания преобразователя, В; </a:t>
            </a:r>
          </a:p>
          <a:p>
            <a:r>
              <a:rPr lang="ru-RU" sz="1400" dirty="0" err="1"/>
              <a:t>cos</a:t>
            </a:r>
            <a:r>
              <a:rPr lang="ru-RU" sz="1400" dirty="0"/>
              <a:t> </a:t>
            </a:r>
            <a:r>
              <a:rPr lang="ru-RU" sz="1400" dirty="0" err="1"/>
              <a:t>φн</a:t>
            </a:r>
            <a:r>
              <a:rPr lang="ru-RU" sz="1400" dirty="0"/>
              <a:t> — коэффициент мощности нагрузки. </a:t>
            </a:r>
          </a:p>
          <a:p>
            <a:endParaRPr lang="ru-RU" sz="1600" dirty="0"/>
          </a:p>
          <a:p>
            <a:endParaRPr lang="ru-RU" sz="1600" dirty="0"/>
          </a:p>
        </p:txBody>
      </p:sp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636" y="2247992"/>
            <a:ext cx="4248728" cy="2171240"/>
          </a:xfrm>
          <a:prstGeom prst="rect">
            <a:avLst/>
          </a:prstGeom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620655" y="507017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4705632"/>
              </p:ext>
            </p:extLst>
          </p:nvPr>
        </p:nvGraphicFramePr>
        <p:xfrm>
          <a:off x="3458220" y="4955531"/>
          <a:ext cx="1812694" cy="6509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4" r:id="rId4" imgW="1270000" imgH="457200" progId="Equation.DSMT4">
                  <p:embed/>
                </p:oleObj>
              </mc:Choice>
              <mc:Fallback>
                <p:oleObj r:id="rId4" imgW="1270000" imgH="4572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8220" y="4955531"/>
                        <a:ext cx="1812694" cy="65094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663365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Параллельный </a:t>
            </a:r>
            <a:r>
              <a:rPr lang="ru-RU" dirty="0" err="1"/>
              <a:t>тиристорный</a:t>
            </a:r>
            <a:r>
              <a:rPr lang="ru-RU" dirty="0"/>
              <a:t> инвертор </a:t>
            </a:r>
            <a:r>
              <a:rPr lang="ru-RU" dirty="0" smtClean="0"/>
              <a:t>тока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914400"/>
            <a:ext cx="7886808" cy="5360400"/>
          </a:xfrm>
        </p:spPr>
        <p:txBody>
          <a:bodyPr>
            <a:normAutofit lnSpcReduction="10000"/>
          </a:bodyPr>
          <a:lstStyle/>
          <a:p>
            <a:r>
              <a:rPr lang="ru-RU" sz="1800" dirty="0"/>
              <a:t>Рассмотрим однофазный параллельный </a:t>
            </a:r>
            <a:r>
              <a:rPr lang="ru-RU" sz="1800" dirty="0" err="1"/>
              <a:t>тиристорный</a:t>
            </a:r>
            <a:r>
              <a:rPr lang="ru-RU" sz="1800" dirty="0"/>
              <a:t> инвертор тока мостового </a:t>
            </a:r>
            <a:r>
              <a:rPr lang="ru-RU" sz="1800" dirty="0" smtClean="0"/>
              <a:t>типа, </a:t>
            </a:r>
            <a:r>
              <a:rPr lang="ru-RU" sz="1800" dirty="0"/>
              <a:t>схема которого показана на </a:t>
            </a:r>
            <a:r>
              <a:rPr lang="ru-RU" sz="1800" dirty="0" smtClean="0"/>
              <a:t>рисунке ниже</a:t>
            </a:r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r>
              <a:rPr lang="ru-RU" sz="1800" dirty="0" smtClean="0"/>
              <a:t>Емкость </a:t>
            </a:r>
            <a:r>
              <a:rPr lang="ru-RU" sz="1800" dirty="0"/>
              <a:t>конденсатора С1 допустимо определить согласно выражению</a:t>
            </a:r>
            <a:r>
              <a:rPr lang="ru-RU" sz="1800" dirty="0" smtClean="0"/>
              <a:t>:</a:t>
            </a:r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r>
              <a:rPr lang="ru-RU" sz="1400" dirty="0"/>
              <a:t>где </a:t>
            </a:r>
            <a:r>
              <a:rPr lang="ru-RU" sz="1400" dirty="0" err="1"/>
              <a:t>Р</a:t>
            </a:r>
            <a:r>
              <a:rPr lang="ru-RU" sz="1400" baseline="-25000" dirty="0" err="1"/>
              <a:t>н</a:t>
            </a:r>
            <a:r>
              <a:rPr lang="ru-RU" sz="1400" dirty="0"/>
              <a:t> - активная мощность, потребляемая нагрузкой, Вт; </a:t>
            </a:r>
          </a:p>
          <a:p>
            <a:r>
              <a:rPr lang="ru-RU" sz="1400" dirty="0" err="1"/>
              <a:t>U</a:t>
            </a:r>
            <a:r>
              <a:rPr lang="ru-RU" sz="1400" baseline="-25000" dirty="0" err="1"/>
              <a:t>c</a:t>
            </a:r>
            <a:r>
              <a:rPr lang="ru-RU" sz="1400" dirty="0"/>
              <a:t> - напряжение на обкладках конденсатора С1, В; </a:t>
            </a:r>
          </a:p>
          <a:p>
            <a:r>
              <a:rPr lang="ru-RU" sz="1400" dirty="0"/>
              <a:t>ω - угловая частота напряжения на обкладках конденсатора С1; </a:t>
            </a:r>
          </a:p>
          <a:p>
            <a:r>
              <a:rPr lang="ru-RU" sz="1400" dirty="0" err="1"/>
              <a:t>ωн</a:t>
            </a:r>
            <a:r>
              <a:rPr lang="ru-RU" sz="1400" dirty="0"/>
              <a:t> - угол сдвига фаз между током, протекающим через конденсатор С1 с  первичной обмоткой трансформатора TV1, и током только первичной обмотки трансформатора; </a:t>
            </a:r>
          </a:p>
          <a:p>
            <a:r>
              <a:rPr lang="ru-RU" sz="1400" dirty="0"/>
              <a:t>β - угол сдвига фаз между напряжением на обкладках конденсатора С1</a:t>
            </a:r>
            <a:endParaRPr lang="ru-RU" sz="1200" dirty="0"/>
          </a:p>
        </p:txBody>
      </p:sp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182" y="1555048"/>
            <a:ext cx="3971636" cy="2117642"/>
          </a:xfrm>
          <a:prstGeom prst="rect">
            <a:avLst/>
          </a:prstGeo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962400" y="514465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6187738"/>
              </p:ext>
            </p:extLst>
          </p:nvPr>
        </p:nvGraphicFramePr>
        <p:xfrm>
          <a:off x="3426032" y="4237762"/>
          <a:ext cx="2291936" cy="7112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8" r:id="rId4" imgW="1409088" imgH="431613" progId="Equation.DSMT4">
                  <p:embed/>
                </p:oleObj>
              </mc:Choice>
              <mc:Fallback>
                <p:oleObj r:id="rId4" imgW="1409088" imgH="431613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6032" y="4237762"/>
                        <a:ext cx="2291936" cy="71120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63130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Параллельный </a:t>
            </a:r>
            <a:r>
              <a:rPr lang="ru-RU" dirty="0" err="1"/>
              <a:t>тиристорный</a:t>
            </a:r>
            <a:r>
              <a:rPr lang="ru-RU" dirty="0"/>
              <a:t> инвертор </a:t>
            </a:r>
            <a:r>
              <a:rPr lang="ru-RU" dirty="0" smtClean="0"/>
              <a:t>тока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914400"/>
            <a:ext cx="7886808" cy="5360400"/>
          </a:xfrm>
        </p:spPr>
        <p:txBody>
          <a:bodyPr>
            <a:normAutofit fontScale="92500" lnSpcReduction="10000"/>
          </a:bodyPr>
          <a:lstStyle/>
          <a:p>
            <a:r>
              <a:rPr lang="ru-RU" sz="1800" dirty="0"/>
              <a:t>Напряжение на первичной обмотке трансформатора TV1 можно найти по  формуле</a:t>
            </a:r>
            <a:r>
              <a:rPr lang="ru-RU" sz="1800" dirty="0" smtClean="0"/>
              <a:t>:</a:t>
            </a:r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r>
              <a:rPr lang="ru-RU" sz="1400" dirty="0"/>
              <a:t>где </a:t>
            </a:r>
            <a:r>
              <a:rPr lang="ru-RU" sz="1400" dirty="0" err="1"/>
              <a:t>Yн</a:t>
            </a:r>
            <a:r>
              <a:rPr lang="ru-RU" sz="1400" dirty="0"/>
              <a:t> — проводимость нагрузки (модуль)</a:t>
            </a:r>
          </a:p>
          <a:p>
            <a:endParaRPr lang="ru-RU" sz="1800" dirty="0" smtClean="0"/>
          </a:p>
          <a:p>
            <a:endParaRPr lang="ru-RU" sz="1700" dirty="0" smtClean="0"/>
          </a:p>
          <a:p>
            <a:endParaRPr lang="ru-RU" sz="1700" dirty="0" smtClean="0"/>
          </a:p>
          <a:p>
            <a:r>
              <a:rPr lang="ru-RU" sz="1700" dirty="0" smtClean="0"/>
              <a:t>Нагрузка </a:t>
            </a:r>
            <a:r>
              <a:rPr lang="ru-RU" sz="1700" dirty="0"/>
              <a:t>параллельного </a:t>
            </a:r>
            <a:r>
              <a:rPr lang="ru-RU" sz="1700" dirty="0" err="1"/>
              <a:t>тиристорного</a:t>
            </a:r>
            <a:r>
              <a:rPr lang="ru-RU" sz="1700" dirty="0"/>
              <a:t> инвертора тока должна иметь емкостный характер, а ток, протекающий через конденсатор С1 и первичную обмотку  трансформатора TV1, должен опережать напряжение, приложенное к конденсатору С1. </a:t>
            </a:r>
            <a:endParaRPr lang="ru-RU" sz="1700" dirty="0" smtClean="0"/>
          </a:p>
          <a:p>
            <a:endParaRPr lang="ru-RU" sz="1700" dirty="0"/>
          </a:p>
          <a:p>
            <a:r>
              <a:rPr lang="ru-RU" sz="1700" dirty="0" smtClean="0"/>
              <a:t>Функционирование </a:t>
            </a:r>
            <a:r>
              <a:rPr lang="ru-RU" sz="1700" dirty="0"/>
              <a:t>преобразователя без нагрузки недопустимо, что  представляет недостаток параллельного инвертора. Нагрузочная характеристика  преобразователя — круто падающая, наклон которой, а также форма импульсов на вторичной обмотке трансформатора TV1 зависят от проводимости нагрузки, индуктивности дросселя L1 и емкости конденсатора. Целесообразна работа  параллельного </a:t>
            </a:r>
            <a:r>
              <a:rPr lang="ru-RU" sz="1700" dirty="0" err="1"/>
              <a:t>тиристорного</a:t>
            </a:r>
            <a:r>
              <a:rPr lang="ru-RU" sz="1700" dirty="0"/>
              <a:t> инвертора тока на фиксированную неизменную нагрузку.</a:t>
            </a:r>
          </a:p>
          <a:p>
            <a:endParaRPr lang="ru-RU" sz="18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075709" y="179185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8643055"/>
              </p:ext>
            </p:extLst>
          </p:nvPr>
        </p:nvGraphicFramePr>
        <p:xfrm>
          <a:off x="2560124" y="1392813"/>
          <a:ext cx="4023752" cy="945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2" r:id="rId3" imgW="2501900" imgH="584200" progId="Equation.DSMT4">
                  <p:embed/>
                </p:oleObj>
              </mc:Choice>
              <mc:Fallback>
                <p:oleObj r:id="rId3" imgW="2501900" imgH="5842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0124" y="1392813"/>
                        <a:ext cx="4023752" cy="9458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597257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Параллельно-последовательный </a:t>
            </a:r>
            <a:r>
              <a:rPr lang="ru-RU" dirty="0" err="1"/>
              <a:t>тиристорный</a:t>
            </a:r>
            <a:r>
              <a:rPr lang="ru-RU" dirty="0"/>
              <a:t> инвертор </a:t>
            </a:r>
            <a:r>
              <a:rPr lang="ru-RU" dirty="0" smtClean="0"/>
              <a:t>тока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628597" y="914400"/>
            <a:ext cx="7886808" cy="5360400"/>
          </a:xfrm>
        </p:spPr>
        <p:txBody>
          <a:bodyPr>
            <a:normAutofit fontScale="92500" lnSpcReduction="10000"/>
          </a:bodyPr>
          <a:lstStyle/>
          <a:p>
            <a:r>
              <a:rPr lang="ru-RU" sz="1800" dirty="0"/>
              <a:t>Параллельно-последовательный </a:t>
            </a:r>
            <a:r>
              <a:rPr lang="ru-RU" sz="1800" dirty="0" err="1"/>
              <a:t>тиристорный</a:t>
            </a:r>
            <a:r>
              <a:rPr lang="ru-RU" sz="1800" dirty="0"/>
              <a:t> инвертор </a:t>
            </a:r>
            <a:r>
              <a:rPr lang="ru-RU" sz="1800" dirty="0" smtClean="0"/>
              <a:t>тока сочетает  </a:t>
            </a:r>
            <a:r>
              <a:rPr lang="ru-RU" sz="1800" dirty="0"/>
              <a:t>достоинства как последовательного, так и параллельного преобразователей. Его схема  показана на </a:t>
            </a:r>
            <a:r>
              <a:rPr lang="ru-RU" sz="1800" dirty="0" smtClean="0"/>
              <a:t>рисунке ниже.</a:t>
            </a:r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700" dirty="0" smtClean="0"/>
          </a:p>
          <a:p>
            <a:r>
              <a:rPr lang="ru-RU" sz="1700" dirty="0" smtClean="0"/>
              <a:t>Принцип </a:t>
            </a:r>
            <a:r>
              <a:rPr lang="ru-RU" sz="1700" dirty="0"/>
              <a:t>действия параллельно-последовательного инвертора тока  существенно не отличается от принципа действия рассмотренных ранее инверторов  последовательного и параллельного типов. Параллельно-последовательный инвертор  обладает довольно "стабильной" нагрузочной характеристикой и может быть в  отдельных случаях включен без нагрузки. Чем больше коэффициент мощности нагрузки параллельно-последовательного инвертора, тем незначительнее станет изменение нагрузочной характеристики при флюктуации снимаемой мощности от минимума до максимума.</a:t>
            </a:r>
          </a:p>
          <a:p>
            <a:endParaRPr lang="ru-RU" sz="1800" dirty="0"/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862" y="1759528"/>
            <a:ext cx="4416276" cy="2156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8471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800" dirty="0">
                <a:cs typeface="Arial" pitchFamily="34" charset="0"/>
              </a:rPr>
              <a:t>Дисциплина «</a:t>
            </a:r>
            <a:r>
              <a:rPr lang="ru-RU" sz="800" dirty="0"/>
              <a:t>Электропитание устройств и систем связи</a:t>
            </a:r>
            <a:r>
              <a:rPr lang="ru-RU" sz="800" dirty="0">
                <a:cs typeface="Arial" pitchFamily="34" charset="0"/>
              </a:rPr>
              <a:t>»</a:t>
            </a:r>
          </a:p>
          <a:p>
            <a:r>
              <a:rPr lang="ru-RU" sz="1000" dirty="0">
                <a:cs typeface="Arial" pitchFamily="34" charset="0"/>
              </a:rPr>
              <a:t>Тема «СТАБИЛИЗАТОРЫ И ПРЕОБРАЗОВАТЕЛИ НАПРЯЖЕНИЯ </a:t>
            </a:r>
          </a:p>
          <a:p>
            <a:r>
              <a:rPr lang="ru-RU" sz="1000" dirty="0">
                <a:cs typeface="Arial" pitchFamily="34" charset="0"/>
              </a:rPr>
              <a:t>С ИМПУЛЬСНЫМ РЕГУЛИРОВАНИЕМ»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Контрольные вопросы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ru-RU" dirty="0"/>
              <a:t>Какие характеристики стабилизатора напряжения улучшаются при переходе от непрерывного регулирования к импульсному?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Какие характеристики стабилизатора напряжения ухудшаются при переходе от непрерывного регулирования к импульсному?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Какие способы изменения коэффициента заполнения используются в стабилизаторах с импульсным регулированием?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Какой стабилизатор называется релейным?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Перечислите достоинства и недостатки релейного стабилизатора напряжения.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Какой способ управления регулирующим транзистором называется широтно-импульсным?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/>
              <a:t>Перечислите достоинства и недостатки импульсных стабилизаторов с ШИМ.</a:t>
            </a:r>
          </a:p>
        </p:txBody>
      </p:sp>
    </p:spTree>
    <p:extLst>
      <p:ext uri="{BB962C8B-B14F-4D97-AF65-F5344CB8AC3E}">
        <p14:creationId xmlns:p14="http://schemas.microsoft.com/office/powerpoint/2010/main" val="117177112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042822bdf46a88974a34b6119410eaeadc7c97"/>
</p:tagLst>
</file>

<file path=ppt/theme/theme1.xml><?xml version="1.0" encoding="utf-8"?>
<a:theme xmlns:a="http://schemas.openxmlformats.org/drawingml/2006/main" name="Д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1706</TotalTime>
  <Words>4205</Words>
  <Application>Microsoft Office PowerPoint</Application>
  <PresentationFormat>Экран (4:3)</PresentationFormat>
  <Paragraphs>564</Paragraphs>
  <Slides>39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39</vt:i4>
      </vt:variant>
    </vt:vector>
  </HeadingPairs>
  <TitlesOfParts>
    <vt:vector size="43" baseType="lpstr">
      <vt:lpstr>ДО</vt:lpstr>
      <vt:lpstr>MathType 6.0 Equation</vt:lpstr>
      <vt:lpstr>Точечный рисунок</vt:lpstr>
      <vt:lpstr>Уравнение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IzhSTU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Игорь</cp:lastModifiedBy>
  <cp:revision>174</cp:revision>
  <dcterms:created xsi:type="dcterms:W3CDTF">2013-03-28T05:50:20Z</dcterms:created>
  <dcterms:modified xsi:type="dcterms:W3CDTF">2019-10-02T08:30:07Z</dcterms:modified>
</cp:coreProperties>
</file>