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9" r:id="rId1"/>
  </p:sldMasterIdLst>
  <p:notesMasterIdLst>
    <p:notesMasterId r:id="rId23"/>
  </p:notesMasterIdLst>
  <p:sldIdLst>
    <p:sldId id="257" r:id="rId2"/>
    <p:sldId id="258" r:id="rId3"/>
    <p:sldId id="259" r:id="rId4"/>
    <p:sldId id="256" r:id="rId5"/>
    <p:sldId id="260" r:id="rId6"/>
    <p:sldId id="261" r:id="rId7"/>
    <p:sldId id="262" r:id="rId8"/>
    <p:sldId id="263" r:id="rId9"/>
    <p:sldId id="266" r:id="rId10"/>
    <p:sldId id="265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63626" autoAdjust="0"/>
  </p:normalViewPr>
  <p:slideViewPr>
    <p:cSldViewPr snapToGrid="0">
      <p:cViewPr varScale="1">
        <p:scale>
          <a:sx n="73" d="100"/>
          <a:sy n="73" d="100"/>
        </p:scale>
        <p:origin x="12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A5F0FD-C9BE-48CA-8F39-E95BBB785270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59A67-0525-4848-80CE-F44958385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826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правило, бизнес-идея связана с идеей нового или усовершенствованного продукта либо услуги, технического, организационного или экономического решения и др. </a:t>
            </a:r>
          </a:p>
          <a:p>
            <a:r>
              <a:rPr lang="ru-RU" dirty="0"/>
              <a:t>Конечная цель бизнес-идеи заключается в получении прибыли через удовлетворение той или иной потребности потребителей/клиентов.</a:t>
            </a:r>
          </a:p>
          <a:p>
            <a:r>
              <a:rPr lang="ru-RU" dirty="0"/>
              <a:t>Бизнес-идея и сама по себе может стать объектом бизнеса, поскольку ее</a:t>
            </a:r>
          </a:p>
          <a:p>
            <a:r>
              <a:rPr lang="ru-RU" dirty="0"/>
              <a:t>можно продать путем заключения договора, на основании которого за реализацию проекта берется другой менеджер. В свою очередь, разработчик</a:t>
            </a:r>
          </a:p>
          <a:p>
            <a:r>
              <a:rPr lang="ru-RU" dirty="0"/>
              <a:t>идеи получает другой вид компенсации, к примеру процент от прибыли</a:t>
            </a:r>
          </a:p>
          <a:p>
            <a:r>
              <a:rPr lang="ru-RU" dirty="0"/>
              <a:t>бизнеса или одноразовое поощрение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59A67-0525-4848-80CE-F44958385E7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066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Объектами бизнес-планирования являются как организация в целом, так и отдельные бизнес-процессы организации. </a:t>
            </a:r>
          </a:p>
          <a:p>
            <a:endParaRPr lang="ru-RU" dirty="0"/>
          </a:p>
          <a:p>
            <a:r>
              <a:rPr lang="ru-RU" dirty="0"/>
              <a:t>Предметом является технология создания бизнес-плана, представляющего собой описание в краткой форме целей предполагаемого бизнеса или отдельного проекта/программы, а также условий и способов их реализации.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59A67-0525-4848-80CE-F44958385E7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233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Бизнес-линии (продуктовые линии) — совокупность прав собственности, технологий и активов, обеспечивающих ожидаемые с некоторой</a:t>
            </a:r>
          </a:p>
          <a:p>
            <a:r>
              <a:rPr lang="ru-RU" dirty="0"/>
              <a:t>вероятностью будущие доходы1. </a:t>
            </a:r>
          </a:p>
          <a:p>
            <a:r>
              <a:rPr lang="ru-RU" dirty="0"/>
              <a:t>Также это совокупность: </a:t>
            </a:r>
          </a:p>
          <a:p>
            <a:r>
              <a:rPr lang="ru-RU" dirty="0"/>
              <a:t>1) сбытовых и закупочных линий, имеющихся у предприятия (контрактов на сбыт и закупки); </a:t>
            </a:r>
          </a:p>
          <a:p>
            <a:r>
              <a:rPr lang="ru-RU" dirty="0"/>
              <a:t>2) доступных ему технологий выпуска продукта; </a:t>
            </a:r>
          </a:p>
          <a:p>
            <a:r>
              <a:rPr lang="ru-RU" dirty="0"/>
              <a:t>3) имущества, необходимого для ведения бизнеса; </a:t>
            </a:r>
          </a:p>
          <a:p>
            <a:r>
              <a:rPr lang="ru-RU" dirty="0"/>
              <a:t>4) обученного персонала, право на наем которого как-либо закреплено за предприятием2.</a:t>
            </a:r>
          </a:p>
          <a:p>
            <a:r>
              <a:rPr lang="ru-RU" dirty="0"/>
              <a:t>Бизнес-линия может быть представлена и как находящийся на определенной стадии инвестиционный проект предприятия, который предполагал ранее и (или) еще будет предполагать в будущем капиталовложения по приобретению и созданию собственными силами всех необходимых для выпуска рассматриваемого продукта активов3.</a:t>
            </a:r>
          </a:p>
          <a:p>
            <a:endParaRPr lang="ru-RU" dirty="0"/>
          </a:p>
          <a:p>
            <a:r>
              <a:rPr lang="ru-RU" dirty="0"/>
              <a:t>Реинжиниринг — это радикальное переосмысление и перепроектирование деловых процессов для достижения резких, скачкообразных улучшений главных современных показателей деятельности компании, таких как стоимость, качество, сервис и темпы.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59A67-0525-4848-80CE-F44958385E7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920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Планы различаются, в первую очередь, по целям бизнес-планирования. Среди основных видов можно выделить следующие. </a:t>
            </a:r>
          </a:p>
          <a:p>
            <a:r>
              <a:rPr lang="ru-RU" dirty="0"/>
              <a:t>Бизнес-план для себя как способ рефлексии и самоконтроля: насколько реалистична идея, всё ли идёт хорошо, достаточно ли ресурсов?</a:t>
            </a:r>
          </a:p>
          <a:p>
            <a:endParaRPr lang="ru-RU" dirty="0"/>
          </a:p>
          <a:p>
            <a:r>
              <a:rPr lang="ru-RU" dirty="0"/>
              <a:t>Бизнес-план для получения кредита. Ещё не так давно собственник бизнеса, чтобы получить кредит в российском банке, мог обойтись одним небольшим документом: технико-экономическим обоснованием на двух страницах. Хотя, чаще всего, не эта бумага влияла на принятие положительного решения о выдаче запрашиваемой суммы – мотивом для предоставления кредита были рекомендации, личные отношения, информация о состоянии бизнеса, имеющаяся у финансовой организации. Именно поэтому обычно компании обращались за денежной помощью в учреждения, клиентами которых они являлись. Сейчас же всё чаще кредитные организации России не готовы идти навстречу предприятиям, не получив от них бизнес-план. </a:t>
            </a:r>
          </a:p>
          <a:p>
            <a:endParaRPr lang="ru-RU" dirty="0"/>
          </a:p>
          <a:p>
            <a:r>
              <a:rPr lang="ru-RU" dirty="0"/>
              <a:t>Бизнес-план для привлечения средств инвесторов. Когда появляется необходимость в финансах извне, вы можете привлечь их посредством публичной эмиссии акций предприятия. Для этого потребуется подробный бизнес-план, включающий полноценную информацию о компании, её маркетинговой стратегии, оборотах, производственных мощностях и перспективах. Такой документ поможет продать идею потенциальным инвесторам. </a:t>
            </a:r>
          </a:p>
          <a:p>
            <a:endParaRPr lang="ru-RU" dirty="0"/>
          </a:p>
          <a:p>
            <a:r>
              <a:rPr lang="ru-RU" dirty="0"/>
              <a:t>Бизнес-план для совместного предприятия или стратегического альянса с иностранным партнером. Грамотный бизнес-план является залогом надёжного и продуктивного партнёрства с иностранной компанией. Он помогает реалистично оценить потенциал совместной работы. </a:t>
            </a:r>
          </a:p>
          <a:p>
            <a:endParaRPr lang="ru-RU" dirty="0"/>
          </a:p>
          <a:p>
            <a:r>
              <a:rPr lang="ru-RU" dirty="0"/>
              <a:t>Бизнес-план для привлечения новых сотрудников. Бизнес-планирование на предприятии важно не только для заключения крупных сделок, но и для поиска и набора высококвалифицированных кадров. Настоящий профессионал уже не меняет место работы только ради более высокого оклада, ему требуется гарантия стабильности и перспектив. </a:t>
            </a:r>
          </a:p>
          <a:p>
            <a:endParaRPr lang="ru-RU" dirty="0"/>
          </a:p>
          <a:p>
            <a:r>
              <a:rPr lang="ru-RU" dirty="0"/>
              <a:t>Бизнес-план для реорганизации дела и оптимизации операций. Развитие и рост предприятия предполагает создание тактической либо стратегической концепции дальнейших шагов. Задачи бизнес-планирования в этом случае - разработка и реализация именно такой концепции, а также постановка конкретных подзадач, которые необходимо решить для достижения цели. Несомненную пользу принесёт проект, составленный совместно с ключевыми сотрудниками фирмы и вашими деловыми партнёрами. </a:t>
            </a:r>
          </a:p>
          <a:p>
            <a:endParaRPr lang="ru-RU" dirty="0"/>
          </a:p>
          <a:p>
            <a:r>
              <a:rPr lang="ru-RU" dirty="0"/>
              <a:t>Бизнес-план для объединения с другой компанией. Благодаря глубокому анализу и расчёту перспектив вы сможете выделить все плюсы и минусы перемен в работе. </a:t>
            </a:r>
          </a:p>
          <a:p>
            <a:endParaRPr lang="ru-RU" dirty="0"/>
          </a:p>
          <a:p>
            <a:r>
              <a:rPr lang="ru-RU" dirty="0"/>
              <a:t>Бизнес-план структурного подразделения – документ, составленный для высшего руководства и содержащий перспективы развития подразделения и обоснование эффективности использования его материальных и трудовых ресурсов. </a:t>
            </a:r>
          </a:p>
          <a:p>
            <a:endParaRPr lang="ru-RU" dirty="0"/>
          </a:p>
          <a:p>
            <a:r>
              <a:rPr lang="ru-RU" dirty="0"/>
              <a:t>Бизнес-план инвестиционного проекта либо коммерческой идеи в свою очередь описывает результаты анализа маркетинговых кампаний, потенциал проекта и необходимые денежные вложения в идею для будущих инвесторов. Итоговый документ делового планирования на предприятии или в группе компаний содержит развитие бизнеса в течение рассматриваемого периода и составляется для акционеров или совета директоров фирмы. Он включает обоснование необходимости всех используемых ресурсов и инвестиций.</a:t>
            </a:r>
          </a:p>
          <a:p>
            <a:endParaRPr lang="ru-RU" dirty="0"/>
          </a:p>
          <a:p>
            <a:r>
              <a:rPr lang="ru-RU" dirty="0"/>
              <a:t>Источник: https://www.gd.ru/articles/9019-biznes-planirovanie#_Toc473738427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59A67-0525-4848-80CE-F44958385E7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313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Первая функция заключается в применении плана при проработке и реализации стратегии развития компании. Это важно как в период становления бизнеса, так и при расширении ассортимента или увеличении количества активов в процессе диверсификации. Без делового планирования невозможно оценить, насколько принимаемые решения соответствуют общей стратегии развития. </a:t>
            </a:r>
          </a:p>
          <a:p>
            <a:endParaRPr lang="ru-RU" dirty="0"/>
          </a:p>
          <a:p>
            <a:r>
              <a:rPr lang="ru-RU" dirty="0"/>
              <a:t>Вторая функция – собственно бизнес-планирование экономической деятельности компании. Благодаря ему у вас всегда есть инструмент оценки и контроля коммерческой составляющей. </a:t>
            </a:r>
          </a:p>
          <a:p>
            <a:endParaRPr lang="ru-RU" dirty="0"/>
          </a:p>
          <a:p>
            <a:r>
              <a:rPr lang="ru-RU" dirty="0"/>
              <a:t>Третья функция – помощь в работе с кредитованием и займами для бизнеса. Банки, прежде чем выдать средства, требуют не только залога и гарантий возврата, но и предоставления документов с официальной стратегией, планами и перспективами организации. Это позволяет кредиторам подстраховаться от неоплаты задолженностей. Таким образом, бизнес-планирование в компаниях выступает ещё и в качестве базы для привлечения внешнего финансирования. </a:t>
            </a:r>
          </a:p>
          <a:p>
            <a:endParaRPr lang="ru-RU" dirty="0"/>
          </a:p>
          <a:p>
            <a:r>
              <a:rPr lang="ru-RU" dirty="0"/>
              <a:t>Четвертая функция почти такая же, что и третья, только в этом случае речь идёт не о кредитовании, а об установлении партнёрских отношений и заключении договоров с инвесторами. Эта функция делового планирования обеспечивает продвижение и рекламу вашей компании и позволяет убедить всех потенциальных клиентов в серьёзности предприятия и его перспективности.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59A67-0525-4848-80CE-F44958385E7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901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Конкретное соотношение традиционного и бизнес-планирования устанавливается руководством предприятия исходя из специфики возникающих задач. По мере роста бизнеса увеличивается масштаб сделок, повышается его инновационная активность. </a:t>
            </a:r>
          </a:p>
          <a:p>
            <a:r>
              <a:rPr lang="ru-RU" dirty="0"/>
              <a:t>Рост финансовых возможностей, накопленный управленческий опыт и профессионализм персонала повышают интерес к созданию сетей, часто в более широком географическом</a:t>
            </a:r>
          </a:p>
          <a:p>
            <a:r>
              <a:rPr lang="ru-RU" dirty="0"/>
              <a:t>сегменте, к диверсификации производства.</a:t>
            </a:r>
          </a:p>
          <a:p>
            <a:r>
              <a:rPr lang="ru-RU" dirty="0"/>
              <a:t>Соответственно, возрастает доля бизнес-планирования как инструмента оценки целесообразности и эффективности подобных инновационных, собственных инвестиционных проектов и проектов, требующих привлечения инвестиций, связанных с развитием бизнеса, и решения целого ряда других проблем, затрагивающих интересы собственников бизнеса.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59A67-0525-4848-80CE-F44958385E7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039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бизнес-планировании методы, перечисленные выше, не применяются обособленно.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59A67-0525-4848-80CE-F44958385E7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122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Этап 1. Определите источники, из которых вы получите сведения. Для бизнес-планирования важна любая информация, как представленная в деловой литературе, так и имеющаяся у консалтинговых фирм или государственных учреждений, курирующих малый бизнес и изучающих его проблемы. Вы можете просмотреть специальные издания и курсы или даже обратиться к своему окружению и собрать полезные данные у знакомых. </a:t>
            </a:r>
          </a:p>
          <a:p>
            <a:endParaRPr lang="ru-RU" dirty="0"/>
          </a:p>
          <a:p>
            <a:r>
              <a:rPr lang="ru-RU" dirty="0"/>
              <a:t>Этап 2. Сформулируйте цели разработки бизнес-плана. Проанализируйте весь спектр проблем и задач, которые решит ваш проект. Исходя из этого перечня, вы сможете определить конкретные цели. А вот для их достижения уже потребуется грамотно составленный и тщательно проработанный бизнес-план. </a:t>
            </a:r>
          </a:p>
          <a:p>
            <a:endParaRPr lang="ru-RU" dirty="0"/>
          </a:p>
          <a:p>
            <a:r>
              <a:rPr lang="ru-RU" dirty="0"/>
              <a:t>Этап 3. Определите цели адресатов документа. Чтобы итоги бизнес-планирования оказались максимально полезными, следует понимать, кто будет рассматривать ваш проект: внутренний это документ или внешний, предназначается он сотрудникам фирмы, банкам или потенциальным инвесторам? </a:t>
            </a:r>
          </a:p>
          <a:p>
            <a:endParaRPr lang="ru-RU" dirty="0"/>
          </a:p>
          <a:p>
            <a:r>
              <a:rPr lang="ru-RU" dirty="0"/>
              <a:t>Этап 4. Проработайте структуру будущего бизнес-плана. </a:t>
            </a:r>
          </a:p>
          <a:p>
            <a:endParaRPr lang="ru-RU" dirty="0"/>
          </a:p>
          <a:p>
            <a:r>
              <a:rPr lang="ru-RU" dirty="0"/>
              <a:t>Этап 5. Подготовьте информацию по каждому разделу документа. На этом этапе стоит заручиться поддержкой людей, имеющих опыт в бизнес-планировании. Обратитесь к сотрудникам предприятия, знающим все внутренние процессы деятельности фирмы, к консультантам со стороны, которые могут проанализировать состояние рынка и дать прогноз в области финансирования проекта. Пригодятся также знания экономистов более широкого профиля и специалистов в сфере управления компанией. </a:t>
            </a:r>
          </a:p>
          <a:p>
            <a:endParaRPr lang="ru-RU" dirty="0"/>
          </a:p>
          <a:p>
            <a:r>
              <a:rPr lang="ru-RU" dirty="0"/>
              <a:t>Этап 6. Напишите сам бизнес-план. Главным правилом работы на данном этапе является следующее: предприниматель должен подготовить проект самостоятельно, даже если не имеет соответствующего опыта. Всевозможные консультанты и эксперты уже помогли ему в ходе осуществления бизнес-планирования и сбора информации о рынке. Причины, по которым подготовка проекта может быть передана другим исполнителям: Нехватка системных полноценных представлений обо всех достоинствах и недостатках компании, а также о перспективных направлениях деятельности фирмы и возможных планах. Недостаточная квалификация в области продаж и презентации проекта и его конкурентных преимуществ. Отсутствие знаний и некачественное обучение современному бизнес-планированию, что может привести не только к бесполезности составленного документа, но и вызвать негативные последствия для деятельности фирмы. При этих условиях лучше делегировать написание бизнес-плана, так как плохо подготовленный проект может спровоцировать утрату доверия партнёров, акционеров и инвесторов. </a:t>
            </a:r>
          </a:p>
          <a:p>
            <a:endParaRPr lang="ru-RU" dirty="0"/>
          </a:p>
          <a:p>
            <a:r>
              <a:rPr lang="ru-RU" dirty="0"/>
              <a:t>Этап 7. Проработка возможных возражений. Можно остановить разработку бизнес-плана на предыдущем этапе, но лучше всего будет отдать документ на изучение авторитетным предпринимателям, не заинтересованным в вашем проекте, чтобы они проанализировали прочитанное и дали вам обратную связь. Тогда вы сможете отредактировать свой план, опираясь на здоровую конструктивную критику от профессионалов.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59A67-0525-4848-80CE-F44958385E7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649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Принцип гибкости. План должен быть настолько гибким и адаптивным, что в него можно будет вносить корректировки при любых изменениях внешних и внутренних обстоятельств функционирования компании. </a:t>
            </a:r>
          </a:p>
          <a:p>
            <a:endParaRPr lang="ru-RU" dirty="0"/>
          </a:p>
          <a:p>
            <a:r>
              <a:rPr lang="ru-RU" dirty="0"/>
              <a:t>Принцип коммуникативности, или принцип холизма по Р. </a:t>
            </a:r>
            <a:r>
              <a:rPr lang="ru-RU" dirty="0" err="1"/>
              <a:t>Акофу</a:t>
            </a:r>
            <a:r>
              <a:rPr lang="ru-RU" dirty="0"/>
              <a:t>. В вашем плане всё должно быть взаимосвязано и грамотно соединено друг с другом, требуется координация усилий. </a:t>
            </a:r>
          </a:p>
          <a:p>
            <a:endParaRPr lang="ru-RU" dirty="0"/>
          </a:p>
          <a:p>
            <a:r>
              <a:rPr lang="ru-RU" dirty="0"/>
              <a:t>Принцип непрерывности. Бизнес-планирование должно иметь скользящий характер и допускать регулярный пересмотр позиций в разных последовательных периодах – от месяца до года. </a:t>
            </a:r>
          </a:p>
          <a:p>
            <a:endParaRPr lang="ru-RU" dirty="0"/>
          </a:p>
          <a:p>
            <a:r>
              <a:rPr lang="ru-RU" dirty="0"/>
              <a:t>Принцип комплексности. В бизнес-плане следует отразить все имеющиеся направления хозяйственной и финансовой работы предприятия.</a:t>
            </a:r>
          </a:p>
          <a:p>
            <a:endParaRPr lang="ru-RU" dirty="0"/>
          </a:p>
          <a:p>
            <a:r>
              <a:rPr lang="ru-RU" dirty="0"/>
              <a:t>Принцип участия. К подготовке планов необходимо привлекать максимальное количество участников деятельности компании. </a:t>
            </a:r>
          </a:p>
          <a:p>
            <a:endParaRPr lang="ru-RU" dirty="0"/>
          </a:p>
          <a:p>
            <a:r>
              <a:rPr lang="ru-RU" dirty="0"/>
              <a:t>Принцип адекватности. Необходимо реалистично подходить к бизнес-планированию – нужно отображать все имеющиеся проблемы и рационально и взвешенно оценивать перспективы фирмы и моделирование её будущих шагов. </a:t>
            </a:r>
          </a:p>
          <a:p>
            <a:endParaRPr lang="ru-RU" dirty="0"/>
          </a:p>
          <a:p>
            <a:r>
              <a:rPr lang="ru-RU" dirty="0"/>
              <a:t>Принцип многовариантности. В бизнес-плане следует рассматривать сразу несколько возможных сценариев изменений в окружающей ваш бизнес обстановке. Исходя из этих вероятностей, должны строиться альтернативные варианты достижения целей компании. </a:t>
            </a:r>
          </a:p>
          <a:p>
            <a:endParaRPr lang="ru-RU" dirty="0"/>
          </a:p>
          <a:p>
            <a:r>
              <a:rPr lang="ru-RU" dirty="0"/>
              <a:t>Принцип итеративности. Все составленные части документа с итогами бизнес-планирования требуют многократной увязки. Этим обусловлено творческое начало данного процесса.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59A67-0525-4848-80CE-F44958385E7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538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Первый уровень – это финансовые цели. Здесь устанавливается показатель, отражающий объём денежных средств, который планируется заработать через 3 или 5 лет. Таким нормативом для бизнес-планирования может быть чистая прибыль, объём прибыли по </a:t>
            </a:r>
            <a:r>
              <a:rPr lang="ru-RU" dirty="0" err="1"/>
              <a:t>EBITDA</a:t>
            </a:r>
            <a:r>
              <a:rPr lang="ru-RU" dirty="0"/>
              <a:t> или любой другой значимый параметр. </a:t>
            </a:r>
          </a:p>
          <a:p>
            <a:endParaRPr lang="ru-RU" dirty="0"/>
          </a:p>
          <a:p>
            <a:r>
              <a:rPr lang="ru-RU" dirty="0"/>
              <a:t>На следующем уровне описываются бизнес и клиенты, то есть все направления, которыми предприятие будет заниматься в тот период, что выбран при планировании. </a:t>
            </a:r>
          </a:p>
          <a:p>
            <a:endParaRPr lang="ru-RU" dirty="0"/>
          </a:p>
          <a:p>
            <a:r>
              <a:rPr lang="ru-RU" dirty="0"/>
              <a:t>Затем разрабатываются внутренние бизнес-процессы, без которых невозможно дальнейшее эффективное функционирование компании. </a:t>
            </a:r>
          </a:p>
          <a:p>
            <a:endParaRPr lang="ru-RU" dirty="0"/>
          </a:p>
          <a:p>
            <a:r>
              <a:rPr lang="ru-RU" dirty="0"/>
              <a:t>Развитие и подготовка персонала – уровень бизнес-планирования, на котором прорабатываются средства и способы обучения сотрудников всем необходимым навыкам для реализации стратегического плана предприятия. </a:t>
            </a:r>
          </a:p>
          <a:p>
            <a:endParaRPr lang="ru-RU" dirty="0"/>
          </a:p>
          <a:p>
            <a:r>
              <a:rPr lang="ru-RU" dirty="0"/>
              <a:t>Система делового планирования подразумевает движение от общего к частному, от высших уровней к низшим: в первую очередь формулируются наиболее крупные финансовые цели, далее определяются бизнес-направления, после описывается отладка процессов на предприятии, а в конце разрабатывается система развития сотрудников. При этом реализация стратегии бизнес-планирования идёт в обратном направлении – от обучения персонала к достижению целей.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59A67-0525-4848-80CE-F44958385E7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866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0474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289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8A87A34-81AB-432B-8DAE-1953F412C126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72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857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134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704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177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9/13/2022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02731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8A87A34-81AB-432B-8DAE-1953F412C126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54365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719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781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127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9AB5AEE8-57A9-4797-9C41-F5645C768C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Практикум по бизнес-планированию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="" xmlns:a16="http://schemas.microsoft.com/office/drawing/2014/main" id="{9CF729D8-69B3-4D9D-AC1B-F88E924E55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Попова </a:t>
            </a:r>
            <a:r>
              <a:rPr lang="ru-RU" dirty="0" err="1"/>
              <a:t>И.В</a:t>
            </a:r>
            <a:r>
              <a:rPr lang="ru-RU" dirty="0"/>
              <a:t>., канд. экон. наук, доцент</a:t>
            </a:r>
          </a:p>
        </p:txBody>
      </p:sp>
    </p:spTree>
    <p:extLst>
      <p:ext uri="{BB962C8B-B14F-4D97-AF65-F5344CB8AC3E}">
        <p14:creationId xmlns:p14="http://schemas.microsoft.com/office/powerpoint/2010/main" val="241704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03F1DD5-699D-4A76-A79D-294D0BF42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Формируемые компетенции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FF6DC77-4736-48D4-BB3F-CDDDBFC02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ПК 18 - владение навыками бизнес-планирования создания и развития новых организаций (направлений деятельности, продуктов);</a:t>
            </a:r>
          </a:p>
          <a:p>
            <a:endParaRPr lang="ru-RU" dirty="0"/>
          </a:p>
          <a:p>
            <a:r>
              <a:rPr lang="ru-RU" dirty="0"/>
              <a:t>ПК-19 - владение навыками координации предпринимательской деятельности в целях обеспечения согласованности выполнения бизнес-плана всеми участниками.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97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D98570-0629-4A9E-9884-EF6089AC0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Распределение баллов: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D9A2772-5099-4815-A612-CFF3A1C95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Посещение – 10 б.</a:t>
            </a:r>
          </a:p>
          <a:p>
            <a:r>
              <a:rPr lang="ru-RU" sz="2400" dirty="0"/>
              <a:t>Теоретические опросы и дискуссии – 20 б.</a:t>
            </a:r>
          </a:p>
          <a:p>
            <a:endParaRPr lang="ru-RU" sz="2400" dirty="0"/>
          </a:p>
          <a:p>
            <a:r>
              <a:rPr lang="ru-RU" sz="2400" dirty="0"/>
              <a:t>Бизнес-план:</a:t>
            </a:r>
          </a:p>
          <a:p>
            <a:r>
              <a:rPr lang="ru-RU" sz="2400" dirty="0"/>
              <a:t>3 неделя: 2 – 4 разделы (10 б.);</a:t>
            </a:r>
          </a:p>
          <a:p>
            <a:r>
              <a:rPr lang="ru-RU" sz="2400" dirty="0"/>
              <a:t>5 неделя: 5 – </a:t>
            </a:r>
            <a:r>
              <a:rPr lang="en-US" sz="2400" dirty="0" smtClean="0"/>
              <a:t>7</a:t>
            </a:r>
            <a:r>
              <a:rPr lang="ru-RU" sz="2400" dirty="0" smtClean="0"/>
              <a:t> </a:t>
            </a:r>
            <a:r>
              <a:rPr lang="ru-RU" sz="2400" dirty="0"/>
              <a:t>разделы (10 б.);</a:t>
            </a:r>
          </a:p>
          <a:p>
            <a:r>
              <a:rPr lang="ru-RU" sz="2400" dirty="0"/>
              <a:t>6 неделя: </a:t>
            </a:r>
            <a:r>
              <a:rPr lang="en-US" sz="2400" dirty="0" smtClean="0"/>
              <a:t>8</a:t>
            </a:r>
            <a:r>
              <a:rPr lang="ru-RU" sz="2400" dirty="0" smtClean="0"/>
              <a:t> </a:t>
            </a:r>
            <a:r>
              <a:rPr lang="ru-RU" sz="2400" dirty="0"/>
              <a:t>– </a:t>
            </a:r>
            <a:r>
              <a:rPr lang="en-US" sz="2400" dirty="0" smtClean="0"/>
              <a:t>9</a:t>
            </a:r>
            <a:r>
              <a:rPr lang="ru-RU" sz="2400" smtClean="0"/>
              <a:t> </a:t>
            </a:r>
            <a:r>
              <a:rPr lang="ru-RU" sz="2400" dirty="0"/>
              <a:t>разделы (20 б.);</a:t>
            </a:r>
          </a:p>
          <a:p>
            <a:r>
              <a:rPr lang="ru-RU" sz="2400" dirty="0"/>
              <a:t>8 неделя – презентация бизнес-плана (30).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362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2F6EA6C-3AC3-4831-907C-0C7B36563D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Эффективное бизнес-планирование: принципы и требования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28B3339-9E54-4139-AFC1-E567A7787B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1</a:t>
            </a:r>
          </a:p>
        </p:txBody>
      </p:sp>
    </p:spTree>
    <p:extLst>
      <p:ext uri="{BB962C8B-B14F-4D97-AF65-F5344CB8AC3E}">
        <p14:creationId xmlns:p14="http://schemas.microsoft.com/office/powerpoint/2010/main" val="241911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5BD9BCB-22D4-482D-8BEB-F121F0B7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9873468-14BE-4F6C-AF77-4DC4D818C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Бизнес-идея</a:t>
            </a:r>
          </a:p>
          <a:p>
            <a:r>
              <a:rPr lang="ru-RU" sz="2400" dirty="0"/>
              <a:t>Функции бизнес-планирования.</a:t>
            </a:r>
          </a:p>
          <a:p>
            <a:r>
              <a:rPr lang="ru-RU" sz="2400" dirty="0"/>
              <a:t>Виды бизнес-планирования.</a:t>
            </a:r>
          </a:p>
          <a:p>
            <a:r>
              <a:rPr lang="ru-RU" sz="2400" dirty="0"/>
              <a:t>Программное обеспечение.</a:t>
            </a:r>
          </a:p>
          <a:p>
            <a:r>
              <a:rPr lang="ru-RU" sz="2400" dirty="0"/>
              <a:t>Этапы и методики бизнес-планирования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149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93C173D-0664-43FE-9BA8-496545473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07383"/>
          </a:xfrm>
        </p:spPr>
        <p:txBody>
          <a:bodyPr/>
          <a:lstStyle/>
          <a:p>
            <a:r>
              <a:rPr lang="ru-RU" dirty="0"/>
              <a:t>Бизнес-идея -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A12A825-85ED-4F28-8B48-A188545FA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32857"/>
            <a:ext cx="10297886" cy="4582549"/>
          </a:xfrm>
        </p:spPr>
        <p:txBody>
          <a:bodyPr>
            <a:normAutofit lnSpcReduction="10000"/>
          </a:bodyPr>
          <a:lstStyle/>
          <a:p>
            <a:r>
              <a:rPr lang="ru-RU" sz="2100" dirty="0"/>
              <a:t>это алгоритм действий, замысел, комплекс мероприятий, направленный на создание новой/развитие действующей компании (частного предприятия) в любом из направлений деятельности для получения стабильной прибыли. </a:t>
            </a:r>
          </a:p>
          <a:p>
            <a:pPr marL="0" indent="0">
              <a:buNone/>
            </a:pPr>
            <a:r>
              <a:rPr lang="ru-RU" sz="2100" u="sng" dirty="0"/>
              <a:t>Бывают:</a:t>
            </a:r>
          </a:p>
          <a:p>
            <a:r>
              <a:rPr lang="ru-RU" sz="2100" dirty="0"/>
              <a:t>Инновационные -  бизнес-идеи о создании чего-то нового, уникального, другого (делятся на уникальные и адаптируемые);</a:t>
            </a:r>
          </a:p>
          <a:p>
            <a:r>
              <a:rPr lang="ru-RU" sz="2100" dirty="0"/>
              <a:t>Копируемые – идея продажи продукта, аналогичного существующему на другом рынке;</a:t>
            </a:r>
          </a:p>
          <a:p>
            <a:r>
              <a:rPr lang="ru-RU" sz="2100" dirty="0"/>
              <a:t>Франчайзинг -  практика заключения договора франшизы между головной фирмой и самостоятельными мелкими предприятиями. Согласно его условиям, фирма предоставляет мелкому предпринимателю право продажи продукции/оказания услуг под ее торговым знаком на определенной территории.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699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CCC978-3276-4181-B7F7-82FA58F1D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Бизнес-план -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296F32F-AE89-4DBA-B795-6BADF62F2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2103119"/>
            <a:ext cx="10350137" cy="4349931"/>
          </a:xfrm>
        </p:spPr>
        <p:txBody>
          <a:bodyPr>
            <a:noAutofit/>
          </a:bodyPr>
          <a:lstStyle/>
          <a:p>
            <a:r>
              <a:rPr lang="ru-RU" sz="2200" dirty="0"/>
              <a:t>это инструмент разработки и реализации проектно-инвестиционных решений в соответствии с потребностями рынка и сложившейся ситуацией хозяйствования.</a:t>
            </a:r>
          </a:p>
          <a:p>
            <a:pPr marL="0" indent="0">
              <a:buNone/>
            </a:pPr>
            <a:r>
              <a:rPr lang="ru-RU" sz="2200" u="sng" dirty="0"/>
              <a:t>Можно рассматривать бизнес-планирование как:</a:t>
            </a:r>
          </a:p>
          <a:p>
            <a:r>
              <a:rPr lang="ru-RU" sz="2200" dirty="0"/>
              <a:t>а) элемент системы внутрифирменного планирования действующего предприятия;</a:t>
            </a:r>
          </a:p>
          <a:p>
            <a:r>
              <a:rPr lang="ru-RU" sz="2200" dirty="0"/>
              <a:t>б) самостоятельную процедуру по реализации предпринимательской деятельности, которая используется в контексте создания новых предприятий и осуществления отдельных новых проектов в рамках действующего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334145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E927DB3-9214-41BC-966F-7F0B63BFA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9714"/>
            <a:ext cx="10058400" cy="702880"/>
          </a:xfrm>
        </p:spPr>
        <p:txBody>
          <a:bodyPr>
            <a:normAutofit fontScale="90000"/>
          </a:bodyPr>
          <a:lstStyle/>
          <a:p>
            <a:r>
              <a:rPr lang="ru-RU" dirty="0"/>
              <a:t>Типология бизнес-планов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400C5563-B947-4EBA-9395-DC07D0C41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504" y="1345474"/>
            <a:ext cx="7279822" cy="51582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6294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005299F-6733-4D1E-A4AB-AA4577EF8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бизнес-планов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B271B0E-A2F1-42D1-A86A-8C2D804CC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для себя;</a:t>
            </a:r>
          </a:p>
          <a:p>
            <a:r>
              <a:rPr lang="ru-RU" sz="2400" dirty="0"/>
              <a:t>для получения кредита или привлечения инвестора;</a:t>
            </a:r>
          </a:p>
          <a:p>
            <a:r>
              <a:rPr lang="ru-RU" sz="2400" dirty="0"/>
              <a:t>для реорганизации дела и оптимизации операций; </a:t>
            </a:r>
          </a:p>
          <a:p>
            <a:r>
              <a:rPr lang="ru-RU" sz="2400" dirty="0"/>
              <a:t>для объединения с другой компанией; </a:t>
            </a:r>
          </a:p>
          <a:p>
            <a:r>
              <a:rPr lang="ru-RU" sz="2400" dirty="0"/>
              <a:t>бизнес-план структурного подразделения;</a:t>
            </a:r>
          </a:p>
          <a:p>
            <a:r>
              <a:rPr lang="ru-RU" sz="2400" dirty="0"/>
              <a:t>бизнес-план инвестиционного проекта либо коммерческой идеи.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801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DE000B-3B0F-439A-BB16-D9C30EFDB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бизнес-плана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FFBD934-67A1-45E9-A65E-3FD6831BE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оценка соответствия управленческих решений стратегии развития компании;</a:t>
            </a:r>
          </a:p>
          <a:p>
            <a:r>
              <a:rPr lang="ru-RU" sz="2400" dirty="0"/>
              <a:t>оценка и контроль коммерческой составляющей;</a:t>
            </a:r>
          </a:p>
          <a:p>
            <a:r>
              <a:rPr lang="ru-RU" sz="2400" dirty="0"/>
              <a:t>база для привлечения внешнего финансирования;</a:t>
            </a:r>
          </a:p>
          <a:p>
            <a:r>
              <a:rPr lang="ru-RU" sz="2400" dirty="0"/>
              <a:t>установление партнёрских отношений и заключении договоров с инвесторами.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467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F897676-F270-49A8-BC27-E376BB267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Положение </a:t>
            </a:r>
            <a:r>
              <a:rPr lang="ru-RU" dirty="0" err="1"/>
              <a:t>БП</a:t>
            </a:r>
            <a:r>
              <a:rPr lang="ru-RU" dirty="0"/>
              <a:t> в системе внутрифирменного планирования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7574F53-8ECC-4C60-AE4A-F0A0D635B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для обеспечения достижения основных целей организации планирование осуществляется на основе разработки системы планов (традиционное планирование);</a:t>
            </a:r>
          </a:p>
          <a:p>
            <a:r>
              <a:rPr lang="ru-RU" sz="2400" dirty="0"/>
              <a:t>для обеспечения достижения конкретной цели (задачи) или решения конкретной проблемы организации в рамках достижения ее основных целей планирование осуществляется на основе разработки бизнес-планов.</a:t>
            </a:r>
          </a:p>
        </p:txBody>
      </p:sp>
    </p:spTree>
    <p:extLst>
      <p:ext uri="{BB962C8B-B14F-4D97-AF65-F5344CB8AC3E}">
        <p14:creationId xmlns:p14="http://schemas.microsoft.com/office/powerpoint/2010/main" val="353316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6A8669-EAAF-4F41-B908-3474BD2C6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59635"/>
          </a:xfrm>
        </p:spPr>
        <p:txBody>
          <a:bodyPr>
            <a:normAutofit/>
          </a:bodyPr>
          <a:lstStyle/>
          <a:p>
            <a:r>
              <a:rPr lang="ru-RU" dirty="0"/>
              <a:t>Методы бизнес-планирования: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5ECBA08-DC2C-4ED0-8321-CF67C76B1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02673"/>
            <a:ext cx="10389326" cy="4585063"/>
          </a:xfrm>
        </p:spPr>
        <p:txBody>
          <a:bodyPr>
            <a:noAutofit/>
          </a:bodyPr>
          <a:lstStyle/>
          <a:p>
            <a:r>
              <a:rPr lang="ru-RU" sz="2100" u="sng" dirty="0"/>
              <a:t>Экспериментальный. </a:t>
            </a:r>
            <a:r>
              <a:rPr lang="ru-RU" sz="2100" dirty="0"/>
              <a:t>Этот метод применяется при разработке бизнес-модели по результатам экспериментов и измерений, а также при проектировании нормативов работы предприятия. Важным элементом при его использовании становится опыт специалистов, занимающихся планированием, и управляющего состава. </a:t>
            </a:r>
          </a:p>
          <a:p>
            <a:r>
              <a:rPr lang="ru-RU" sz="2100" u="sng" dirty="0"/>
              <a:t>Расчетно-аналитический.</a:t>
            </a:r>
            <a:r>
              <a:rPr lang="ru-RU" sz="2100" dirty="0"/>
              <a:t> Данный метод планирования подразумевает анализ наиболее эффективных взаимодействий в бизнесе и основанную на нём группировку всех ресурсов и процессов на предприятии.</a:t>
            </a:r>
          </a:p>
          <a:p>
            <a:r>
              <a:rPr lang="ru-RU" sz="2100" u="sng" dirty="0"/>
              <a:t>Отчетно-статистический.</a:t>
            </a:r>
            <a:r>
              <a:rPr lang="ru-RU" sz="2100" dirty="0"/>
              <a:t> При этом методе бизнес-планирование проводится по результатам, полученным в ходе статистического анализа деятельности компании. Используется также любая другая информация, характеризующая текущее состояние дел и перемены в нём.</a:t>
            </a:r>
          </a:p>
        </p:txBody>
      </p:sp>
    </p:spTree>
    <p:extLst>
      <p:ext uri="{BB962C8B-B14F-4D97-AF65-F5344CB8AC3E}">
        <p14:creationId xmlns:p14="http://schemas.microsoft.com/office/powerpoint/2010/main" val="344336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4693CE-AA89-436F-9472-465438D5F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Программное обеспечение </a:t>
            </a:r>
            <a:r>
              <a:rPr lang="ru-RU" dirty="0" err="1"/>
              <a:t>БП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504309D-DA74-40AC-87DD-B86EFC066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 u="sng" dirty="0"/>
              <a:t>Аналитическая система Project Expert </a:t>
            </a:r>
            <a:r>
              <a:rPr lang="ru-RU" altLang="ru-RU" sz="2400" dirty="0"/>
              <a:t>— программа позволяющая «прожить» планируемые инвестиционные решения без потери финансовых средств, предоставить необходимую финансовую отчётность потенциальным инвесторам и кредиторам, обосновать для них эффективность участия в проекте.</a:t>
            </a:r>
          </a:p>
          <a:p>
            <a:r>
              <a:rPr lang="ru-RU" altLang="ru-RU" sz="2400" dirty="0"/>
              <a:t>Позволяет моделировать деятельность различных отраслей и масштабов — от небольших венчурных компаний до холдинговых структур.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849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4693CE-AA89-436F-9472-465438D5F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Программное обеспечение </a:t>
            </a:r>
            <a:r>
              <a:rPr lang="ru-RU" dirty="0" err="1"/>
              <a:t>БП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504309D-DA74-40AC-87DD-B86EFC066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200" u="sng" dirty="0"/>
              <a:t>Business Plan Pro</a:t>
            </a:r>
            <a:r>
              <a:rPr lang="ru-RU" sz="2200" dirty="0"/>
              <a:t> – программа, которая позволяет корректировать онлайн составленный бизнес-план под запросы инвестора. В данный продукт включены более 400 планов, которые можно изучить в качестве образцов.</a:t>
            </a:r>
          </a:p>
          <a:p>
            <a:endParaRPr lang="ru-RU" sz="2200" dirty="0"/>
          </a:p>
          <a:p>
            <a:r>
              <a:rPr lang="ru-RU" sz="2200" u="sng" dirty="0" err="1"/>
              <a:t>COMFAR</a:t>
            </a:r>
            <a:r>
              <a:rPr lang="ru-RU" sz="2200" u="sng" dirty="0"/>
              <a:t> III Expert </a:t>
            </a:r>
            <a:r>
              <a:rPr lang="ru-RU" sz="2200" dirty="0"/>
              <a:t>– это технология бизнес-планирования, которая даёт возможность составить проект в соответствии со стандартами Комитета промышленного развития при ООН (</a:t>
            </a:r>
            <a:r>
              <a:rPr lang="ru-RU" sz="2200" dirty="0" err="1"/>
              <a:t>UNIDO</a:t>
            </a:r>
            <a:r>
              <a:rPr lang="ru-RU" sz="2200" dirty="0"/>
              <a:t>). </a:t>
            </a:r>
          </a:p>
          <a:p>
            <a:endParaRPr lang="ru-RU" sz="2200" dirty="0"/>
          </a:p>
          <a:p>
            <a:r>
              <a:rPr lang="ru-RU" sz="2200" u="sng" dirty="0"/>
              <a:t>Альт Инвест </a:t>
            </a:r>
            <a:r>
              <a:rPr lang="ru-RU" sz="2200" dirty="0"/>
              <a:t>-  в программу заложены инструменты подготовки </a:t>
            </a:r>
            <a:r>
              <a:rPr lang="ru-RU" sz="2200" dirty="0" err="1"/>
              <a:t>ТЭО</a:t>
            </a:r>
            <a:r>
              <a:rPr lang="ru-RU" sz="2200" dirty="0"/>
              <a:t>, технологии бизнес-планирования и методы анализа инвестиционных проектов.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58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EBAFBE6-EBE8-43B5-BD24-11FEC12B2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бизнес-планирования: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D9915F2-4CF9-4121-B18E-4E0B63DDF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Определите источники, из которых вы получите сведения.</a:t>
            </a:r>
          </a:p>
          <a:p>
            <a:r>
              <a:rPr lang="ru-RU" sz="2400" dirty="0"/>
              <a:t>Сформулируйте цели разработки бизнес-плана.</a:t>
            </a:r>
          </a:p>
          <a:p>
            <a:r>
              <a:rPr lang="ru-RU" sz="2400" dirty="0"/>
              <a:t>Определите цели адресатов документа.</a:t>
            </a:r>
          </a:p>
          <a:p>
            <a:r>
              <a:rPr lang="ru-RU" sz="2400" dirty="0"/>
              <a:t>Проработайте структуру будущего бизнес-плана.</a:t>
            </a:r>
          </a:p>
          <a:p>
            <a:r>
              <a:rPr lang="ru-RU" sz="2400" dirty="0"/>
              <a:t>Подготовьте информацию по каждому разделу документа. </a:t>
            </a:r>
          </a:p>
          <a:p>
            <a:r>
              <a:rPr lang="ru-RU" sz="2400" dirty="0"/>
              <a:t>Напишите сам бизнес-план.</a:t>
            </a:r>
          </a:p>
          <a:p>
            <a:r>
              <a:rPr lang="ru-RU" sz="2400" dirty="0"/>
              <a:t>Проработка возможных возражений.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049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E72AB5-B6E2-46EC-B6BD-794B614A1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Эффективное бизнес-планирование: требования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3C62B36-AAA5-4ACE-914F-FDF0565B9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2103120"/>
            <a:ext cx="10324011" cy="3931920"/>
          </a:xfrm>
        </p:spPr>
        <p:txBody>
          <a:bodyPr>
            <a:noAutofit/>
          </a:bodyPr>
          <a:lstStyle/>
          <a:p>
            <a:r>
              <a:rPr lang="ru-RU" sz="2200" dirty="0"/>
              <a:t>отвечает на следующие вопросы: что, как и когда может случиться? Выбранный вектор развития должен быть реализован с опорой на решения, которые можно принять уже сегодня. </a:t>
            </a:r>
          </a:p>
          <a:p>
            <a:r>
              <a:rPr lang="ru-RU" sz="2200" dirty="0"/>
              <a:t>отвечает требованию рентабельности предприятия и работает на увеличение или стабилизацию денежных поступлений или прибыли в тех размерах, которые устраивают собственников, акционеров, учредителей, государство и другие заинтересованные группы лиц. </a:t>
            </a:r>
          </a:p>
          <a:p>
            <a:r>
              <a:rPr lang="ru-RU" sz="2200" dirty="0"/>
              <a:t>является непрерывным процессом, во время которого постоянно принимаются решения, основанные на уточнении целей и задач бизнеса и на анализе изменений экономической ситуации вокруг него.</a:t>
            </a:r>
          </a:p>
        </p:txBody>
      </p:sp>
    </p:spTree>
    <p:extLst>
      <p:ext uri="{BB962C8B-B14F-4D97-AF65-F5344CB8AC3E}">
        <p14:creationId xmlns:p14="http://schemas.microsoft.com/office/powerpoint/2010/main" val="391843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D31A47-DF4A-47D5-880E-A9AE77B7A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Эффективное бизнес-планирование: принципы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1F09334-A4B5-4213-B3B1-0DF854E47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2103120"/>
            <a:ext cx="10506891" cy="4415246"/>
          </a:xfrm>
        </p:spPr>
        <p:txBody>
          <a:bodyPr>
            <a:noAutofit/>
          </a:bodyPr>
          <a:lstStyle/>
          <a:p>
            <a:r>
              <a:rPr lang="ru-RU" sz="2400" dirty="0"/>
              <a:t>Принцип гибкости. </a:t>
            </a:r>
          </a:p>
          <a:p>
            <a:r>
              <a:rPr lang="ru-RU" sz="2400" dirty="0"/>
              <a:t>Принцип коммуникативности, или принцип холизма по Р. </a:t>
            </a:r>
            <a:r>
              <a:rPr lang="ru-RU" sz="2400" dirty="0" err="1"/>
              <a:t>Акофу</a:t>
            </a:r>
            <a:r>
              <a:rPr lang="ru-RU" sz="2400" dirty="0"/>
              <a:t>. </a:t>
            </a:r>
          </a:p>
          <a:p>
            <a:r>
              <a:rPr lang="ru-RU" sz="2400" dirty="0"/>
              <a:t>Принцип непрерывности. </a:t>
            </a:r>
          </a:p>
          <a:p>
            <a:r>
              <a:rPr lang="ru-RU" sz="2400" dirty="0"/>
              <a:t>Принцип комплексности. </a:t>
            </a:r>
          </a:p>
          <a:p>
            <a:r>
              <a:rPr lang="ru-RU" sz="2400" dirty="0"/>
              <a:t>Принцип участия. </a:t>
            </a:r>
          </a:p>
          <a:p>
            <a:r>
              <a:rPr lang="ru-RU" sz="2400" dirty="0"/>
              <a:t>Принцип адекватности. </a:t>
            </a:r>
          </a:p>
          <a:p>
            <a:r>
              <a:rPr lang="ru-RU" sz="2400" dirty="0"/>
              <a:t>Принцип многовариантности. </a:t>
            </a:r>
          </a:p>
          <a:p>
            <a:r>
              <a:rPr lang="ru-RU" sz="2400" dirty="0"/>
              <a:t>Принцип итеративности. </a:t>
            </a:r>
          </a:p>
        </p:txBody>
      </p:sp>
    </p:spTree>
    <p:extLst>
      <p:ext uri="{BB962C8B-B14F-4D97-AF65-F5344CB8AC3E}">
        <p14:creationId xmlns:p14="http://schemas.microsoft.com/office/powerpoint/2010/main" val="338909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FC2365A-6A60-400C-9696-DB7C9C1C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Стратегическая карта ССП как инструмент </a:t>
            </a:r>
            <a:r>
              <a:rPr lang="ru-RU" dirty="0" err="1"/>
              <a:t>БП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0F7BFA1-EE61-4163-81C1-665026515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sz="2400" dirty="0"/>
              <a:t>Финансовые цели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Бизнес и клиенты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Внутренние бизнес-процессы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Развитие и подготовка персонала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582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E3F990-7E28-4638-A2AE-1B6C56AC2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Методики бизнес-планирования: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686826B-D340-4FF4-8338-EED50BA9A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200" dirty="0"/>
              <a:t>Методика Российского агентства по поддержке малого и среднего бизнеса.</a:t>
            </a:r>
          </a:p>
          <a:p>
            <a:r>
              <a:rPr lang="ru-RU" sz="2200" dirty="0"/>
              <a:t>Методика консалтинговой компании «Про-Инвест-</a:t>
            </a:r>
            <a:r>
              <a:rPr lang="ru-RU" sz="2200" dirty="0" err="1"/>
              <a:t>Консалт</a:t>
            </a:r>
            <a:r>
              <a:rPr lang="ru-RU" sz="2200" dirty="0"/>
              <a:t>», отраженная в программе Project Expert.</a:t>
            </a:r>
          </a:p>
          <a:p>
            <a:r>
              <a:rPr lang="ru-RU" sz="2200" dirty="0"/>
              <a:t>Стандарты бизнес-плана Федерального фонда поддержки малого предпринимательства.</a:t>
            </a:r>
          </a:p>
          <a:p>
            <a:r>
              <a:rPr lang="ru-RU" sz="2200" dirty="0"/>
              <a:t>Методики компаний занимающихся разработкой бизнес-планов.</a:t>
            </a:r>
          </a:p>
          <a:p>
            <a:r>
              <a:rPr lang="ru-RU" sz="2200" dirty="0"/>
              <a:t>Иностранные инвесторы требуют предоставлять расчеты с помощью лицензированных </a:t>
            </a:r>
            <a:r>
              <a:rPr lang="en-US" sz="2200" dirty="0" err="1"/>
              <a:t>UNIDO</a:t>
            </a:r>
            <a:r>
              <a:rPr lang="en-US" sz="2200" dirty="0"/>
              <a:t> (United Nations Industrial Development Organization - </a:t>
            </a:r>
            <a:r>
              <a:rPr lang="ru-RU" sz="2200" dirty="0"/>
              <a:t>организация ООН по промышленному развитию) пакетов – </a:t>
            </a:r>
            <a:r>
              <a:rPr lang="en-US" sz="2200" dirty="0" err="1"/>
              <a:t>COMFAR</a:t>
            </a:r>
            <a:r>
              <a:rPr lang="en-US" sz="2200" dirty="0"/>
              <a:t>, </a:t>
            </a:r>
            <a:r>
              <a:rPr lang="en-US" sz="2200" dirty="0" err="1"/>
              <a:t>PROPSPIN</a:t>
            </a:r>
            <a:r>
              <a:rPr lang="en-US" sz="2200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986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153714-B999-4368-86F6-DB1A1A235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бизнес-плана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63028D9-5802-4F0F-B663-D58A55740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00225"/>
            <a:ext cx="10058400" cy="4234815"/>
          </a:xfrm>
        </p:spPr>
        <p:txBody>
          <a:bodyPr>
            <a:normAutofit fontScale="55000" lnSpcReduction="20000"/>
          </a:bodyPr>
          <a:lstStyle/>
          <a:p>
            <a:r>
              <a:rPr lang="ru-RU" sz="4500" dirty="0"/>
              <a:t>Титульный лист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500" dirty="0"/>
              <a:t>Резюме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500" dirty="0"/>
              <a:t>Описание предприятия и отрасли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500" dirty="0"/>
              <a:t>Описание продукта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500" dirty="0"/>
              <a:t>Маркетинговый план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500" dirty="0"/>
              <a:t>Юридический план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500" dirty="0"/>
              <a:t>Организационный план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500" dirty="0"/>
              <a:t>Производственный план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500" dirty="0"/>
              <a:t>Финансовый план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500" dirty="0"/>
              <a:t>Оценка эффективности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089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E892F358-DF4C-461C-BBD9-2AAEC1B64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497520"/>
            <a:ext cx="10058400" cy="1371600"/>
          </a:xfrm>
        </p:spPr>
        <p:txBody>
          <a:bodyPr/>
          <a:lstStyle/>
          <a:p>
            <a:pPr algn="ctr"/>
            <a:r>
              <a:rPr lang="ru-RU" i="1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61754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329147aacc6f5731817ecadb0f9148f6d24c37a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62</TotalTime>
  <Words>2686</Words>
  <Application>Microsoft Office PowerPoint</Application>
  <PresentationFormat>Широкоэкранный</PresentationFormat>
  <Paragraphs>205</Paragraphs>
  <Slides>21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Calibri</vt:lpstr>
      <vt:lpstr>Century Gothic</vt:lpstr>
      <vt:lpstr>Garamond</vt:lpstr>
      <vt:lpstr>Савон</vt:lpstr>
      <vt:lpstr>Практикум по бизнес-планированию</vt:lpstr>
      <vt:lpstr>Формируемые компетенции</vt:lpstr>
      <vt:lpstr>Распределение баллов:</vt:lpstr>
      <vt:lpstr>Эффективное бизнес-планирование: принципы и требования </vt:lpstr>
      <vt:lpstr>План</vt:lpstr>
      <vt:lpstr>Бизнес-идея -</vt:lpstr>
      <vt:lpstr>Бизнес-план -</vt:lpstr>
      <vt:lpstr>Типология бизнес-планов</vt:lpstr>
      <vt:lpstr>Виды бизнес-планов</vt:lpstr>
      <vt:lpstr>Функции бизнес-плана</vt:lpstr>
      <vt:lpstr>Положение БП в системе внутрифирменного планирования</vt:lpstr>
      <vt:lpstr>Методы бизнес-планирования:</vt:lpstr>
      <vt:lpstr>Программное обеспечение БП</vt:lpstr>
      <vt:lpstr>Программное обеспечение БП</vt:lpstr>
      <vt:lpstr>Этапы бизнес-планирования:</vt:lpstr>
      <vt:lpstr>Эффективное бизнес-планирование: требования</vt:lpstr>
      <vt:lpstr>Эффективное бизнес-планирование: принципы</vt:lpstr>
      <vt:lpstr>Стратегическая карта ССП как инструмент БП</vt:lpstr>
      <vt:lpstr>Методики бизнес-планирования:</vt:lpstr>
      <vt:lpstr>Структура бизнес-плана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Практикум по бизнес-планированию</dc:title>
  <dc:creator>Инна Попова</dc:creator>
  <cp:lastModifiedBy>Попова Инна</cp:lastModifiedBy>
  <cp:revision>8</cp:revision>
  <dcterms:created xsi:type="dcterms:W3CDTF">2021-09-13T23:26:10Z</dcterms:created>
  <dcterms:modified xsi:type="dcterms:W3CDTF">2022-09-12T23:52:25Z</dcterms:modified>
</cp:coreProperties>
</file>