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handoutMasterIdLst>
    <p:handoutMasterId r:id="rId47"/>
  </p:handoutMasterIdLst>
  <p:sldIdLst>
    <p:sldId id="258" r:id="rId2"/>
    <p:sldId id="295" r:id="rId3"/>
    <p:sldId id="296" r:id="rId4"/>
    <p:sldId id="301" r:id="rId5"/>
    <p:sldId id="302" r:id="rId6"/>
    <p:sldId id="303" r:id="rId7"/>
    <p:sldId id="304" r:id="rId8"/>
    <p:sldId id="339" r:id="rId9"/>
    <p:sldId id="305" r:id="rId10"/>
    <p:sldId id="306" r:id="rId11"/>
    <p:sldId id="307" r:id="rId12"/>
    <p:sldId id="308" r:id="rId13"/>
    <p:sldId id="309" r:id="rId14"/>
    <p:sldId id="310" r:id="rId15"/>
    <p:sldId id="311" r:id="rId16"/>
    <p:sldId id="312" r:id="rId17"/>
    <p:sldId id="313" r:id="rId18"/>
    <p:sldId id="314" r:id="rId19"/>
    <p:sldId id="315" r:id="rId20"/>
    <p:sldId id="316" r:id="rId21"/>
    <p:sldId id="318" r:id="rId22"/>
    <p:sldId id="319" r:id="rId23"/>
    <p:sldId id="320" r:id="rId24"/>
    <p:sldId id="321" r:id="rId25"/>
    <p:sldId id="322" r:id="rId26"/>
    <p:sldId id="323" r:id="rId27"/>
    <p:sldId id="340" r:id="rId28"/>
    <p:sldId id="324" r:id="rId29"/>
    <p:sldId id="325" r:id="rId30"/>
    <p:sldId id="326" r:id="rId31"/>
    <p:sldId id="327" r:id="rId32"/>
    <p:sldId id="328" r:id="rId33"/>
    <p:sldId id="329" r:id="rId34"/>
    <p:sldId id="330" r:id="rId35"/>
    <p:sldId id="331" r:id="rId36"/>
    <p:sldId id="332" r:id="rId37"/>
    <p:sldId id="333" r:id="rId38"/>
    <p:sldId id="334" r:id="rId39"/>
    <p:sldId id="335" r:id="rId40"/>
    <p:sldId id="336" r:id="rId41"/>
    <p:sldId id="337" r:id="rId42"/>
    <p:sldId id="338" r:id="rId43"/>
    <p:sldId id="298" r:id="rId44"/>
    <p:sldId id="271" r:id="rId45"/>
  </p:sldIdLst>
  <p:sldSz cx="9144000" cy="6858000" type="screen4x3"/>
  <p:notesSz cx="6858000" cy="9144000"/>
  <p:custDataLst>
    <p:tags r:id="rId48"/>
  </p:custDataLst>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orient="horz" pos="3974">
          <p15:clr>
            <a:srgbClr val="A4A3A4"/>
          </p15:clr>
        </p15:guide>
        <p15:guide id="3" orient="horz" pos="890">
          <p15:clr>
            <a:srgbClr val="A4A3A4"/>
          </p15:clr>
        </p15:guide>
        <p15:guide id="4" orient="horz" pos="709">
          <p15:clr>
            <a:srgbClr val="A4A3A4"/>
          </p15:clr>
        </p15:guide>
        <p15:guide id="5" orient="horz" pos="527">
          <p15:clr>
            <a:srgbClr val="A4A3A4"/>
          </p15:clr>
        </p15:guide>
        <p15:guide id="6" orient="horz" pos="346">
          <p15:clr>
            <a:srgbClr val="A4A3A4"/>
          </p15:clr>
        </p15:guide>
        <p15:guide id="7" pos="204">
          <p15:clr>
            <a:srgbClr val="A4A3A4"/>
          </p15:clr>
        </p15:guide>
        <p15:guide id="8" pos="5556">
          <p15:clr>
            <a:srgbClr val="A4A3A4"/>
          </p15:clr>
        </p15:guide>
        <p15:guide id="9" pos="2880">
          <p15:clr>
            <a:srgbClr val="A4A3A4"/>
          </p15:clr>
        </p15:guide>
        <p15:guide id="10" pos="2744">
          <p15:clr>
            <a:srgbClr val="A4A3A4"/>
          </p15:clr>
        </p15:guide>
        <p15:guide id="11" pos="30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00CC"/>
    <a:srgbClr val="B2B2B2"/>
    <a:srgbClr val="33CC33"/>
    <a:srgbClr val="FFCC00"/>
    <a:srgbClr val="00DCDC"/>
    <a:srgbClr val="0064EB"/>
    <a:srgbClr val="3333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4502" autoAdjust="0"/>
  </p:normalViewPr>
  <p:slideViewPr>
    <p:cSldViewPr snapToGrid="0">
      <p:cViewPr varScale="1">
        <p:scale>
          <a:sx n="116" d="100"/>
          <a:sy n="116" d="100"/>
        </p:scale>
        <p:origin x="1446" y="96"/>
      </p:cViewPr>
      <p:guideLst>
        <p:guide orient="horz" pos="2432"/>
        <p:guide orient="horz" pos="3974"/>
        <p:guide orient="horz" pos="890"/>
        <p:guide orient="horz" pos="709"/>
        <p:guide orient="horz" pos="527"/>
        <p:guide orient="horz" pos="346"/>
        <p:guide pos="204"/>
        <p:guide pos="5556"/>
        <p:guide pos="2880"/>
        <p:guide pos="2744"/>
        <p:guide pos="3016"/>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717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717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717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E5FDE15-6177-4CE3-9356-F1A8AA943A07}" type="slidenum">
              <a:rPr lang="ru-RU" altLang="ru-RU"/>
              <a:pPr>
                <a:defRPr/>
              </a:pPr>
              <a:t>‹#›</a:t>
            </a:fld>
            <a:endParaRPr lang="ru-RU" altLang="ru-RU"/>
          </a:p>
        </p:txBody>
      </p:sp>
    </p:spTree>
    <p:extLst>
      <p:ext uri="{BB962C8B-B14F-4D97-AF65-F5344CB8AC3E}">
        <p14:creationId xmlns:p14="http://schemas.microsoft.com/office/powerpoint/2010/main" val="36768316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277B536-6C4C-43EB-9A4A-1F2BB5DC0470}" type="slidenum">
              <a:rPr lang="ru-RU" altLang="ru-RU"/>
              <a:pPr>
                <a:defRPr/>
              </a:pPr>
              <a:t>‹#›</a:t>
            </a:fld>
            <a:endParaRPr lang="ru-RU" altLang="ru-RU"/>
          </a:p>
        </p:txBody>
      </p:sp>
    </p:spTree>
    <p:extLst>
      <p:ext uri="{BB962C8B-B14F-4D97-AF65-F5344CB8AC3E}">
        <p14:creationId xmlns:p14="http://schemas.microsoft.com/office/powerpoint/2010/main" val="38658647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581444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491938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625082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1689484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endParaRPr>
          </a:p>
        </p:txBody>
      </p:sp>
    </p:spTree>
    <p:extLst>
      <p:ext uri="{BB962C8B-B14F-4D97-AF65-F5344CB8AC3E}">
        <p14:creationId xmlns:p14="http://schemas.microsoft.com/office/powerpoint/2010/main" val="4253431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extLst>
      <p:ext uri="{BB962C8B-B14F-4D97-AF65-F5344CB8AC3E}">
        <p14:creationId xmlns:p14="http://schemas.microsoft.com/office/powerpoint/2010/main" val="25640342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8192897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3695341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862099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525532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Tree>
    <p:extLst>
      <p:ext uri="{BB962C8B-B14F-4D97-AF65-F5344CB8AC3E}">
        <p14:creationId xmlns:p14="http://schemas.microsoft.com/office/powerpoint/2010/main" val="57165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00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77838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77187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649326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581259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8522257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23741"/>
            </a:gs>
            <a:gs pos="100000">
              <a:srgbClr val="230FAF"/>
            </a:gs>
          </a:gsLst>
          <a:lin ang="2700000" scaled="1"/>
        </a:gradFill>
        <a:effectLst/>
      </p:bgPr>
    </p:bg>
    <p:spTree>
      <p:nvGrpSpPr>
        <p:cNvPr id="1" name=""/>
        <p:cNvGrpSpPr/>
        <p:nvPr/>
      </p:nvGrpSpPr>
      <p:grpSpPr>
        <a:xfrm>
          <a:off x="0" y="0"/>
          <a:ext cx="0" cy="0"/>
          <a:chOff x="0" y="0"/>
          <a:chExt cx="0" cy="0"/>
        </a:xfrm>
      </p:grpSpPr>
      <p:pic>
        <p:nvPicPr>
          <p:cNvPr id="1026" name="Picture 13" descr="Untitled-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940675" y="6381750"/>
            <a:ext cx="8794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4"/>
          <p:cNvSpPr>
            <a:spLocks noChangeArrowheads="1"/>
          </p:cNvSpPr>
          <p:nvPr userDrawn="1"/>
        </p:nvSpPr>
        <p:spPr bwMode="auto">
          <a:xfrm>
            <a:off x="0" y="0"/>
            <a:ext cx="9144000" cy="11255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5"/>
          <p:cNvSpPr>
            <a:spLocks noChangeArrowheads="1"/>
          </p:cNvSpPr>
          <p:nvPr/>
        </p:nvSpPr>
        <p:spPr bwMode="auto">
          <a:xfrm>
            <a:off x="0" y="0"/>
            <a:ext cx="9144000" cy="200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4099" name="Text Box 7"/>
          <p:cNvSpPr txBox="1">
            <a:spLocks noChangeArrowheads="1"/>
          </p:cNvSpPr>
          <p:nvPr/>
        </p:nvSpPr>
        <p:spPr bwMode="auto">
          <a:xfrm>
            <a:off x="334963" y="2797175"/>
            <a:ext cx="84963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4000" b="1" dirty="0">
                <a:solidFill>
                  <a:srgbClr val="FFFF00"/>
                </a:solidFill>
              </a:rPr>
              <a:t>ТЕМА </a:t>
            </a:r>
            <a:r>
              <a:rPr lang="ru-RU" altLang="ru-RU" sz="4000" b="1" dirty="0" smtClean="0">
                <a:solidFill>
                  <a:srgbClr val="FFFF00"/>
                </a:solidFill>
              </a:rPr>
              <a:t>5</a:t>
            </a:r>
            <a:endParaRPr lang="ru-RU" altLang="ru-RU" sz="4000" b="1" dirty="0">
              <a:solidFill>
                <a:srgbClr val="FFFF00"/>
              </a:solidFill>
            </a:endParaRPr>
          </a:p>
        </p:txBody>
      </p:sp>
      <p:sp>
        <p:nvSpPr>
          <p:cNvPr id="4100" name="Text Box 8"/>
          <p:cNvSpPr txBox="1">
            <a:spLocks noChangeArrowheads="1"/>
          </p:cNvSpPr>
          <p:nvPr/>
        </p:nvSpPr>
        <p:spPr bwMode="auto">
          <a:xfrm>
            <a:off x="323850" y="0"/>
            <a:ext cx="8532813" cy="242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r>
              <a:rPr lang="ru-RU" altLang="ru-RU" sz="2400">
                <a:solidFill>
                  <a:srgbClr val="0000CC"/>
                </a:solidFill>
              </a:rPr>
              <a:t>Рынок ценных бумаг</a:t>
            </a:r>
          </a:p>
          <a:p>
            <a:pPr eaLnBrk="1" hangingPunct="1">
              <a:lnSpc>
                <a:spcPct val="130000"/>
              </a:lnSpc>
            </a:pPr>
            <a:r>
              <a:rPr lang="ru-RU" altLang="ru-RU" sz="2400">
                <a:solidFill>
                  <a:srgbClr val="0000CC"/>
                </a:solidFill>
              </a:rPr>
              <a:t>380301 Экономика: Финансы и кредит</a:t>
            </a:r>
          </a:p>
          <a:p>
            <a:pPr eaLnBrk="1" hangingPunct="1">
              <a:lnSpc>
                <a:spcPct val="130000"/>
              </a:lnSpc>
            </a:pPr>
            <a:r>
              <a:rPr lang="ru-RU" altLang="ru-RU" sz="2400">
                <a:solidFill>
                  <a:srgbClr val="0000CC"/>
                </a:solidFill>
              </a:rPr>
              <a:t>Кафедра Экономики</a:t>
            </a:r>
          </a:p>
          <a:p>
            <a:pPr eaLnBrk="1" hangingPunct="1">
              <a:lnSpc>
                <a:spcPct val="130000"/>
              </a:lnSpc>
            </a:pPr>
            <a:r>
              <a:rPr lang="ru-RU" altLang="ru-RU" sz="2400">
                <a:solidFill>
                  <a:srgbClr val="0000CC"/>
                </a:solidFill>
              </a:rPr>
              <a:t>Канд. экон. наук, доцент Корень Андрей Владимирович</a:t>
            </a:r>
          </a:p>
        </p:txBody>
      </p:sp>
      <p:sp>
        <p:nvSpPr>
          <p:cNvPr id="4101" name="Text Box 13"/>
          <p:cNvSpPr txBox="1">
            <a:spLocks noChangeArrowheads="1"/>
          </p:cNvSpPr>
          <p:nvPr/>
        </p:nvSpPr>
        <p:spPr bwMode="auto">
          <a:xfrm>
            <a:off x="360363" y="3760401"/>
            <a:ext cx="84963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800" dirty="0">
                <a:solidFill>
                  <a:schemeClr val="bg1"/>
                </a:solidFill>
              </a:rPr>
              <a:t>Организация работы рынка ценных бумаг</a:t>
            </a:r>
            <a:endParaRPr lang="ru-RU" altLang="ru-RU" sz="2800" dirty="0">
              <a:solidFill>
                <a:schemeClr val="bg1"/>
              </a:solidFill>
            </a:endParaRP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34963" y="1349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МАТЕРИАЛ ДЛЯ ВОССТАНОВЛЕНИЯ ЗНАНИЙ</a:t>
            </a:r>
          </a:p>
        </p:txBody>
      </p:sp>
      <p:sp>
        <p:nvSpPr>
          <p:cNvPr id="6147"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65A32DB-FEB2-40BC-9197-4B0829BC66D6}" type="slidenum">
              <a:rPr lang="ru-RU" altLang="ru-RU">
                <a:solidFill>
                  <a:schemeClr val="bg1"/>
                </a:solidFill>
              </a:rPr>
              <a:pPr eaLnBrk="1" hangingPunct="1"/>
              <a:t>2</a:t>
            </a:fld>
            <a:endParaRPr lang="ru-RU" altLang="ru-RU">
              <a:solidFill>
                <a:schemeClr val="bg1"/>
              </a:solidFill>
            </a:endParaRPr>
          </a:p>
        </p:txBody>
      </p:sp>
      <p:sp>
        <p:nvSpPr>
          <p:cNvPr id="6148" name="Text Box 5"/>
          <p:cNvSpPr txBox="1">
            <a:spLocks noChangeArrowheads="1"/>
          </p:cNvSpPr>
          <p:nvPr/>
        </p:nvSpPr>
        <p:spPr bwMode="auto">
          <a:xfrm>
            <a:off x="450850" y="133032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50000"/>
              </a:lnSpc>
              <a:spcBef>
                <a:spcPct val="10000"/>
              </a:spcBef>
              <a:buClr>
                <a:srgbClr val="FFFF00"/>
              </a:buClr>
              <a:buFont typeface="Symbol" panose="05050102010706020507" pitchFamily="18" charset="2"/>
              <a:buChar char="¨"/>
            </a:pPr>
            <a:r>
              <a:rPr lang="ru-RU" altLang="ru-RU" sz="2600" dirty="0">
                <a:solidFill>
                  <a:schemeClr val="bg1"/>
                </a:solidFill>
              </a:rPr>
              <a:t>Тема 1. Долевые ценные бумаги: акции</a:t>
            </a:r>
          </a:p>
          <a:p>
            <a:pPr eaLnBrk="1" hangingPunct="1">
              <a:lnSpc>
                <a:spcPct val="150000"/>
              </a:lnSpc>
              <a:spcBef>
                <a:spcPct val="10000"/>
              </a:spcBef>
              <a:buClr>
                <a:srgbClr val="FFFF00"/>
              </a:buClr>
              <a:buFont typeface="Symbol" panose="05050102010706020507" pitchFamily="18" charset="2"/>
              <a:buChar char="¨"/>
            </a:pPr>
            <a:r>
              <a:rPr lang="ru-RU" altLang="ru-RU" sz="2600" dirty="0">
                <a:solidFill>
                  <a:schemeClr val="bg1"/>
                </a:solidFill>
              </a:rPr>
              <a:t>Тема 2. Долговые ценные бумаги: облигации</a:t>
            </a:r>
          </a:p>
          <a:p>
            <a:pPr eaLnBrk="1" hangingPunct="1">
              <a:lnSpc>
                <a:spcPct val="150000"/>
              </a:lnSpc>
              <a:spcBef>
                <a:spcPct val="10000"/>
              </a:spcBef>
              <a:buClr>
                <a:srgbClr val="FFFF00"/>
              </a:buClr>
              <a:buFont typeface="Symbol" panose="05050102010706020507" pitchFamily="18" charset="2"/>
              <a:buChar char="¨"/>
            </a:pPr>
            <a:r>
              <a:rPr lang="ru-RU" altLang="ru-RU" sz="2600" dirty="0">
                <a:solidFill>
                  <a:schemeClr val="bg1"/>
                </a:solidFill>
              </a:rPr>
              <a:t>Тема 3. Производные ценные бумаги</a:t>
            </a:r>
          </a:p>
          <a:p>
            <a:pPr eaLnBrk="1" hangingPunct="1">
              <a:lnSpc>
                <a:spcPct val="150000"/>
              </a:lnSpc>
              <a:spcBef>
                <a:spcPct val="10000"/>
              </a:spcBef>
              <a:buClr>
                <a:srgbClr val="FFFF00"/>
              </a:buClr>
              <a:buFont typeface="Symbol" panose="05050102010706020507" pitchFamily="18" charset="2"/>
              <a:buChar char="¨"/>
            </a:pPr>
            <a:r>
              <a:rPr lang="ru-RU" altLang="ru-RU" sz="2600" dirty="0">
                <a:solidFill>
                  <a:schemeClr val="bg1"/>
                </a:solidFill>
              </a:rPr>
              <a:t>Тема 4. Внебиржевые ценные бумаги</a:t>
            </a:r>
          </a:p>
          <a:p>
            <a:pPr eaLnBrk="1" hangingPunct="1">
              <a:lnSpc>
                <a:spcPct val="150000"/>
              </a:lnSpc>
              <a:spcBef>
                <a:spcPct val="10000"/>
              </a:spcBef>
              <a:buClr>
                <a:srgbClr val="FFFF00"/>
              </a:buClr>
              <a:buFont typeface="Symbol" panose="05050102010706020507" pitchFamily="18" charset="2"/>
              <a:buChar char="¨"/>
            </a:pPr>
            <a:r>
              <a:rPr lang="ru-RU" altLang="ru-RU" sz="2600" u="sng" dirty="0">
                <a:solidFill>
                  <a:srgbClr val="FFFF00"/>
                </a:solidFill>
              </a:rPr>
              <a:t>Тема 5. Организация работы рынка ценных бумаг </a:t>
            </a:r>
          </a:p>
          <a:p>
            <a:pPr eaLnBrk="1" hangingPunct="1">
              <a:lnSpc>
                <a:spcPct val="150000"/>
              </a:lnSpc>
              <a:spcBef>
                <a:spcPct val="10000"/>
              </a:spcBef>
              <a:buClr>
                <a:srgbClr val="FFFF00"/>
              </a:buClr>
              <a:buFont typeface="Symbol" panose="05050102010706020507" pitchFamily="18" charset="2"/>
              <a:buChar char="¨"/>
            </a:pPr>
            <a:r>
              <a:rPr lang="ru-RU" altLang="ru-RU" sz="2600" dirty="0">
                <a:solidFill>
                  <a:schemeClr val="bg1"/>
                </a:solidFill>
              </a:rPr>
              <a:t>Тема 6. Рынок ценных бумаг и его участники</a:t>
            </a:r>
          </a:p>
          <a:p>
            <a:pPr eaLnBrk="1" hangingPunct="1">
              <a:lnSpc>
                <a:spcPct val="150000"/>
              </a:lnSpc>
              <a:spcBef>
                <a:spcPct val="10000"/>
              </a:spcBef>
              <a:buClr>
                <a:srgbClr val="FFFF00"/>
              </a:buClr>
              <a:buFont typeface="Symbol" panose="05050102010706020507" pitchFamily="18" charset="2"/>
              <a:buChar char="¨"/>
            </a:pPr>
            <a:r>
              <a:rPr lang="ru-RU" altLang="ru-RU" sz="2600" dirty="0">
                <a:solidFill>
                  <a:schemeClr val="bg1"/>
                </a:solidFill>
              </a:rPr>
              <a:t>Тема 7. Эмитенты и инвесторы</a:t>
            </a:r>
          </a:p>
          <a:p>
            <a:pPr eaLnBrk="1" hangingPunct="1">
              <a:spcBef>
                <a:spcPct val="10000"/>
              </a:spcBef>
              <a:buClr>
                <a:srgbClr val="FFFF00"/>
              </a:buClr>
              <a:buFont typeface="Symbol" panose="05050102010706020507" pitchFamily="18" charset="2"/>
              <a:buChar char="¨"/>
            </a:pPr>
            <a:endParaRPr lang="ru-RU" altLang="ru-RU" sz="2400" dirty="0">
              <a:solidFill>
                <a:schemeClr val="bg1"/>
              </a:solidFill>
            </a:endParaRPr>
          </a:p>
        </p:txBody>
      </p:sp>
    </p:spTree>
    <p:custDataLst>
      <p:tags r:id="rId1"/>
    </p:custData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334963" y="134938"/>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КЛЮЧЕВЫЕ ПОНЯТИЯ</a:t>
            </a:r>
          </a:p>
        </p:txBody>
      </p:sp>
      <p:sp>
        <p:nvSpPr>
          <p:cNvPr id="8195" name="Text Box 3"/>
          <p:cNvSpPr txBox="1">
            <a:spLocks noChangeArrowheads="1"/>
          </p:cNvSpPr>
          <p:nvPr/>
        </p:nvSpPr>
        <p:spPr bwMode="auto">
          <a:xfrm>
            <a:off x="323850" y="6308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770BE7E-9136-4286-84E0-69D04F589B7A}" type="slidenum">
              <a:rPr lang="ru-RU" altLang="ru-RU">
                <a:solidFill>
                  <a:schemeClr val="bg1"/>
                </a:solidFill>
              </a:rPr>
              <a:pPr eaLnBrk="1" hangingPunct="1"/>
              <a:t>3</a:t>
            </a:fld>
            <a:endParaRPr lang="ru-RU" altLang="ru-RU">
              <a:solidFill>
                <a:schemeClr val="bg1"/>
              </a:solidFill>
            </a:endParaRPr>
          </a:p>
        </p:txBody>
      </p:sp>
      <p:sp>
        <p:nvSpPr>
          <p:cNvPr id="8196" name="Text Box 4"/>
          <p:cNvSpPr txBox="1">
            <a:spLocks noChangeArrowheads="1"/>
          </p:cNvSpPr>
          <p:nvPr/>
        </p:nvSpPr>
        <p:spPr bwMode="auto">
          <a:xfrm>
            <a:off x="323850" y="1412875"/>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buClr>
                <a:srgbClr val="FFFF00"/>
              </a:buClr>
              <a:buFont typeface="Symbol" panose="05050102010706020507" pitchFamily="18" charset="2"/>
              <a:buChar char="¨"/>
              <a:defRPr/>
            </a:pPr>
            <a:r>
              <a:rPr lang="ru-RU" altLang="ru-RU" sz="2400" dirty="0">
                <a:solidFill>
                  <a:schemeClr val="bg1"/>
                </a:solidFill>
              </a:rPr>
              <a:t>Перечень основных терминов и понятий дисциплины приведен в среде Moodle в электронном </a:t>
            </a:r>
            <a:r>
              <a:rPr lang="ru-RU" altLang="ru-RU" sz="2400" dirty="0" smtClean="0">
                <a:solidFill>
                  <a:schemeClr val="bg1"/>
                </a:solidFill>
              </a:rPr>
              <a:t>курсе: </a:t>
            </a:r>
          </a:p>
          <a:p>
            <a:pPr marL="0" indent="0" eaLnBrk="1" hangingPunct="1">
              <a:spcBef>
                <a:spcPct val="10000"/>
              </a:spcBef>
              <a:buClr>
                <a:srgbClr val="FFFF00"/>
              </a:buClr>
              <a:defRPr/>
            </a:pPr>
            <a:r>
              <a:rPr lang="ru-RU" altLang="ru-RU" sz="2400" dirty="0">
                <a:solidFill>
                  <a:schemeClr val="bg1"/>
                </a:solidFill>
              </a:rPr>
              <a:t> </a:t>
            </a:r>
            <a:r>
              <a:rPr lang="ru-RU" altLang="ru-RU" sz="2400" dirty="0" smtClean="0">
                <a:solidFill>
                  <a:schemeClr val="bg1"/>
                </a:solidFill>
              </a:rPr>
              <a:t>  «Рынок ценных бумаг, </a:t>
            </a:r>
            <a:r>
              <a:rPr lang="en-US" altLang="ru-RU" sz="2400" dirty="0" smtClean="0">
                <a:solidFill>
                  <a:schemeClr val="bg1"/>
                </a:solidFill>
              </a:rPr>
              <a:t>5856</a:t>
            </a:r>
            <a:r>
              <a:rPr lang="ru-RU" altLang="ru-RU" sz="2400" dirty="0" smtClean="0">
                <a:solidFill>
                  <a:schemeClr val="bg1"/>
                </a:solidFill>
              </a:rPr>
              <a:t>»</a:t>
            </a:r>
            <a:endParaRPr lang="ru-RU" altLang="ru-RU" sz="2400" dirty="0">
              <a:solidFill>
                <a:schemeClr val="bg1"/>
              </a:solidFill>
            </a:endParaRPr>
          </a:p>
          <a:p>
            <a:pPr eaLnBrk="1" hangingPunct="1">
              <a:spcBef>
                <a:spcPct val="10000"/>
              </a:spcBef>
              <a:buClr>
                <a:srgbClr val="FFFF00"/>
              </a:buClr>
              <a:buFont typeface="Symbol" panose="05050102010706020507" pitchFamily="18" charset="2"/>
              <a:buChar char="¨"/>
              <a:defRPr/>
            </a:pPr>
            <a:endParaRPr lang="ru-RU" altLang="ru-RU" sz="2400" dirty="0">
              <a:solidFill>
                <a:schemeClr val="bg1"/>
              </a:solidFill>
            </a:endParaRPr>
          </a:p>
          <a:p>
            <a:pPr eaLnBrk="1" hangingPunct="1">
              <a:spcBef>
                <a:spcPct val="10000"/>
              </a:spcBef>
              <a:buClr>
                <a:srgbClr val="FFFF00"/>
              </a:buClr>
              <a:buFont typeface="Symbol" panose="05050102010706020507" pitchFamily="18" charset="2"/>
              <a:buChar char="¨"/>
              <a:defRPr/>
            </a:pPr>
            <a:r>
              <a:rPr lang="en-US" altLang="ru-RU" sz="2400" dirty="0">
                <a:solidFill>
                  <a:srgbClr val="FFFF00"/>
                </a:solidFill>
              </a:rPr>
              <a:t>http://edu.vvsu.ru/mod/glossary/view.php?id=48315</a:t>
            </a:r>
            <a:endParaRPr lang="ru-RU" altLang="ru-RU" sz="2400" dirty="0">
              <a:solidFill>
                <a:srgbClr val="FFFF00"/>
              </a:solidFill>
            </a:endParaRPr>
          </a:p>
        </p:txBody>
      </p:sp>
    </p:spTree>
    <p:custDataLst>
      <p:tags r:id="rId1"/>
    </p:custData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395288" y="1449859"/>
            <a:ext cx="8569325" cy="5147791"/>
          </a:xfrm>
        </p:spPr>
        <p:txBody>
          <a:bodyPr/>
          <a:lstStyle/>
          <a:p>
            <a:pPr>
              <a:lnSpc>
                <a:spcPct val="90000"/>
              </a:lnSpc>
            </a:pPr>
            <a:r>
              <a:rPr lang="ru-RU" altLang="ru-RU" sz="2800" dirty="0" smtClean="0">
                <a:solidFill>
                  <a:schemeClr val="bg1"/>
                </a:solidFill>
              </a:rPr>
              <a:t>На </a:t>
            </a:r>
            <a:r>
              <a:rPr lang="ru-RU" altLang="ru-RU" sz="2800" dirty="0">
                <a:solidFill>
                  <a:schemeClr val="bg1"/>
                </a:solidFill>
              </a:rPr>
              <a:t>первичном рынке размещаются новые выпуски ценных бумаг, эмитентами которых являются корпорации, правительство и муниципальные органы</a:t>
            </a:r>
            <a:r>
              <a:rPr lang="ru-RU" altLang="ru-RU" sz="2800" dirty="0" smtClean="0">
                <a:solidFill>
                  <a:schemeClr val="bg1"/>
                </a:solidFill>
              </a:rPr>
              <a:t>.</a:t>
            </a:r>
          </a:p>
          <a:p>
            <a:pPr>
              <a:lnSpc>
                <a:spcPct val="90000"/>
              </a:lnSpc>
            </a:pPr>
            <a:endParaRPr lang="ru-RU" altLang="ru-RU" sz="2800" dirty="0">
              <a:solidFill>
                <a:schemeClr val="bg1"/>
              </a:solidFill>
            </a:endParaRPr>
          </a:p>
          <a:p>
            <a:pPr>
              <a:lnSpc>
                <a:spcPct val="90000"/>
              </a:lnSpc>
            </a:pPr>
            <a:r>
              <a:rPr lang="ru-RU" altLang="ru-RU" sz="2800" dirty="0">
                <a:solidFill>
                  <a:schemeClr val="bg1"/>
                </a:solidFill>
              </a:rPr>
              <a:t>Первичный рынок – это то экономическое пространство, которое ценная бумага проходит от эмитента до первого покупателя</a:t>
            </a:r>
            <a:r>
              <a:rPr lang="ru-RU" altLang="ru-RU" sz="2800" dirty="0" smtClean="0">
                <a:solidFill>
                  <a:schemeClr val="bg1"/>
                </a:solidFill>
              </a:rPr>
              <a:t>.</a:t>
            </a:r>
            <a:endParaRPr lang="ru-RU" altLang="ru-RU" sz="2800" dirty="0">
              <a:solidFill>
                <a:schemeClr val="bg1"/>
              </a:solidFill>
            </a:endParaRPr>
          </a:p>
        </p:txBody>
      </p:sp>
      <p:sp>
        <p:nvSpPr>
          <p:cNvPr id="2" name="Прямоугольник 1"/>
          <p:cNvSpPr/>
          <p:nvPr/>
        </p:nvSpPr>
        <p:spPr>
          <a:xfrm>
            <a:off x="308918" y="338022"/>
            <a:ext cx="8332573" cy="480131"/>
          </a:xfrm>
          <a:prstGeom prst="rect">
            <a:avLst/>
          </a:prstGeom>
        </p:spPr>
        <p:txBody>
          <a:bodyPr wrap="square">
            <a:spAutoFit/>
          </a:bodyPr>
          <a:lstStyle/>
          <a:p>
            <a:pPr lvl="0" algn="ctr">
              <a:lnSpc>
                <a:spcPct val="90000"/>
              </a:lnSpc>
              <a:spcBef>
                <a:spcPct val="20000"/>
              </a:spcBef>
            </a:pPr>
            <a:r>
              <a:rPr lang="ru-RU" altLang="ru-RU" sz="2800" kern="0" dirty="0">
                <a:solidFill>
                  <a:schemeClr val="accent2"/>
                </a:solidFill>
                <a:latin typeface="Arial"/>
              </a:rPr>
              <a:t>Первичный рынок ценных </a:t>
            </a:r>
            <a:r>
              <a:rPr lang="ru-RU" altLang="ru-RU" sz="2800" kern="0" dirty="0" smtClean="0">
                <a:solidFill>
                  <a:schemeClr val="accent2"/>
                </a:solidFill>
                <a:latin typeface="Arial"/>
              </a:rPr>
              <a:t>бумаг (IPO и SPO)</a:t>
            </a:r>
            <a:endParaRPr lang="ru-RU" altLang="ru-RU" sz="2800" kern="0" dirty="0">
              <a:solidFill>
                <a:schemeClr val="accent2"/>
              </a:solidFill>
              <a:latin typeface="Arial"/>
            </a:endParaRPr>
          </a:p>
        </p:txBody>
      </p:sp>
    </p:spTree>
    <p:extLst>
      <p:ext uri="{BB962C8B-B14F-4D97-AF65-F5344CB8AC3E}">
        <p14:creationId xmlns:p14="http://schemas.microsoft.com/office/powerpoint/2010/main" val="3477088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274638"/>
            <a:ext cx="8218487" cy="1066800"/>
          </a:xfrm>
        </p:spPr>
        <p:txBody>
          <a:bodyPr/>
          <a:lstStyle/>
          <a:p>
            <a:r>
              <a:rPr lang="ru-RU" altLang="ru-RU" sz="3600" dirty="0" smtClean="0"/>
              <a:t>Понятие </a:t>
            </a:r>
            <a:r>
              <a:rPr lang="ru-RU" altLang="ru-RU" sz="3600" dirty="0"/>
              <a:t>эмиссии, цели эмиссии</a:t>
            </a:r>
          </a:p>
        </p:txBody>
      </p:sp>
      <p:sp>
        <p:nvSpPr>
          <p:cNvPr id="3075" name="Rectangle 3"/>
          <p:cNvSpPr>
            <a:spLocks noGrp="1" noChangeArrowheads="1"/>
          </p:cNvSpPr>
          <p:nvPr>
            <p:ph type="body" idx="1"/>
          </p:nvPr>
        </p:nvSpPr>
        <p:spPr>
          <a:xfrm>
            <a:off x="395288" y="1557338"/>
            <a:ext cx="8291512" cy="5111750"/>
          </a:xfrm>
        </p:spPr>
        <p:txBody>
          <a:bodyPr/>
          <a:lstStyle/>
          <a:p>
            <a:pPr>
              <a:lnSpc>
                <a:spcPct val="90000"/>
              </a:lnSpc>
            </a:pPr>
            <a:r>
              <a:rPr lang="ru-RU" altLang="ru-RU" sz="2800" dirty="0">
                <a:solidFill>
                  <a:schemeClr val="bg1"/>
                </a:solidFill>
              </a:rPr>
              <a:t>Процесс выпуска ценной бумаги называется эмиссией и осуществляется с различными целями, а именно:</a:t>
            </a:r>
          </a:p>
          <a:p>
            <a:pPr lvl="1">
              <a:lnSpc>
                <a:spcPct val="90000"/>
              </a:lnSpc>
            </a:pPr>
            <a:r>
              <a:rPr lang="ru-RU" altLang="ru-RU" sz="2400" dirty="0">
                <a:solidFill>
                  <a:schemeClr val="bg1"/>
                </a:solidFill>
              </a:rPr>
              <a:t>Создание компании  в виде АО и формирование собственного капитала;</a:t>
            </a:r>
          </a:p>
          <a:p>
            <a:pPr lvl="1">
              <a:lnSpc>
                <a:spcPct val="90000"/>
              </a:lnSpc>
            </a:pPr>
            <a:r>
              <a:rPr lang="ru-RU" altLang="ru-RU" sz="2400" dirty="0">
                <a:solidFill>
                  <a:schemeClr val="bg1"/>
                </a:solidFill>
              </a:rPr>
              <a:t>Управление капиталом через дополнительные выпуски ценных бумаг;</a:t>
            </a:r>
          </a:p>
          <a:p>
            <a:pPr lvl="1">
              <a:lnSpc>
                <a:spcPct val="90000"/>
              </a:lnSpc>
            </a:pPr>
            <a:r>
              <a:rPr lang="ru-RU" altLang="ru-RU" sz="2400" dirty="0">
                <a:solidFill>
                  <a:schemeClr val="bg1"/>
                </a:solidFill>
              </a:rPr>
              <a:t>Привлечение заемного капитала через выпуск долговых бумаг.</a:t>
            </a:r>
          </a:p>
          <a:p>
            <a:pPr>
              <a:lnSpc>
                <a:spcPct val="90000"/>
              </a:lnSpc>
            </a:pPr>
            <a:r>
              <a:rPr lang="ru-RU" altLang="ru-RU" sz="2800" dirty="0">
                <a:solidFill>
                  <a:schemeClr val="bg1"/>
                </a:solidFill>
              </a:rPr>
              <a:t>Для </a:t>
            </a:r>
            <a:r>
              <a:rPr lang="ru-RU" altLang="ru-RU" sz="2800" b="1" dirty="0">
                <a:solidFill>
                  <a:schemeClr val="bg1"/>
                </a:solidFill>
              </a:rPr>
              <a:t>предпринимательских структур</a:t>
            </a:r>
            <a:r>
              <a:rPr lang="ru-RU" altLang="ru-RU" sz="2800" dirty="0">
                <a:solidFill>
                  <a:schemeClr val="bg1"/>
                </a:solidFill>
              </a:rPr>
              <a:t> эмиссия ценных бумаг – самая выгодная форма доступа к рынку капиталов.</a:t>
            </a:r>
          </a:p>
          <a:p>
            <a:pPr lvl="1">
              <a:lnSpc>
                <a:spcPct val="90000"/>
              </a:lnSpc>
              <a:buFontTx/>
              <a:buNone/>
            </a:pPr>
            <a:endParaRPr lang="ru-RU" altLang="ru-RU" sz="2400" dirty="0"/>
          </a:p>
        </p:txBody>
      </p:sp>
    </p:spTree>
    <p:extLst>
      <p:ext uri="{BB962C8B-B14F-4D97-AF65-F5344CB8AC3E}">
        <p14:creationId xmlns:p14="http://schemas.microsoft.com/office/powerpoint/2010/main" val="19261425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179388" y="1556950"/>
            <a:ext cx="8785225" cy="5040699"/>
          </a:xfrm>
        </p:spPr>
        <p:txBody>
          <a:bodyPr/>
          <a:lstStyle/>
          <a:p>
            <a:r>
              <a:rPr lang="ru-RU" altLang="ru-RU" sz="2400" dirty="0">
                <a:solidFill>
                  <a:schemeClr val="bg1"/>
                </a:solidFill>
              </a:rPr>
              <a:t>Эмиссионная деятельность АО может осуществляться не только в период создания общества и формирования капитала, но и в процессе текущей деятельности в связи с новыми целями и задачами.</a:t>
            </a:r>
          </a:p>
          <a:p>
            <a:r>
              <a:rPr lang="ru-RU" altLang="ru-RU" sz="2400" dirty="0">
                <a:solidFill>
                  <a:schemeClr val="bg1"/>
                </a:solidFill>
              </a:rPr>
              <a:t>В настоящее время главными причинами эмиссии акций являются:</a:t>
            </a:r>
          </a:p>
          <a:p>
            <a:pPr lvl="1"/>
            <a:r>
              <a:rPr lang="ru-RU" altLang="ru-RU" sz="2400" dirty="0">
                <a:solidFill>
                  <a:schemeClr val="bg1"/>
                </a:solidFill>
              </a:rPr>
              <a:t>Финансирование поглощения;</a:t>
            </a:r>
          </a:p>
          <a:p>
            <a:pPr lvl="1"/>
            <a:r>
              <a:rPr lang="ru-RU" altLang="ru-RU" sz="2400" dirty="0">
                <a:solidFill>
                  <a:schemeClr val="bg1"/>
                </a:solidFill>
              </a:rPr>
              <a:t>Снижение доли заемного капитала в совокупном капитале;</a:t>
            </a:r>
          </a:p>
          <a:p>
            <a:pPr lvl="1"/>
            <a:r>
              <a:rPr lang="ru-RU" altLang="ru-RU" sz="2400" dirty="0">
                <a:solidFill>
                  <a:schemeClr val="bg1"/>
                </a:solidFill>
              </a:rPr>
              <a:t>Финансирование инвестиций в производственную деятельность.</a:t>
            </a:r>
          </a:p>
        </p:txBody>
      </p:sp>
      <p:sp>
        <p:nvSpPr>
          <p:cNvPr id="3" name="Rectangle 2"/>
          <p:cNvSpPr>
            <a:spLocks noGrp="1" noChangeArrowheads="1"/>
          </p:cNvSpPr>
          <p:nvPr>
            <p:ph type="title"/>
          </p:nvPr>
        </p:nvSpPr>
        <p:spPr>
          <a:xfrm>
            <a:off x="468313" y="274638"/>
            <a:ext cx="8218487" cy="1066800"/>
          </a:xfrm>
        </p:spPr>
        <p:txBody>
          <a:bodyPr/>
          <a:lstStyle/>
          <a:p>
            <a:r>
              <a:rPr lang="ru-RU" altLang="ru-RU" sz="3600" dirty="0" smtClean="0"/>
              <a:t>Цели </a:t>
            </a:r>
            <a:r>
              <a:rPr lang="ru-RU" altLang="ru-RU" sz="3600" dirty="0"/>
              <a:t>эмиссии</a:t>
            </a:r>
          </a:p>
        </p:txBody>
      </p:sp>
    </p:spTree>
    <p:extLst>
      <p:ext uri="{BB962C8B-B14F-4D97-AF65-F5344CB8AC3E}">
        <p14:creationId xmlns:p14="http://schemas.microsoft.com/office/powerpoint/2010/main" val="13302058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63611" y="186209"/>
            <a:ext cx="8423189" cy="1016515"/>
          </a:xfrm>
        </p:spPr>
        <p:txBody>
          <a:bodyPr/>
          <a:lstStyle/>
          <a:p>
            <a:r>
              <a:rPr lang="ru-RU" altLang="ru-RU" sz="2400" dirty="0" smtClean="0"/>
              <a:t>Задачи</a:t>
            </a:r>
            <a:r>
              <a:rPr lang="ru-RU" altLang="ru-RU" sz="2400" dirty="0"/>
              <a:t>, которые могут быть решены с помощью эмиссий корпоративных ценных бумаг:</a:t>
            </a:r>
            <a:r>
              <a:rPr lang="ru-RU" altLang="ru-RU" sz="2000" dirty="0"/>
              <a:t/>
            </a:r>
            <a:br>
              <a:rPr lang="ru-RU" altLang="ru-RU" sz="2000" dirty="0"/>
            </a:br>
            <a:endParaRPr lang="ru-RU" altLang="ru-RU" sz="2000" dirty="0"/>
          </a:p>
        </p:txBody>
      </p:sp>
      <p:sp>
        <p:nvSpPr>
          <p:cNvPr id="25603" name="Rectangle 3"/>
          <p:cNvSpPr>
            <a:spLocks noGrp="1" noChangeArrowheads="1"/>
          </p:cNvSpPr>
          <p:nvPr>
            <p:ph type="body" idx="1"/>
          </p:nvPr>
        </p:nvSpPr>
        <p:spPr>
          <a:xfrm>
            <a:off x="520572" y="1556952"/>
            <a:ext cx="8075612" cy="4391025"/>
          </a:xfrm>
        </p:spPr>
        <p:txBody>
          <a:bodyPr/>
          <a:lstStyle/>
          <a:p>
            <a:pPr>
              <a:lnSpc>
                <a:spcPct val="80000"/>
              </a:lnSpc>
            </a:pPr>
            <a:r>
              <a:rPr lang="ru-RU" altLang="ru-RU" sz="2400" dirty="0">
                <a:solidFill>
                  <a:schemeClr val="bg1"/>
                </a:solidFill>
              </a:rPr>
              <a:t>Мобилизация ресурсов на осуществление инвестиционных проектов эмитента, пополнение его оборотных средств;</a:t>
            </a:r>
          </a:p>
          <a:p>
            <a:pPr>
              <a:lnSpc>
                <a:spcPct val="80000"/>
              </a:lnSpc>
            </a:pPr>
            <a:r>
              <a:rPr lang="ru-RU" altLang="ru-RU" sz="2400" dirty="0">
                <a:solidFill>
                  <a:schemeClr val="bg1"/>
                </a:solidFill>
              </a:rPr>
              <a:t>Увеличение собственного капитала компании-эмитента;</a:t>
            </a:r>
          </a:p>
          <a:p>
            <a:pPr>
              <a:lnSpc>
                <a:spcPct val="80000"/>
              </a:lnSpc>
            </a:pPr>
            <a:r>
              <a:rPr lang="ru-RU" altLang="ru-RU" sz="2400" dirty="0">
                <a:solidFill>
                  <a:schemeClr val="bg1"/>
                </a:solidFill>
              </a:rPr>
              <a:t>Изменение структуры акционерного капитала или преодоление негативных тенденций в этом изменении;</a:t>
            </a:r>
          </a:p>
          <a:p>
            <a:pPr>
              <a:lnSpc>
                <a:spcPct val="80000"/>
              </a:lnSpc>
            </a:pPr>
            <a:r>
              <a:rPr lang="ru-RU" altLang="ru-RU" sz="2400" dirty="0">
                <a:solidFill>
                  <a:schemeClr val="bg1"/>
                </a:solidFill>
              </a:rPr>
              <a:t>Погашение кредиторской задолженности путем предоставления кредиторам части выпущенных ценных бумаг;</a:t>
            </a:r>
          </a:p>
          <a:p>
            <a:pPr>
              <a:lnSpc>
                <a:spcPct val="80000"/>
              </a:lnSpc>
            </a:pPr>
            <a:r>
              <a:rPr lang="ru-RU" altLang="ru-RU" sz="2400" dirty="0">
                <a:solidFill>
                  <a:schemeClr val="bg1"/>
                </a:solidFill>
              </a:rPr>
              <a:t>Рост доходов инвесторов от сделок купле-продажи на вторичном рынке приобретенных ими ценных бумаг эмитента.</a:t>
            </a:r>
          </a:p>
        </p:txBody>
      </p:sp>
    </p:spTree>
    <p:extLst>
      <p:ext uri="{BB962C8B-B14F-4D97-AF65-F5344CB8AC3E}">
        <p14:creationId xmlns:p14="http://schemas.microsoft.com/office/powerpoint/2010/main" val="31940127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Цель в контроле</a:t>
            </a:r>
            <a:endParaRPr lang="ru-RU" dirty="0"/>
          </a:p>
        </p:txBody>
      </p:sp>
      <p:sp>
        <p:nvSpPr>
          <p:cNvPr id="3" name="Объект 2"/>
          <p:cNvSpPr>
            <a:spLocks noGrp="1"/>
          </p:cNvSpPr>
          <p:nvPr>
            <p:ph idx="1"/>
          </p:nvPr>
        </p:nvSpPr>
        <p:spPr/>
        <p:txBody>
          <a:bodyPr/>
          <a:lstStyle/>
          <a:p>
            <a:r>
              <a:rPr lang="ru-RU" altLang="ru-RU" sz="2400" dirty="0">
                <a:solidFill>
                  <a:schemeClr val="bg1"/>
                </a:solidFill>
              </a:rPr>
              <a:t>Ценные бумаги </a:t>
            </a:r>
            <a:r>
              <a:rPr lang="ru-RU" altLang="ru-RU" sz="2400" b="1" i="1" dirty="0">
                <a:solidFill>
                  <a:schemeClr val="bg1"/>
                </a:solidFill>
              </a:rPr>
              <a:t>эмитируются</a:t>
            </a:r>
            <a:r>
              <a:rPr lang="ru-RU" altLang="ru-RU" sz="2400" dirty="0">
                <a:solidFill>
                  <a:schemeClr val="bg1"/>
                </a:solidFill>
              </a:rPr>
              <a:t> компаниями также в целях, связанных </a:t>
            </a:r>
            <a:r>
              <a:rPr lang="ru-RU" altLang="ru-RU" sz="2400" b="1" i="1" dirty="0">
                <a:solidFill>
                  <a:schemeClr val="bg1"/>
                </a:solidFill>
              </a:rPr>
              <a:t>с управлением капиталом</a:t>
            </a:r>
            <a:r>
              <a:rPr lang="ru-RU" altLang="ru-RU" sz="2400" dirty="0">
                <a:solidFill>
                  <a:schemeClr val="bg1"/>
                </a:solidFill>
              </a:rPr>
              <a:t>. Если руководство компании и основные акционеры стремятся </a:t>
            </a:r>
            <a:r>
              <a:rPr lang="ru-RU" altLang="ru-RU" sz="2400" b="1" i="1" dirty="0">
                <a:solidFill>
                  <a:schemeClr val="bg1"/>
                </a:solidFill>
              </a:rPr>
              <a:t>сохранить структуру контроля</a:t>
            </a:r>
            <a:r>
              <a:rPr lang="ru-RU" altLang="ru-RU" sz="2400" dirty="0">
                <a:solidFill>
                  <a:schemeClr val="bg1"/>
                </a:solidFill>
              </a:rPr>
              <a:t>, то корпорация осуществляет </a:t>
            </a:r>
            <a:r>
              <a:rPr lang="ru-RU" altLang="ru-RU" sz="2400" b="1" i="1" dirty="0">
                <a:solidFill>
                  <a:schemeClr val="bg1"/>
                </a:solidFill>
              </a:rPr>
              <a:t>выпуск облигаций</a:t>
            </a:r>
            <a:r>
              <a:rPr lang="ru-RU" altLang="ru-RU" sz="2400" dirty="0">
                <a:solidFill>
                  <a:schemeClr val="bg1"/>
                </a:solidFill>
              </a:rPr>
              <a:t>. </a:t>
            </a:r>
            <a:r>
              <a:rPr lang="ru-RU" altLang="ru-RU" sz="2400" b="1" i="1" dirty="0">
                <a:solidFill>
                  <a:schemeClr val="bg1"/>
                </a:solidFill>
              </a:rPr>
              <a:t>Эмиссия облигаций</a:t>
            </a:r>
            <a:r>
              <a:rPr lang="ru-RU" altLang="ru-RU" sz="2400" dirty="0">
                <a:solidFill>
                  <a:schemeClr val="bg1"/>
                </a:solidFill>
              </a:rPr>
              <a:t> осуществляется и при планировании </a:t>
            </a:r>
            <a:r>
              <a:rPr lang="ru-RU" altLang="ru-RU" sz="2400" b="1" i="1" dirty="0">
                <a:solidFill>
                  <a:schemeClr val="bg1"/>
                </a:solidFill>
              </a:rPr>
              <a:t>увеличения доли заемных средств</a:t>
            </a:r>
            <a:r>
              <a:rPr lang="ru-RU" altLang="ru-RU" sz="2400" dirty="0">
                <a:solidFill>
                  <a:schemeClr val="bg1"/>
                </a:solidFill>
              </a:rPr>
              <a:t>. Если же необходимо изменить структуру капитала путем </a:t>
            </a:r>
            <a:r>
              <a:rPr lang="ru-RU" altLang="ru-RU" sz="2400" b="1" i="1" dirty="0">
                <a:solidFill>
                  <a:schemeClr val="bg1"/>
                </a:solidFill>
              </a:rPr>
              <a:t>увеличения доли собственных средств</a:t>
            </a:r>
            <a:r>
              <a:rPr lang="ru-RU" altLang="ru-RU" sz="2400" dirty="0">
                <a:solidFill>
                  <a:schemeClr val="bg1"/>
                </a:solidFill>
              </a:rPr>
              <a:t>, целесообразно прибегнуть к </a:t>
            </a:r>
            <a:r>
              <a:rPr lang="ru-RU" altLang="ru-RU" sz="2400" b="1" i="1" dirty="0">
                <a:solidFill>
                  <a:schemeClr val="bg1"/>
                </a:solidFill>
              </a:rPr>
              <a:t>впуску акций</a:t>
            </a:r>
            <a:r>
              <a:rPr lang="ru-RU" altLang="ru-RU" sz="2400" dirty="0">
                <a:solidFill>
                  <a:schemeClr val="bg1"/>
                </a:solidFill>
              </a:rPr>
              <a:t>.</a:t>
            </a:r>
          </a:p>
          <a:p>
            <a:endParaRPr lang="ru-RU" dirty="0"/>
          </a:p>
        </p:txBody>
      </p:sp>
    </p:spTree>
    <p:extLst>
      <p:ext uri="{BB962C8B-B14F-4D97-AF65-F5344CB8AC3E}">
        <p14:creationId xmlns:p14="http://schemas.microsoft.com/office/powerpoint/2010/main" val="10668463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179388" y="1631092"/>
            <a:ext cx="8785225" cy="4966558"/>
          </a:xfrm>
        </p:spPr>
        <p:txBody>
          <a:bodyPr/>
          <a:lstStyle/>
          <a:p>
            <a:pPr>
              <a:lnSpc>
                <a:spcPct val="80000"/>
              </a:lnSpc>
            </a:pPr>
            <a:r>
              <a:rPr lang="ru-RU" altLang="ru-RU" sz="2600" dirty="0">
                <a:solidFill>
                  <a:schemeClr val="bg1"/>
                </a:solidFill>
              </a:rPr>
              <a:t>При необходимости </a:t>
            </a:r>
            <a:r>
              <a:rPr lang="ru-RU" altLang="ru-RU" sz="2600" b="1" dirty="0">
                <a:solidFill>
                  <a:schemeClr val="bg1"/>
                </a:solidFill>
              </a:rPr>
              <a:t>расширения финансирование</a:t>
            </a:r>
            <a:r>
              <a:rPr lang="ru-RU" altLang="ru-RU" sz="2600" dirty="0">
                <a:solidFill>
                  <a:schemeClr val="bg1"/>
                </a:solidFill>
              </a:rPr>
              <a:t> деятельности компании предпочтение чаще отдается выпуску различного рода </a:t>
            </a:r>
            <a:r>
              <a:rPr lang="ru-RU" altLang="ru-RU" sz="2600" b="1" dirty="0">
                <a:solidFill>
                  <a:schemeClr val="bg1"/>
                </a:solidFill>
              </a:rPr>
              <a:t>облигаций</a:t>
            </a:r>
            <a:r>
              <a:rPr lang="ru-RU" altLang="ru-RU" sz="2600" dirty="0">
                <a:solidFill>
                  <a:schemeClr val="bg1"/>
                </a:solidFill>
              </a:rPr>
              <a:t> (заемным средствам). Облигации обеспечивают сравнительно </a:t>
            </a:r>
            <a:r>
              <a:rPr lang="ru-RU" altLang="ru-RU" sz="2600" b="1" i="1" dirty="0">
                <a:solidFill>
                  <a:schemeClr val="bg1"/>
                </a:solidFill>
              </a:rPr>
              <a:t>низкие процентные ставки</a:t>
            </a:r>
            <a:r>
              <a:rPr lang="ru-RU" altLang="ru-RU" sz="2600" dirty="0">
                <a:solidFill>
                  <a:schemeClr val="bg1"/>
                </a:solidFill>
              </a:rPr>
              <a:t>, однако, </a:t>
            </a:r>
            <a:r>
              <a:rPr lang="ru-RU" altLang="ru-RU" sz="2600" b="1" i="1" dirty="0">
                <a:solidFill>
                  <a:schemeClr val="bg1"/>
                </a:solidFill>
              </a:rPr>
              <a:t>выплата процентов</a:t>
            </a:r>
            <a:r>
              <a:rPr lang="ru-RU" altLang="ru-RU" sz="2600" dirty="0">
                <a:solidFill>
                  <a:schemeClr val="bg1"/>
                </a:solidFill>
              </a:rPr>
              <a:t> производится даже </a:t>
            </a:r>
            <a:r>
              <a:rPr lang="ru-RU" altLang="ru-RU" sz="2600" b="1" i="1" dirty="0">
                <a:solidFill>
                  <a:schemeClr val="bg1"/>
                </a:solidFill>
              </a:rPr>
              <a:t>при отсутствии прибыли</a:t>
            </a:r>
            <a:r>
              <a:rPr lang="ru-RU" altLang="ru-RU" sz="2600" dirty="0">
                <a:solidFill>
                  <a:schemeClr val="bg1"/>
                </a:solidFill>
              </a:rPr>
              <a:t>.</a:t>
            </a:r>
          </a:p>
          <a:p>
            <a:pPr>
              <a:lnSpc>
                <a:spcPct val="80000"/>
              </a:lnSpc>
              <a:buFontTx/>
              <a:buNone/>
            </a:pPr>
            <a:endParaRPr lang="ru-RU" altLang="ru-RU" sz="2600" dirty="0">
              <a:solidFill>
                <a:schemeClr val="bg1"/>
              </a:solidFill>
            </a:endParaRPr>
          </a:p>
        </p:txBody>
      </p:sp>
      <p:sp>
        <p:nvSpPr>
          <p:cNvPr id="3" name="Rectangle 2"/>
          <p:cNvSpPr>
            <a:spLocks noGrp="1" noChangeArrowheads="1"/>
          </p:cNvSpPr>
          <p:nvPr>
            <p:ph type="title"/>
          </p:nvPr>
        </p:nvSpPr>
        <p:spPr>
          <a:xfrm>
            <a:off x="468313" y="274638"/>
            <a:ext cx="8218487" cy="1066800"/>
          </a:xfrm>
        </p:spPr>
        <p:txBody>
          <a:bodyPr/>
          <a:lstStyle/>
          <a:p>
            <a:r>
              <a:rPr lang="ru-RU" altLang="ru-RU" sz="3600" dirty="0" smtClean="0"/>
              <a:t>Предпочтения </a:t>
            </a:r>
            <a:r>
              <a:rPr lang="ru-RU" altLang="ru-RU" sz="3600" dirty="0"/>
              <a:t>эмиссии</a:t>
            </a:r>
          </a:p>
        </p:txBody>
      </p:sp>
    </p:spTree>
    <p:extLst>
      <p:ext uri="{BB962C8B-B14F-4D97-AF65-F5344CB8AC3E}">
        <p14:creationId xmlns:p14="http://schemas.microsoft.com/office/powerpoint/2010/main" val="34011079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395288" y="1359242"/>
            <a:ext cx="8569325" cy="5238407"/>
          </a:xfrm>
        </p:spPr>
        <p:txBody>
          <a:bodyPr/>
          <a:lstStyle/>
          <a:p>
            <a:r>
              <a:rPr lang="ru-RU" altLang="ru-RU" sz="2000" dirty="0">
                <a:solidFill>
                  <a:schemeClr val="bg1"/>
                </a:solidFill>
              </a:rPr>
              <a:t>Участниками процесса эмиссии являются:</a:t>
            </a:r>
          </a:p>
          <a:p>
            <a:pPr lvl="1"/>
            <a:r>
              <a:rPr lang="ru-RU" altLang="ru-RU" sz="2000" dirty="0">
                <a:solidFill>
                  <a:schemeClr val="bg1"/>
                </a:solidFill>
              </a:rPr>
              <a:t>Эмитенты</a:t>
            </a:r>
          </a:p>
          <a:p>
            <a:pPr lvl="1"/>
            <a:r>
              <a:rPr lang="ru-RU" altLang="ru-RU" sz="2000" dirty="0">
                <a:solidFill>
                  <a:schemeClr val="bg1"/>
                </a:solidFill>
              </a:rPr>
              <a:t>Инвесторы</a:t>
            </a:r>
          </a:p>
          <a:p>
            <a:pPr lvl="1"/>
            <a:r>
              <a:rPr lang="ru-RU" altLang="ru-RU" sz="2000" dirty="0">
                <a:solidFill>
                  <a:schemeClr val="bg1"/>
                </a:solidFill>
              </a:rPr>
              <a:t>Профессиональные участники РЦБ, выполняющие посреднические функции;</a:t>
            </a:r>
          </a:p>
          <a:p>
            <a:pPr lvl="1"/>
            <a:r>
              <a:rPr lang="ru-RU" altLang="ru-RU" sz="2000" dirty="0">
                <a:solidFill>
                  <a:schemeClr val="bg1"/>
                </a:solidFill>
              </a:rPr>
              <a:t>Органы регистрирующие выпуск ценных бумаг.</a:t>
            </a:r>
          </a:p>
          <a:p>
            <a:r>
              <a:rPr lang="ru-RU" altLang="ru-RU" sz="2000" dirty="0">
                <a:solidFill>
                  <a:schemeClr val="bg1"/>
                </a:solidFill>
              </a:rPr>
              <a:t>В качестве эмитента ценных бумаг могут выступать:</a:t>
            </a:r>
          </a:p>
          <a:p>
            <a:pPr lvl="1"/>
            <a:r>
              <a:rPr lang="ru-RU" altLang="ru-RU" sz="2000" dirty="0">
                <a:solidFill>
                  <a:schemeClr val="bg1"/>
                </a:solidFill>
              </a:rPr>
              <a:t>Юр</a:t>
            </a:r>
            <a:r>
              <a:rPr lang="ru-RU" altLang="ru-RU" sz="2000" dirty="0" smtClean="0">
                <a:solidFill>
                  <a:schemeClr val="bg1"/>
                </a:solidFill>
              </a:rPr>
              <a:t>. лица </a:t>
            </a:r>
            <a:r>
              <a:rPr lang="ru-RU" altLang="ru-RU" sz="2000" dirty="0">
                <a:solidFill>
                  <a:schemeClr val="bg1"/>
                </a:solidFill>
              </a:rPr>
              <a:t>(АО, ООО, производственные кооперативы и т.д.)</a:t>
            </a:r>
          </a:p>
          <a:p>
            <a:pPr lvl="1"/>
            <a:r>
              <a:rPr lang="ru-RU" altLang="ru-RU" sz="2000" dirty="0">
                <a:solidFill>
                  <a:schemeClr val="bg1"/>
                </a:solidFill>
              </a:rPr>
              <a:t>Государство (органы исполнительной власти федерального уровня, федеральный бюджет)</a:t>
            </a:r>
          </a:p>
          <a:p>
            <a:pPr lvl="1"/>
            <a:r>
              <a:rPr lang="ru-RU" altLang="ru-RU" sz="2000" dirty="0">
                <a:solidFill>
                  <a:schemeClr val="bg1"/>
                </a:solidFill>
              </a:rPr>
              <a:t>Субъекты РФ (бюджет субъекта РФ)</a:t>
            </a:r>
          </a:p>
          <a:p>
            <a:pPr lvl="1"/>
            <a:r>
              <a:rPr lang="ru-RU" altLang="ru-RU" sz="2000" dirty="0">
                <a:solidFill>
                  <a:schemeClr val="bg1"/>
                </a:solidFill>
              </a:rPr>
              <a:t>Муниципальные образования (местный бюджет)</a:t>
            </a:r>
          </a:p>
        </p:txBody>
      </p:sp>
      <p:sp>
        <p:nvSpPr>
          <p:cNvPr id="3" name="Rectangle 2"/>
          <p:cNvSpPr>
            <a:spLocks noGrp="1" noChangeArrowheads="1"/>
          </p:cNvSpPr>
          <p:nvPr>
            <p:ph type="title"/>
          </p:nvPr>
        </p:nvSpPr>
        <p:spPr>
          <a:xfrm>
            <a:off x="468313" y="274638"/>
            <a:ext cx="8218487" cy="1066800"/>
          </a:xfrm>
        </p:spPr>
        <p:txBody>
          <a:bodyPr/>
          <a:lstStyle/>
          <a:p>
            <a:r>
              <a:rPr lang="ru-RU" altLang="ru-RU" sz="3600" dirty="0" smtClean="0"/>
              <a:t>Участники </a:t>
            </a:r>
            <a:r>
              <a:rPr lang="ru-RU" altLang="ru-RU" sz="3600" dirty="0"/>
              <a:t>эмиссии</a:t>
            </a:r>
          </a:p>
        </p:txBody>
      </p:sp>
    </p:spTree>
    <p:extLst>
      <p:ext uri="{BB962C8B-B14F-4D97-AF65-F5344CB8AC3E}">
        <p14:creationId xmlns:p14="http://schemas.microsoft.com/office/powerpoint/2010/main" val="12293095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395288" y="1408670"/>
            <a:ext cx="8748712" cy="5449330"/>
          </a:xfrm>
        </p:spPr>
        <p:txBody>
          <a:bodyPr/>
          <a:lstStyle/>
          <a:p>
            <a:pPr>
              <a:lnSpc>
                <a:spcPct val="80000"/>
              </a:lnSpc>
            </a:pPr>
            <a:r>
              <a:rPr lang="ru-RU" altLang="ru-RU" sz="1800" dirty="0">
                <a:solidFill>
                  <a:schemeClr val="bg1"/>
                </a:solidFill>
              </a:rPr>
              <a:t>Эмиссия ценных бумаг связана с риском для эмитента, наиболее существенными рисками являются:</a:t>
            </a:r>
          </a:p>
          <a:p>
            <a:pPr lvl="1">
              <a:lnSpc>
                <a:spcPct val="80000"/>
              </a:lnSpc>
            </a:pPr>
            <a:r>
              <a:rPr lang="ru-RU" altLang="ru-RU" sz="1800" dirty="0">
                <a:solidFill>
                  <a:schemeClr val="bg1"/>
                </a:solidFill>
              </a:rPr>
              <a:t>Риск ликвидности:</a:t>
            </a:r>
          </a:p>
          <a:p>
            <a:pPr lvl="2">
              <a:lnSpc>
                <a:spcPct val="80000"/>
              </a:lnSpc>
            </a:pPr>
            <a:r>
              <a:rPr lang="ru-RU" altLang="ru-RU" sz="1800" dirty="0">
                <a:solidFill>
                  <a:schemeClr val="bg1"/>
                </a:solidFill>
              </a:rPr>
              <a:t>Снижение цены размещения (эмиссионной стоимостью);</a:t>
            </a:r>
          </a:p>
          <a:p>
            <a:pPr lvl="2">
              <a:lnSpc>
                <a:spcPct val="80000"/>
              </a:lnSpc>
            </a:pPr>
            <a:r>
              <a:rPr lang="ru-RU" altLang="ru-RU" sz="1800" dirty="0">
                <a:solidFill>
                  <a:schemeClr val="bg1"/>
                </a:solidFill>
              </a:rPr>
              <a:t>Увеличение комиссионных андеррайтеру;</a:t>
            </a:r>
          </a:p>
          <a:p>
            <a:pPr lvl="1">
              <a:lnSpc>
                <a:spcPct val="80000"/>
              </a:lnSpc>
            </a:pPr>
            <a:r>
              <a:rPr lang="ru-RU" altLang="ru-RU" sz="1800" dirty="0">
                <a:solidFill>
                  <a:schemeClr val="bg1"/>
                </a:solidFill>
              </a:rPr>
              <a:t>Временной риск:</a:t>
            </a:r>
          </a:p>
          <a:p>
            <a:pPr lvl="2">
              <a:lnSpc>
                <a:spcPct val="80000"/>
              </a:lnSpc>
            </a:pPr>
            <a:r>
              <a:rPr lang="ru-RU" altLang="ru-RU" sz="1800" dirty="0">
                <a:solidFill>
                  <a:schemeClr val="bg1"/>
                </a:solidFill>
              </a:rPr>
              <a:t>Упущено выгодное время для размещения (рынок не готов или перегрет);</a:t>
            </a:r>
          </a:p>
          <a:p>
            <a:pPr lvl="1">
              <a:lnSpc>
                <a:spcPct val="80000"/>
              </a:lnSpc>
            </a:pPr>
            <a:r>
              <a:rPr lang="ru-RU" altLang="ru-RU" sz="1800" dirty="0">
                <a:solidFill>
                  <a:schemeClr val="bg1"/>
                </a:solidFill>
              </a:rPr>
              <a:t>Риск платежа:</a:t>
            </a:r>
          </a:p>
          <a:p>
            <a:pPr lvl="2">
              <a:lnSpc>
                <a:spcPct val="80000"/>
              </a:lnSpc>
            </a:pPr>
            <a:r>
              <a:rPr lang="ru-RU" altLang="ru-RU" sz="1800" dirty="0">
                <a:solidFill>
                  <a:schemeClr val="bg1"/>
                </a:solidFill>
              </a:rPr>
              <a:t>Затягивание оплаты ценных бумаг приобретателями;</a:t>
            </a:r>
          </a:p>
          <a:p>
            <a:pPr lvl="2">
              <a:lnSpc>
                <a:spcPct val="80000"/>
              </a:lnSpc>
            </a:pPr>
            <a:r>
              <a:rPr lang="ru-RU" altLang="ru-RU" sz="1800" dirty="0">
                <a:solidFill>
                  <a:schemeClr val="bg1"/>
                </a:solidFill>
              </a:rPr>
              <a:t>Возможность их оплаты не только деньгами, но и другими ценностями;</a:t>
            </a:r>
          </a:p>
          <a:p>
            <a:pPr lvl="1">
              <a:lnSpc>
                <a:spcPct val="80000"/>
              </a:lnSpc>
            </a:pPr>
            <a:r>
              <a:rPr lang="ru-RU" altLang="ru-RU" sz="1800" dirty="0">
                <a:solidFill>
                  <a:schemeClr val="bg1"/>
                </a:solidFill>
              </a:rPr>
              <a:t>Операционный риск:</a:t>
            </a:r>
          </a:p>
          <a:p>
            <a:pPr lvl="2">
              <a:lnSpc>
                <a:spcPct val="80000"/>
              </a:lnSpc>
            </a:pPr>
            <a:r>
              <a:rPr lang="ru-RU" altLang="ru-RU" sz="1800" dirty="0">
                <a:solidFill>
                  <a:schemeClr val="bg1"/>
                </a:solidFill>
              </a:rPr>
              <a:t>Отсутствие навыков у эмитента;</a:t>
            </a:r>
          </a:p>
          <a:p>
            <a:pPr lvl="2">
              <a:lnSpc>
                <a:spcPct val="80000"/>
              </a:lnSpc>
            </a:pPr>
            <a:r>
              <a:rPr lang="ru-RU" altLang="ru-RU" sz="1800" dirty="0">
                <a:solidFill>
                  <a:schemeClr val="bg1"/>
                </a:solidFill>
              </a:rPr>
              <a:t>Неправильный выбор андеррайтера;</a:t>
            </a:r>
          </a:p>
          <a:p>
            <a:pPr lvl="1">
              <a:lnSpc>
                <a:spcPct val="80000"/>
              </a:lnSpc>
            </a:pPr>
            <a:r>
              <a:rPr lang="ru-RU" altLang="ru-RU" sz="1800" dirty="0">
                <a:solidFill>
                  <a:schemeClr val="bg1"/>
                </a:solidFill>
              </a:rPr>
              <a:t>Риск </a:t>
            </a:r>
            <a:r>
              <a:rPr lang="ru-RU" altLang="ru-RU" sz="1800" dirty="0" err="1">
                <a:solidFill>
                  <a:schemeClr val="bg1"/>
                </a:solidFill>
              </a:rPr>
              <a:t>неразмещения</a:t>
            </a:r>
            <a:r>
              <a:rPr lang="ru-RU" altLang="ru-RU" sz="1800" dirty="0">
                <a:solidFill>
                  <a:schemeClr val="bg1"/>
                </a:solidFill>
              </a:rPr>
              <a:t>:</a:t>
            </a:r>
          </a:p>
          <a:p>
            <a:pPr lvl="2">
              <a:lnSpc>
                <a:spcPct val="80000"/>
              </a:lnSpc>
            </a:pPr>
            <a:r>
              <a:rPr lang="ru-RU" altLang="ru-RU" sz="1800" dirty="0">
                <a:solidFill>
                  <a:schemeClr val="bg1"/>
                </a:solidFill>
              </a:rPr>
              <a:t>Нет возможности разместить заявленный объем;</a:t>
            </a:r>
          </a:p>
          <a:p>
            <a:pPr lvl="2">
              <a:lnSpc>
                <a:spcPct val="80000"/>
              </a:lnSpc>
            </a:pPr>
            <a:r>
              <a:rPr lang="ru-RU" altLang="ru-RU" sz="1800" dirty="0">
                <a:solidFill>
                  <a:schemeClr val="bg1"/>
                </a:solidFill>
              </a:rPr>
              <a:t>Не стоило устанавливать объем размещения, при котором эмиссия считается не состоявшейся.</a:t>
            </a:r>
          </a:p>
        </p:txBody>
      </p:sp>
      <p:sp>
        <p:nvSpPr>
          <p:cNvPr id="3" name="Rectangle 2"/>
          <p:cNvSpPr>
            <a:spLocks noGrp="1" noChangeArrowheads="1"/>
          </p:cNvSpPr>
          <p:nvPr>
            <p:ph type="title"/>
          </p:nvPr>
        </p:nvSpPr>
        <p:spPr>
          <a:xfrm>
            <a:off x="468313" y="274638"/>
            <a:ext cx="8218487" cy="1066800"/>
          </a:xfrm>
        </p:spPr>
        <p:txBody>
          <a:bodyPr/>
          <a:lstStyle/>
          <a:p>
            <a:r>
              <a:rPr lang="ru-RU" altLang="ru-RU" sz="3600" dirty="0" smtClean="0"/>
              <a:t>Риски </a:t>
            </a:r>
            <a:r>
              <a:rPr lang="ru-RU" altLang="ru-RU" sz="3600" dirty="0"/>
              <a:t>эмиссии</a:t>
            </a:r>
          </a:p>
        </p:txBody>
      </p:sp>
    </p:spTree>
    <p:extLst>
      <p:ext uri="{BB962C8B-B14F-4D97-AF65-F5344CB8AC3E}">
        <p14:creationId xmlns:p14="http://schemas.microsoft.com/office/powerpoint/2010/main" val="6577200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95288" y="239455"/>
            <a:ext cx="8291512" cy="576262"/>
          </a:xfrm>
        </p:spPr>
        <p:txBody>
          <a:bodyPr/>
          <a:lstStyle/>
          <a:p>
            <a:r>
              <a:rPr lang="ru-RU" altLang="ru-RU" sz="3600" b="1" dirty="0"/>
              <a:t>Классификация эмиссии:</a:t>
            </a:r>
          </a:p>
        </p:txBody>
      </p:sp>
      <p:sp>
        <p:nvSpPr>
          <p:cNvPr id="8195" name="Rectangle 3"/>
          <p:cNvSpPr>
            <a:spLocks noGrp="1" noChangeArrowheads="1"/>
          </p:cNvSpPr>
          <p:nvPr>
            <p:ph type="body" idx="1"/>
          </p:nvPr>
        </p:nvSpPr>
        <p:spPr>
          <a:xfrm>
            <a:off x="337623" y="1314408"/>
            <a:ext cx="8569325" cy="5905500"/>
          </a:xfrm>
        </p:spPr>
        <p:txBody>
          <a:bodyPr/>
          <a:lstStyle/>
          <a:p>
            <a:pPr>
              <a:lnSpc>
                <a:spcPct val="80000"/>
              </a:lnSpc>
            </a:pPr>
            <a:r>
              <a:rPr lang="ru-RU" altLang="ru-RU" sz="2200" dirty="0">
                <a:solidFill>
                  <a:schemeClr val="bg1"/>
                </a:solidFill>
              </a:rPr>
              <a:t>В зависимости от очередности проведения:</a:t>
            </a:r>
          </a:p>
          <a:p>
            <a:pPr lvl="1">
              <a:lnSpc>
                <a:spcPct val="80000"/>
              </a:lnSpc>
            </a:pPr>
            <a:r>
              <a:rPr lang="ru-RU" altLang="ru-RU" sz="2200" dirty="0">
                <a:solidFill>
                  <a:schemeClr val="bg1"/>
                </a:solidFill>
              </a:rPr>
              <a:t>Первичная эмиссия (образование уставного капитала)</a:t>
            </a:r>
          </a:p>
          <a:p>
            <a:pPr lvl="1">
              <a:lnSpc>
                <a:spcPct val="80000"/>
              </a:lnSpc>
            </a:pPr>
            <a:r>
              <a:rPr lang="ru-RU" altLang="ru-RU" sz="2200" dirty="0">
                <a:solidFill>
                  <a:schemeClr val="bg1"/>
                </a:solidFill>
              </a:rPr>
              <a:t>Последующие эмиссии (недостаточно внутренних накоплений</a:t>
            </a:r>
            <a:r>
              <a:rPr lang="ru-RU" altLang="ru-RU" sz="2200" dirty="0" smtClean="0">
                <a:solidFill>
                  <a:schemeClr val="bg1"/>
                </a:solidFill>
              </a:rPr>
              <a:t>)</a:t>
            </a:r>
          </a:p>
          <a:p>
            <a:pPr lvl="1">
              <a:lnSpc>
                <a:spcPct val="80000"/>
              </a:lnSpc>
            </a:pPr>
            <a:endParaRPr lang="ru-RU" altLang="ru-RU" sz="2200" dirty="0">
              <a:solidFill>
                <a:schemeClr val="bg1"/>
              </a:solidFill>
            </a:endParaRPr>
          </a:p>
          <a:p>
            <a:pPr>
              <a:lnSpc>
                <a:spcPct val="80000"/>
              </a:lnSpc>
            </a:pPr>
            <a:r>
              <a:rPr lang="ru-RU" altLang="ru-RU" sz="2200" dirty="0">
                <a:solidFill>
                  <a:schemeClr val="bg1"/>
                </a:solidFill>
              </a:rPr>
              <a:t>В зависимости от формы осуществления:</a:t>
            </a:r>
          </a:p>
          <a:p>
            <a:pPr lvl="1">
              <a:lnSpc>
                <a:spcPct val="80000"/>
              </a:lnSpc>
            </a:pPr>
            <a:r>
              <a:rPr lang="ru-RU" altLang="ru-RU" sz="2200" b="1" dirty="0">
                <a:solidFill>
                  <a:schemeClr val="bg1"/>
                </a:solidFill>
              </a:rPr>
              <a:t>Открытая эмиссия</a:t>
            </a:r>
            <a:r>
              <a:rPr lang="ru-RU" altLang="ru-RU" sz="2200" dirty="0">
                <a:solidFill>
                  <a:schemeClr val="bg1"/>
                </a:solidFill>
              </a:rPr>
              <a:t> (публичная, не ограничен круг потенциальных инвесторов; </a:t>
            </a:r>
            <a:r>
              <a:rPr lang="ru-RU" altLang="ru-RU" sz="2200" b="1" dirty="0">
                <a:solidFill>
                  <a:schemeClr val="bg1"/>
                </a:solidFill>
              </a:rPr>
              <a:t>плюсы</a:t>
            </a:r>
            <a:r>
              <a:rPr lang="ru-RU" altLang="ru-RU" sz="2200" dirty="0">
                <a:solidFill>
                  <a:schemeClr val="bg1"/>
                </a:solidFill>
              </a:rPr>
              <a:t>: широкие возможности для привлечения доп</a:t>
            </a:r>
            <a:r>
              <a:rPr lang="ru-RU" altLang="ru-RU" sz="2200" dirty="0" smtClean="0">
                <a:solidFill>
                  <a:schemeClr val="bg1"/>
                </a:solidFill>
              </a:rPr>
              <a:t>. капитала</a:t>
            </a:r>
            <a:r>
              <a:rPr lang="ru-RU" altLang="ru-RU" sz="2200" dirty="0">
                <a:solidFill>
                  <a:schemeClr val="bg1"/>
                </a:solidFill>
              </a:rPr>
              <a:t>, обеспечение ликвидности ценных бумаг; </a:t>
            </a:r>
            <a:r>
              <a:rPr lang="ru-RU" altLang="ru-RU" sz="2200" b="1" dirty="0">
                <a:solidFill>
                  <a:schemeClr val="bg1"/>
                </a:solidFill>
              </a:rPr>
              <a:t>минусы</a:t>
            </a:r>
            <a:r>
              <a:rPr lang="ru-RU" altLang="ru-RU" sz="2200" dirty="0">
                <a:solidFill>
                  <a:schemeClr val="bg1"/>
                </a:solidFill>
              </a:rPr>
              <a:t>: потеря контроля над компанией, возрастание издержек при обслуживании корпоративного капитала и поддержанию курса акций на вторичном рынке)</a:t>
            </a:r>
          </a:p>
          <a:p>
            <a:pPr lvl="1">
              <a:lnSpc>
                <a:spcPct val="80000"/>
              </a:lnSpc>
            </a:pPr>
            <a:r>
              <a:rPr lang="ru-RU" altLang="ru-RU" sz="2200" b="1" dirty="0">
                <a:solidFill>
                  <a:schemeClr val="bg1"/>
                </a:solidFill>
              </a:rPr>
              <a:t>Закрытая эмиссия</a:t>
            </a:r>
            <a:r>
              <a:rPr lang="ru-RU" altLang="ru-RU" sz="2200" dirty="0">
                <a:solidFill>
                  <a:schemeClr val="bg1"/>
                </a:solidFill>
              </a:rPr>
              <a:t> (частная, приватная, круг инвесторов заранее известен.</a:t>
            </a:r>
            <a:r>
              <a:rPr lang="ru-RU" altLang="ru-RU" sz="2200" i="1" dirty="0">
                <a:solidFill>
                  <a:schemeClr val="bg1"/>
                </a:solidFill>
              </a:rPr>
              <a:t> Первичная эмиссия только в закрытой форме</a:t>
            </a:r>
            <a:r>
              <a:rPr lang="ru-RU" altLang="ru-RU" sz="2200" dirty="0">
                <a:solidFill>
                  <a:schemeClr val="bg1"/>
                </a:solidFill>
              </a:rPr>
              <a:t>)</a:t>
            </a:r>
          </a:p>
        </p:txBody>
      </p:sp>
    </p:spTree>
    <p:extLst>
      <p:ext uri="{BB962C8B-B14F-4D97-AF65-F5344CB8AC3E}">
        <p14:creationId xmlns:p14="http://schemas.microsoft.com/office/powerpoint/2010/main" val="28177140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250825" y="1474573"/>
            <a:ext cx="8713788" cy="5194515"/>
          </a:xfrm>
        </p:spPr>
        <p:txBody>
          <a:bodyPr/>
          <a:lstStyle/>
          <a:p>
            <a:pPr>
              <a:lnSpc>
                <a:spcPct val="80000"/>
              </a:lnSpc>
            </a:pPr>
            <a:r>
              <a:rPr lang="ru-RU" altLang="ru-RU" sz="2800" dirty="0" smtClean="0">
                <a:solidFill>
                  <a:schemeClr val="bg1"/>
                </a:solidFill>
              </a:rPr>
              <a:t>В </a:t>
            </a:r>
            <a:r>
              <a:rPr lang="ru-RU" altLang="ru-RU" sz="2800" dirty="0">
                <a:solidFill>
                  <a:schemeClr val="bg1"/>
                </a:solidFill>
              </a:rPr>
              <a:t>зависимости от целей, которые преследует эмитент при эмиссии ценных бумаг, он может выпускать различные типы ценных бумаг: акции обыкновенные и привилегированные, облигации, конвертируемые и производные ценные бумаги. </a:t>
            </a:r>
          </a:p>
          <a:p>
            <a:pPr>
              <a:lnSpc>
                <a:spcPct val="80000"/>
              </a:lnSpc>
            </a:pPr>
            <a:r>
              <a:rPr lang="ru-RU" altLang="ru-RU" sz="2800" dirty="0">
                <a:solidFill>
                  <a:schemeClr val="bg1"/>
                </a:solidFill>
              </a:rPr>
              <a:t>Ценные бумаги могут обладать разным набором свойств и различными инвестиционными характеристиками.</a:t>
            </a:r>
          </a:p>
        </p:txBody>
      </p:sp>
      <p:sp>
        <p:nvSpPr>
          <p:cNvPr id="3" name="Rectangle 2"/>
          <p:cNvSpPr>
            <a:spLocks noGrp="1" noChangeArrowheads="1"/>
          </p:cNvSpPr>
          <p:nvPr>
            <p:ph type="title"/>
          </p:nvPr>
        </p:nvSpPr>
        <p:spPr>
          <a:xfrm>
            <a:off x="468313" y="274638"/>
            <a:ext cx="8218487" cy="1066800"/>
          </a:xfrm>
        </p:spPr>
        <p:txBody>
          <a:bodyPr/>
          <a:lstStyle/>
          <a:p>
            <a:r>
              <a:rPr lang="ru-RU" altLang="ru-RU" sz="3600" dirty="0" smtClean="0"/>
              <a:t>Виды ценных бумаг</a:t>
            </a:r>
            <a:endParaRPr lang="ru-RU" altLang="ru-RU" sz="3600" dirty="0"/>
          </a:p>
        </p:txBody>
      </p:sp>
    </p:spTree>
    <p:extLst>
      <p:ext uri="{BB962C8B-B14F-4D97-AF65-F5344CB8AC3E}">
        <p14:creationId xmlns:p14="http://schemas.microsoft.com/office/powerpoint/2010/main" val="6854914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468312" y="1482810"/>
            <a:ext cx="8218487" cy="5181857"/>
          </a:xfrm>
        </p:spPr>
        <p:txBody>
          <a:bodyPr/>
          <a:lstStyle/>
          <a:p>
            <a:r>
              <a:rPr lang="ru-RU" altLang="ru-RU" sz="2400" dirty="0">
                <a:solidFill>
                  <a:schemeClr val="bg1"/>
                </a:solidFill>
              </a:rPr>
              <a:t>Процедура эмиссии ценных бумаг регулируется национальным законодательством и включает ряд обязательных этапов:</a:t>
            </a:r>
          </a:p>
          <a:p>
            <a:pPr lvl="1"/>
            <a:r>
              <a:rPr lang="ru-RU" altLang="ru-RU" sz="2400" dirty="0">
                <a:solidFill>
                  <a:schemeClr val="bg1"/>
                </a:solidFill>
              </a:rPr>
              <a:t>Принятие решение о выпуске бумаг</a:t>
            </a:r>
          </a:p>
          <a:p>
            <a:pPr lvl="1"/>
            <a:r>
              <a:rPr lang="ru-RU" altLang="ru-RU" sz="2400" dirty="0">
                <a:solidFill>
                  <a:schemeClr val="bg1"/>
                </a:solidFill>
              </a:rPr>
              <a:t>Подготовка проспекта эмиссии</a:t>
            </a:r>
          </a:p>
          <a:p>
            <a:pPr lvl="1"/>
            <a:r>
              <a:rPr lang="ru-RU" altLang="ru-RU" sz="2400" dirty="0">
                <a:solidFill>
                  <a:schemeClr val="bg1"/>
                </a:solidFill>
              </a:rPr>
              <a:t>Регистрация проспекта эмиссии в государственном органе</a:t>
            </a:r>
          </a:p>
          <a:p>
            <a:pPr lvl="1"/>
            <a:r>
              <a:rPr lang="ru-RU" altLang="ru-RU" sz="2400" dirty="0">
                <a:solidFill>
                  <a:schemeClr val="bg1"/>
                </a:solidFill>
              </a:rPr>
              <a:t>Регистрация выпуска эмиссионных ценных бумаг</a:t>
            </a:r>
          </a:p>
          <a:p>
            <a:pPr lvl="1"/>
            <a:r>
              <a:rPr lang="ru-RU" altLang="ru-RU" sz="2400" dirty="0">
                <a:solidFill>
                  <a:schemeClr val="bg1"/>
                </a:solidFill>
              </a:rPr>
              <a:t>Размещение ценных бумаг</a:t>
            </a:r>
          </a:p>
        </p:txBody>
      </p:sp>
      <p:sp>
        <p:nvSpPr>
          <p:cNvPr id="3" name="Rectangle 2"/>
          <p:cNvSpPr>
            <a:spLocks noGrp="1" noChangeArrowheads="1"/>
          </p:cNvSpPr>
          <p:nvPr>
            <p:ph type="title"/>
          </p:nvPr>
        </p:nvSpPr>
        <p:spPr>
          <a:xfrm>
            <a:off x="468313" y="274638"/>
            <a:ext cx="8218487" cy="1066800"/>
          </a:xfrm>
        </p:spPr>
        <p:txBody>
          <a:bodyPr/>
          <a:lstStyle/>
          <a:p>
            <a:r>
              <a:rPr lang="ru-RU" altLang="ru-RU" sz="3600" dirty="0" smtClean="0"/>
              <a:t>Процедура </a:t>
            </a:r>
            <a:r>
              <a:rPr lang="ru-RU" altLang="ru-RU" sz="3600" dirty="0"/>
              <a:t>эмиссии</a:t>
            </a:r>
          </a:p>
        </p:txBody>
      </p:sp>
    </p:spTree>
    <p:extLst>
      <p:ext uri="{BB962C8B-B14F-4D97-AF65-F5344CB8AC3E}">
        <p14:creationId xmlns:p14="http://schemas.microsoft.com/office/powerpoint/2010/main" val="283897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250825" y="1383957"/>
            <a:ext cx="8447088" cy="4708868"/>
          </a:xfrm>
        </p:spPr>
        <p:txBody>
          <a:bodyPr/>
          <a:lstStyle/>
          <a:p>
            <a:r>
              <a:rPr lang="ru-RU" altLang="ru-RU" dirty="0">
                <a:solidFill>
                  <a:schemeClr val="bg1"/>
                </a:solidFill>
              </a:rPr>
              <a:t>Публикация проспекта эмиссии является обязательной</a:t>
            </a:r>
          </a:p>
          <a:p>
            <a:endParaRPr lang="ru-RU" altLang="ru-RU" dirty="0">
              <a:solidFill>
                <a:schemeClr val="bg1"/>
              </a:solidFill>
            </a:endParaRPr>
          </a:p>
          <a:p>
            <a:r>
              <a:rPr lang="ru-RU" altLang="ru-RU" dirty="0">
                <a:solidFill>
                  <a:schemeClr val="bg1"/>
                </a:solidFill>
              </a:rPr>
              <a:t>Эмитент и инвестиционные институты, производящие продажу акций первым владельцам, обязаны также обеспечить всем им равные ценовые условия приобретения</a:t>
            </a:r>
          </a:p>
          <a:p>
            <a:endParaRPr lang="ru-RU" altLang="ru-RU" dirty="0">
              <a:solidFill>
                <a:schemeClr val="bg1"/>
              </a:solidFill>
            </a:endParaRPr>
          </a:p>
        </p:txBody>
      </p:sp>
      <p:sp>
        <p:nvSpPr>
          <p:cNvPr id="3" name="Rectangle 2"/>
          <p:cNvSpPr>
            <a:spLocks noGrp="1" noChangeArrowheads="1"/>
          </p:cNvSpPr>
          <p:nvPr>
            <p:ph type="title"/>
          </p:nvPr>
        </p:nvSpPr>
        <p:spPr>
          <a:xfrm>
            <a:off x="468313" y="274638"/>
            <a:ext cx="8218487" cy="1066800"/>
          </a:xfrm>
        </p:spPr>
        <p:txBody>
          <a:bodyPr/>
          <a:lstStyle/>
          <a:p>
            <a:r>
              <a:rPr lang="ru-RU" altLang="ru-RU" sz="3600" dirty="0" smtClean="0"/>
              <a:t>Публикация </a:t>
            </a:r>
            <a:r>
              <a:rPr lang="ru-RU" altLang="ru-RU" sz="3600" dirty="0"/>
              <a:t>эмиссии</a:t>
            </a:r>
          </a:p>
        </p:txBody>
      </p:sp>
    </p:spTree>
    <p:extLst>
      <p:ext uri="{BB962C8B-B14F-4D97-AF65-F5344CB8AC3E}">
        <p14:creationId xmlns:p14="http://schemas.microsoft.com/office/powerpoint/2010/main" val="13706816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50825" y="272407"/>
            <a:ext cx="8713788" cy="504825"/>
          </a:xfrm>
        </p:spPr>
        <p:txBody>
          <a:bodyPr/>
          <a:lstStyle/>
          <a:p>
            <a:r>
              <a:rPr lang="ru-RU" altLang="ru-RU" sz="3200" b="1" dirty="0" smtClean="0"/>
              <a:t>Размещение </a:t>
            </a:r>
            <a:r>
              <a:rPr lang="ru-RU" altLang="ru-RU" sz="3200" b="1" dirty="0"/>
              <a:t>ценных бумаг</a:t>
            </a:r>
          </a:p>
        </p:txBody>
      </p:sp>
      <p:sp>
        <p:nvSpPr>
          <p:cNvPr id="19459" name="Rectangle 3"/>
          <p:cNvSpPr>
            <a:spLocks noGrp="1" noChangeArrowheads="1"/>
          </p:cNvSpPr>
          <p:nvPr>
            <p:ph type="body" idx="1"/>
          </p:nvPr>
        </p:nvSpPr>
        <p:spPr>
          <a:xfrm>
            <a:off x="179388" y="1301578"/>
            <a:ext cx="8785225" cy="5296072"/>
          </a:xfrm>
        </p:spPr>
        <p:txBody>
          <a:bodyPr/>
          <a:lstStyle/>
          <a:p>
            <a:r>
              <a:rPr lang="ru-RU" altLang="ru-RU" sz="2400" dirty="0">
                <a:solidFill>
                  <a:schemeClr val="bg1"/>
                </a:solidFill>
              </a:rPr>
              <a:t>Для стимулирования спроса среди клиентов руководство компании эмитента проводит серию мероприятий-презентаций под общим названием «гастроли». Во время гастролей менеджеры компании стараются произвести положительное впечатление на институциональных инвесторов, открыто обсуждая с ними перспективы бизнеса. Такие заявления менеджеров законны, пока они делаются в устной форме.</a:t>
            </a:r>
          </a:p>
          <a:p>
            <a:r>
              <a:rPr lang="ru-RU" altLang="ru-RU" sz="2400" dirty="0">
                <a:solidFill>
                  <a:schemeClr val="bg1"/>
                </a:solidFill>
              </a:rPr>
              <a:t>Окончательный объем выпуска акций первичного размещения и его цена определяется компанией и ведущим андеррайтером после завершения «гастролей».</a:t>
            </a:r>
          </a:p>
        </p:txBody>
      </p:sp>
    </p:spTree>
    <p:extLst>
      <p:ext uri="{BB962C8B-B14F-4D97-AF65-F5344CB8AC3E}">
        <p14:creationId xmlns:p14="http://schemas.microsoft.com/office/powerpoint/2010/main" val="32473433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idx="1"/>
          </p:nvPr>
        </p:nvSpPr>
        <p:spPr>
          <a:xfrm>
            <a:off x="250825" y="1400432"/>
            <a:ext cx="8724900" cy="5268656"/>
          </a:xfrm>
        </p:spPr>
        <p:txBody>
          <a:bodyPr/>
          <a:lstStyle/>
          <a:p>
            <a:r>
              <a:rPr lang="ru-RU" altLang="ru-RU" sz="2800" dirty="0">
                <a:solidFill>
                  <a:schemeClr val="bg1"/>
                </a:solidFill>
              </a:rPr>
              <a:t>Для проведения подписки эмитент чаще всего использует специализированных посредников – компании по ценным бумагам, инвестиционные компании, банки.</a:t>
            </a:r>
          </a:p>
          <a:p>
            <a:r>
              <a:rPr lang="ru-RU" altLang="ru-RU" sz="2800" dirty="0">
                <a:solidFill>
                  <a:schemeClr val="bg1"/>
                </a:solidFill>
              </a:rPr>
              <a:t>Для обозначения процедура вывода ценных бумаг эмитента на рынок с помощью инвестиционного посредника часто используется термин «андеррайтинг» (</a:t>
            </a:r>
            <a:r>
              <a:rPr lang="en-US" altLang="ru-RU" sz="2800" dirty="0">
                <a:solidFill>
                  <a:schemeClr val="bg1"/>
                </a:solidFill>
              </a:rPr>
              <a:t>Underwriting)</a:t>
            </a:r>
            <a:r>
              <a:rPr lang="ru-RU" altLang="ru-RU" sz="2800" dirty="0">
                <a:solidFill>
                  <a:schemeClr val="bg1"/>
                </a:solidFill>
              </a:rPr>
              <a:t>, т.е. подписка.</a:t>
            </a:r>
          </a:p>
          <a:p>
            <a:pPr>
              <a:buFontTx/>
              <a:buNone/>
            </a:pPr>
            <a:endParaRPr lang="ru-RU" altLang="ru-RU" sz="2800" dirty="0">
              <a:solidFill>
                <a:schemeClr val="bg1"/>
              </a:solidFill>
            </a:endParaRPr>
          </a:p>
        </p:txBody>
      </p:sp>
      <p:sp>
        <p:nvSpPr>
          <p:cNvPr id="3" name="Rectangle 2"/>
          <p:cNvSpPr>
            <a:spLocks noGrp="1" noChangeArrowheads="1"/>
          </p:cNvSpPr>
          <p:nvPr>
            <p:ph type="title"/>
          </p:nvPr>
        </p:nvSpPr>
        <p:spPr>
          <a:xfrm>
            <a:off x="457200" y="274638"/>
            <a:ext cx="8229600" cy="1143000"/>
          </a:xfrm>
        </p:spPr>
        <p:txBody>
          <a:bodyPr/>
          <a:lstStyle/>
          <a:p>
            <a:r>
              <a:rPr lang="ru-RU" altLang="ru-RU" sz="3200" dirty="0" smtClean="0"/>
              <a:t>Подписка</a:t>
            </a:r>
            <a:endParaRPr lang="ru-RU" altLang="ru-RU" sz="3200" dirty="0"/>
          </a:p>
        </p:txBody>
      </p:sp>
    </p:spTree>
    <p:extLst>
      <p:ext uri="{BB962C8B-B14F-4D97-AF65-F5344CB8AC3E}">
        <p14:creationId xmlns:p14="http://schemas.microsoft.com/office/powerpoint/2010/main" val="2429435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xfrm>
            <a:off x="468313" y="1194486"/>
            <a:ext cx="8301037" cy="5042802"/>
          </a:xfrm>
        </p:spPr>
        <p:txBody>
          <a:bodyPr/>
          <a:lstStyle/>
          <a:p>
            <a:r>
              <a:rPr lang="ru-RU" altLang="ru-RU" dirty="0">
                <a:solidFill>
                  <a:schemeClr val="bg1"/>
                </a:solidFill>
              </a:rPr>
              <a:t>Первичный рынок всегда остается капризным и неопределенным, он таит в себе потенциальную угрозу потери равновесия  и стабильности</a:t>
            </a:r>
          </a:p>
          <a:p>
            <a:r>
              <a:rPr lang="ru-RU" altLang="ru-RU" dirty="0">
                <a:solidFill>
                  <a:schemeClr val="bg1"/>
                </a:solidFill>
              </a:rPr>
              <a:t>Бумаги, приобретенные инвесторами при эмиссии, могут быть перепроданы. Такие сделки совершаются на вторичном рынке, состоящем из двух частей – фондовых бирж и внебиржевого рынка.</a:t>
            </a:r>
          </a:p>
        </p:txBody>
      </p:sp>
      <p:sp>
        <p:nvSpPr>
          <p:cNvPr id="3" name="Rectangle 2"/>
          <p:cNvSpPr>
            <a:spLocks noGrp="1" noChangeArrowheads="1"/>
          </p:cNvSpPr>
          <p:nvPr>
            <p:ph type="title"/>
          </p:nvPr>
        </p:nvSpPr>
        <p:spPr>
          <a:xfrm>
            <a:off x="457200" y="274638"/>
            <a:ext cx="8229600" cy="1143000"/>
          </a:xfrm>
        </p:spPr>
        <p:txBody>
          <a:bodyPr/>
          <a:lstStyle/>
          <a:p>
            <a:r>
              <a:rPr lang="ru-RU" altLang="ru-RU" sz="3200" dirty="0" smtClean="0"/>
              <a:t>Выводы:</a:t>
            </a:r>
            <a:endParaRPr lang="ru-RU" altLang="ru-RU" sz="3200" dirty="0"/>
          </a:p>
        </p:txBody>
      </p:sp>
    </p:spTree>
    <p:extLst>
      <p:ext uri="{BB962C8B-B14F-4D97-AF65-F5344CB8AC3E}">
        <p14:creationId xmlns:p14="http://schemas.microsoft.com/office/powerpoint/2010/main" val="40005442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a:xfrm>
            <a:off x="468313" y="1499286"/>
            <a:ext cx="8372475" cy="4522102"/>
          </a:xfrm>
        </p:spPr>
        <p:txBody>
          <a:bodyPr/>
          <a:lstStyle/>
          <a:p>
            <a:pPr>
              <a:lnSpc>
                <a:spcPct val="80000"/>
              </a:lnSpc>
            </a:pPr>
            <a:r>
              <a:rPr lang="ru-RU" altLang="ru-RU" sz="2400" dirty="0">
                <a:solidFill>
                  <a:schemeClr val="bg1"/>
                </a:solidFill>
              </a:rPr>
              <a:t>Вторичный рынок – это рынок, на котором осуществляется обращение ценных бумаг в форме перепродажи ранее выпущенных</a:t>
            </a:r>
          </a:p>
          <a:p>
            <a:pPr>
              <a:lnSpc>
                <a:spcPct val="80000"/>
              </a:lnSpc>
            </a:pPr>
            <a:r>
              <a:rPr lang="ru-RU" altLang="ru-RU" sz="2400" dirty="0">
                <a:solidFill>
                  <a:schemeClr val="bg1"/>
                </a:solidFill>
              </a:rPr>
              <a:t>Основные участники – спекулянты, цель которых – получение прибыли в виде курсовой разницы</a:t>
            </a:r>
          </a:p>
          <a:p>
            <a:pPr>
              <a:lnSpc>
                <a:spcPct val="80000"/>
              </a:lnSpc>
            </a:pPr>
            <a:r>
              <a:rPr lang="ru-RU" altLang="ru-RU" sz="2400" dirty="0">
                <a:solidFill>
                  <a:schemeClr val="bg1"/>
                </a:solidFill>
              </a:rPr>
              <a:t>Вторичный рынок не влияет на размер инвестиций и накоплений, он обеспечивает лишь постоянное перераспределение уже аккумулированных денежных средств</a:t>
            </a:r>
          </a:p>
          <a:p>
            <a:pPr>
              <a:lnSpc>
                <a:spcPct val="80000"/>
              </a:lnSpc>
            </a:pPr>
            <a:r>
              <a:rPr lang="ru-RU" altLang="ru-RU" sz="2400" dirty="0">
                <a:solidFill>
                  <a:schemeClr val="bg1"/>
                </a:solidFill>
              </a:rPr>
              <a:t>Вторичный рынок обеспечивает ликвидность ценных бумаг, так как возможность в любой момент превратить ценную бумагу в наличные представляет собой обязательное условие инвестирования средств в ценную бумагу</a:t>
            </a:r>
          </a:p>
        </p:txBody>
      </p:sp>
      <p:sp>
        <p:nvSpPr>
          <p:cNvPr id="3" name="Rectangle 2"/>
          <p:cNvSpPr>
            <a:spLocks noGrp="1" noChangeArrowheads="1"/>
          </p:cNvSpPr>
          <p:nvPr>
            <p:ph type="title"/>
          </p:nvPr>
        </p:nvSpPr>
        <p:spPr>
          <a:xfrm>
            <a:off x="457200" y="274638"/>
            <a:ext cx="8229600" cy="1143000"/>
          </a:xfrm>
        </p:spPr>
        <p:txBody>
          <a:bodyPr/>
          <a:lstStyle/>
          <a:p>
            <a:r>
              <a:rPr lang="ru-RU" altLang="ru-RU" sz="3200" dirty="0" smtClean="0"/>
              <a:t>Вторичный рынок</a:t>
            </a:r>
            <a:endParaRPr lang="ru-RU" altLang="ru-RU" sz="3200" dirty="0"/>
          </a:p>
        </p:txBody>
      </p:sp>
    </p:spTree>
    <p:extLst>
      <p:ext uri="{BB962C8B-B14F-4D97-AF65-F5344CB8AC3E}">
        <p14:creationId xmlns:p14="http://schemas.microsoft.com/office/powerpoint/2010/main" val="271849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ru-RU" altLang="ru-RU" sz="3200" dirty="0"/>
              <a:t>Виды вторичных рынков ценных бумаг</a:t>
            </a:r>
          </a:p>
        </p:txBody>
      </p:sp>
      <p:sp>
        <p:nvSpPr>
          <p:cNvPr id="5123" name="Rectangle 3"/>
          <p:cNvSpPr>
            <a:spLocks noGrp="1" noChangeArrowheads="1"/>
          </p:cNvSpPr>
          <p:nvPr>
            <p:ph type="body" idx="1"/>
          </p:nvPr>
        </p:nvSpPr>
        <p:spPr/>
        <p:txBody>
          <a:bodyPr/>
          <a:lstStyle/>
          <a:p>
            <a:r>
              <a:rPr lang="ru-RU" altLang="ru-RU" dirty="0">
                <a:solidFill>
                  <a:schemeClr val="bg1"/>
                </a:solidFill>
              </a:rPr>
              <a:t>Биржевой</a:t>
            </a:r>
          </a:p>
          <a:p>
            <a:r>
              <a:rPr lang="ru-RU" altLang="ru-RU" dirty="0">
                <a:solidFill>
                  <a:schemeClr val="bg1"/>
                </a:solidFill>
              </a:rPr>
              <a:t>Внебиржевой</a:t>
            </a:r>
          </a:p>
        </p:txBody>
      </p:sp>
    </p:spTree>
    <p:extLst>
      <p:ext uri="{BB962C8B-B14F-4D97-AF65-F5344CB8AC3E}">
        <p14:creationId xmlns:p14="http://schemas.microsoft.com/office/powerpoint/2010/main" val="19110112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ru-RU" altLang="ru-RU" dirty="0"/>
              <a:t>Обращение ценных бумаг</a:t>
            </a:r>
          </a:p>
        </p:txBody>
      </p:sp>
      <p:sp>
        <p:nvSpPr>
          <p:cNvPr id="3075" name="Rectangle 3"/>
          <p:cNvSpPr>
            <a:spLocks noGrp="1" noChangeArrowheads="1"/>
          </p:cNvSpPr>
          <p:nvPr>
            <p:ph type="body" idx="1"/>
          </p:nvPr>
        </p:nvSpPr>
        <p:spPr>
          <a:xfrm>
            <a:off x="468313" y="1417638"/>
            <a:ext cx="8218487" cy="5068888"/>
          </a:xfrm>
        </p:spPr>
        <p:txBody>
          <a:bodyPr/>
          <a:lstStyle/>
          <a:p>
            <a:pPr>
              <a:lnSpc>
                <a:spcPct val="90000"/>
              </a:lnSpc>
            </a:pPr>
            <a:r>
              <a:rPr lang="ru-RU" altLang="ru-RU" sz="2400" b="1" dirty="0">
                <a:solidFill>
                  <a:schemeClr val="bg1"/>
                </a:solidFill>
              </a:rPr>
              <a:t>Обращение ценных бумаг</a:t>
            </a:r>
            <a:r>
              <a:rPr lang="ru-RU" altLang="ru-RU" sz="2400" dirty="0">
                <a:solidFill>
                  <a:schemeClr val="bg1"/>
                </a:solidFill>
              </a:rPr>
              <a:t> – это переход права собственности от одного их держателя (владельца) к другому при заключении ими гражданско-правовых сделок.</a:t>
            </a:r>
          </a:p>
          <a:p>
            <a:pPr>
              <a:lnSpc>
                <a:spcPct val="90000"/>
              </a:lnSpc>
            </a:pPr>
            <a:r>
              <a:rPr lang="ru-RU" altLang="ru-RU" sz="2400" dirty="0">
                <a:solidFill>
                  <a:schemeClr val="bg1"/>
                </a:solidFill>
              </a:rPr>
              <a:t>Наиболее сложным этапом обращения являются </a:t>
            </a:r>
            <a:r>
              <a:rPr lang="ru-RU" altLang="ru-RU" sz="2400" b="1" dirty="0">
                <a:solidFill>
                  <a:schemeClr val="bg1"/>
                </a:solidFill>
              </a:rPr>
              <a:t>торги</a:t>
            </a:r>
            <a:r>
              <a:rPr lang="ru-RU" altLang="ru-RU" sz="2400" dirty="0">
                <a:solidFill>
                  <a:schemeClr val="bg1"/>
                </a:solidFill>
              </a:rPr>
              <a:t> ценными бумагами.</a:t>
            </a:r>
          </a:p>
          <a:p>
            <a:pPr>
              <a:lnSpc>
                <a:spcPct val="90000"/>
              </a:lnSpc>
            </a:pPr>
            <a:r>
              <a:rPr lang="ru-RU" altLang="ru-RU" sz="2400" dirty="0">
                <a:solidFill>
                  <a:schemeClr val="bg1"/>
                </a:solidFill>
              </a:rPr>
              <a:t>Торги ценными бумагами могут происходить только в том случае, если их участники будут располагать необходимой информацией, достаточной для согласования условий сделки. Такая информация формируется на основе торговых поручений </a:t>
            </a:r>
            <a:r>
              <a:rPr lang="ru-RU" altLang="ru-RU" sz="2400" b="1" dirty="0">
                <a:solidFill>
                  <a:schemeClr val="bg1"/>
                </a:solidFill>
              </a:rPr>
              <a:t>(приказов</a:t>
            </a:r>
            <a:r>
              <a:rPr lang="ru-RU" altLang="ru-RU" sz="2400" dirty="0">
                <a:solidFill>
                  <a:schemeClr val="bg1"/>
                </a:solidFill>
              </a:rPr>
              <a:t>) непосредственных продавцов и покупателей ценных бумаг, а также на основе заявок, которые представляют участники торгов.</a:t>
            </a:r>
          </a:p>
        </p:txBody>
      </p:sp>
    </p:spTree>
    <p:extLst>
      <p:ext uri="{BB962C8B-B14F-4D97-AF65-F5344CB8AC3E}">
        <p14:creationId xmlns:p14="http://schemas.microsoft.com/office/powerpoint/2010/main" val="28324816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395288" y="1416908"/>
            <a:ext cx="8569325" cy="5180742"/>
          </a:xfrm>
        </p:spPr>
        <p:txBody>
          <a:bodyPr/>
          <a:lstStyle/>
          <a:p>
            <a:r>
              <a:rPr lang="ru-RU" altLang="ru-RU" sz="2400" dirty="0">
                <a:solidFill>
                  <a:schemeClr val="bg1"/>
                </a:solidFill>
              </a:rPr>
              <a:t>В зависимости от системы организации торгов в ряде случаев может требоваться предварительное депонирование ценных бумаг и денежных средств.</a:t>
            </a:r>
          </a:p>
          <a:p>
            <a:r>
              <a:rPr lang="ru-RU" altLang="ru-RU" sz="2400" dirty="0">
                <a:solidFill>
                  <a:schemeClr val="bg1"/>
                </a:solidFill>
              </a:rPr>
              <a:t>Если в результате торгов произошло заключение сделки, то торговая система должна создать необходимые условия для сверки параметров сделки отдельными участниками. По результатам такой сверки торговая система гарантирует равенство объемов покупки и продажи, возможность подбора сделок, а участники сделок исключают технические ошибки, связанные с заключением сделок.</a:t>
            </a:r>
          </a:p>
        </p:txBody>
      </p:sp>
      <p:sp>
        <p:nvSpPr>
          <p:cNvPr id="3" name="Rectangle 2"/>
          <p:cNvSpPr>
            <a:spLocks noGrp="1" noChangeArrowheads="1"/>
          </p:cNvSpPr>
          <p:nvPr>
            <p:ph type="title"/>
          </p:nvPr>
        </p:nvSpPr>
        <p:spPr>
          <a:xfrm>
            <a:off x="457200" y="274638"/>
            <a:ext cx="8229600" cy="1143000"/>
          </a:xfrm>
        </p:spPr>
        <p:txBody>
          <a:bodyPr/>
          <a:lstStyle/>
          <a:p>
            <a:r>
              <a:rPr lang="ru-RU" altLang="ru-RU" dirty="0" smtClean="0"/>
              <a:t>Депонирование</a:t>
            </a:r>
            <a:endParaRPr lang="ru-RU" altLang="ru-RU" dirty="0"/>
          </a:p>
        </p:txBody>
      </p:sp>
    </p:spTree>
    <p:extLst>
      <p:ext uri="{BB962C8B-B14F-4D97-AF65-F5344CB8AC3E}">
        <p14:creationId xmlns:p14="http://schemas.microsoft.com/office/powerpoint/2010/main" val="28125552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68313" y="0"/>
            <a:ext cx="8218487" cy="1196975"/>
          </a:xfrm>
        </p:spPr>
        <p:txBody>
          <a:bodyPr/>
          <a:lstStyle/>
          <a:p>
            <a:r>
              <a:rPr lang="ru-RU" altLang="ru-RU" sz="3600" dirty="0"/>
              <a:t>Порядок включения ценных бумаг в рыночный процесс</a:t>
            </a:r>
          </a:p>
        </p:txBody>
      </p:sp>
      <p:sp>
        <p:nvSpPr>
          <p:cNvPr id="5123" name="Rectangle 3"/>
          <p:cNvSpPr>
            <a:spLocks noGrp="1" noChangeArrowheads="1"/>
          </p:cNvSpPr>
          <p:nvPr>
            <p:ph type="body" idx="1"/>
          </p:nvPr>
        </p:nvSpPr>
        <p:spPr>
          <a:xfrm>
            <a:off x="179388" y="1341438"/>
            <a:ext cx="8785225" cy="5256212"/>
          </a:xfrm>
        </p:spPr>
        <p:txBody>
          <a:bodyPr/>
          <a:lstStyle/>
          <a:p>
            <a:pPr>
              <a:lnSpc>
                <a:spcPct val="90000"/>
              </a:lnSpc>
            </a:pPr>
            <a:r>
              <a:rPr lang="ru-RU" altLang="ru-RU" sz="2400" dirty="0">
                <a:solidFill>
                  <a:schemeClr val="bg1"/>
                </a:solidFill>
              </a:rPr>
              <a:t>К торгам могут быть допущены любые виды ценных бумаг отечественных и зарубежных эмитентов, которые будут продаваться и покупаться в той или иной торговой системе.</a:t>
            </a:r>
          </a:p>
          <a:p>
            <a:pPr>
              <a:lnSpc>
                <a:spcPct val="90000"/>
              </a:lnSpc>
            </a:pPr>
            <a:r>
              <a:rPr lang="ru-RU" altLang="ru-RU" sz="2400" dirty="0">
                <a:solidFill>
                  <a:schemeClr val="bg1"/>
                </a:solidFill>
              </a:rPr>
              <a:t>На фондовом рынке встречается товар различного качества – можно купить акцию надежного эмитента, а можно купить акции «темной лошадки».</a:t>
            </a:r>
          </a:p>
          <a:p>
            <a:pPr>
              <a:lnSpc>
                <a:spcPct val="90000"/>
              </a:lnSpc>
            </a:pPr>
            <a:r>
              <a:rPr lang="ru-RU" altLang="ru-RU" sz="2400" b="1" dirty="0">
                <a:solidFill>
                  <a:schemeClr val="bg1"/>
                </a:solidFill>
              </a:rPr>
              <a:t>Биржевой рынок</a:t>
            </a:r>
            <a:r>
              <a:rPr lang="ru-RU" altLang="ru-RU" sz="2400" dirty="0">
                <a:solidFill>
                  <a:schemeClr val="bg1"/>
                </a:solidFill>
              </a:rPr>
              <a:t> (официальный рынок) предполагает </a:t>
            </a:r>
            <a:r>
              <a:rPr lang="ru-RU" altLang="ru-RU" sz="2400" b="1" dirty="0">
                <a:solidFill>
                  <a:schemeClr val="bg1"/>
                </a:solidFill>
              </a:rPr>
              <a:t>наивысшие</a:t>
            </a:r>
            <a:r>
              <a:rPr lang="ru-RU" altLang="ru-RU" sz="2400" dirty="0">
                <a:solidFill>
                  <a:schemeClr val="bg1"/>
                </a:solidFill>
              </a:rPr>
              <a:t> гарантии качества</a:t>
            </a:r>
          </a:p>
          <a:p>
            <a:pPr>
              <a:lnSpc>
                <a:spcPct val="90000"/>
              </a:lnSpc>
            </a:pPr>
            <a:r>
              <a:rPr lang="ru-RU" altLang="ru-RU" sz="2400" b="1" dirty="0">
                <a:solidFill>
                  <a:schemeClr val="bg1"/>
                </a:solidFill>
              </a:rPr>
              <a:t>Внебиржевой организованный</a:t>
            </a:r>
            <a:r>
              <a:rPr lang="ru-RU" altLang="ru-RU" sz="2400" dirty="0">
                <a:solidFill>
                  <a:schemeClr val="bg1"/>
                </a:solidFill>
              </a:rPr>
              <a:t> рынок также имеет свои </a:t>
            </a:r>
            <a:r>
              <a:rPr lang="ru-RU" altLang="ru-RU" sz="2400" b="1" dirty="0">
                <a:solidFill>
                  <a:schemeClr val="bg1"/>
                </a:solidFill>
              </a:rPr>
              <a:t>стандарты по допуску</a:t>
            </a:r>
            <a:r>
              <a:rPr lang="ru-RU" altLang="ru-RU" sz="2400" dirty="0">
                <a:solidFill>
                  <a:schemeClr val="bg1"/>
                </a:solidFill>
              </a:rPr>
              <a:t> ценных бумаг к биржевым торгам.</a:t>
            </a:r>
          </a:p>
          <a:p>
            <a:pPr>
              <a:lnSpc>
                <a:spcPct val="90000"/>
              </a:lnSpc>
            </a:pPr>
            <a:r>
              <a:rPr lang="ru-RU" altLang="ru-RU" sz="2400" b="1" dirty="0">
                <a:solidFill>
                  <a:schemeClr val="bg1"/>
                </a:solidFill>
              </a:rPr>
              <a:t>Неорганизованный</a:t>
            </a:r>
            <a:r>
              <a:rPr lang="ru-RU" altLang="ru-RU" sz="2400" dirty="0">
                <a:solidFill>
                  <a:schemeClr val="bg1"/>
                </a:solidFill>
              </a:rPr>
              <a:t> «уличный» рынок </a:t>
            </a:r>
            <a:r>
              <a:rPr lang="ru-RU" altLang="ru-RU" sz="2400" b="1" dirty="0">
                <a:solidFill>
                  <a:schemeClr val="bg1"/>
                </a:solidFill>
              </a:rPr>
              <a:t>не предполагает</a:t>
            </a:r>
            <a:r>
              <a:rPr lang="ru-RU" altLang="ru-RU" sz="2400" dirty="0">
                <a:solidFill>
                  <a:schemeClr val="bg1"/>
                </a:solidFill>
              </a:rPr>
              <a:t> экспертизу качества ценных бумаг.</a:t>
            </a:r>
          </a:p>
        </p:txBody>
      </p:sp>
    </p:spTree>
    <p:extLst>
      <p:ext uri="{BB962C8B-B14F-4D97-AF65-F5344CB8AC3E}">
        <p14:creationId xmlns:p14="http://schemas.microsoft.com/office/powerpoint/2010/main" val="18235884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611188" y="1301577"/>
            <a:ext cx="8075612" cy="4824585"/>
          </a:xfrm>
        </p:spPr>
        <p:txBody>
          <a:bodyPr/>
          <a:lstStyle/>
          <a:p>
            <a:r>
              <a:rPr lang="ru-RU" altLang="ru-RU" sz="2400" dirty="0">
                <a:solidFill>
                  <a:schemeClr val="bg1"/>
                </a:solidFill>
              </a:rPr>
              <a:t>Процедура включения акций в котировальный список (лист) одной или нескольких бирж называется </a:t>
            </a:r>
            <a:r>
              <a:rPr lang="ru-RU" altLang="ru-RU" sz="2400" b="1" dirty="0">
                <a:solidFill>
                  <a:schemeClr val="bg1"/>
                </a:solidFill>
              </a:rPr>
              <a:t>ЛИСТИНГОМ</a:t>
            </a:r>
          </a:p>
          <a:p>
            <a:r>
              <a:rPr lang="ru-RU" altLang="ru-RU" sz="2400" dirty="0">
                <a:solidFill>
                  <a:schemeClr val="bg1"/>
                </a:solidFill>
              </a:rPr>
              <a:t>Преимущества включения в листинг:</a:t>
            </a:r>
          </a:p>
          <a:p>
            <a:pPr lvl="1"/>
            <a:r>
              <a:rPr lang="ru-RU" altLang="ru-RU" sz="2400" dirty="0">
                <a:solidFill>
                  <a:schemeClr val="bg1"/>
                </a:solidFill>
              </a:rPr>
              <a:t>Повышается престиж компании у эмитента;</a:t>
            </a:r>
          </a:p>
          <a:p>
            <a:pPr lvl="1"/>
            <a:r>
              <a:rPr lang="ru-RU" altLang="ru-RU" sz="2400" dirty="0">
                <a:solidFill>
                  <a:schemeClr val="bg1"/>
                </a:solidFill>
              </a:rPr>
              <a:t>Компании могут получить лучшие условия кредитования</a:t>
            </a:r>
          </a:p>
          <a:p>
            <a:pPr lvl="1"/>
            <a:r>
              <a:rPr lang="ru-RU" altLang="ru-RU" sz="2400" dirty="0">
                <a:solidFill>
                  <a:schemeClr val="bg1"/>
                </a:solidFill>
              </a:rPr>
              <a:t>Облегчается дальнейший выпуск ценных бумаг</a:t>
            </a:r>
          </a:p>
          <a:p>
            <a:endParaRPr lang="ru-RU" altLang="ru-RU" b="1" dirty="0">
              <a:solidFill>
                <a:schemeClr val="accent2"/>
              </a:solidFill>
            </a:endParaRPr>
          </a:p>
        </p:txBody>
      </p:sp>
      <p:sp>
        <p:nvSpPr>
          <p:cNvPr id="3" name="Rectangle 2"/>
          <p:cNvSpPr>
            <a:spLocks noGrp="1" noChangeArrowheads="1"/>
          </p:cNvSpPr>
          <p:nvPr>
            <p:ph type="title"/>
          </p:nvPr>
        </p:nvSpPr>
        <p:spPr>
          <a:xfrm>
            <a:off x="468313" y="274638"/>
            <a:ext cx="8218487" cy="633412"/>
          </a:xfrm>
        </p:spPr>
        <p:txBody>
          <a:bodyPr/>
          <a:lstStyle/>
          <a:p>
            <a:r>
              <a:rPr lang="ru-RU" altLang="ru-RU" sz="3200" dirty="0" smtClean="0"/>
              <a:t>Листинг</a:t>
            </a:r>
            <a:endParaRPr lang="ru-RU" altLang="ru-RU" sz="3200" dirty="0"/>
          </a:p>
        </p:txBody>
      </p:sp>
    </p:spTree>
    <p:extLst>
      <p:ext uri="{BB962C8B-B14F-4D97-AF65-F5344CB8AC3E}">
        <p14:creationId xmlns:p14="http://schemas.microsoft.com/office/powerpoint/2010/main" val="8840113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xfrm>
            <a:off x="323850" y="1276865"/>
            <a:ext cx="8362950" cy="5139553"/>
          </a:xfrm>
        </p:spPr>
        <p:txBody>
          <a:bodyPr/>
          <a:lstStyle/>
          <a:p>
            <a:pPr lvl="1"/>
            <a:r>
              <a:rPr lang="ru-RU" altLang="ru-RU" sz="2400" dirty="0" smtClean="0">
                <a:solidFill>
                  <a:schemeClr val="bg1"/>
                </a:solidFill>
              </a:rPr>
              <a:t>Через </a:t>
            </a:r>
            <a:r>
              <a:rPr lang="ru-RU" altLang="ru-RU" sz="2400" dirty="0">
                <a:solidFill>
                  <a:schemeClr val="bg1"/>
                </a:solidFill>
              </a:rPr>
              <a:t>биржу за компанией устанавливается дополнительный контроль;</a:t>
            </a:r>
          </a:p>
          <a:p>
            <a:pPr lvl="1"/>
            <a:r>
              <a:rPr lang="ru-RU" altLang="ru-RU" sz="2400" dirty="0">
                <a:solidFill>
                  <a:schemeClr val="bg1"/>
                </a:solidFill>
              </a:rPr>
              <a:t>Процедура листинга требует дополнительных расходов, сбор за листинг и сбор за ежегодное его поддержание;</a:t>
            </a:r>
          </a:p>
          <a:p>
            <a:pPr lvl="1"/>
            <a:r>
              <a:rPr lang="ru-RU" altLang="ru-RU" sz="2400" dirty="0">
                <a:solidFill>
                  <a:schemeClr val="bg1"/>
                </a:solidFill>
              </a:rPr>
              <a:t>Открытый способ биржевой торговли выявляет отсутствие интереса, безразличие рынка к тем или иным акциям, что невыгодно для компании, т.к. в этом случае котировки могут упасть ниже уровня, существовавшего до листинга, когда акции торговались на «уличном» рынке</a:t>
            </a:r>
          </a:p>
        </p:txBody>
      </p:sp>
      <p:sp>
        <p:nvSpPr>
          <p:cNvPr id="3" name="Rectangle 2"/>
          <p:cNvSpPr>
            <a:spLocks noGrp="1" noChangeArrowheads="1"/>
          </p:cNvSpPr>
          <p:nvPr>
            <p:ph type="title"/>
          </p:nvPr>
        </p:nvSpPr>
        <p:spPr>
          <a:xfrm>
            <a:off x="468313" y="274638"/>
            <a:ext cx="8218487" cy="633412"/>
          </a:xfrm>
        </p:spPr>
        <p:txBody>
          <a:bodyPr/>
          <a:lstStyle/>
          <a:p>
            <a:r>
              <a:rPr lang="ru-RU" altLang="ru-RU" sz="3200" dirty="0"/>
              <a:t>Недостатки листинга:</a:t>
            </a:r>
          </a:p>
        </p:txBody>
      </p:sp>
    </p:spTree>
    <p:extLst>
      <p:ext uri="{BB962C8B-B14F-4D97-AF65-F5344CB8AC3E}">
        <p14:creationId xmlns:p14="http://schemas.microsoft.com/office/powerpoint/2010/main" val="12983278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68313" y="274638"/>
            <a:ext cx="8218487" cy="633412"/>
          </a:xfrm>
        </p:spPr>
        <p:txBody>
          <a:bodyPr/>
          <a:lstStyle/>
          <a:p>
            <a:r>
              <a:rPr lang="ru-RU" altLang="ru-RU" sz="3200" dirty="0"/>
              <a:t>Для прохождения процедуры листинга:</a:t>
            </a:r>
          </a:p>
        </p:txBody>
      </p:sp>
      <p:sp>
        <p:nvSpPr>
          <p:cNvPr id="8195" name="Rectangle 3"/>
          <p:cNvSpPr>
            <a:spLocks noGrp="1" noChangeArrowheads="1"/>
          </p:cNvSpPr>
          <p:nvPr>
            <p:ph type="body" idx="1"/>
          </p:nvPr>
        </p:nvSpPr>
        <p:spPr>
          <a:xfrm>
            <a:off x="395288" y="1268627"/>
            <a:ext cx="8291512" cy="5255998"/>
          </a:xfrm>
        </p:spPr>
        <p:txBody>
          <a:bodyPr/>
          <a:lstStyle/>
          <a:p>
            <a:pPr marL="609600" indent="-609600">
              <a:lnSpc>
                <a:spcPct val="80000"/>
              </a:lnSpc>
              <a:buFontTx/>
              <a:buAutoNum type="arabicPeriod"/>
            </a:pPr>
            <a:r>
              <a:rPr lang="ru-RU" altLang="ru-RU" sz="2400" dirty="0">
                <a:solidFill>
                  <a:schemeClr val="bg1"/>
                </a:solidFill>
              </a:rPr>
              <a:t>Компания заполняет бланк заявки, предоставляя о себе детальную информацию с приложением копий ряда документов (устава, последнего проспекта эмиссии, годовой отчетности и др.)</a:t>
            </a:r>
          </a:p>
          <a:p>
            <a:pPr marL="609600" indent="-609600">
              <a:lnSpc>
                <a:spcPct val="80000"/>
              </a:lnSpc>
              <a:buFontTx/>
              <a:buAutoNum type="arabicPeriod"/>
            </a:pPr>
            <a:r>
              <a:rPr lang="ru-RU" altLang="ru-RU" sz="2400" dirty="0">
                <a:solidFill>
                  <a:schemeClr val="bg1"/>
                </a:solidFill>
              </a:rPr>
              <a:t>Компания подписывает официальное соглашение о листинге и тем самым берет обязательство поддерживать его хорошем состоянии (т.е. передавать на биржу определенную информацию о своей деятельности)</a:t>
            </a:r>
          </a:p>
          <a:p>
            <a:pPr marL="609600" indent="-609600">
              <a:lnSpc>
                <a:spcPct val="80000"/>
              </a:lnSpc>
              <a:buFontTx/>
              <a:buAutoNum type="arabicPeriod"/>
            </a:pPr>
            <a:r>
              <a:rPr lang="ru-RU" altLang="ru-RU" sz="2400" dirty="0">
                <a:solidFill>
                  <a:schemeClr val="bg1"/>
                </a:solidFill>
              </a:rPr>
              <a:t>Компания оплачивает сбор за листинг</a:t>
            </a:r>
          </a:p>
          <a:p>
            <a:pPr marL="609600" indent="-609600">
              <a:lnSpc>
                <a:spcPct val="80000"/>
              </a:lnSpc>
              <a:buFontTx/>
              <a:buAutoNum type="arabicPeriod"/>
            </a:pPr>
            <a:r>
              <a:rPr lang="ru-RU" altLang="ru-RU" sz="2400" dirty="0">
                <a:solidFill>
                  <a:schemeClr val="bg1"/>
                </a:solidFill>
              </a:rPr>
              <a:t>Представленные компанией документы рассматривает комитет по листингу и выносит решение; при положительном решении устанавливается дата включения акций в торговлю на </a:t>
            </a:r>
            <a:r>
              <a:rPr lang="ru-RU" altLang="ru-RU" sz="2400" dirty="0" smtClean="0">
                <a:solidFill>
                  <a:schemeClr val="bg1"/>
                </a:solidFill>
              </a:rPr>
              <a:t>бирже</a:t>
            </a:r>
            <a:endParaRPr lang="ru-RU" altLang="ru-RU" sz="2400" dirty="0">
              <a:solidFill>
                <a:schemeClr val="bg1"/>
              </a:solidFill>
            </a:endParaRPr>
          </a:p>
        </p:txBody>
      </p:sp>
    </p:spTree>
    <p:extLst>
      <p:ext uri="{BB962C8B-B14F-4D97-AF65-F5344CB8AC3E}">
        <p14:creationId xmlns:p14="http://schemas.microsoft.com/office/powerpoint/2010/main" val="31817963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Особенности</a:t>
            </a:r>
            <a:endParaRPr lang="ru-RU" dirty="0"/>
          </a:p>
        </p:txBody>
      </p:sp>
      <p:sp>
        <p:nvSpPr>
          <p:cNvPr id="3" name="Объект 2"/>
          <p:cNvSpPr>
            <a:spLocks noGrp="1"/>
          </p:cNvSpPr>
          <p:nvPr>
            <p:ph idx="1"/>
          </p:nvPr>
        </p:nvSpPr>
        <p:spPr/>
        <p:txBody>
          <a:bodyPr/>
          <a:lstStyle/>
          <a:p>
            <a:pPr marL="609600" indent="-609600">
              <a:lnSpc>
                <a:spcPct val="80000"/>
              </a:lnSpc>
            </a:pPr>
            <a:r>
              <a:rPr lang="ru-RU" altLang="ru-RU" dirty="0">
                <a:solidFill>
                  <a:schemeClr val="bg1"/>
                </a:solidFill>
              </a:rPr>
              <a:t>Биржа может временно или совсем лишить компанию привилегий </a:t>
            </a:r>
            <a:r>
              <a:rPr lang="ru-RU" altLang="ru-RU" dirty="0" smtClean="0">
                <a:solidFill>
                  <a:schemeClr val="bg1"/>
                </a:solidFill>
              </a:rPr>
              <a:t>листинга</a:t>
            </a:r>
          </a:p>
          <a:p>
            <a:pPr marL="609600" indent="-609600">
              <a:lnSpc>
                <a:spcPct val="80000"/>
              </a:lnSpc>
            </a:pPr>
            <a:endParaRPr lang="ru-RU" altLang="ru-RU" dirty="0">
              <a:solidFill>
                <a:schemeClr val="bg1"/>
              </a:solidFill>
            </a:endParaRPr>
          </a:p>
          <a:p>
            <a:pPr marL="609600" indent="-609600">
              <a:lnSpc>
                <a:spcPct val="80000"/>
              </a:lnSpc>
            </a:pPr>
            <a:r>
              <a:rPr lang="ru-RU" altLang="ru-RU" dirty="0">
                <a:solidFill>
                  <a:schemeClr val="bg1"/>
                </a:solidFill>
              </a:rPr>
              <a:t>Акции могут быть исключены из биржевого списка совсем (ДЕЛИСТИНГ)</a:t>
            </a:r>
          </a:p>
          <a:p>
            <a:endParaRPr lang="ru-RU" dirty="0"/>
          </a:p>
        </p:txBody>
      </p:sp>
    </p:spTree>
    <p:extLst>
      <p:ext uri="{BB962C8B-B14F-4D97-AF65-F5344CB8AC3E}">
        <p14:creationId xmlns:p14="http://schemas.microsoft.com/office/powerpoint/2010/main" val="4921846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250825" y="1507524"/>
            <a:ext cx="8893175" cy="5234589"/>
          </a:xfrm>
        </p:spPr>
        <p:txBody>
          <a:bodyPr/>
          <a:lstStyle/>
          <a:p>
            <a:r>
              <a:rPr lang="ru-RU" altLang="ru-RU" sz="2200" b="1" dirty="0" smtClean="0">
                <a:solidFill>
                  <a:schemeClr val="bg1"/>
                </a:solidFill>
              </a:rPr>
              <a:t>Биржевая </a:t>
            </a:r>
            <a:r>
              <a:rPr lang="ru-RU" altLang="ru-RU" sz="2200" b="1" dirty="0">
                <a:solidFill>
                  <a:schemeClr val="bg1"/>
                </a:solidFill>
              </a:rPr>
              <a:t>котировка акций компании</a:t>
            </a:r>
            <a:r>
              <a:rPr lang="ru-RU" altLang="ru-RU" sz="2200" dirty="0">
                <a:solidFill>
                  <a:schemeClr val="bg1"/>
                </a:solidFill>
              </a:rPr>
              <a:t> – это рыночная цена компании, с которой обычно соглашаются все потенциальные партнеры.</a:t>
            </a:r>
          </a:p>
          <a:p>
            <a:r>
              <a:rPr lang="ru-RU" altLang="ru-RU" sz="2200" dirty="0">
                <a:solidFill>
                  <a:schemeClr val="bg1"/>
                </a:solidFill>
              </a:rPr>
              <a:t>Биржевая стоимость акций используется в залоговых операциях компании.</a:t>
            </a:r>
          </a:p>
          <a:p>
            <a:r>
              <a:rPr lang="ru-RU" altLang="ru-RU" sz="2200" dirty="0">
                <a:solidFill>
                  <a:schemeClr val="bg1"/>
                </a:solidFill>
              </a:rPr>
              <a:t>Котировка акций на бирже позволяет компании занять устойчивые позиции на рынке. Биржа – это система поддержки рыночной стоимости акций, т.к. в своих интересах она осуществляет ряд мероприятий, направленных на поддержание рыночной стоимости акций и предотвращение манипулирования ценами, которые могли бы привести к нежелательным изменениям их стоимости.</a:t>
            </a:r>
          </a:p>
        </p:txBody>
      </p:sp>
      <p:sp>
        <p:nvSpPr>
          <p:cNvPr id="3" name="Rectangle 2"/>
          <p:cNvSpPr>
            <a:spLocks noGrp="1" noChangeArrowheads="1"/>
          </p:cNvSpPr>
          <p:nvPr>
            <p:ph type="title"/>
          </p:nvPr>
        </p:nvSpPr>
        <p:spPr>
          <a:xfrm>
            <a:off x="468313" y="274638"/>
            <a:ext cx="8218487" cy="1066800"/>
          </a:xfrm>
        </p:spPr>
        <p:txBody>
          <a:bodyPr/>
          <a:lstStyle/>
          <a:p>
            <a:r>
              <a:rPr lang="ru-RU" altLang="ru-RU" sz="3600" dirty="0" smtClean="0"/>
              <a:t>Биржевая котировка</a:t>
            </a:r>
            <a:endParaRPr lang="ru-RU" altLang="ru-RU" sz="3600" dirty="0"/>
          </a:p>
        </p:txBody>
      </p:sp>
    </p:spTree>
    <p:extLst>
      <p:ext uri="{BB962C8B-B14F-4D97-AF65-F5344CB8AC3E}">
        <p14:creationId xmlns:p14="http://schemas.microsoft.com/office/powerpoint/2010/main" val="38218370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2411" y="0"/>
            <a:ext cx="8218487" cy="1225550"/>
          </a:xfrm>
        </p:spPr>
        <p:txBody>
          <a:bodyPr/>
          <a:lstStyle/>
          <a:p>
            <a:r>
              <a:rPr lang="ru-RU" altLang="ru-RU" sz="3200" dirty="0"/>
              <a:t>Брокерское обслуживание клиентов и виды клиентских приказов</a:t>
            </a:r>
          </a:p>
        </p:txBody>
      </p:sp>
      <p:sp>
        <p:nvSpPr>
          <p:cNvPr id="10243" name="Rectangle 3"/>
          <p:cNvSpPr>
            <a:spLocks noGrp="1" noChangeArrowheads="1"/>
          </p:cNvSpPr>
          <p:nvPr>
            <p:ph type="body" idx="1"/>
          </p:nvPr>
        </p:nvSpPr>
        <p:spPr>
          <a:xfrm>
            <a:off x="179388" y="1484313"/>
            <a:ext cx="8856662" cy="5184775"/>
          </a:xfrm>
        </p:spPr>
        <p:txBody>
          <a:bodyPr/>
          <a:lstStyle/>
          <a:p>
            <a:pPr>
              <a:lnSpc>
                <a:spcPct val="90000"/>
              </a:lnSpc>
            </a:pPr>
            <a:r>
              <a:rPr lang="ru-RU" altLang="ru-RU" sz="2800" dirty="0">
                <a:solidFill>
                  <a:schemeClr val="bg1"/>
                </a:solidFill>
              </a:rPr>
              <a:t>Основным условием осуществления торговли ценными бумага и является наличие спроса и предложения, которое выражается через механизм введения заказов на покупку и продажу в процессе торга.</a:t>
            </a:r>
          </a:p>
          <a:p>
            <a:pPr>
              <a:lnSpc>
                <a:spcPct val="90000"/>
              </a:lnSpc>
            </a:pPr>
            <a:r>
              <a:rPr lang="ru-RU" altLang="ru-RU" sz="2800" dirty="0">
                <a:solidFill>
                  <a:schemeClr val="bg1"/>
                </a:solidFill>
              </a:rPr>
              <a:t>Современный инвестор имеет возможность дать разнообразные поручения своему брокеру по заключению сделок с ценными бумагами, котирующимися на бирже. Вид и способ обработки поручений зависит от того, какой клиент осуществляет поручение и каковы параметры заключаемой сделки.</a:t>
            </a:r>
          </a:p>
        </p:txBody>
      </p:sp>
    </p:spTree>
    <p:extLst>
      <p:ext uri="{BB962C8B-B14F-4D97-AF65-F5344CB8AC3E}">
        <p14:creationId xmlns:p14="http://schemas.microsoft.com/office/powerpoint/2010/main" val="455178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a:xfrm>
            <a:off x="329385" y="1470197"/>
            <a:ext cx="8291512" cy="5792788"/>
          </a:xfrm>
        </p:spPr>
        <p:txBody>
          <a:bodyPr/>
          <a:lstStyle/>
          <a:p>
            <a:r>
              <a:rPr lang="ru-RU" altLang="ru-RU" dirty="0">
                <a:solidFill>
                  <a:schemeClr val="bg1"/>
                </a:solidFill>
              </a:rPr>
              <a:t>Получив заявку клиента, брокерская фирма заполняет специальный бланк – приказ.</a:t>
            </a:r>
          </a:p>
          <a:p>
            <a:r>
              <a:rPr lang="ru-RU" altLang="ru-RU" dirty="0">
                <a:solidFill>
                  <a:schemeClr val="bg1"/>
                </a:solidFill>
              </a:rPr>
              <a:t>Приказ – это ряд инструкций, которые клиент отдает брокеру и в которых содержаться требования предпринять определенные действия на рынке от имени клиента.</a:t>
            </a:r>
          </a:p>
        </p:txBody>
      </p:sp>
      <p:sp>
        <p:nvSpPr>
          <p:cNvPr id="3" name="Rectangle 2"/>
          <p:cNvSpPr>
            <a:spLocks noGrp="1" noChangeArrowheads="1"/>
          </p:cNvSpPr>
          <p:nvPr>
            <p:ph type="title"/>
          </p:nvPr>
        </p:nvSpPr>
        <p:spPr>
          <a:xfrm>
            <a:off x="468313" y="274638"/>
            <a:ext cx="8218487" cy="1066800"/>
          </a:xfrm>
        </p:spPr>
        <p:txBody>
          <a:bodyPr/>
          <a:lstStyle/>
          <a:p>
            <a:r>
              <a:rPr lang="ru-RU" altLang="ru-RU" sz="3600" dirty="0" smtClean="0"/>
              <a:t>Приказы</a:t>
            </a:r>
            <a:endParaRPr lang="ru-RU" altLang="ru-RU" sz="3600" dirty="0"/>
          </a:p>
        </p:txBody>
      </p:sp>
    </p:spTree>
    <p:extLst>
      <p:ext uri="{BB962C8B-B14F-4D97-AF65-F5344CB8AC3E}">
        <p14:creationId xmlns:p14="http://schemas.microsoft.com/office/powerpoint/2010/main" val="13147677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56519" y="93406"/>
            <a:ext cx="8530281" cy="1143000"/>
          </a:xfrm>
        </p:spPr>
        <p:txBody>
          <a:bodyPr/>
          <a:lstStyle/>
          <a:p>
            <a:r>
              <a:rPr lang="ru-RU" altLang="ru-RU" sz="2800" dirty="0"/>
              <a:t>Приказ обычно содержит следующую информацию:</a:t>
            </a:r>
          </a:p>
        </p:txBody>
      </p:sp>
      <p:sp>
        <p:nvSpPr>
          <p:cNvPr id="12291" name="Rectangle 3"/>
          <p:cNvSpPr>
            <a:spLocks noGrp="1" noChangeArrowheads="1"/>
          </p:cNvSpPr>
          <p:nvPr>
            <p:ph type="body" idx="1"/>
          </p:nvPr>
        </p:nvSpPr>
        <p:spPr/>
        <p:txBody>
          <a:bodyPr/>
          <a:lstStyle/>
          <a:p>
            <a:pPr>
              <a:lnSpc>
                <a:spcPct val="80000"/>
              </a:lnSpc>
            </a:pPr>
            <a:r>
              <a:rPr lang="ru-RU" altLang="ru-RU" sz="2800" dirty="0">
                <a:solidFill>
                  <a:schemeClr val="bg1"/>
                </a:solidFill>
              </a:rPr>
              <a:t>Наименование актива</a:t>
            </a:r>
          </a:p>
          <a:p>
            <a:pPr>
              <a:lnSpc>
                <a:spcPct val="80000"/>
              </a:lnSpc>
            </a:pPr>
            <a:r>
              <a:rPr lang="ru-RU" altLang="ru-RU" sz="2800" dirty="0">
                <a:solidFill>
                  <a:schemeClr val="bg1"/>
                </a:solidFill>
              </a:rPr>
              <a:t>Количество лотов или ценных бумаг, которые надо продать/купить</a:t>
            </a:r>
          </a:p>
          <a:p>
            <a:pPr>
              <a:lnSpc>
                <a:spcPct val="80000"/>
              </a:lnSpc>
            </a:pPr>
            <a:r>
              <a:rPr lang="ru-RU" altLang="ru-RU" sz="2800" dirty="0">
                <a:solidFill>
                  <a:schemeClr val="bg1"/>
                </a:solidFill>
              </a:rPr>
              <a:t>Вид сделки</a:t>
            </a:r>
          </a:p>
          <a:p>
            <a:pPr>
              <a:lnSpc>
                <a:spcPct val="80000"/>
              </a:lnSpc>
            </a:pPr>
            <a:r>
              <a:rPr lang="ru-RU" altLang="ru-RU" sz="2800" dirty="0">
                <a:solidFill>
                  <a:schemeClr val="bg1"/>
                </a:solidFill>
              </a:rPr>
              <a:t>Биржу, на которой котируется актив</a:t>
            </a:r>
          </a:p>
          <a:p>
            <a:pPr>
              <a:lnSpc>
                <a:spcPct val="80000"/>
              </a:lnSpc>
            </a:pPr>
            <a:r>
              <a:rPr lang="ru-RU" altLang="ru-RU" sz="2800" dirty="0">
                <a:solidFill>
                  <a:schemeClr val="bg1"/>
                </a:solidFill>
              </a:rPr>
              <a:t>Цену, по которой должна быть заключена сделка</a:t>
            </a:r>
          </a:p>
          <a:p>
            <a:pPr>
              <a:lnSpc>
                <a:spcPct val="80000"/>
              </a:lnSpc>
            </a:pPr>
            <a:r>
              <a:rPr lang="ru-RU" altLang="ru-RU" sz="2800" dirty="0">
                <a:solidFill>
                  <a:schemeClr val="bg1"/>
                </a:solidFill>
              </a:rPr>
              <a:t>Имя клиента и номер его счета</a:t>
            </a:r>
          </a:p>
          <a:p>
            <a:pPr>
              <a:lnSpc>
                <a:spcPct val="80000"/>
              </a:lnSpc>
            </a:pPr>
            <a:r>
              <a:rPr lang="ru-RU" altLang="ru-RU" sz="2800" dirty="0">
                <a:solidFill>
                  <a:schemeClr val="bg1"/>
                </a:solidFill>
              </a:rPr>
              <a:t>Дату приказа</a:t>
            </a:r>
          </a:p>
          <a:p>
            <a:pPr>
              <a:lnSpc>
                <a:spcPct val="80000"/>
              </a:lnSpc>
            </a:pPr>
            <a:r>
              <a:rPr lang="ru-RU" altLang="ru-RU" sz="2800" dirty="0">
                <a:solidFill>
                  <a:schemeClr val="bg1"/>
                </a:solidFill>
              </a:rPr>
              <a:t>Период в течение которого приказ остается в силе.</a:t>
            </a:r>
          </a:p>
        </p:txBody>
      </p:sp>
    </p:spTree>
    <p:extLst>
      <p:ext uri="{BB962C8B-B14F-4D97-AF65-F5344CB8AC3E}">
        <p14:creationId xmlns:p14="http://schemas.microsoft.com/office/powerpoint/2010/main" val="21317475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39750" y="274638"/>
            <a:ext cx="8147050" cy="706437"/>
          </a:xfrm>
        </p:spPr>
        <p:txBody>
          <a:bodyPr/>
          <a:lstStyle/>
          <a:p>
            <a:r>
              <a:rPr lang="ru-RU" altLang="ru-RU" sz="4000"/>
              <a:t>Рыночный приказ</a:t>
            </a:r>
          </a:p>
        </p:txBody>
      </p:sp>
      <p:sp>
        <p:nvSpPr>
          <p:cNvPr id="14339" name="Rectangle 3"/>
          <p:cNvSpPr>
            <a:spLocks noGrp="1" noChangeArrowheads="1"/>
          </p:cNvSpPr>
          <p:nvPr>
            <p:ph type="body" idx="1"/>
          </p:nvPr>
        </p:nvSpPr>
        <p:spPr>
          <a:xfrm>
            <a:off x="468313" y="1331484"/>
            <a:ext cx="8218487" cy="5000625"/>
          </a:xfrm>
        </p:spPr>
        <p:txBody>
          <a:bodyPr/>
          <a:lstStyle/>
          <a:p>
            <a:pPr>
              <a:lnSpc>
                <a:spcPct val="90000"/>
              </a:lnSpc>
            </a:pPr>
            <a:r>
              <a:rPr lang="ru-RU" altLang="ru-RU" sz="2400" dirty="0">
                <a:solidFill>
                  <a:schemeClr val="bg1"/>
                </a:solidFill>
              </a:rPr>
              <a:t>Клиент указывает количество бумаг и вид сделки.</a:t>
            </a:r>
          </a:p>
          <a:p>
            <a:pPr>
              <a:lnSpc>
                <a:spcPct val="90000"/>
              </a:lnSpc>
            </a:pPr>
            <a:r>
              <a:rPr lang="ru-RU" altLang="ru-RU" sz="2400" dirty="0">
                <a:solidFill>
                  <a:schemeClr val="bg1"/>
                </a:solidFill>
              </a:rPr>
              <a:t>Цена не оговаривается. Сделка должна быть совершена, как только приказ достигнет торгового зала и по наиболее благоприятной текущей цене</a:t>
            </a:r>
          </a:p>
          <a:p>
            <a:pPr>
              <a:lnSpc>
                <a:spcPct val="90000"/>
              </a:lnSpc>
            </a:pPr>
            <a:r>
              <a:rPr lang="ru-RU" altLang="ru-RU" sz="2400" dirty="0">
                <a:solidFill>
                  <a:schemeClr val="bg1"/>
                </a:solidFill>
              </a:rPr>
              <a:t>Клиент заинтересован не СТОЛЬКО в цене, СКОЛЬКО в скорости исполнения.</a:t>
            </a:r>
          </a:p>
          <a:p>
            <a:pPr>
              <a:lnSpc>
                <a:spcPct val="90000"/>
              </a:lnSpc>
            </a:pPr>
            <a:r>
              <a:rPr lang="ru-RU" altLang="ru-RU" sz="2400" dirty="0">
                <a:solidFill>
                  <a:schemeClr val="bg1"/>
                </a:solidFill>
              </a:rPr>
              <a:t>ПРЕИМУЩЕСТВО: гарантия его исполнения</a:t>
            </a:r>
          </a:p>
          <a:p>
            <a:pPr>
              <a:lnSpc>
                <a:spcPct val="90000"/>
              </a:lnSpc>
            </a:pPr>
            <a:r>
              <a:rPr lang="ru-RU" altLang="ru-RU" sz="2400" dirty="0">
                <a:solidFill>
                  <a:schemeClr val="bg1"/>
                </a:solidFill>
              </a:rPr>
              <a:t>НЕДОСТАТОК: цена сделки может быть не очень благоприятной</a:t>
            </a:r>
          </a:p>
          <a:p>
            <a:pPr>
              <a:lnSpc>
                <a:spcPct val="90000"/>
              </a:lnSpc>
            </a:pPr>
            <a:r>
              <a:rPr lang="ru-RU" altLang="ru-RU" sz="2400" dirty="0">
                <a:solidFill>
                  <a:schemeClr val="bg1"/>
                </a:solidFill>
              </a:rPr>
              <a:t>Срок действия приказа – один день, если не исполнен приказ, его действие автоматически прекращается</a:t>
            </a:r>
          </a:p>
          <a:p>
            <a:pPr>
              <a:lnSpc>
                <a:spcPct val="90000"/>
              </a:lnSpc>
            </a:pPr>
            <a:r>
              <a:rPr lang="ru-RU" altLang="ru-RU" sz="2400" dirty="0">
                <a:solidFill>
                  <a:schemeClr val="bg1"/>
                </a:solidFill>
              </a:rPr>
              <a:t>Более половины всех сделок на зарубежных биржах</a:t>
            </a:r>
          </a:p>
        </p:txBody>
      </p:sp>
    </p:spTree>
    <p:extLst>
      <p:ext uri="{BB962C8B-B14F-4D97-AF65-F5344CB8AC3E}">
        <p14:creationId xmlns:p14="http://schemas.microsoft.com/office/powerpoint/2010/main" val="9233024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35002" y="206504"/>
            <a:ext cx="8873996" cy="936625"/>
          </a:xfrm>
        </p:spPr>
        <p:txBody>
          <a:bodyPr/>
          <a:lstStyle/>
          <a:p>
            <a:r>
              <a:rPr lang="ru-RU" altLang="ru-RU" sz="3600" dirty="0"/>
              <a:t>Организация торгов на фондовом рынке</a:t>
            </a:r>
          </a:p>
        </p:txBody>
      </p:sp>
      <p:sp>
        <p:nvSpPr>
          <p:cNvPr id="33795" name="Rectangle 3"/>
          <p:cNvSpPr>
            <a:spLocks noGrp="1" noChangeArrowheads="1"/>
          </p:cNvSpPr>
          <p:nvPr>
            <p:ph type="body" idx="1"/>
          </p:nvPr>
        </p:nvSpPr>
        <p:spPr>
          <a:xfrm>
            <a:off x="179388" y="1515762"/>
            <a:ext cx="8785225" cy="5081888"/>
          </a:xfrm>
        </p:spPr>
        <p:txBody>
          <a:bodyPr/>
          <a:lstStyle/>
          <a:p>
            <a:r>
              <a:rPr lang="ru-RU" altLang="ru-RU" dirty="0">
                <a:solidFill>
                  <a:schemeClr val="bg1"/>
                </a:solidFill>
              </a:rPr>
              <a:t>Существуют 4 основные формы организации биржевой торговли, в которых различаются механизмы установления рыночной цены:</a:t>
            </a:r>
          </a:p>
          <a:p>
            <a:pPr lvl="1"/>
            <a:r>
              <a:rPr lang="ru-RU" altLang="ru-RU" dirty="0">
                <a:solidFill>
                  <a:schemeClr val="bg1"/>
                </a:solidFill>
              </a:rPr>
              <a:t>Аукцион</a:t>
            </a:r>
          </a:p>
          <a:p>
            <a:pPr lvl="1"/>
            <a:r>
              <a:rPr lang="ru-RU" altLang="ru-RU" dirty="0">
                <a:solidFill>
                  <a:schemeClr val="bg1"/>
                </a:solidFill>
              </a:rPr>
              <a:t>Система со специалистами</a:t>
            </a:r>
          </a:p>
          <a:p>
            <a:pPr lvl="1"/>
            <a:r>
              <a:rPr lang="ru-RU" altLang="ru-RU" dirty="0">
                <a:solidFill>
                  <a:schemeClr val="bg1"/>
                </a:solidFill>
              </a:rPr>
              <a:t>Система с котировками, устанавливаемыми </a:t>
            </a:r>
            <a:r>
              <a:rPr lang="ru-RU" altLang="ru-RU" dirty="0" err="1">
                <a:solidFill>
                  <a:schemeClr val="bg1"/>
                </a:solidFill>
              </a:rPr>
              <a:t>маркет-мейкерами</a:t>
            </a:r>
            <a:endParaRPr lang="ru-RU" altLang="ru-RU" dirty="0">
              <a:solidFill>
                <a:schemeClr val="bg1"/>
              </a:solidFill>
            </a:endParaRPr>
          </a:p>
          <a:p>
            <a:pPr lvl="1"/>
            <a:r>
              <a:rPr lang="ru-RU" altLang="ru-RU" dirty="0">
                <a:solidFill>
                  <a:schemeClr val="bg1"/>
                </a:solidFill>
              </a:rPr>
              <a:t>Система, основанная на заявках</a:t>
            </a:r>
          </a:p>
        </p:txBody>
      </p:sp>
    </p:spTree>
    <p:extLst>
      <p:ext uri="{BB962C8B-B14F-4D97-AF65-F5344CB8AC3E}">
        <p14:creationId xmlns:p14="http://schemas.microsoft.com/office/powerpoint/2010/main" val="27465903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61963" y="188913"/>
            <a:ext cx="8218487" cy="490537"/>
          </a:xfrm>
        </p:spPr>
        <p:txBody>
          <a:bodyPr/>
          <a:lstStyle/>
          <a:p>
            <a:r>
              <a:rPr lang="ru-RU" altLang="ru-RU" sz="4000"/>
              <a:t>Аукцион</a:t>
            </a:r>
          </a:p>
        </p:txBody>
      </p:sp>
      <p:sp>
        <p:nvSpPr>
          <p:cNvPr id="34819" name="Rectangle 3"/>
          <p:cNvSpPr>
            <a:spLocks noGrp="1" noChangeArrowheads="1"/>
          </p:cNvSpPr>
          <p:nvPr>
            <p:ph type="body" idx="1"/>
          </p:nvPr>
        </p:nvSpPr>
        <p:spPr>
          <a:xfrm>
            <a:off x="468313" y="1285103"/>
            <a:ext cx="8424862" cy="5312547"/>
          </a:xfrm>
        </p:spPr>
        <p:txBody>
          <a:bodyPr/>
          <a:lstStyle/>
          <a:p>
            <a:r>
              <a:rPr lang="ru-RU" altLang="ru-RU" dirty="0">
                <a:solidFill>
                  <a:schemeClr val="bg1"/>
                </a:solidFill>
              </a:rPr>
              <a:t>Биржевая торговля, организованная в форме аукциона, предполагает подачу и сравнение заявок.</a:t>
            </a:r>
          </a:p>
          <a:p>
            <a:r>
              <a:rPr lang="ru-RU" altLang="ru-RU" dirty="0">
                <a:solidFill>
                  <a:schemeClr val="bg1"/>
                </a:solidFill>
              </a:rPr>
              <a:t>При небольшом объеме спроса или предложения торговля организуется в форме </a:t>
            </a:r>
            <a:r>
              <a:rPr lang="ru-RU" altLang="ru-RU" b="1" i="1" dirty="0">
                <a:solidFill>
                  <a:schemeClr val="bg1"/>
                </a:solidFill>
              </a:rPr>
              <a:t>простого аукциона</a:t>
            </a:r>
          </a:p>
          <a:p>
            <a:pPr lvl="1"/>
            <a:r>
              <a:rPr lang="ru-RU" altLang="ru-RU" i="1" dirty="0">
                <a:solidFill>
                  <a:schemeClr val="bg1"/>
                </a:solidFill>
              </a:rPr>
              <a:t>Английского аукциона</a:t>
            </a:r>
          </a:p>
          <a:p>
            <a:pPr lvl="1"/>
            <a:r>
              <a:rPr lang="ru-RU" altLang="ru-RU" i="1" dirty="0">
                <a:solidFill>
                  <a:schemeClr val="bg1"/>
                </a:solidFill>
              </a:rPr>
              <a:t>Голландского аукциона</a:t>
            </a:r>
          </a:p>
          <a:p>
            <a:pPr lvl="1"/>
            <a:r>
              <a:rPr lang="ru-RU" altLang="ru-RU" i="1" dirty="0">
                <a:solidFill>
                  <a:schemeClr val="bg1"/>
                </a:solidFill>
              </a:rPr>
              <a:t>Аукциона «втемную»</a:t>
            </a:r>
          </a:p>
        </p:txBody>
      </p:sp>
    </p:spTree>
    <p:extLst>
      <p:ext uri="{BB962C8B-B14F-4D97-AF65-F5344CB8AC3E}">
        <p14:creationId xmlns:p14="http://schemas.microsoft.com/office/powerpoint/2010/main" val="30025200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40043" y="255931"/>
            <a:ext cx="8890472" cy="1152525"/>
          </a:xfrm>
        </p:spPr>
        <p:txBody>
          <a:bodyPr/>
          <a:lstStyle/>
          <a:p>
            <a:r>
              <a:rPr lang="ru-RU" altLang="ru-RU" sz="3200" dirty="0"/>
              <a:t>Система с котировками и </a:t>
            </a:r>
            <a:r>
              <a:rPr lang="ru-RU" altLang="ru-RU" sz="3200" dirty="0" err="1"/>
              <a:t>маркет-мейкерами</a:t>
            </a:r>
            <a:endParaRPr lang="ru-RU" altLang="ru-RU" sz="3200" dirty="0"/>
          </a:p>
        </p:txBody>
      </p:sp>
      <p:sp>
        <p:nvSpPr>
          <p:cNvPr id="52227" name="Rectangle 3"/>
          <p:cNvSpPr>
            <a:spLocks noGrp="1" noChangeArrowheads="1"/>
          </p:cNvSpPr>
          <p:nvPr>
            <p:ph type="body" idx="1"/>
          </p:nvPr>
        </p:nvSpPr>
        <p:spPr>
          <a:xfrm>
            <a:off x="468313" y="1341438"/>
            <a:ext cx="8496300" cy="5327650"/>
          </a:xfrm>
        </p:spPr>
        <p:txBody>
          <a:bodyPr/>
          <a:lstStyle/>
          <a:p>
            <a:pPr>
              <a:lnSpc>
                <a:spcPct val="90000"/>
              </a:lnSpc>
            </a:pPr>
            <a:r>
              <a:rPr lang="ru-RU" altLang="ru-RU" dirty="0">
                <a:solidFill>
                  <a:schemeClr val="bg1"/>
                </a:solidFill>
              </a:rPr>
              <a:t>Посредники, именуемые </a:t>
            </a:r>
            <a:r>
              <a:rPr lang="ru-RU" altLang="ru-RU" dirty="0" err="1">
                <a:solidFill>
                  <a:schemeClr val="bg1"/>
                </a:solidFill>
              </a:rPr>
              <a:t>маркет-мейкерами</a:t>
            </a:r>
            <a:r>
              <a:rPr lang="ru-RU" altLang="ru-RU" dirty="0">
                <a:solidFill>
                  <a:schemeClr val="bg1"/>
                </a:solidFill>
              </a:rPr>
              <a:t>, выставляют на «доске объявлений» цены, по которым они могут продавать или покупать ценные бумаги. Фондовые брокеры заключают сделки с ними по поручению своих клиентов (физических лиц или институциональных инвесторов). Маркет-</a:t>
            </a:r>
            <a:r>
              <a:rPr lang="ru-RU" altLang="ru-RU" dirty="0" err="1">
                <a:solidFill>
                  <a:schemeClr val="bg1"/>
                </a:solidFill>
              </a:rPr>
              <a:t>мейкеры</a:t>
            </a:r>
            <a:r>
              <a:rPr lang="ru-RU" altLang="ru-RU" dirty="0">
                <a:solidFill>
                  <a:schemeClr val="bg1"/>
                </a:solidFill>
              </a:rPr>
              <a:t> – игроки, активно влияющие на цены, выставляют свои котировки, чтобы побудить </a:t>
            </a:r>
            <a:r>
              <a:rPr lang="ru-RU" altLang="ru-RU" dirty="0" err="1">
                <a:solidFill>
                  <a:schemeClr val="bg1"/>
                </a:solidFill>
              </a:rPr>
              <a:t>маркет-тейкеров</a:t>
            </a:r>
            <a:r>
              <a:rPr lang="ru-RU" altLang="ru-RU" dirty="0">
                <a:solidFill>
                  <a:schemeClr val="bg1"/>
                </a:solidFill>
              </a:rPr>
              <a:t> вступить в игру. </a:t>
            </a:r>
          </a:p>
        </p:txBody>
      </p:sp>
    </p:spTree>
    <p:extLst>
      <p:ext uri="{BB962C8B-B14F-4D97-AF65-F5344CB8AC3E}">
        <p14:creationId xmlns:p14="http://schemas.microsoft.com/office/powerpoint/2010/main" val="26201606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idx="1"/>
          </p:nvPr>
        </p:nvSpPr>
        <p:spPr>
          <a:xfrm>
            <a:off x="395288" y="1400432"/>
            <a:ext cx="8497887" cy="5341681"/>
          </a:xfrm>
        </p:spPr>
        <p:txBody>
          <a:bodyPr/>
          <a:lstStyle/>
          <a:p>
            <a:pPr>
              <a:lnSpc>
                <a:spcPct val="90000"/>
              </a:lnSpc>
            </a:pPr>
            <a:r>
              <a:rPr lang="ru-RU" altLang="ru-RU" sz="2400" dirty="0">
                <a:solidFill>
                  <a:schemeClr val="bg1"/>
                </a:solidFill>
              </a:rPr>
              <a:t>Заявка, включенная в систему электронных торгов по правилам непрерывного сопоставления заявок, автоматически (мгновенно) проверяется на наличие допустимых встречных заявок. При наличии допустимых встречных сделок происходит заключение сделки, которое не требует дополнительного согласие участников электронного  торга, подавшего заявку.</a:t>
            </a:r>
          </a:p>
          <a:p>
            <a:pPr>
              <a:lnSpc>
                <a:spcPct val="90000"/>
              </a:lnSpc>
            </a:pPr>
            <a:r>
              <a:rPr lang="ru-RU" altLang="ru-RU" sz="2400" dirty="0">
                <a:solidFill>
                  <a:schemeClr val="bg1"/>
                </a:solidFill>
              </a:rPr>
              <a:t>Электронные торги по системе «</a:t>
            </a:r>
            <a:r>
              <a:rPr lang="ru-RU" altLang="ru-RU" sz="2400" dirty="0" err="1">
                <a:solidFill>
                  <a:schemeClr val="bg1"/>
                </a:solidFill>
              </a:rPr>
              <a:t>мэтчинг</a:t>
            </a:r>
            <a:r>
              <a:rPr lang="ru-RU" altLang="ru-RU" sz="2400" dirty="0">
                <a:solidFill>
                  <a:schemeClr val="bg1"/>
                </a:solidFill>
              </a:rPr>
              <a:t>» возможны лишь на рынках наиболее ликвидных ценных бумаг и обычно используются для заключения крупных сделок, тогда как мелкие заказы чаще всего исполняются через систему акцепта («доска объявлений).</a:t>
            </a:r>
          </a:p>
        </p:txBody>
      </p:sp>
      <p:sp>
        <p:nvSpPr>
          <p:cNvPr id="3" name="Rectangle 2"/>
          <p:cNvSpPr>
            <a:spLocks noGrp="1" noChangeArrowheads="1"/>
          </p:cNvSpPr>
          <p:nvPr>
            <p:ph type="title"/>
          </p:nvPr>
        </p:nvSpPr>
        <p:spPr>
          <a:xfrm>
            <a:off x="468313" y="274638"/>
            <a:ext cx="8218487" cy="1066800"/>
          </a:xfrm>
        </p:spPr>
        <p:txBody>
          <a:bodyPr/>
          <a:lstStyle/>
          <a:p>
            <a:r>
              <a:rPr lang="ru-RU" altLang="ru-RU" sz="3600" dirty="0" smtClean="0"/>
              <a:t>Система заявок</a:t>
            </a:r>
            <a:endParaRPr lang="ru-RU" altLang="ru-RU" sz="3600" dirty="0"/>
          </a:p>
        </p:txBody>
      </p:sp>
    </p:spTree>
    <p:extLst>
      <p:ext uri="{BB962C8B-B14F-4D97-AF65-F5344CB8AC3E}">
        <p14:creationId xmlns:p14="http://schemas.microsoft.com/office/powerpoint/2010/main" val="20372275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68313" y="274638"/>
            <a:ext cx="8218487" cy="706437"/>
          </a:xfrm>
        </p:spPr>
        <p:txBody>
          <a:bodyPr/>
          <a:lstStyle/>
          <a:p>
            <a:r>
              <a:rPr lang="ru-RU" altLang="ru-RU" sz="4000"/>
              <a:t>Разновидность кассовых сделок:</a:t>
            </a:r>
          </a:p>
        </p:txBody>
      </p:sp>
      <p:sp>
        <p:nvSpPr>
          <p:cNvPr id="58371" name="Rectangle 3"/>
          <p:cNvSpPr>
            <a:spLocks noGrp="1" noChangeArrowheads="1"/>
          </p:cNvSpPr>
          <p:nvPr>
            <p:ph type="body" idx="1"/>
          </p:nvPr>
        </p:nvSpPr>
        <p:spPr>
          <a:xfrm>
            <a:off x="468313" y="1367481"/>
            <a:ext cx="8218487" cy="5301607"/>
          </a:xfrm>
        </p:spPr>
        <p:txBody>
          <a:bodyPr/>
          <a:lstStyle/>
          <a:p>
            <a:pPr>
              <a:lnSpc>
                <a:spcPct val="90000"/>
              </a:lnSpc>
            </a:pPr>
            <a:r>
              <a:rPr lang="ru-RU" altLang="ru-RU" sz="2200" b="1" dirty="0">
                <a:solidFill>
                  <a:schemeClr val="bg1"/>
                </a:solidFill>
              </a:rPr>
              <a:t>Покупка ценных бумаг с частичной оплатой заемными денежными средствами</a:t>
            </a:r>
            <a:r>
              <a:rPr lang="ru-RU" altLang="ru-RU" sz="2200" dirty="0">
                <a:solidFill>
                  <a:schemeClr val="bg1"/>
                </a:solidFill>
              </a:rPr>
              <a:t> – это операции, в которой брокер предоставляет своему клиенту недостающие денежные средства для совершения сделки. Купленные бумаги выступают залогом. После того как клиент продаст их, осуществляется расчет с брокером за предоставленный кредит. Такова суть данной операции, проводимой спекулянтом в расчете на повышение курса приобретенных им бумаг. («Длинная» сделка)</a:t>
            </a:r>
          </a:p>
          <a:p>
            <a:pPr>
              <a:lnSpc>
                <a:spcPct val="90000"/>
              </a:lnSpc>
            </a:pPr>
            <a:r>
              <a:rPr lang="ru-RU" altLang="ru-RU" sz="2200" b="1" i="1" dirty="0">
                <a:solidFill>
                  <a:schemeClr val="bg1"/>
                </a:solidFill>
              </a:rPr>
              <a:t>Продажа бумаг, взятых взаймы </a:t>
            </a:r>
            <a:r>
              <a:rPr lang="ru-RU" altLang="ru-RU" sz="2200" dirty="0">
                <a:solidFill>
                  <a:schemeClr val="bg1"/>
                </a:solidFill>
              </a:rPr>
              <a:t>– спекулянт продает бумаги, взятые напрокат у своего брокера, по текущему рыночному курсу; после того как курс падает, спекулянт покупает их и возвращает брокеру («Короткая» продажа; «Медведи» - спекулянты, играющие на понижение)</a:t>
            </a:r>
            <a:endParaRPr lang="ru-RU" altLang="ru-RU" sz="2200" b="1" i="1" dirty="0">
              <a:solidFill>
                <a:schemeClr val="bg1"/>
              </a:solidFill>
            </a:endParaRPr>
          </a:p>
          <a:p>
            <a:pPr>
              <a:lnSpc>
                <a:spcPct val="90000"/>
              </a:lnSpc>
            </a:pPr>
            <a:endParaRPr lang="ru-RU" altLang="ru-RU" sz="2400" dirty="0">
              <a:solidFill>
                <a:schemeClr val="accent2"/>
              </a:solidFill>
            </a:endParaRPr>
          </a:p>
        </p:txBody>
      </p:sp>
    </p:spTree>
    <p:extLst>
      <p:ext uri="{BB962C8B-B14F-4D97-AF65-F5344CB8AC3E}">
        <p14:creationId xmlns:p14="http://schemas.microsoft.com/office/powerpoint/2010/main" val="29006203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xfrm>
            <a:off x="468313" y="1285103"/>
            <a:ext cx="8218487" cy="5239522"/>
          </a:xfrm>
        </p:spPr>
        <p:txBody>
          <a:bodyPr/>
          <a:lstStyle/>
          <a:p>
            <a:r>
              <a:rPr lang="ru-RU" altLang="ru-RU" sz="2400" b="1" dirty="0">
                <a:solidFill>
                  <a:schemeClr val="bg1"/>
                </a:solidFill>
              </a:rPr>
              <a:t>Риск «короткой» продажи гораздо больше, чем риск «длинной» сделки. </a:t>
            </a:r>
          </a:p>
          <a:p>
            <a:pPr lvl="1"/>
            <a:r>
              <a:rPr lang="ru-RU" altLang="ru-RU" sz="2400" dirty="0">
                <a:solidFill>
                  <a:schemeClr val="bg1"/>
                </a:solidFill>
              </a:rPr>
              <a:t>При длинной сделке риск покупателя ограничен курсом покупки, поскольку при падении цен курс не может быть меньше нуля. При «короткой» продаже неблагоприятная для «медведя» тенденция роста курса акций теоретически не имеет границ.</a:t>
            </a:r>
          </a:p>
          <a:p>
            <a:r>
              <a:rPr lang="ru-RU" altLang="ru-RU" sz="2400" dirty="0">
                <a:solidFill>
                  <a:schemeClr val="bg1"/>
                </a:solidFill>
              </a:rPr>
              <a:t>Комбинация наличных и срочных сделок позволяет участникам рынка разрабатывать сложные стратегии поведения с учетом особенностей рынка и состоянием конъюнктуры</a:t>
            </a:r>
          </a:p>
        </p:txBody>
      </p:sp>
      <p:sp>
        <p:nvSpPr>
          <p:cNvPr id="3" name="Rectangle 2"/>
          <p:cNvSpPr>
            <a:spLocks noGrp="1" noChangeArrowheads="1"/>
          </p:cNvSpPr>
          <p:nvPr>
            <p:ph type="title"/>
          </p:nvPr>
        </p:nvSpPr>
        <p:spPr>
          <a:xfrm>
            <a:off x="468313" y="274638"/>
            <a:ext cx="8218487" cy="1066800"/>
          </a:xfrm>
        </p:spPr>
        <p:txBody>
          <a:bodyPr/>
          <a:lstStyle/>
          <a:p>
            <a:r>
              <a:rPr lang="ru-RU" altLang="ru-RU" sz="3600" dirty="0" smtClean="0"/>
              <a:t>Соотношение рисков</a:t>
            </a:r>
            <a:endParaRPr lang="ru-RU" altLang="ru-RU" sz="3600" dirty="0"/>
          </a:p>
        </p:txBody>
      </p:sp>
    </p:spTree>
    <p:extLst>
      <p:ext uri="{BB962C8B-B14F-4D97-AF65-F5344CB8AC3E}">
        <p14:creationId xmlns:p14="http://schemas.microsoft.com/office/powerpoint/2010/main" val="42422763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247135" y="274638"/>
            <a:ext cx="8649729" cy="664476"/>
          </a:xfrm>
        </p:spPr>
        <p:txBody>
          <a:bodyPr/>
          <a:lstStyle/>
          <a:p>
            <a:r>
              <a:rPr lang="ru-RU" altLang="ru-RU" sz="2800" dirty="0"/>
              <a:t>Функции спекулянтов на фондовых рынках</a:t>
            </a:r>
          </a:p>
        </p:txBody>
      </p:sp>
      <p:sp>
        <p:nvSpPr>
          <p:cNvPr id="62467" name="Rectangle 3"/>
          <p:cNvSpPr>
            <a:spLocks noGrp="1" noChangeArrowheads="1"/>
          </p:cNvSpPr>
          <p:nvPr>
            <p:ph type="body" idx="1"/>
          </p:nvPr>
        </p:nvSpPr>
        <p:spPr/>
        <p:txBody>
          <a:bodyPr/>
          <a:lstStyle/>
          <a:p>
            <a:pPr>
              <a:lnSpc>
                <a:spcPct val="80000"/>
              </a:lnSpc>
            </a:pPr>
            <a:r>
              <a:rPr lang="ru-RU" altLang="ru-RU" sz="2800" dirty="0">
                <a:solidFill>
                  <a:schemeClr val="bg1"/>
                </a:solidFill>
              </a:rPr>
              <a:t>Повышение ликвидности рынка </a:t>
            </a:r>
          </a:p>
          <a:p>
            <a:pPr>
              <a:lnSpc>
                <a:spcPct val="80000"/>
              </a:lnSpc>
              <a:buFontTx/>
              <a:buNone/>
            </a:pPr>
            <a:r>
              <a:rPr lang="ru-RU" altLang="ru-RU" sz="2400" dirty="0">
                <a:solidFill>
                  <a:schemeClr val="bg1"/>
                </a:solidFill>
              </a:rPr>
              <a:t>	(постоянный приток приказов спекулянтов в торговый зал позволяет значительно сократить время на появление встречных приказов на покупку и продажу</a:t>
            </a:r>
          </a:p>
          <a:p>
            <a:pPr>
              <a:lnSpc>
                <a:spcPct val="80000"/>
              </a:lnSpc>
            </a:pPr>
            <a:r>
              <a:rPr lang="ru-RU" altLang="ru-RU" sz="2800" dirty="0">
                <a:solidFill>
                  <a:schemeClr val="bg1"/>
                </a:solidFill>
              </a:rPr>
              <a:t>Относительное сглаживание ценовых колебаний </a:t>
            </a:r>
          </a:p>
          <a:p>
            <a:pPr>
              <a:lnSpc>
                <a:spcPct val="80000"/>
              </a:lnSpc>
              <a:buFontTx/>
              <a:buNone/>
            </a:pPr>
            <a:r>
              <a:rPr lang="ru-RU" altLang="ru-RU" sz="2400" dirty="0">
                <a:solidFill>
                  <a:schemeClr val="bg1"/>
                </a:solidFill>
              </a:rPr>
              <a:t>	(операции спекулянтов часто направлены «против рынка», т.е. против основной на данный момент ценовой тенденции: покупая активы по низким ценам спекулянты содействуют увеличению спроса, что ведет к увеличению цены; продажа активов по высоким ценам снижает спрос и, следовательно, цены.</a:t>
            </a:r>
          </a:p>
        </p:txBody>
      </p:sp>
    </p:spTree>
    <p:extLst>
      <p:ext uri="{BB962C8B-B14F-4D97-AF65-F5344CB8AC3E}">
        <p14:creationId xmlns:p14="http://schemas.microsoft.com/office/powerpoint/2010/main" val="41078382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ru-RU" altLang="ru-RU" dirty="0" smtClean="0"/>
              <a:t>Виды спекулянтов</a:t>
            </a:r>
            <a:endParaRPr lang="ru-RU" altLang="ru-RU" dirty="0"/>
          </a:p>
        </p:txBody>
      </p:sp>
      <p:sp>
        <p:nvSpPr>
          <p:cNvPr id="63491" name="Rectangle 3"/>
          <p:cNvSpPr>
            <a:spLocks noGrp="1" noChangeArrowheads="1"/>
          </p:cNvSpPr>
          <p:nvPr>
            <p:ph type="body" idx="1"/>
          </p:nvPr>
        </p:nvSpPr>
        <p:spPr/>
        <p:txBody>
          <a:bodyPr/>
          <a:lstStyle/>
          <a:p>
            <a:r>
              <a:rPr lang="ru-RU" altLang="ru-RU" dirty="0">
                <a:solidFill>
                  <a:schemeClr val="bg1"/>
                </a:solidFill>
              </a:rPr>
              <a:t>Спекуляции могут быть как на наличном так и на срочном рынках. Однако на наличных операциях меньше комбинаций и меньше в целом выгоды</a:t>
            </a:r>
          </a:p>
          <a:p>
            <a:r>
              <a:rPr lang="ru-RU" altLang="ru-RU" dirty="0">
                <a:solidFill>
                  <a:schemeClr val="bg1"/>
                </a:solidFill>
              </a:rPr>
              <a:t>Главная арена спекулянтов – срочный рынок</a:t>
            </a:r>
          </a:p>
        </p:txBody>
      </p:sp>
    </p:spTree>
    <p:extLst>
      <p:ext uri="{BB962C8B-B14F-4D97-AF65-F5344CB8AC3E}">
        <p14:creationId xmlns:p14="http://schemas.microsoft.com/office/powerpoint/2010/main" val="10659410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109881"/>
            <a:ext cx="8229600" cy="1143000"/>
          </a:xfrm>
        </p:spPr>
        <p:txBody>
          <a:bodyPr/>
          <a:lstStyle/>
          <a:p>
            <a:r>
              <a:rPr lang="ru-RU" altLang="ru-RU" sz="2800" dirty="0"/>
              <a:t>Различие между спекуляцией на наличном и срочном рынке заключается в следующем:</a:t>
            </a:r>
          </a:p>
        </p:txBody>
      </p:sp>
      <p:sp>
        <p:nvSpPr>
          <p:cNvPr id="64515" name="Rectangle 3"/>
          <p:cNvSpPr>
            <a:spLocks noGrp="1" noChangeArrowheads="1"/>
          </p:cNvSpPr>
          <p:nvPr>
            <p:ph type="body" idx="1"/>
          </p:nvPr>
        </p:nvSpPr>
        <p:spPr/>
        <p:txBody>
          <a:bodyPr/>
          <a:lstStyle/>
          <a:p>
            <a:pPr>
              <a:lnSpc>
                <a:spcPct val="90000"/>
              </a:lnSpc>
            </a:pPr>
            <a:r>
              <a:rPr lang="ru-RU" altLang="ru-RU" dirty="0">
                <a:solidFill>
                  <a:schemeClr val="bg1"/>
                </a:solidFill>
              </a:rPr>
              <a:t>На наличном рынке спекулянт может извлекать выгоду только при повышении курсов; спекуляция на понижении в этом случае невозможна;</a:t>
            </a:r>
          </a:p>
          <a:p>
            <a:pPr>
              <a:lnSpc>
                <a:spcPct val="90000"/>
              </a:lnSpc>
            </a:pPr>
            <a:r>
              <a:rPr lang="ru-RU" altLang="ru-RU" dirty="0">
                <a:solidFill>
                  <a:schemeClr val="bg1"/>
                </a:solidFill>
              </a:rPr>
              <a:t>При наличной сделке нельзя купить больше ценных бумаг, чем есть в данный момент в продаже. Поэтому спекуляции на этом рынке ограничены и по количеству</a:t>
            </a:r>
          </a:p>
        </p:txBody>
      </p:sp>
    </p:spTree>
    <p:extLst>
      <p:ext uri="{BB962C8B-B14F-4D97-AF65-F5344CB8AC3E}">
        <p14:creationId xmlns:p14="http://schemas.microsoft.com/office/powerpoint/2010/main" val="24977593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39750" y="274638"/>
            <a:ext cx="8147050" cy="850900"/>
          </a:xfrm>
        </p:spPr>
        <p:txBody>
          <a:bodyPr/>
          <a:lstStyle/>
          <a:p>
            <a:r>
              <a:rPr lang="ru-RU" altLang="ru-RU" sz="3600"/>
              <a:t>Существуют два вида спекулянтов:</a:t>
            </a:r>
          </a:p>
        </p:txBody>
      </p:sp>
      <p:sp>
        <p:nvSpPr>
          <p:cNvPr id="65539" name="Rectangle 3"/>
          <p:cNvSpPr>
            <a:spLocks noGrp="1" noChangeArrowheads="1"/>
          </p:cNvSpPr>
          <p:nvPr>
            <p:ph type="body" idx="1"/>
          </p:nvPr>
        </p:nvSpPr>
        <p:spPr>
          <a:xfrm>
            <a:off x="468313" y="1359243"/>
            <a:ext cx="8218487" cy="4766920"/>
          </a:xfrm>
        </p:spPr>
        <p:txBody>
          <a:bodyPr/>
          <a:lstStyle/>
          <a:p>
            <a:pPr>
              <a:lnSpc>
                <a:spcPct val="90000"/>
              </a:lnSpc>
            </a:pPr>
            <a:r>
              <a:rPr lang="ru-RU" altLang="ru-RU" dirty="0">
                <a:solidFill>
                  <a:schemeClr val="bg1"/>
                </a:solidFill>
              </a:rPr>
              <a:t>Игра на понижение осуществляется путем продажи спекулянтами акций с целью их последующей покупки по более низкой цене («медведи»)</a:t>
            </a:r>
          </a:p>
          <a:p>
            <a:pPr>
              <a:lnSpc>
                <a:spcPct val="90000"/>
              </a:lnSpc>
            </a:pPr>
            <a:r>
              <a:rPr lang="ru-RU" altLang="ru-RU" dirty="0">
                <a:solidFill>
                  <a:schemeClr val="bg1"/>
                </a:solidFill>
              </a:rPr>
              <a:t>Игра на повышение осуществляется путем покупки ценных бумаг с целью их последующей продажи по более высокой цене. («быки»)</a:t>
            </a:r>
          </a:p>
          <a:p>
            <a:pPr>
              <a:lnSpc>
                <a:spcPct val="90000"/>
              </a:lnSpc>
            </a:pPr>
            <a:r>
              <a:rPr lang="ru-RU" altLang="ru-RU" dirty="0">
                <a:solidFill>
                  <a:schemeClr val="bg1"/>
                </a:solidFill>
              </a:rPr>
              <a:t>Спекулятивная  прибыль возможна в </a:t>
            </a:r>
            <a:r>
              <a:rPr lang="ru-RU" altLang="ru-RU" dirty="0" smtClean="0">
                <a:solidFill>
                  <a:schemeClr val="bg1"/>
                </a:solidFill>
              </a:rPr>
              <a:t>обоих </a:t>
            </a:r>
            <a:r>
              <a:rPr lang="ru-RU" altLang="ru-RU" dirty="0">
                <a:solidFill>
                  <a:schemeClr val="bg1"/>
                </a:solidFill>
              </a:rPr>
              <a:t>случаях</a:t>
            </a:r>
          </a:p>
        </p:txBody>
      </p:sp>
    </p:spTree>
    <p:extLst>
      <p:ext uri="{BB962C8B-B14F-4D97-AF65-F5344CB8AC3E}">
        <p14:creationId xmlns:p14="http://schemas.microsoft.com/office/powerpoint/2010/main" val="29674252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284163" y="277813"/>
            <a:ext cx="8496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3200" b="1">
                <a:solidFill>
                  <a:srgbClr val="0000CC"/>
                </a:solidFill>
              </a:rPr>
              <a:t>ВОПРОСЫ ДЛЯ САМОПРОВЕРКИ</a:t>
            </a:r>
          </a:p>
        </p:txBody>
      </p:sp>
      <p:sp>
        <p:nvSpPr>
          <p:cNvPr id="46083" name="Text Box 3"/>
          <p:cNvSpPr txBox="1">
            <a:spLocks noChangeArrowheads="1"/>
          </p:cNvSpPr>
          <p:nvPr/>
        </p:nvSpPr>
        <p:spPr bwMode="auto">
          <a:xfrm>
            <a:off x="323850" y="6308725"/>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2F505EA-C9F9-47E1-ADA6-8975620363E7}" type="slidenum">
              <a:rPr lang="ru-RU" altLang="ru-RU">
                <a:solidFill>
                  <a:schemeClr val="bg1"/>
                </a:solidFill>
              </a:rPr>
              <a:pPr eaLnBrk="1" hangingPunct="1"/>
              <a:t>43</a:t>
            </a:fld>
            <a:endParaRPr lang="ru-RU" altLang="ru-RU">
              <a:solidFill>
                <a:schemeClr val="bg1"/>
              </a:solidFill>
            </a:endParaRPr>
          </a:p>
        </p:txBody>
      </p:sp>
      <p:sp>
        <p:nvSpPr>
          <p:cNvPr id="46084" name="Text Box 4"/>
          <p:cNvSpPr txBox="1">
            <a:spLocks noChangeArrowheads="1"/>
          </p:cNvSpPr>
          <p:nvPr/>
        </p:nvSpPr>
        <p:spPr bwMode="auto">
          <a:xfrm>
            <a:off x="349250" y="1074738"/>
            <a:ext cx="84963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0" tIns="0" rIns="0" bIns="0"/>
          <a:lstStyle>
            <a:lvl1pPr marL="274638" indent="-27463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10000"/>
              </a:spcBef>
            </a:pPr>
            <a:endParaRPr lang="ru-RU" altLang="ru-RU" sz="2400">
              <a:solidFill>
                <a:schemeClr val="bg1"/>
              </a:solidFill>
            </a:endParaRPr>
          </a:p>
          <a:p>
            <a:pPr eaLnBrk="1" hangingPunct="1">
              <a:spcBef>
                <a:spcPct val="10000"/>
              </a:spcBef>
              <a:buClr>
                <a:srgbClr val="FFFF00"/>
              </a:buClr>
              <a:buFont typeface="Symbol" panose="05050102010706020507" pitchFamily="18" charset="2"/>
              <a:buChar char="¨"/>
            </a:pPr>
            <a:r>
              <a:rPr lang="ru-RU" altLang="ru-RU" sz="2400">
                <a:solidFill>
                  <a:schemeClr val="bg1"/>
                </a:solidFill>
              </a:rPr>
              <a:t>Для проверки степени усвоения знаний возможно прохождение интерактивного модуля  вопросов для самопроверки в среде Moodle по соответствующей теме учебного курса</a:t>
            </a:r>
          </a:p>
          <a:p>
            <a:pPr eaLnBrk="1" hangingPunct="1">
              <a:spcBef>
                <a:spcPct val="10000"/>
              </a:spcBef>
              <a:buClr>
                <a:srgbClr val="FFFF00"/>
              </a:buClr>
              <a:buFont typeface="Symbol" panose="05050102010706020507" pitchFamily="18" charset="2"/>
              <a:buChar char="¨"/>
            </a:pPr>
            <a:endParaRPr lang="ru-RU" altLang="ru-RU" sz="2400">
              <a:solidFill>
                <a:schemeClr val="bg1"/>
              </a:solidFill>
            </a:endParaRPr>
          </a:p>
        </p:txBody>
      </p:sp>
    </p:spTree>
    <p:custDataLst>
      <p:tags r:id="rId1"/>
    </p:custData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323850" y="6308725"/>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8E425FE-18A4-406A-8F22-BA5382F201EC}" type="slidenum">
              <a:rPr lang="ru-RU" altLang="ru-RU">
                <a:solidFill>
                  <a:schemeClr val="bg1"/>
                </a:solidFill>
              </a:rPr>
              <a:pPr eaLnBrk="1" hangingPunct="1"/>
              <a:t>44</a:t>
            </a:fld>
            <a:endParaRPr lang="ru-RU" altLang="ru-RU">
              <a:solidFill>
                <a:schemeClr val="bg1"/>
              </a:solidFill>
            </a:endParaRPr>
          </a:p>
        </p:txBody>
      </p:sp>
      <p:sp>
        <p:nvSpPr>
          <p:cNvPr id="48131" name="Text Box 4"/>
          <p:cNvSpPr txBox="1">
            <a:spLocks noChangeArrowheads="1"/>
          </p:cNvSpPr>
          <p:nvPr/>
        </p:nvSpPr>
        <p:spPr bwMode="auto">
          <a:xfrm>
            <a:off x="323850" y="3860800"/>
            <a:ext cx="84963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10000"/>
              </a:spcBef>
              <a:buClr>
                <a:srgbClr val="FF0000"/>
              </a:buClr>
              <a:buSzPct val="120000"/>
              <a:buFont typeface="Symbol" panose="05050102010706020507" pitchFamily="18" charset="2"/>
              <a:buNone/>
            </a:pPr>
            <a:r>
              <a:rPr lang="ru-RU" altLang="ru-RU" sz="1200" b="1">
                <a:solidFill>
                  <a:schemeClr val="bg1"/>
                </a:solidFill>
              </a:rPr>
              <a:t>Использование материалов презентации</a:t>
            </a:r>
          </a:p>
          <a:p>
            <a:pPr algn="just" eaLnBrk="1" hangingPunct="1">
              <a:spcBef>
                <a:spcPct val="10000"/>
              </a:spcBef>
              <a:buClr>
                <a:srgbClr val="FF0000"/>
              </a:buClr>
              <a:buSzPct val="120000"/>
              <a:buFont typeface="Symbol" panose="05050102010706020507" pitchFamily="18" charset="2"/>
              <a:buNone/>
            </a:pPr>
            <a:endParaRPr lang="ru-RU" altLang="ru-RU" sz="1200">
              <a:solidFill>
                <a:schemeClr val="bg1"/>
              </a:solidFill>
            </a:endParaRPr>
          </a:p>
          <a:p>
            <a:pPr algn="just" eaLnBrk="1" hangingPunct="1">
              <a:spcBef>
                <a:spcPct val="10000"/>
              </a:spcBef>
              <a:buClr>
                <a:srgbClr val="FF0000"/>
              </a:buClr>
              <a:buSzPct val="120000"/>
              <a:buFont typeface="Symbol" panose="05050102010706020507" pitchFamily="18" charset="2"/>
              <a:buNone/>
            </a:pPr>
            <a:r>
              <a:rPr lang="ru-RU" altLang="ru-RU" sz="1200">
                <a:solidFill>
                  <a:schemeClr val="bg1"/>
                </a:solidFill>
              </a:rPr>
              <a:t>Использование данной презентации, может осуществляться только при условии соблюдения требований законов  РФ об авторском праве и интеллектуальной собственности, а также с учетом требований настоящего Заявления.</a:t>
            </a:r>
          </a:p>
          <a:p>
            <a:pPr algn="just" eaLnBrk="1" hangingPunct="1">
              <a:spcBef>
                <a:spcPct val="10000"/>
              </a:spcBef>
              <a:buClr>
                <a:srgbClr val="FF0000"/>
              </a:buClr>
              <a:buSzPct val="120000"/>
              <a:buFont typeface="Symbol" panose="05050102010706020507" pitchFamily="18" charset="2"/>
              <a:buNone/>
            </a:pPr>
            <a:endParaRPr lang="ru-RU" altLang="ru-RU" sz="1200">
              <a:solidFill>
                <a:schemeClr val="bg1"/>
              </a:solidFill>
            </a:endParaRPr>
          </a:p>
          <a:p>
            <a:pPr algn="just" eaLnBrk="1" hangingPunct="1">
              <a:spcBef>
                <a:spcPct val="10000"/>
              </a:spcBef>
              <a:buClr>
                <a:srgbClr val="FF0000"/>
              </a:buClr>
              <a:buSzPct val="120000"/>
              <a:buFont typeface="Symbol" panose="05050102010706020507" pitchFamily="18" charset="2"/>
              <a:buNone/>
            </a:pPr>
            <a:r>
              <a:rPr lang="ru-RU" altLang="ru-RU" sz="1200">
                <a:solidFill>
                  <a:schemeClr val="bg1"/>
                </a:solidFill>
              </a:rPr>
              <a:t>Презентация является собственностью авторов. Разрешается распечатывать копию любой части презентации для личного некоммерческого использования, однако не допускается распечатывать какую-либо часть презентации с любой иной целью или по каким-либо причинам вносить изменения в любую часть презентации. Использование любой части презентации в другом произведении, как в печатной, электронной, так и иной форме,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a:t>
            </a:r>
          </a:p>
        </p:txBody>
      </p:sp>
    </p:spTree>
    <p:custDataLst>
      <p:tags r:id="rId1"/>
    </p:custData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jwvY29uZmlndXJhdGlvbj4NCg=="/>
  <p:tag name="MMPROD_UIDATA" val="&lt;database version=&quot;6.0&quot;&gt;&lt;object type=&quot;1&quot; unique_id=&quot;10001&quot;&gt;&lt;property id=&quot;20139&quot; value=&quot;%n. %s&quot;/&gt;&lt;property id=&quot;20141&quot; value=&quot;01 lecture template&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91&quot; value=&quot;http://connectpro60727338.acrobat.com&quot;/&gt;&lt;property id=&quot;20192&quot; value=&quot;http://connectpro60727338.acrobat.com&quot;/&gt;&lt;property id=&quot;20193&quot; value=&quot;0&quot;/&gt;&lt;property id=&quot;20250&quot; value=&quot;6&quot;/&gt;&lt;property id=&quot;20251&quot; value=&quot;0&quot;/&gt;&lt;property id=&quot;20259&quot; value=&quot;0&quot;/&gt;&lt;property id=&quot;20262&quot; value=&quot;731685214&quot;/&gt;&lt;object type=&quot;4&quot; unique_id=&quot;10424&quot;&gt;&lt;/object&gt;&lt;object type=&quot;8&quot; unique_id=&quot;10425&quot;&gt;&lt;/object&gt;&lt;object type=&quot;2&quot; unique_id=&quot;10426&quot;&gt;&lt;object type=&quot;3&quot; unique_id=&quot;10427&quot;&gt;&lt;property id=&quot;20148&quot; value=&quot;5&quot;/&gt;&lt;property id=&quot;20300&quot; value=&quot;Slide 1&quot;/&gt;&lt;property id=&quot;20303&quot; value=&quot;-1&quot;/&gt;&lt;property id=&quot;20307&quot; value=&quot;258&quot;/&gt;&lt;property id=&quot;20309&quot; value=&quot;-1&quot;/&gt;&lt;/object&gt;&lt;object type=&quot;3&quot; unique_id=&quot;10430&quot;&gt;&lt;property id=&quot;20148&quot; value=&quot;5&quot;/&gt;&lt;property id=&quot;20300&quot; value=&quot;Slide 2&quot;/&gt;&lt;property id=&quot;20303&quot; value=&quot;-1&quot;/&gt;&lt;property id=&quot;20307&quot; value=&quot;267&quot;/&gt;&lt;property id=&quot;20309&quot; value=&quot;-1&quot;/&gt;&lt;/object&gt;&lt;object type=&quot;3&quot; unique_id=&quot;10431&quot;&gt;&lt;property id=&quot;20148&quot; value=&quot;5&quot;/&gt;&lt;property id=&quot;20300&quot; value=&quot;Slide 3&quot;/&gt;&lt;property id=&quot;20303&quot; value=&quot;-1&quot;/&gt;&lt;property id=&quot;20307&quot; value=&quot;268&quot;/&gt;&lt;property id=&quot;20309&quot; value=&quot;-1&quot;/&gt;&lt;/object&gt;&lt;object type=&quot;3&quot; unique_id=&quot;10432&quot;&gt;&lt;property id=&quot;20148&quot; value=&quot;5&quot;/&gt;&lt;property id=&quot;20300&quot; value=&quot;Slide 4&quot;/&gt;&lt;property id=&quot;20303&quot; value=&quot;-1&quot;/&gt;&lt;property id=&quot;20307&quot; value=&quot;269&quot;/&gt;&lt;property id=&quot;20309&quot; value=&quot;-1&quot;/&gt;&lt;/object&gt;&lt;object type=&quot;3&quot; unique_id=&quot;10433&quot;&gt;&lt;property id=&quot;20148&quot; value=&quot;5&quot;/&gt;&lt;property id=&quot;20300&quot; value=&quot;Slide 5&quot;/&gt;&lt;property id=&quot;20303&quot; value=&quot;-1&quot;/&gt;&lt;property id=&quot;20307&quot; value=&quot;257&quot;/&gt;&lt;property id=&quot;20309&quot; value=&quot;-1&quot;/&gt;&lt;/object&gt;&lt;object type=&quot;3&quot; unique_id=&quot;10434&quot;&gt;&lt;property id=&quot;20148&quot; value=&quot;5&quot;/&gt;&lt;property id=&quot;20300&quot; value=&quot;Slide 6&quot;/&gt;&lt;property id=&quot;20303&quot; value=&quot;-1&quot;/&gt;&lt;property id=&quot;20307&quot; value=&quot;256&quot;/&gt;&lt;property id=&quot;20309&quot; value=&quot;-1&quot;/&gt;&lt;/object&gt;&lt;object type=&quot;3&quot; unique_id=&quot;10435&quot;&gt;&lt;property id=&quot;20148&quot; value=&quot;5&quot;/&gt;&lt;property id=&quot;20300&quot; value=&quot;Slide 7&quot;/&gt;&lt;property id=&quot;20303&quot; value=&quot;-1&quot;/&gt;&lt;property id=&quot;20307&quot; value=&quot;264&quot;/&gt;&lt;property id=&quot;20309&quot; value=&quot;-1&quot;/&gt;&lt;/object&gt;&lt;object type=&quot;3&quot; unique_id=&quot;10436&quot;&gt;&lt;property id=&quot;20148&quot; value=&quot;5&quot;/&gt;&lt;property id=&quot;20300&quot; value=&quot;Slide 8&quot;/&gt;&lt;property id=&quot;20303&quot; value=&quot;-1&quot;/&gt;&lt;property id=&quot;20307&quot; value=&quot;259&quot;/&gt;&lt;property id=&quot;20309&quot; value=&quot;-1&quot;/&gt;&lt;/object&gt;&lt;object type=&quot;3&quot; unique_id=&quot;10437&quot;&gt;&lt;property id=&quot;20148&quot; value=&quot;5&quot;/&gt;&lt;property id=&quot;20300&quot; value=&quot;Slide 10&quot;/&gt;&lt;property id=&quot;20303&quot; value=&quot;-1&quot;/&gt;&lt;property id=&quot;20307&quot; value=&quot;265&quot;/&gt;&lt;property id=&quot;20309&quot; value=&quot;-1&quot;/&gt;&lt;/object&gt;&lt;object type=&quot;3&quot; unique_id=&quot;10438&quot;&gt;&lt;property id=&quot;20148&quot; value=&quot;5&quot;/&gt;&lt;property id=&quot;20300&quot; value=&quot;Slide 11&quot;/&gt;&lt;property id=&quot;20303&quot; value=&quot;-1&quot;/&gt;&lt;property id=&quot;20307&quot; value=&quot;266&quot;/&gt;&lt;property id=&quot;20309&quot; value=&quot;-1&quot;/&gt;&lt;/object&gt;&lt;object type=&quot;3&quot; unique_id=&quot;10439&quot;&gt;&lt;property id=&quot;20148&quot; value=&quot;5&quot;/&gt;&lt;property id=&quot;20300&quot; value=&quot;Slide 12&quot;/&gt;&lt;property id=&quot;20303&quot; value=&quot;-1&quot;/&gt;&lt;property id=&quot;20307&quot; value=&quot;262&quot;/&gt;&lt;property id=&quot;20309&quot; value=&quot;-1&quot;/&gt;&lt;/object&gt;&lt;object type=&quot;3&quot; unique_id=&quot;10440&quot;&gt;&lt;property id=&quot;20148&quot; value=&quot;5&quot;/&gt;&lt;property id=&quot;20300&quot; value=&quot;Slide 13&quot;/&gt;&lt;property id=&quot;20303&quot; value=&quot;-1&quot;/&gt;&lt;property id=&quot;20307&quot; value=&quot;263&quot;/&gt;&lt;property id=&quot;20309&quot; value=&quot;-1&quot;/&gt;&lt;/object&gt;&lt;object type=&quot;3&quot; unique_id=&quot;10441&quot;&gt;&lt;property id=&quot;20148&quot; value=&quot;5&quot;/&gt;&lt;property id=&quot;20300&quot; value=&quot;Slide 15&quot;/&gt;&lt;property id=&quot;20303&quot; value=&quot;-1&quot;/&gt;&lt;property id=&quot;20307&quot; value=&quot;270&quot;/&gt;&lt;property id=&quot;20309&quot; value=&quot;-1&quot;/&gt;&lt;/object&gt;&lt;object type=&quot;3&quot; unique_id=&quot;10541&quot;&gt;&lt;property id=&quot;20148&quot; value=&quot;5&quot;/&gt;&lt;property id=&quot;20300&quot; value=&quot;Slide 16&quot;/&gt;&lt;property id=&quot;20307&quot; value=&quot;271&quot;/&gt;&lt;property id=&quot;20309&quot; value=&quot;-1&quot;/&gt;&lt;/object&gt;&lt;object type=&quot;3&quot; unique_id=&quot;11959&quot;&gt;&lt;property id=&quot;20148&quot; value=&quot;5&quot;/&gt;&lt;property id=&quot;20300&quot; value=&quot;Slide 9&quot;/&gt;&lt;property id=&quot;20307&quot; value=&quot;272&quot;/&gt;&lt;/object&gt;&lt;object type=&quot;3&quot; unique_id=&quot;11978&quot;&gt;&lt;property id=&quot;20148&quot; value=&quot;5&quot;/&gt;&lt;property id=&quot;20300&quot; value=&quot;Slide 14&quot;/&gt;&lt;property id=&quot;20307&quot; value=&quot;273&quot;/&gt;&lt;/object&gt;&lt;/object&gt;&lt;/object&gt;&lt;/database&gt;"/>
  <p:tag name="FLASHSPRING_BG_AUDIO_DURATION_TAG" val="0.0000000"/>
  <p:tag name="ISPRING_SCORM_RATE_SLIDES" val="1"/>
  <p:tag name="ISPRING_SCORM_RATE_QUIZZES" val="0"/>
  <p:tag name="ISPRING_SCORM_PASSING_SCORE" val="100.0000000000"/>
  <p:tag name="ISPRING_UUID" val="{69FE0B99-A217-43EB-87DE-A498FA55920D}"/>
  <p:tag name="ISPRING_RESOURCE_FOLDER" val="D:\Documents\Дисциплины\Moodle-2014\Moodle-2013\Лекции\Lect-1\"/>
  <p:tag name="ISPRING_PRESENTATION_PATH" val="D:\Documents\Дисциплины\Moodle-2014\Moodle-2013\Лекции\Lect-1.ppt"/>
  <p:tag name="ISPRING_PRESENTATION_INFO" val="&lt;?xml version=&quot;1.0&quot; encoding=&quot;UTF-8&quot; standalone=&quot;no&quot; ?&gt;&#10;&lt;presentation&gt;&#10;&#10;  &lt;slides&gt;&#10;    &lt;slide duration=&quot;22450&quot; id=&quot;{84E56C29-299E-4501-9EC0-81A4D7F7E17F}&quot; pptId=&quot;258&quot; transitionDuration=&quot;0&quot;/&gt;&#10;    &lt;slide duration=&quot;17400&quot; id=&quot;{1AA3389F-3F1E-4748-83B2-144567DBA6F3}&quot; pptId=&quot;295&quot; transitionDuration=&quot;0&quot;/&gt;&#10;    &lt;slide duration=&quot;10370&quot; id=&quot;{1192DB6F-104E-4A32-835D-41FA9BFCF2FF}&quot; pptId=&quot;296&quot; transitionDuration=&quot;0&quot;/&gt;&#10;    &lt;slide duration=&quot;35660&quot; id=&quot;{EE3523DE-8D50-422A-90D7-989E329C026C}&quot; pptId=&quot;274&quot; transitionDuration=&quot;0&quot;/&gt;&#10;    &lt;slide duration=&quot;43700&quot; id=&quot;{47383AD8-91AA-4A15-9AE1-53430DCC3018}&quot; pptId=&quot;302&quot; transitionDuration=&quot;0&quot;/&gt;&#10;    &lt;slide duration=&quot;19840&quot; id=&quot;{B4B1DDAA-AE5D-4334-A8E5-30C195AEC98B}&quot; pptId=&quot;273&quot; transitionDuration=&quot;0&quot;/&gt;&#10;    &lt;slide duration=&quot;19230&quot; id=&quot;{A5FF5ADF-F88B-461F-A107-514095062BB1}&quot; pptId=&quot;301&quot; transitionDuration=&quot;0&quot;/&gt;&#10;    &lt;slide duration=&quot;46990&quot; id=&quot;{AF48154C-6821-425F-BCD6-D3D06CF1A4D3}&quot; pptId=&quot;285&quot; transitionDuration=&quot;0&quot;/&gt;&#10;    &lt;slide duration=&quot;60240&quot; id=&quot;{338E0625-1B65-4DD8-A4F8-2D55431A6DEC}&quot; pptId=&quot;284&quot; transitionDuration=&quot;0&quot;/&gt;&#10;    &lt;slide duration=&quot;50600&quot; id=&quot;{D07AB3D1-97D5-4968-AFFB-70E3072ED7C6}&quot; pptId=&quot;286&quot; transitionDuration=&quot;0&quot;/&gt;&#10;    &lt;slide duration=&quot;63780&quot; id=&quot;{63E7F3E2-5A6B-4ACD-BB09-05E3075BD0FF}&quot; pptId=&quot;287&quot; transitionDuration=&quot;0&quot;/&gt;&#10;    &lt;slide duration=&quot;18020&quot; id=&quot;{33E9A703-6554-410B-B097-7E1D5B7F63E9}&quot; pptId=&quot;288&quot; transitionDuration=&quot;0&quot;/&gt;&#10;    &lt;slide duration=&quot;18480&quot; id=&quot;{36EBDD29-B7C6-4B5C-BE6B-88E7451159C8}&quot; pptId=&quot;303&quot; transitionDuration=&quot;0&quot;/&gt;&#10;    &lt;slide duration=&quot;49700&quot; id=&quot;{99CBD65B-4DC4-4827-A32A-8ECC1E5CFDBD}&quot; pptId=&quot;289&quot; transitionDuration=&quot;0&quot;/&gt;&#10;    &lt;slide duration=&quot;32000&quot; id=&quot;{3C88915E-0BCF-46B6-97BC-5D23C7E0481C}&quot; pptId=&quot;299&quot; transitionDuration=&quot;0&quot;/&gt;&#10;    &lt;slide duration=&quot;42670&quot; id=&quot;{BE8F9F46-7B0E-4DC9-88EE-B04EB81E95C6}&quot; pptId=&quot;290&quot; transitionDuration=&quot;0&quot;/&gt;&#10;    &lt;slide duration=&quot;24830&quot; id=&quot;{FBF5C8A9-072F-452F-A284-C9DC686BF85D}&quot; pptId=&quot;293&quot; transitionDuration=&quot;0&quot;/&gt;&#10;    &lt;slide duration=&quot;9150&quot; id=&quot;{4195A1E5-9B74-4F52-9F2A-8C921E8B896F}&quot; pptId=&quot;298&quot; transitionDuration=&quot;0&quot;/&gt;&#10;    &lt;slide duration=&quot;8450&quot; id=&quot;{3864E923-F8D7-4305-9B14-BCCCB81AA296}&quot; pptId=&quot;271&quot; transitionDuration=&quot;0&quot;/&gt;&#10;  &lt;/slides&gt;&#10;&#10;  &lt;narration&gt;&#10;    &lt;audioTracks&gt;&#10;      &lt;audioTrack duration=&quot;22450&quot; muted=&quot;false&quot; slideId=&quot;{84E56C29-299E-4501-9EC0-81A4D7F7E17F}&quot; startTime=&quot;0&quot; stepIndex=&quot;0&quot; volume=&quot;1&quot;&gt;&#10;        &lt;file modifyTime=&quot;2014-06-01T06:02:19&quot; size=&quot;3960224&quot;&gt;&#10;          &lt;path full=&quot;D:\Documents\Дисциплины\Moodle-2014\Moodle-2013\Лекции\Lect-1\audio\Sun Jun 01 17-01-56 2014.wav&quot; relative=&quot;Lect-1\audio\Sun Jun 01 17-01-56 2014.wav&quot; resource=&quot;Sun Jun 01 17-01-56 2014.wav&quot;/&gt;&#10;        &lt;/file&gt;&#10;        &lt;audio channels=&quot;2&quot; sampleRate=&quot;44100&quot;/&gt;&#10;      &lt;/audioTrack&gt;&#10;      &lt;audioTrack duration=&quot;17400&quot; muted=&quot;false&quot; slideId=&quot;{1AA3389F-3F1E-4748-83B2-144567DBA6F3}&quot; startTime=&quot;0&quot; stepIndex=&quot;0&quot; volume=&quot;1&quot;&gt;&#10;        &lt;file modifyTime=&quot;2014-06-01T06:03:07&quot; size=&quot;3069404&quot;&gt;&#10;          &lt;path full=&quot;D:\Documents\Дисциплины\Moodle-2014\Moodle-2013\Лекции\Lect-1\audio\Sun Jun 01 17-02-49 2014.wav&quot; relative=&quot;Lect-1\audio\Sun Jun 01 17-02-49 2014.wav&quot; resource=&quot;Sun Jun 01 17-02-49 2014.wav&quot;/&gt;&#10;        &lt;/file&gt;&#10;        &lt;audio channels=&quot;2&quot; sampleRate=&quot;44100&quot;/&gt;&#10;      &lt;/audioTrack&gt;&#10;      &lt;audioTrack duration=&quot;10370&quot; muted=&quot;false&quot; slideId=&quot;{1192DB6F-104E-4A32-835D-41FA9BFCF2FF}&quot; startTime=&quot;0&quot; stepIndex=&quot;0&quot; volume=&quot;1&quot;&gt;&#10;        &lt;file modifyTime=&quot;2014-06-01T06:03:28&quot; size=&quot;1829312&quot;&gt;&#10;          &lt;path full=&quot;D:\Documents\Дисциплины\Moodle-2014\Moodle-2013\Лекции\Lect-1\audio\Sun Jun 01 17-03-17 2014.wav&quot; relative=&quot;Lect-1\audio\Sun Jun 01 17-03-17 2014.wav&quot; resource=&quot;Sun Jun 01 17-03-17 2014.wav&quot;/&gt;&#10;        &lt;/file&gt;&#10;        &lt;audio channels=&quot;2&quot; sampleRate=&quot;44100&quot;/&gt;&#10;      &lt;/audioTrack&gt;&#10;      &lt;audioTrack duration=&quot;35660&quot; muted=&quot;false&quot; slideId=&quot;{EE3523DE-8D50-422A-90D7-989E329C026C}&quot; startTime=&quot;0&quot; stepIndex=&quot;0&quot; volume=&quot;1&quot;&gt;&#10;        &lt;file modifyTime=&quot;2014-06-01T06:04:23&quot; size=&quot;6290468&quot;&gt;&#10;          &lt;path full=&quot;D:\Documents\Дисциплины\Moodle-2014\Moodle-2013\Лекции\Lect-1\audio\Sun Jun 01 17-03-47 2014.wav&quot; relative=&quot;Lect-1\audio\Sun Jun 01 17-03-47 2014.wav&quot; resource=&quot;Sun Jun 01 17-03-47 2014.wav&quot;/&gt;&#10;        &lt;/file&gt;&#10;        &lt;audio channels=&quot;2&quot; sampleRate=&quot;44100&quot;/&gt;&#10;      &lt;/audioTrack&gt;&#10;      &lt;audioTrack duration=&quot;43700&quot; muted=&quot;false&quot; slideId=&quot;{47383AD8-91AA-4A15-9AE1-53430DCC3018}&quot; startTime=&quot;0&quot; stepIndex=&quot;0&quot; volume=&quot;1&quot;&gt;&#10;        &lt;file modifyTime=&quot;2014-06-01T06:06:59&quot; size=&quot;7708724&quot;&gt;&#10;          &lt;path full=&quot;D:\Documents\Дисциплины\Moodle-2014\Moodle-2013\Лекции\Lect-1\audio\Sun Jun 01 17-06-15 2014.wav&quot; relative=&quot;Lect-1\audio\Sun Jun 01 17-06-15 2014.wav&quot; resource=&quot;Sun Jun 01 17-06-15 2014.wav&quot;/&gt;&#10;        &lt;/file&gt;&#10;        &lt;audio channels=&quot;2&quot; sampleRate=&quot;44100&quot;/&gt;&#10;      &lt;/audioTrack&gt;&#10;      &lt;audioTrack duration=&quot;19840&quot; muted=&quot;false&quot; slideId=&quot;{B4B1DDAA-AE5D-4334-A8E5-30C195AEC98B}&quot; startTime=&quot;0&quot; stepIndex=&quot;0&quot; volume=&quot;1&quot;&gt;&#10;        &lt;file modifyTime=&quot;2014-06-01T06:08:14&quot; size=&quot;3499820&quot;&gt;&#10;          &lt;path full=&quot;D:\Documents\Дисциплины\Moodle-2014\Moodle-2013\Лекции\Lect-1\audio\Sun Jun 01 17-07-54 2014.wav&quot; relative=&quot;Lect-1\audio\Sun Jun 01 17-07-54 2014.wav&quot; resource=&quot;Sun Jun 01 17-07-54 2014.wav&quot;/&gt;&#10;        &lt;/file&gt;&#10;        &lt;audio channels=&quot;2&quot; sampleRate=&quot;44100&quot;/&gt;&#10;      &lt;/audioTrack&gt;&#10;      &lt;audioTrack duration=&quot;19230&quot; muted=&quot;false&quot; slideId=&quot;{A5FF5ADF-F88B-461F-A107-514095062BB1}&quot; startTime=&quot;0&quot; stepIndex=&quot;0&quot; volume=&quot;1&quot;&gt;&#10;        &lt;file modifyTime=&quot;2014-06-01T06:08:46&quot; size=&quot;3392216&quot;&gt;&#10;          &lt;path full=&quot;D:\Documents\Дисциплины\Moodle-2014\Moodle-2013\Лекции\Lect-1\audio\Sun Jun 01 17-08-26 2014.wav&quot; relative=&quot;Lect-1\audio\Sun Jun 01 17-08-26 2014.wav&quot; resource=&quot;Sun Jun 01 17-08-26 2014.wav&quot;/&gt;&#10;        &lt;/file&gt;&#10;        &lt;audio channels=&quot;2&quot; sampleRate=&quot;44100&quot;/&gt;&#10;      &lt;/audioTrack&gt;&#10;      &lt;audioTrack duration=&quot;46990&quot; muted=&quot;false&quot; slideId=&quot;{AF48154C-6821-425F-BCD6-D3D06CF1A4D3}&quot; startTime=&quot;0&quot; stepIndex=&quot;0&quot; volume=&quot;1&quot;&gt;&#10;        &lt;file modifyTime=&quot;2014-06-01T06:09:56&quot; size=&quot;8289080&quot;&gt;&#10;          &lt;path full=&quot;D:\Documents\Дисциплины\Moodle-2014\Moodle-2013\Лекции\Lect-1\audio\Sun Jun 01 17-09-09 2014.wav&quot; relative=&quot;Lect-1\audio\Sun Jun 01 17-09-09 2014.wav&quot; resource=&quot;Sun Jun 01 17-09-09 2014.wav&quot;/&gt;&#10;        &lt;/file&gt;&#10;        &lt;audio channels=&quot;2&quot; sampleRate=&quot;44100&quot;/&gt;&#10;      &lt;/audioTrack&gt;&#10;      &lt;audioTrack duration=&quot;60240&quot; muted=&quot;false&quot; slideId=&quot;{338E0625-1B65-4DD8-A4F8-2D55431A6DEC}&quot; startTime=&quot;0&quot; stepIndex=&quot;0&quot; volume=&quot;1&quot;&gt;&#10;        &lt;file modifyTime=&quot;2014-06-01T06:11:55&quot; size=&quot;10626380&quot;&gt;&#10;          &lt;path full=&quot;D:\Documents\Дисциплины\Moodle-2014\Moodle-2013\Лекции\Lect-1\audio\Sun Jun 01 17-10-54 2014.wav&quot; relative=&quot;Lect-1\audio\Sun Jun 01 17-10-54 2014.wav&quot; resource=&quot;Sun Jun 01 17-10-54 2014.wav&quot;/&gt;&#10;        &lt;/file&gt;&#10;        &lt;audio channels=&quot;2&quot; sampleRate=&quot;44100&quot;/&gt;&#10;      &lt;/audioTrack&gt;&#10;      &lt;audioTrack duration=&quot;50600&quot; muted=&quot;false&quot; slideId=&quot;{D07AB3D1-97D5-4968-AFFB-70E3072ED7C6}&quot; startTime=&quot;0&quot; stepIndex=&quot;0&quot; volume=&quot;1&quot;&gt;&#10;        &lt;file modifyTime=&quot;2014-06-01T06:13:00&quot; size=&quot;8925884&quot;&gt;&#10;          &lt;path full=&quot;D:\Documents\Дисциплины\Moodle-2014\Moodle-2013\Лекции\Lect-1\audio\Sun Jun 01 17-12-09 2014.wav&quot; relative=&quot;Lect-1\audio\Sun Jun 01 17-12-09 2014.wav&quot; resource=&quot;Sun Jun 01 17-12-09 2014.wav&quot;/&gt;&#10;        &lt;/file&gt;&#10;        &lt;audio channels=&quot;2&quot; sampleRate=&quot;44100&quot;/&gt;&#10;      &lt;/audioTrack&gt;&#10;      &lt;audioTrack duration=&quot;63780&quot; muted=&quot;false&quot; slideId=&quot;{63E7F3E2-5A6B-4ACD-BB09-05E3075BD0FF}&quot; startTime=&quot;0&quot; stepIndex=&quot;0&quot; volume=&quot;1&quot;&gt;&#10;        &lt;file modifyTime=&quot;2014-06-01T06:14:56&quot; size=&quot;11250836&quot;&gt;&#10;          &lt;path full=&quot;D:\Documents\Дисциплины\Moodle-2014\Moodle-2013\Лекции\Lect-1\audio\Sun Jun 01 17-13-52 2014.wav&quot; relative=&quot;Lect-1\audio\Sun Jun 01 17-13-52 2014.wav&quot; resource=&quot;Sun Jun 01 17-13-52 2014.wav&quot;/&gt;&#10;        &lt;/file&gt;&#10;        &lt;audio channels=&quot;2&quot; sampleRate=&quot;44100&quot;/&gt;&#10;      &lt;/audioTrack&gt;&#10;      &lt;audioTrack duration=&quot;18020&quot; muted=&quot;false&quot; slideId=&quot;{33E9A703-6554-410B-B097-7E1D5B7F63E9}&quot; startTime=&quot;0&quot; stepIndex=&quot;0&quot; volume=&quot;1&quot;&gt;&#10;        &lt;file modifyTime=&quot;2014-06-01T06:15:58&quot; size=&quot;3178772&quot;&gt;&#10;          &lt;path full=&quot;D:\Documents\Дисциплины\Moodle-2014\Moodle-2013\Лекции\Lect-1\audio\Sun Jun 01 17-15-39 2014.wav&quot; relative=&quot;Lect-1\audio\Sun Jun 01 17-15-39 2014.wav&quot; resource=&quot;Sun Jun 01 17-15-39 2014.wav&quot;/&gt;&#10;        &lt;/file&gt;&#10;        &lt;audio channels=&quot;2&quot; sampleRate=&quot;44100&quot;/&gt;&#10;      &lt;/audioTrack&gt;&#10;      &lt;audioTrack duration=&quot;18480&quot; muted=&quot;false&quot; slideId=&quot;{36EBDD29-B7C6-4B5C-BE6B-88E7451159C8}&quot; startTime=&quot;0&quot; stepIndex=&quot;0&quot; volume=&quot;1&quot;&gt;&#10;        &lt;file modifyTime=&quot;2014-06-01T06:16:34&quot; size=&quot;3259916&quot;&gt;&#10;          &lt;path full=&quot;D:\Documents\Дисциплины\Moodle-2014\Moodle-2013\Лекции\Lect-1\audio\Sun Jun 01 17-16-15 2014.wav&quot; relative=&quot;Lect-1\audio\Sun Jun 01 17-16-15 2014.wav&quot; resource=&quot;Sun Jun 01 17-16-15 2014.wav&quot;/&gt;&#10;        &lt;/file&gt;&#10;        &lt;audio channels=&quot;2&quot; sampleRate=&quot;44100&quot;/&gt;&#10;      &lt;/audioTrack&gt;&#10;      &lt;audioTrack duration=&quot;49700&quot; muted=&quot;false&quot; slideId=&quot;{99CBD65B-4DC4-4827-A32A-8ECC1E5CFDBD}&quot; startTime=&quot;0&quot; stepIndex=&quot;0&quot; volume=&quot;1&quot;&gt;&#10;        &lt;file modifyTime=&quot;2014-06-01T06:17:36&quot; size=&quot;8767124&quot;&gt;&#10;          &lt;path full=&quot;D:\Documents\Дисциплины\Moodle-2014\Moodle-2013\Лекции\Lect-1\audio\Sun Jun 01 17-16-46 2014.wav&quot; relative=&quot;Lect-1\audio\Sun Jun 01 17-16-46 2014.wav&quot; resource=&quot;Sun Jun 01 17-16-46 2014.wav&quot;/&gt;&#10;        &lt;/file&gt;&#10;        &lt;audio channels=&quot;2&quot; sampleRate=&quot;44100&quot;/&gt;&#10;      &lt;/audioTrack&gt;&#10;      &lt;audioTrack duration=&quot;32000&quot; muted=&quot;false&quot; slideId=&quot;{3C88915E-0BCF-46B6-97BC-5D23C7E0481C}&quot; startTime=&quot;0&quot; stepIndex=&quot;0&quot; volume=&quot;1&quot;&gt;&#10;        &lt;file modifyTime=&quot;2014-06-01T06:22:00&quot; size=&quot;5644844&quot;&gt;&#10;          &lt;path full=&quot;D:\Documents\Дисциплины\Moodle-2014\Moodle-2013\Лекции\Lect-1\audio\Sun Jun 01 17-21-27 2014.wav&quot; relative=&quot;Lect-1\audio\Sun Jun 01 17-21-27 2014.wav&quot; resource=&quot;Sun Jun 01 17-21-27 2014.wav&quot;/&gt;&#10;        &lt;/file&gt;&#10;        &lt;audio channels=&quot;2&quot; sampleRate=&quot;44100&quot;/&gt;&#10;      &lt;/audioTrack&gt;&#10;      &lt;audioTrack duration=&quot;42670&quot; muted=&quot;false&quot; slideId=&quot;{BE8F9F46-7B0E-4DC9-88EE-B04EB81E95C6}&quot; startTime=&quot;0&quot; stepIndex=&quot;0&quot; volume=&quot;1&quot;&gt;&#10;        &lt;file modifyTime=&quot;2014-06-01T06:22:58&quot; size=&quot;7527032&quot;&gt;&#10;          &lt;path full=&quot;D:\Documents\Дисциплины\Moodle-2014\Moodle-2013\Лекции\Lect-1\audio\Sun Jun 01 17-22-15 2014.wav&quot; relative=&quot;Lect-1\audio\Sun Jun 01 17-22-15 2014.wav&quot; resource=&quot;Sun Jun 01 17-22-15 2014.wav&quot;/&gt;&#10;        &lt;/file&gt;&#10;        &lt;audio channels=&quot;2&quot; sampleRate=&quot;44100&quot;/&gt;&#10;      &lt;/audioTrack&gt;&#10;      &lt;audioTrack duration=&quot;24830&quot; muted=&quot;false&quot; slideId=&quot;{FBF5C8A9-072F-452F-A284-C9DC686BF85D}&quot; startTime=&quot;0&quot; stepIndex=&quot;0&quot; volume=&quot;1&quot;&gt;&#10;        &lt;file modifyTime=&quot;2014-06-01T06:23:38&quot; size=&quot;4380056&quot;&gt;&#10;          &lt;path full=&quot;D:\Documents\Дисциплины\Moodle-2014\Moodle-2013\Лекции\Lect-1\audio\Sun Jun 01 17-23-13 2014.wav&quot; relative=&quot;Lect-1\audio\Sun Jun 01 17-23-13 2014.wav&quot; resource=&quot;Sun Jun 01 17-23-13 2014.wav&quot;/&gt;&#10;        &lt;/file&gt;&#10;        &lt;audio channels=&quot;2&quot; sampleRate=&quot;44100&quot;/&gt;&#10;      &lt;/audioTrack&gt;&#10;      &lt;audioTrack duration=&quot;9150&quot; muted=&quot;false&quot; slideId=&quot;{4195A1E5-9B74-4F52-9F2A-8C921E8B896F}&quot; startTime=&quot;0&quot; stepIndex=&quot;0&quot; volume=&quot;1&quot;&gt;&#10;        &lt;file modifyTime=&quot;2014-06-01T06:24:18&quot; size=&quot;1614104&quot;&gt;&#10;          &lt;path full=&quot;D:\Documents\Дисциплины\Moodle-2014\Moodle-2013\Лекции\Lect-1\audio\Sun Jun 01 17-24-09 2014.wav&quot; relative=&quot;Lect-1\audio\Sun Jun 01 17-24-09 2014.wav&quot; resource=&quot;Sun Jun 01 17-24-09 2014.wav&quot;/&gt;&#10;        &lt;/file&gt;&#10;        &lt;audio channels=&quot;2&quot; sampleRate=&quot;44100&quot;/&gt;&#10;      &lt;/audioTrack&gt;&#10;      &lt;audioTrack duration=&quot;8450&quot; muted=&quot;false&quot; slideId=&quot;{3864E923-F8D7-4305-9B14-BCCCB81AA296}&quot; startTime=&quot;0&quot; stepIndex=&quot;0&quot; volume=&quot;1&quot;&gt;&#10;        &lt;file modifyTime=&quot;2014-06-01T06:25:55&quot; size=&quot;1490624&quot;&gt;&#10;          &lt;path full=&quot;D:\Documents\Дисциплины\Moodle-2014\Moodle-2013\Лекции\Lect-1\audio\Sun Jun 01 17-25-46 2014.wav&quot; relative=&quot;Lect-1\audio\Sun Jun 01 17-25-46 2014.wav&quot; resource=&quot;Sun Jun 01 17-25-46 2014.wav&quot;/&gt;&#10;        &lt;/file&gt;&#10;        &lt;audio channels=&quot;2&quot; sampleRate=&quot;44100&quot;/&gt;&#10;      &lt;/audioTrack&gt;&#10;    &lt;/audioTracks&gt;&#10;  &lt;/narration&gt;&#10;&#10;&lt;/presentation&gt;&#10;"/>
  <p:tag name="ISPRING_RESOURCE_PATHS_HASH_2" val="63bfb924d5dc5c1737db4eb19968e542c61ed7"/>
  <p:tag name="ISPRING_PRESENTER_PHOTO_0" val="jpeg|/9j/4AAQSkZJRgABAQEAZABkAAD/2wBDAAEBAQEBAQEBAQEBAQEBAQEBAQEBAQEBAQEBAQEBAQEB&#10;AQEBAQEBAQEBAQEBAQEBAQEBAQEBAQEBAQEBAQEBAQH/2wBDAQEBAQEBAQEBAQEBAQEBAQEBAQEB&#10;AQEBAQEBAQEBAQEBAQEBAQEBAQEBAQEBAQEBAQEBAQEBAQEBAQEBAQEBAQH/wgARCACxAJQDASIA&#10;AhEBAxEB/8QAHgAAAAYDAQEAAAAAAAAAAAAAAAMEBQYHAggJAQr/xAAaAQABBQEAAAAAAAAAAAAA&#10;AAABAAIDBAUG/9oADAMBAAIQAxAAAAHtPkSJ7hvmGCRvqWJJTg/kZpNnXPpJy+WF0kr/AFDFfPLt&#10;u2brLnTFwXq6j0kPad6V6icMAgk8KxCMJxb0m3i7ttzPx9HGsui1rZO3xuK6vt2pm8r7C6M1dE6E&#10;dbeEW3MkHacxEbu5SjIjNI8YAJCX4UFizObAW6c6D9BNSef3drZlDpzm7zi5pnbUgQw+dV9VOlzz&#10;JrQ0MboGpblO1iLjEihFQCwxNxXpKRUPktega8VE9SrluspOr51Wdi1tbI6klCsV1bOplvS1JnZh&#10;76/P27VN6ve5paamMT1gLDE3EgpNZKvndVRy6t2WXBOW6+5GiMvlmwonOo0ukV6yeJo7MD6hYb/V&#10;Kx1iBXucssOTHNcqHgYmhsVR4tZa0nMGis1REbBr7KvZySrIhk9Nc051JlulPsbEIXJIalyXxCbB&#10;6DkHRY2LZ6a09IcHLQSA+Jsp7dG5miEpiqfAqstXlrWOwFlx+kcXf2we9eFLdS0iqg3kmpwncXmL&#10;bfS8VvUrbVTpHE1CraFoKEZrtDo/poD2B075Dx4Q7O6upfVW7P7F6J9jtOzxRtvYS1ud6mFb1v0b&#10;6LmPnw1JzSVqG7O7fE/1sn1Bu3zB7iKx3DHPAJ3F9EaSKJCdegBSIXZrjO23Xj5+PpT1X/Onu7C2&#10;GBv0j6dy/Sa27j2c3r82E3FMED1DeqRcQ3hzmckI4A8IzWIp3bUi5hdPo4+cnsLcdrrZehUxae9/&#10;GDvD8xVwxDElBnRHlFOIRpQJKXBGAEac5E1y05rdnJP6cAs9g9d3AmzDEi6Q9guEm9GikgPJxKga&#10;q8T4pG4F4gqAmARSUBoSv4DneJgAj3UACbLALQl1BANmJAEERXoCcV6AmeACQ//EAC8QAAAGAgED&#10;AwQBAwUAAAAAAAABAgMEBQYRBxASIRMUMQgVIkEWIDM1FyQ0NkL/2gAIAQEAAQUC/o2NjY7HNa0O&#10;1YNKklsbG/6S6bGxsbF1e11BDyTnS8fFnm91ZPu2b7y49taxV1PIeSwFUPMuXIXjma1eQI2NjfUu&#10;myGwahZ2kOog5/mNjk1m7FKYUmulNmTKx6bndHacSqBPOIrHbG7eXg+VpuGBvrvqZhStDnx+ainj&#10;R/uDtHhUNiOWJ1ZJm4FVSii8U16Ff6XVhJtOL+1Cm51XL4vvDss5JWxsbGwQ2DCg4sc0t+vjGGV/&#10;+/jGRJaNKyQSTPQd7NOkQ5Bp45OcI1UZ3MSMEfQgQPooPK8cqbexrFY6nJMdGww0giQ14bTsPMIM&#10;pG0pzHucLhqO0U8jBb6ECBmDChKcHIZ9+PUMUodVZX1lFNeb5rAcoMwXaIvMsKnbZ5UvZDsPL0Tk&#10;5fF763hdpftSMECBAuhh5WkyXNFk8d558o5e1OlU1YxcdWiPiVO4zbZzSuSrR+nyNgNQrhqwtoXu&#10;abAXpMGAQIwQIF0MSleJjh6yZqUu6jSEktTEWSk4cZoUxLdlWzRnM+z1Mg2IECImTqQvCFWKLIgQ&#10;IENDYM/EpYmqMT1t9rT/AKjcaYvcl5w4zWTWkGxq8mu7q6bldpO2jRFGW45IpENBPTY/ZGNhxYlL&#10;EwxMSSh2MtN9xEfuE+k/EbUzFYTXNylNOkcZIqamDaMQo7MRojBeQXVatE4sSD2JIlIISi/ByZoS&#10;WJUhbK3IjsVmydOC85BbVNSZUDPp1aAQIECBBxYWYfD4lC0mxK2LW2iranYro0pLeM1pg8cisif7&#10;SGqqL3Mp3J5mGZd5IyMEYI+hBagow+YePw+RrPk/No9vKwnHF5fw5Bu7OsmfyOeQLJLNSGGrGwew&#10;LGW5hfVFOadn8Ocjt5NWEYIwXQjClBSxYSGYMa+5kwWqLI+XsqvzP4+nOWcjC864/ay2LBdsoD7R&#10;IU3g+AuXBemhtPPd0VvyXDlzIEnHOe84p14/z5g9qIMuJZxSBGYv+esVrhcc4cg2QsZ0u0kLUZhv&#10;57h9NE/smRdrGdSePbO8wLBKSY24YmSmYUaZOft5SSLbv9xKlJFdZzqiTRc957WqhfUZjK46lmYM&#10;9noGEF+J73wlZnWch8kZFa0GF0vtlI4s5AVx7kSzHOd0qn4wcMu5J6Bn3dO4EYJShsbJXRZkQ12J&#10;VsVU9ymsDr41m1zDhX8NyvGcPey8uLreTYYl9UNzG9irZub/ABI/yUYT5G+ilDfk/juSbxkFF5Sl&#10;GuGbD7txlzFk68o5D4TuI6p2PV32tfPVo7Y8omRbc2SVKJCCeJ4yV47vOyH7X4CFeJcf1FIkvtBl&#10;aHD354NyhNTxPGJ7sobuXj9vXuMOs5FcfyHIjPYW66Y9o2aiTodwMwSujheGFfgfyYJJIItjFblE&#10;XD21fkx2bq8s9twchPpNmFAj2DPoZgj0DCzEc9KMJG/OxDX2yE+CeV3nMvfb8Cb87G9A9pPfQzHg&#10;K+V/Mb+4v4MfsxX/AOSb/wAa/wD8m7/6H/7H6c+Qfx+h/8QAOxEAAQIEAgYHBQYHAAAAAAAAAQIR&#10;AAMSITFBBBNRYXGBEDJCkaHB8AUiUrHRI3KC0uHxICRikqKzwv/aAAgBAwEBPwGOcAKJAAqJsAIO&#10;iFA+2molf03W24kMgH8ZgolvaYSn49Wlv9z94hOiqmCqXMlzCHcOxs2yoA7ASl8UuLwpCkKKVpKV&#10;DEHH9thzjKOfRs3/AKdGhJTSFAEzVvqzgwdgEn4z2tttkTPZcqa1cwoX2qQ6XVY2ccWDJd2CXhfs&#10;Qjqz00viQpKnLN7t9hziT7KXJA1c9FTHGqmsMzW/bHFmnqlrllExR10t2UsGsqAdrISkVFzQBbb0&#10;22dDZfK0ey5RWJRPZVN5F0l+JQrHsvBsd/8Ajl3+UKcPxz63OEgZbxhGny6dZMa9Pzo81Afwpuec&#10;aHo40eWAF6wTEImoU1IpnISohV1MQfd3gBWbBYOtloRI0lYLPpUoSzKlsxOsrqZJwU6bIVXdqYJl&#10;axKWDHtC3aCRffCGVNmy/wCZQUP9pOkamQqwICCwNN/dM0JUbn3ksY02XMnSl00poQVrUXSKJQUp&#10;TkBVzQyRtObQD0kwgGJUzXaHoa6UgS5eo9wC5SWDs12AxvtSnMJfM3AdNRwOTF38GhclRNWATjuT&#10;She8GyhgTC0KZnmFILtUSnx9cY0qaJWh6WFICkzJYkpN3SslgUkZX5tlGzj9IGGHcIcbR3wmE5cv&#10;CNEm0T01KZBJCh2U1hqm6guwemz5wjIB7keJAcmwD79mMTdHSlAVr5SsCWUp11JwFOJD4YnIYxMc&#10;WewU34cz+ZXC0aXPXMnTU1LMtMw0oUSZaWZLpR1HYEYWfODAPQBAidN1SSrE3pS2JIZt4L3wj2Zp&#10;yZ0hEoq+1lhKFBXWWhgyxuxr+FaVFzUEoK1lqSvYKZalDg9J6vAO+EaVPTo8hc6f1Q1Mt2XNWeqk&#10;2PHO1RwSY1xmTFqVbWLUu2AKzUQOB/WGyyjDLPLc0P67oVPljN+F/HC/F9ouIVpZ7Kea7nut5wpa&#10;1l1qKtmwDdEicuSUzZaqVpPwg2s4ILgpUHSUkMU2LiJftzR9RUqoTwBVJaZiKXomUqSEKIKiSK0i&#10;p0khCTpelztMm6ycX7KJYcS0JLWSC7ZVHFRxODEsdnhCZqk4qB4i/l5wmcnO3C8axG1H9qvpA+UA&#10;v0JUwO7DjFXDmWeDjwfhhGe9x9Yv3et8eHrl0bRugejG+EXLPBIcHIlsGaFlk7Lhs+i0MNkU+ve/&#10;NAjA93QCxEDDAj5cvOFl6W325t5eMARaxzzw5YNv6U9VP3f+lR+nyHQesn12FRM64/BCuqn7vmI9&#10;fKMxygZ8fpAj/8QAQBEAAQIEAgcEBggEBwAAAAAAAQIRAAMSITFBBBMiUWFxkTJCgfAQYqGxweEF&#10;FBUzUnKC0SNDstJTc5Kis7TC/9oACAECAQE/AfQSAHUQALl4+0EKJEmVMm5awjVoPKrabcqmlXdK&#10;hePrS/8ABS7O2s2hshV06uxybHe2EfaEtNpkuZLfvFIp/wBT9N97WMIWiakKlqC0HNJcfuDvBEdf&#10;ERh090UqyTbn8vTp61rWZVVMtNzSHrsguoXBCXsC92IwIiVpMyWqwSzm5NmtTlYYtk7sA15elVd3&#10;DLPk2KU2xItxidpAWQlctRQWL2chJAN7EE03IObEApMaIFyZgUkJ1K9WkhJUQquhmq7yQtnzbJ7A&#10;dd8YdR1yEX8gf2wIEfScymYWDKKUFxTdrbXadO97bwqzSEKJ7Kj+K2AHB7dbwlDtiGYNu5bxxjSA&#10;Qc7EY2PSNCNepAIat8T3arPa7Aq9UhPIQQ8F3wHnw9Bw8+c40mb9Zmk0UGXMMohyfulqRZqXBILF&#10;r5OllK0c1pUULkgpDCWorK1EJTklIerutVxpvEuZO20gqUUTEpTiKt5uLLfZOLEUllApCgoSgqZS&#10;sEALpxLgbQf7z1ila6dmsoUaY0RSJM6U9wpVKEpCQXXsNiA227qOXH0+EboX7g0T006TNLdohQN7&#10;hxiS+RJG9oSbAoJBIbHkwcMQd4BHjEm0o9rWEy1JHgntCxDNtONlwz5FSFitRFVgbX4dI0aWFT5Z&#10;v/DJUBssySsbWzdqLfm6qx5n9vQY6Esc8cIXd+nSNLlkoNg4GzbaBTtb6sElk1Puqu0uylDCzXqY&#10;Fkl2Q5VjgMPGESylKVa6VfIFsQDcFKlf7fbYAqezgHIg547W1iHGJ+B0eUiXJlkJS+rF2Y7W0Q4L&#10;gXsAbXuXs/j1+BHoY7vd+0E4hvEcDCk+LvCpdZbrGn6FNkTjMAJkTqVyym1K1Euj8QIuagECZZy+&#10;shITSjaQxDj+MkBgF32VEkJNLlrCkZudFkTNInCVIcrW9cxyKGAURSzpILVPSaCKVJSrYoEg6oFw&#10;jZysoJSG5EJHLC0UwQzePwg4wxJfjh8L7/fDZefdADRLkyp2jCXNTVLXLZSSc0kpJtcXqDgginGJ&#10;n0NOlTm2dStTpmApekmtzLSoLvUSxG395rAFCNB0eXoks0JyJUrvG2D+b3gmtVRY1Fzx3E2GIvh4&#10;QzYOOeHQxfMdPnF/Jg++CGg7t0aClE6Xq1lSQgzCohgRKUKkhL1APMrDtYF2uRA0eZrTooAMyoBE&#10;zsoaoFMyraYNtN+ly4ClGmUsKsu8sj1gct1RYtnbnAzyxOHJof29Idob1hBMYi3k/OMY0VQQpT4a&#10;tduNJAqwdyaRZ3LxLmKSpKwTWFBRKr/hLcjSAS7sGjTVYNczdotY0hi+HeISScqAM7E8MfaYYw5Z&#10;3h+Ps+cP7yx4Wt4QA45E/CPIgM+D2UAOJSQFc0EhQ4hrO8CxJ4eGIx884ndqW5qOplEDAgKFTHcz&#10;jwbCCYJt59gjI4R06coVgfyiBj4D+tUJ7A85R3v0y/6oTgv9X/mF/wAr/L0b/rSo7p/KP+OVBxH5&#10;v7YGPSPnH//EAFcQAAEDAgMDBgcKCgYGCwAAAAIBAwQREgAFEyEiMQYUIzJBUTNCQ2FxgfAQFSAk&#10;UmJykaGxU2NzgoOSssHR4QclosLS8RZEk7O0wzQ1dHV3o7W24vLz/9oACAEBAAY/Avc/l7vsnudQ&#10;vXs+/rY2k2i7dms0irTj4/mxsGvbuqh7Oxd1V4r1MJuqKcE3aJTspu22+57en4X8/hLNzJ3SaraK&#10;JtNxeKo2F1xEDYmemHkm3MPRsmaaykdRwBJlBdmOslutrzhy7Rd3jO9kPwenhyRPzOc+YCaahzpR&#10;mrd9rbQIrqIIuPjfZ5TTbdxc07Y4zpiKualuo6ZLuihpaXSGZmeA0M2lRyXRVvQzCWzZb8aaQyZc&#10;aIbStM97Tacccd/C4TmvKzPRdK+1RlPPC8ZuFVtWZr77eo6+ZleY9HXU6TDAy5OVZ6C0uYkxkiyH&#10;EU7UFvMIygt2mN+ocaxrU39TT0sCNPeyapGHM5LzZodhWVjPjRty4uox1/0uKbU7POnm+B/DHb8F&#10;/MJ74sxWEqRESVMy8Gy0i9Z1wk6MMOOvuC1CbcIIbDQnayyKrzczMK3SNoA8YC35TyWAlRVqVBbk&#10;M1QSbMFvBQ8Ud7fsPonNT9FiSKtrZchgtKJYjl1PpCSkFmEFapcpoq8E30olyfNHcwRoi1uJUReN&#10;CQUX9nF9CogKKd975Erp/OIYxGH6TCuFcpuIt1tbhYGt4NeMJSSsC8Ok/wDK0gkOxkSOhAEUNYGN&#10;KzeEWmwucHS8mZf/AK+9sw1TNojaXCZXE4wKUB4qNA1vD8h5zpPwXue1Me1cf5fA7cbfPwrwrs/s&#10;45NIwqpH99J5P7UQVeSK2DFVXq2tlILf6PS/G4Fiw3HjoAlqGq1WlKJQBEcN6wKbqpvFVVIlXuNS&#10;6n/LxTmjG1a9VFVa+nrfPwQ8zFktqIbSbE629Rd3xsCZ3qKpaKKqJxQtu76Q/wBng91eGm3VEWnq&#10;6o3YU4bvSCPR3D46XUvW67xuvghktzlNg7NPXcFrj5FxpnTau+XZ0f43HJ7LXzeQ1kvEy46Nk0mo&#10;8U5StvPRkKNJY6Iw17m9RvwjePXX4HHHt+/H7se23H24y5ESrgZ8GmtKoOrCkod6XCVvR9JZ+kwr&#10;7pE49vKlypREXgqW2iO7v2M/i8Nrs83Z2cafm4qid/dsXHCteK02pXZhE7K9yd23Gy1PF4d/+HC/&#10;b3UUtv52AzGwk5w0QvGyZC43bsJbbSbUbd87v91hJLxPJKySFNehki0YlJpc3daOO4Tltrc3nIHG&#10;PorOj1YruPb7sf5fB9vv9xcDSu5m0RF2om661IbVVr6Q3A1MHIFCFppVG5eBImxBT6dMJWi0Wnb3&#10;1p1cWqVPpbURE9rMVEkLiqV20Su9cnzcJVOCL56U2ba4r6e2v629g+Pya9uxdlMRwbNBMSuQVWiG&#10;KL2EPVIeu24H+6ddxygkpahjBgsiIgg2C7JNXBRabpXMj0d/5LosebHdw7K/A7Pux9nH3FTBgJIt&#10;M1gCdpIpAVki0FRCuEyIg3Cwzu0VdR4l2cVOu3eG7q4sF9sQKoM1fSOqlTZpstirj9vj6IfosAjj&#10;MZ9tw0QEccNlXNvkhfBhwiLxAZP/AGuLFZOPIpboElaKlK0OtpW/Tw6TjZkQ0VARdpqnmRVL599j&#10;mKReSc9yPtRXxbJ1abaKiFZ1R64YJqXCMDJaIisPQX2kW1EVWnkUS/Wbw1KFPAOgWwUVVFy5DSu3&#10;HKWUY9eblkUDpRC0Yz8hwAXqkI85ZP8AF6nwvb+OOzC4r24kAKaYe+XS21TncBE14vOk8aRBfkSW&#10;mDv8G5+NdwjLe7a3YnCiWpSn62Ck5i68jDoONuJDJWJCCqLp6Mnwgg2RaxsCTbc3/WnOj0sZgzLz&#10;yXnDzpK1loXPygbFZGvqTud29UfiwNgfOW23P+k/FWtVlVU1ZWMysoS6S2UidIyB2jq2jv3h5Pwm&#10;EdbSjIwVcitoNbpImAWU3vJnreU8G5ptuO6TWIBZBLCRIe1Ws1bkDGAorl7qA9bmCOfFBHSe1B/B&#10;yW3W2/iuqLQXz4Ik2HOgFbNVUFVdRtTV2Na5cHQnzdxvTdbjQXdXVcaLdcRoCXzGPVxk+TCqDrz8&#10;0f0BaRUGBc7Llzpz1NQnXEEYkIAJvT+Laur0nuf5+57Jj+K09393CvrTewtFxlapJejsSZzTNw1V&#10;py6xtWXEXd6Vu6y/ymm410uEUuqvZ3JXtxWyq+hFFVTeTYuFOxOC8UpTivzcI42iIDREnBd5VXbw&#10;612BN8RJt9RREXalbNiLvbp2p4mNrAea4N7vrW3etx0dLRooiK1S5e35XVW/Cx2ySr9zLd2xEcNK&#10;CR/neEw9HmsMpYEloXmQt0VAERGlO4id3RMT/Ke79uzbj1+v6sfzp7q+vHb29+CQ0rqIcc7nbAFs&#10;6LVE/DiXgDA+jwhIepYpsmVwF0rJaZXqG7qkNhn+UxxVFXZvKqotuy1U3brcGtKEgqW3iq03fpbx&#10;YBpqKbeWQ4mpIkrIbaslHda1zZW75CPKLlxXggVHTA7XECTEchkGXR2mXm31Nk9aoC4j1G6uRhEj&#10;0emPUc/FNYqdbk71oqW9iDile1dvGndwwBXKC3oiLTUUOqpu+LcTbYlZ+MxJkMKiMk4jTLCNoCxt&#10;0XX7z3teQ+4rJm+fk22sef4P2+57L/ix9fHBAQoQqlqiSIQqncQGijhAbbaZaG7o22wbFFW1VWgI&#10;g73lMd1KV7N7dtX87CAlK3ChV7uK4cNWrldtGhApNkncib25i8WqawtmVQRDVKIiAPAejEr+vjUA&#10;h03K1pxRU2X0wryqlEVbiKiLaPFVTq7uHSmtE6Iut82NmRJjOsuo2qm8y9GMC3hd3wPUbcb8nhuP&#10;HDTab6qKZmSqq3GbjrhK446745n0mPTw7a/nY9vv+B/DC49u3H144f5YKlaptRO+nZs+bhK/XWtU&#10;T52OdR87lwXE3UBmPDeZovGuuC6btq7hh0eFcLlTn0WbQt9yK3NB5FTavQtNoN125Z0eDRjlZm/N&#10;31VXOfQI7yERcXAacRlxsy8Sw8LFfllNJFSkhRQCdFOsqgAiIkXyADFF3rqIgpXbVep43W+RiLWt&#10;zmq4dU4mrzgLavjAOnoh+Tx7Urj+PDH8cfzx9nuen4C4lZjPe5tBgslIlvUqQtDbQWQ8pKecII8V&#10;gd+RIcabb8LjJs+kMsxiz+HLzYITZKSx4YZ5meWxUqSITpAzDZ52+Ldjj8i8GwIwbwjrLy6ZdoKi&#10;iq+MiqN3V6mAV1XN5a3C+tqXd6JujvYTTecPhxWtEVK7VqNw4sFxXCHsFeJp4lP7+EcNUBpi519x&#10;V3GWw2kl62jqKPhHPJN/jPBclctzlEicl/6Qco1YZyVcU8j5VRpMeEDhDtXL8uz+JMyIMyhWExFz&#10;iQmZqkRBzJyQqUoQqtUWqKKitFQ/k2luY9tmPb+17vb8Bf3YQARSNSQREdpERLaIiPf3Y/0eyl7W&#10;yzLJmrPntLVjNM2j3tizEMdjuW5SpGgSEozMzZVkRr4sGK6/yOSG6DOf8nkztvKn3DsYeMM1mszs&#10;lnHRbcvzdkItHlquXzo8CdarUd1tyXEfjvwJMWUUWVFmN6T8eSiVNmQ1cQ6w3AaoHRyAcbkRnHIz&#10;jTuNrLhCtVSwaht48LvGwgiDoJt2CC3n6VOwb/n43+gaLrnerh7VrRF3d8x+Rhuc8ynvPGcuZbPq&#10;ZvKjn0aL+FgQnkvfJOjlTA5oGo0ExHOReVrvOtwOUeZSBVdpMTJGV5eCbqj4XRlL1uzDHJzOJLpc&#10;qMojWNyJTuqXKPKooALeYA6W+ea5a1pxs6juXvPgLOdoWnKlaPudn2+5/NPdObPfj5fCBFI5mYSG&#10;oMQU71kSjaa3fp4cGLPk8pJIVQY+QR1KIp0r0mcTeb5fYnjLH52VdlnHEiLDWNycyt9t9g4eW3PT&#10;pEZ9lG3GZmdyQSQouNm425zCPlgkLu1fK4QeCbLRRERBQUoiIPi2jjM4JbSy3lPPt2+RzCLDmhT5&#10;txl+kxzuJpROUUVlG4c1V0m5jDVxjlmZqnXjLcfMZRfGctkOavSQedxXnokmObEuG8USdAlha7Hk&#10;NWobTqDdadpAQl0seQ243IjOOtONOYV961pEFSNF2A2KDcRER2iIJ+EM9LAZxnrD0bJiqsDKzRWZ&#10;Obgv+tTeo7EydzyMUUbmZr4SU4GWdBLEAAAFsRbBtsUBttsEsbaARoINtiloiI2BjOGgMHGMgh5X&#10;yeZIC2a0Zg8zzBF27CCZmpsF8g41nAEwxLhSZEKZGeB+PLiOqxJjyB6j8d1FQwdG4kS3rCZsG24w&#10;bjbot5yUTlhC2JZmojl2bAiIQ0YzrLIqXXFaqpmWXzbqeHHYOEbzccz5JSFol2aM++OVKpHb/wBb&#10;ZUjyxw7VLMIUNunlONAn5ZMh5nl7iKrc/LZTM+GdvWtkxDdbSi7FEjv8+Osnm7cfwT/5YNrIoGZc&#10;qHhW3nKKOSZL51CZLaezOYzd1XY2VoDmzSkYtiTcu5ONb25kGXtLJS7YgrmmcFmckrE4kwMNPyXg&#10;sc7zSXMzWZx5zm0uTmT9a1v1Zjr+nv8AihaOxKqtExtX+f14PzU4eda/uxxTj9de352OWGWqaUdZ&#10;yjMm2lrdeCyobzg9hNUBgfl6nhPExb2rSmyqqvYlMaTvKjI8oz3LFPL8zzd7NsqaitOx95vJMxhS&#10;JrEjM5DFz9r0cm/el0XITs6R02XlE5SOZ7l/KvL7keyVMsT+p9WO4onKldM7z6XGlAYNRVJuNCdb&#10;Vw45zEaVjEidIKyPCYfmPl8lmIyb7pefcbLErN5RVlZvMmZw/anB/N5T2YOW3eKCydK63frjiOz7&#10;Nv8AexVK0Ie/gvBccVrXsWnycLNynMJ2UTS603KZ0jLJBrW7pTiOtI8FOISheDaqWby1EczdyvlR&#10;HvC8c5hjAzFW7aKDWbZLzUfGRbpWWTT499RFcx5M8pocqq6jMJ/JcxjfSalOzcsdMV4dLDaNKbU7&#10;u1eOxFx9mzb9Fcd/ZtXt7sfWm3z4LtqS+pB3P2t/C8eP1be752MsBNjeawczyl306KZlGT6SHAP0&#10;X4zEuTyOnyizb+qsm0RInoxSW3HJ+YtWPR/jUDL2pHMSvX+tDheEpYbNjUdERBRtVa6Ut0V2Eoaj&#10;jmoOsrbF8hw+lPSc6VyGMya61yS5Qy2YOeRD0OZQZ0heaxeVDZPvNczKLI0IGeuahtOwFUZwBPy6&#10;Jlcf+fnov62OVBNGISM2jx+Tse7tLPZTcCRSip1MvOaSecMUDhVKIlKIKcMD+9PN68DXsKi8fG7P&#10;1hx7U/xDj2rj+PBU7aY4r6kr9fnTh6sfuTbXzY9l29vsGPr4e3i4+7zquz9rCDtWlEJe8vHX9Ysf&#10;x83mxl+cNIquZRmELNQoVq2wZAPugKru1OOjjOnw6bGTZgoq4Bll7mXuVVURmbLguNyBDaPTIcbf&#10;PxPVhubBacbyzlIUmQDTIK4rOYx97NGAEVBNAmKZhYfxcPjPRSXEbbxmD8th9vLckixlkNnZSZmk&#10;tXGo0MnGHHAVGoLTsx1WVXXgJF5sUHK5QZYkOBmLpPZryesyaW+ZXPzIrTaLlGYOKqqbrsrL9NuU&#10;+ew8wjTBTYmOSfJdDukyMwk8pZTYkKE1Dy2M5l0I3ArWr0+e4UbZROZvdraaly9uwvyicUTxsdvq&#10;4qvqx9NLa9iL2Lj18O9a7f1Sx68U7tlOHzezGz7fqx7cEwnHz17E40xXz+njghqik2CGg1qqqSlR&#10;fzaX4/ei/vTA7PGTbt2qmKGlRJLSRaKiovZau7vY5BypJEchqG3lpk4qqSv5Tm55cF6lVVVChAKG&#10;WzuxmQNkfvTyafe5P5YAAQI69CeBc6laT7ug9Ifz4ObNkYhDd96Mt52aZU3mbjmd8kZCtA7ngt53&#10;lkq97Udl5VBRuTli61pqDmTOBmWWC8Lcw2sunOSm44FDjQwzVN1p1s4GZAAkq82v1YklGgRdUokx&#10;FDdDwEyQtNmM5vqnvZluR5WILRUZJIi5obHHrNe+QIa1pzjUTx8emidtEJN1F/uH+jwuxO/ai029&#10;3ycKbhoA/KPYle75RHi5OqtKKValRLVOnW3iHqY+rzr5sdnBF/lTHWRPX/LHtx/+2EX0ehPNiv1e&#10;nCOjVHATrDsLZwVFTeHFHwR8a+EFKOImzaYbolb8sNPCkKoVtKim6oqu1EVN0u3GynD61rXjdjln&#10;LknqDyKzbN80ZbNFoDMvK42bw2yFrpFa99kkVURRbD2bNTDfOiUpCgjkwpDm67JLnCy3JJvIQWOE&#10;zmHPJL1UZQOUOYykdTKlanx+UUZS51k+YhnA6us088jGpz5h4nTTpJkY5rOYajmoY5lmrsuye1Lc&#10;y+CkYr4c2IMiO7wU47zQSWXF+lHML8coc+uI0zrPM1zJvU8WO9LdCAidoAEBuOAV29+3CpxRajRe&#10;1F2LhGEBSVKXOuJRoU8Q0pvPkXXsD9JhHHVV5zbvu8G/M00iWtD9AMJ2bd1O1F4bMbfR6K4+3vX2&#10;uxxp66Y9vRj+z5tvBceun93s3sduyvHj/ZxwqtUpsqq1pT+11Mdm3atNtV7dq/J8THnouxKLs9eP&#10;6SMj1Dbcz4eQbjenXVP3v5THzlQs4nzZwGhpUnqxY43uvMtlUEHiFmmQbCHmqNthrdDQSjxUim9W&#10;PSDk86ZqZFl+ZLKBN2w20To2nnA2ixTonC54Q6UqODbC/GnY0uBAkf17yoz16BE5Sa+lJyn+jvNo&#10;ouIesvvnlYP8l4tXR8Irk9pm6S30bpXvtlpLXDbSrcrTYN179MUbu+SN2Psr3omKpSo9lOKcVROP&#10;V6+KJ29VERVVVXgiW7xXYXzJ9i/tY8/CnYuO77dvq9z1+mvqxx7fbbgk29np2pj669/fUsXbOFRT&#10;itPP1etbitfq9h3ce3Be3DfClHblUyAABG1ccceIN9tpsBM3JDV7sJmuZQW+fRoyYt3qmtiiUYSN&#10;VUijEKwrtF255t9jmXgpUludyS1PeuDFddbO4ircVxuq8i1E3dTnVtxiQy3HkllvTGp8rlCenP5b&#10;5YEb3o3DOfy3eyFRRLbIbObP8sX9xUQRuRmN0TaWtrIBk1bc50OPWv172PZKd+3Hbxr37cVHZVdh&#10;IqjavpTql44Y7vr4ccdnD0eNwTdx3+nzd+O368L6P34T1/8ALwv5n34X0JhPVgfV92PUuMs/7wg/&#10;8Q3hP+xOf+3OTmP00z/1p7HJ/wD8ReWf/Ct4H6Sft4L0L+xgvX9y4b9uzC+v7iwnt2rhMJ6Mf//E&#10;ACYQAQACAgEEAQQDAQAAAAAAAAEAESExQVFhcfCRgaGxwRDR8eH/2gAIAQEAAT8hvWpjxNcfhL73&#10;0lL8bh4MU0G4JYrecnWSKDZA1Xr9IcxqOAX5fdBnUvz8aU6Rx9ZVxmHfU7Xepd8lnEvGFO0x1mOn&#10;3ls63F+cTTdzDtGt7jes34gjTsE75pS+ReFCOUxPWjgDDV8ysoUwvsEJ8TEeLHPe8zXzXFseZggT&#10;5Dpti96BRO1jrUZykpRh6/EphfphLCoTYjOHEp9JdZ+0uvHMLy98yw+kwRpz4Z3fBDTPEUa9mdzN&#10;o/jhMW+TYckXPhnL0+0ocLqT7K8mloBGH02jv4VGYwk2z74aW94uGmCKPYYmsG8t6MbY0TpVz02l&#10;g/7oQG+GHZfEDkDBxH5JOyX13Fbu9SgswihKXo7Y3OGrqG/5rXQ1n33Zf3uEIDX5S+eTSd+A90Pa&#10;y3GYA9jPWUG5SpcRF+AT7ddRiT1Cd8viVhb3accteI3ogtfB8z+YwfW6WLqrogfHaAozc+FcRqcH&#10;nu9frFdb8StcwsXriAL+6NRUeKVOzck2X1n8sOfzcIlKAf0cgGRy/wAvSUQFF+U7HG0HYufcbJBp&#10;DjFnEDotl9w+LPf0mySprPAs7jK6ZrmPyQLrUX+xHN7x4i635iw8O7gCLiA28pvq/tNEvVkWErUo&#10;H1eYaEH8BRpmlCfT2wT82HOVeh7mIA0QS9hhugl7j+g4gIc2DabL19HcmC9dUXBpALFn+4sdJkxl&#10;UL+jC3jyTGGA377XzDTGgw138D+Thghi/djLjt1g7oxNv+lRtwTfAaSK+OA2y21e990gkwL4PlQn&#10;j+18835eYaDvzJp5k+AIXyxvy/0O1wwt9rvqbms8xXrXEXzzEeUixhi46E/cNzuytSytfVHEYbrJ&#10;fMAwzNfKqP3fpGO7zcwexJuPoD+NB+XuIOyx+EzF+dHs5mMB9lN0n5eNisCCHVcDZ3onKb6n1g1J&#10;ZmE/5kHTVPfEkf8ADd9cyqFo+Li1W9MLGj5HxxF73F3zxUrqmtwc2oma/KynWcwZAldIuYMmvTl9&#10;AyNYYyHqO/vbATNBUZJL1eL/AMzIRqfQBJ/3Kxp/2B2INecYK+i7SXGY8H5+vvE+mOw2jpDYLuEw&#10;pvGCqK4xHCbkxD6ooTCN5NuZMcMBWP8ANqm3fQu0XV0ZCdstW8YtLgSPKqeESCFRAsTB7cH/AKQB&#10;ruBfoDsxDmSh/m5V+9JjAac/vjQCtefJpPp0n2GDgrrDbkg7LxhZg4mm+ILhubM2vEMF1j+Ai870&#10;daGlpuNY+CNvdsv2P9Jl93z29+k9zoTrnkjZH9asvPGYBQoRGhozkMf/AMQC1VOzHHlFF7VGq8/X&#10;JqNQTFf38yu8HpzBJgDEI/oR+UEcdYfe0PUFinp+qlRLn3B8T6NgoDzzLaDZk1eKItaDffnxSJ25&#10;a/ZMC62bDIBM4gFv+pxYur9uAWFu6g8ax6XG63cWvKxbT5RldZuxCq4lKYbPrPgOZgtkhJkAMmjy&#10;C0ukhWcYdkMJ96xMp/rWUv8AkIe5XM+cJU5cOoP97/7CX8AmkxxJ+plysz8W3EwdEzMEZKiLvWKh&#10;Ao4qFz1X8J2TtBet30jK7GOr+Ztm1vWoGgviLDP+EI/KmgGVaNkPKpvTHpoDIQMxTdS7zNX3xJqf&#10;bw3gIgEvCvQSNi86ETy784a/T2mIuwJr+OH2cRq8IDkwCqGxSyOoOdkstHJWtwXxBHnXCtkqo6aU&#10;k93vcZoif6e/vn5hfnrECOZ1CBzU6ANTft3cjyRE7GENXr6GvkNUbGYI0CMAqDvjAgCD4KH7kZAd&#10;mmOwQfShxZdc7Dcg3q1wq5HiH4XosjidnwGlsipvMRIwtpDK1mEUy0hQPIvIBkOtkQxObZ/56y02&#10;fcD6I1/PVrtFjpufDTrlBgviGvUkRLkXUNFPoVK1NCgo9oRhMCeOfVUANYLwr479ff3DFW/Z/KLU&#10;UDYilNc3PsDhhu8hQWNjqT27ixuYd26AoqFo7kBEVZDDPbaUA9P39EXdl0J9j9iKcsGZ9l3s4sQ5&#10;UUsE4VmlkAADY1IiKySYaJqsOOGO8mc92W41t4AOzVZ0sgx2qwZHipKwNBXFZmFkPT5wjbVof9H9&#10;vxENCggj4mKOKhWsIVUYCRlwBKFj0HzVYVZecF6t7EHUWCHLuAbhusDwev4nJqy0IJoulvJFbE0U&#10;YYuoQ5uL8LpKcO53YdZWljNdmgSVRgwcB6vAaegCkEEyPN4FBnAoSJSvtu9oVcXIOspp5hdGtoUY&#10;sSxpmJwobKvad412s+j3+IY25K85ihdZ63GY2ZTFRUOc1uDiKprBwO6s7sIShcwJZB8EZKsu+uIC&#10;12DBNSwOoPV9LmYsquRM5oxaYBDfju4h6vb+NPiy5sh0Gp/KwB2eMcbWSptdRb2sTC21PJfY3cSI&#10;9ZjRRH7EE3FZiRS71dr0/tjvDA3phgXUXRYcnhvnBEO5bvh3lRNbUmrdORQdQmj4qWcudkBCplrB&#10;q8BjT6G4X1ov7xtSzHHEOaGnoj3xHfcaDaPy+Ip5lpVOHjEdiPwUWhe+h094qF+rCFqGVLeKkCi9&#10;cSwxlAxnSCUrv9LmhqiZWGopGDObHxBxtFCjD00fEE884JcR3jwaumq/W1XkmwsKkMyrkZqN3prF&#10;R4Ci4uKstSF7TjtqfwKC7mnUXbZf4Ihp91rg7YcO29EgjWqJOsHAJunJljJ5zIzVh6pDFNgEgNlX&#10;iokuWqTjjP2a3xCpHVjgOkACHrzdRLvVKj6HbeuGhLPUmfp4gWUDD0H7mNqPB+D6zvX1T0GCPmrF&#10;13qKbXXHv3UoA31e370nxrPX13lOVtEFWrtUOqPzOsBZTHvBTgek/MoflOkP8iRqgrJfMERjUKxe&#10;0Q2YX0VcyvKrJMTO9kMqmLS/y4r6vKtpzWy+6WALMbgG2cig7iAF/wDYYc/3MWVCW/s1IuhyaQGm&#10;6JuGltzlzyxazugQ5aaVpKh4D6v+xVbyW/Zorz9GPqvU0DbT79eJ2Vg38HvmE5Fib+h82m5CA9bQ&#10;pyGs5qxZjEGRQOVIIHvkheGix0BUByyOMhm3yxdnt8zt115vHC69HB+iVWJZI6Wurw4/X+kuuhgi&#10;P1ahFbrSnyZ9q/Gej3/gP0fSb/wPseu/5CQtX8VWJI178YfZn9vhOfGf7Sb9r9TjwT//2gAMAwEA&#10;AgADAAAAEB8tQj4TGrvHEL3kL0sCPiEbJ626owDAIGh8LJCyMgI+kMHcRgTFb45+dY3HAI0lasy2&#10;4FjCu1ZZLnU7P8Hv8o7GVRTIb93k+0kwcDpgw16WYaTYAvHHHAYow//EACURAQEAAgICAQQDAQEA&#10;AAAAAAERITEAQVFhcZGhsfAQgcHR8f/aAAgBAwEBPxBnTf6nj2+/pysRi+rr0p+y64iZZQqpoM9D&#10;8AfPMudwEZQ2rYoTxUwOAvAimu8geIF2OGPMIWlcgRUYGlQziWbIwF0yuXowcYedHt6/od/344tm&#10;T8msB/n2/grl+vD6/bjS0k+//Opu3is+OEBsCjEQwnRaVh42SlV9ixOcFFYd68nCwr7GVeLqwiJ6&#10;gIxutaggXBp9AIK2HB0A5aDz8dnnmAqxNnj+/qfPJs07W7cXr193Of4aywzMYal3XcITebOZAlgT&#10;cScZAI2rXbEBccBtPweINajwQGxD8BL8Oj2JeJgkRQY1ETOdJOvLedXAHmQByfS32HBGKWf1v678&#10;/Mf5YCpfGQ/I9z44Cj2Ax07cfeFc8FJp7wddGsuIF8imPxJWAUImAG0gIDMFCMnpspFJI8KwsAgJ&#10;kfkMQyrv2QsC3YEhhtjTmaPec+f5od5lXuGCer5d48uJocbd2HjXvesa5gaHAYCIwAkudA4SAkih&#10;YUJ0VTZGsTAgiOTDimW9ZO4oAAD5ECyRrc2TWfBgoth44FdNZr0VPycLCLo0+DOYaxMb1nn6b169&#10;v098yrE6KT+z8cY4vQ+r9x1zLXVaxl5wQJZGVzDBGwqDQghdIXCioZql6I1TICiHLajjHJBKDhKb&#10;gYwZXYcfJJzoVCh3OriMoNg3z1PGPrf64wxJZM3P2/T+CDGLGfoc6WiJhPju36hPng1xAokjnk2B&#10;ugKMeUVlBuRYVgAqwDygJAPqxe6wzXwC8SUDD2I8M3E7URyCRIlYACuEQB3XbkMGMAPGf6/z55l2&#10;AoAQm1y5zPXlvDAyPv8AXox7nKgpvRik6xU00BgyQAYgAyU8ABjZcvEnCCAAroEB1769ecOlqhUA&#10;6npzkkwN4EhFSEZAJy4xRR7GmZNKiVcxpw7BWhcAxZnMoegLrOHAM4KstQHuIpYnaoFTOpzMDSym&#10;5eED0fZ9/J28SnlD/dz/AJO+ZGJOGX7eP1+LXzcr2wYVJVtiSPzdoaBRYXbgKUiZXfg8ZxRhZuxV&#10;GltmkB6yl4uB0RudMeN16IB5hhgzp2ahhCFD/wBs5EiCrhw5xj5Y74JD4D8f9OYWAZFPc9e/PBsE&#10;LJ6Hr1queAi9GR8zc+3/ADSmjGhg2ghUmJfdr6mAmECkEy5tcjnI9dcZ1iQTIe8UvStM3euAUBAM&#10;gNxgyw8bd31ynWCTT6vX7jhRGEztz+OLVaZfPr6+/t75880MeTxPmd2HGLtEWcATS5B8Yy9c7H5+&#10;/wD574ngIi7MoAJhtbqUS3hKDQGHfHa4X0ycSG4bAbsTZsm7QyZSi0nlvUx45BIatwmjBFeVCAPb&#10;yVG6/wB/H+8h4P3/AMPp/HLt/lB/Q9P8Udnw/nj9Hwc3+f8AHGh8H45//8QAJhEBAQABBAEEAgID&#10;AAAAAAAAAREhADFBUWFxgZGhsfDB0RDh8f/aAAgBAgEBPxBWhN77SeP330LyTrN06KVXCEzY5P3b&#10;Uo2mSxvhqWQpFhNIIZLsLCBC02MIwVJs8IX5EA+plGw742Q2wjAZgS4WM33R1g3nn0vm+dC1Tkmx&#10;wx97u0+FXcWyqoyPrp8mv399dUBWYm5eTbJNjh+nWMSFSqWbKIlktQQNPMm5GIu1cDRjK2JUFEO7&#10;QGBkNpyidglYAKxm5KBBrYxw41wLCjwqQNEHKiNj1MO7M9976rgOyXv6FznYeHSBcc/j/h+5uDYc&#10;OP8Aht76Fc7fvjn+9BKW4TFhyBaMqhFoAsmGMuQ27wpRxNRQCMAAm02pcYWOCOg9Ngjc7pmxAXnS&#10;IBkgwD2UuFJligaEonesDMmsiQvafVT5f8SCqVx5CDznI+HbRppfCqytbkUIV6JPhrfyBFyIHlTC&#10;iNxSSiV9rzTPpp1lZhMzAqV0wwm0USooZI5REMAYYQiRTrSWdKDjtlvCffjTa/yXrp8n0aci4kHu&#10;c/emCrgNPrEZ8kvWdIU1ujQwKyCIGUhaQZ6AtrKJA3AMVElkZp0SCCkcsHKgrpRICgMGAtF3As3U&#10;ND9QKEWqKW6wIo0yDco/h6v1/hFf6Hr/AH+rq8ykIJHoo5ggiXaTQcBs4Xsc+fjYXOo3GNJgXWoJ&#10;JmMVoWyIjuIKIZRAIM3RlphAI6LCwQ4EYHUuCgUkGhJC1gztu+jfEiUpgJHJthYBqM3OG6JPcWZt&#10;8St02w56fyrV6paCFvInHy4vWkybGk2lk5zK+vxqKFB3nWIpczPPtpkdQ4QTFSmJKd0+1+9QVCUK&#10;BhR0FDXBgDlZQqIFJqkAcXwBT2AaicAaQsHmVyuxloYmMHvqhW56cV2/1k1VYf2f6+dQE5BhsMEC&#10;jsXABx0wKxiYb1EvDOG7740Jh7veqYdIBAiBwhskNgFAUEQcX/lTho0bPEjQEwUyQSybpgs07wAL&#10;dCvoQC1Wuj8SiVBF7HOcweHVPJy9DG4irbv433AAQwBkDiDiv5ducUZPI9pj338aQMzkepMee9Vi&#10;G4J+G75ziH9I3+HRZFS2oHuBBsFEvUgwtSxlOqI2zMrGgjIAZKBHKm3G6gQQ2Mu+TwHNxCVww5cp&#10;wnMvfPnQqz5wcCV3dqetlzoCDvR5vHN8fjrKjGs7dLCt8uPCvVBAdpL0lYd/qB/fjOhjCCiiiUsJ&#10;Mphb6LoUykMxgoViFLF1s0wjSmONSolKhy0GNVRVxwkMy+rIb8KnOdlbtLBfUzw8OsAcujGr/wCH&#10;j+X2e6AzkhwRhHGV83AYpCJgCTeEr42T851jppuu21ZN2TcmmKQ1xIH7CjbkyGA3jYMZVQwHzjDE&#10;oLp8sZhBRI0QwpAyE0TZMzYkk+f40FFWCvRE3JLzl498C0EorLEs37PnXt7P7PH3r9T1rY1f4+h+&#10;jx1+t4036g6D+103/XQ29/ydf//EACcQAQEAAgICAQQDAQEBAQAAAAERITEAQVFhcYGRofCxwfHR&#10;EOEg/9oACAEBAAE/EPsXP78XfxwYVVdH/wBrvxeL5Ph+514n7hi9n8sP/M/TOeOAawN/Z/XEw6I+&#10;X3xOuz1Gc/0DvNGON3WfN4MlIlJxpQ9axzF8xwTs6w+wAo6RWiA9aRSsubnzO4aTLjkfVwAN0jYY&#10;yjUN/wCZmPGX4ZrTOdLTP2j8TFXwVnfPuj5+vjPn7b5Xb8D9xH+uVs39Pt18e+WNfjr48cvBj9u7&#10;5x7P7+Xhpnd8567z+uufoBb+c/x557/P7d3M++Py7s/++z996y8/QPd+wX/OG2qnwJqCRBjpHh+j&#10;9gE5CQrBOU5cTDCgY9mlTqyIlvGIR0VLN0U8Ol6EFYI+mcmTkMpQFQ0KY262uQbKbM0xGrt08iCF&#10;OoMUyiKGMjOc+ksMwwWIgdYrUP0cav265gkMN/iSyc0Ze+n7nHjxrn5F0bbbPO9+Yt5gcUXN+PTj&#10;kFPBkL1Or++eaHc3O/55lSM3wfYPPq78T6j8v27vznlYtRnSWP5C5zeHtzDusFGksygeOh+V98JZ&#10;p0SCsC2QzHOVBrSTRlvA3OU6vaIsckzSXrxaRJw05xz+ZhhTw2Uc1FlSFKnIWy86BDrHmClOILBS&#10;cZENo1h0cBS5ceIUpsgiBgcwJr9dO1160Z0FnIZPu8X7bOzN+vIeR34fM6z1/ByQ8NMVG/Xr4H3z&#10;E+3n49fTgAdVrb83L+3lJd+7e7LXHf8AOuekF9vu59/YxzBDbbhMrjrdoozIcUwk17asG/JoQpwU&#10;LckBJ+9zfoXnUCR0wIg9veWL/WhQoFJLXdYCQiBGT1TzrK3DI74kAsqsm5QzUK3GnE0WQ0ratCWb&#10;CoeR0RpfVVbkVx1jhAgKuOyjDA9pFDiNvWPWr+wcm0HYLFM9S+DGczGuA/t/WdT/AJvZgP4ua+fP&#10;45s/UXf26638ZnKnMW86y9/DeYcQ9zMy+LcTGvix1z0F6Qxgn3/5rnyF+LOutG83s4Bm4yGEuRW9&#10;583NEc331iYEzjgYkVUeXqDYdDBMgAuKnGkob9T7noQxCBIaOkb0DXbLeZCHJO+fEvAQwqJQMdTk&#10;Uqztk16L3opiUvBN3b1m6g5HvomdHEOEw75OrvHdcJWAYGM7wBI3kmKqALbkdKhAC5SXmJDEDDCe&#10;rvPpZzZr735MMuzHyc2Xbv8Ah+vSb74B9e2Pt9T166kLW7saE+fnhZp5fre99+jfjif7P879Bc8h&#10;9S/z6fb6cqhxjXvfz/ZNk51Dy+PtbksYVMT2tEC1G/K5bGF4EYFYbd3Zmsx2XCG/lBgHaW3Z6ucZ&#10;WpOMBr0vhRPuhOCrdKpI6bTpY00ZK2JedVyGUN1vS9McXlKkpmDPbRACkx5IJA76Ka9MikNvMIIU&#10;YUsvjFCQTmz8ZU1r6FzP+cR+sB8nXst8TmB39iZ9ffXxyno4O/r+df8AM4WTDQz/AH551Ne+D4rP&#10;s/Pnmh/S8H1p83rnQeTRno6vxjwdPDRlRsdHbIdymH3OYh6bbCI6zKQ4TYSsi2IVGXmbDwqHqNFw&#10;sbgQwRvNaLv5agy1ZkOzMS5RBxOhpBrFJZ4kyiHR3NomSt5EMvLhsiGFAEvYJmWgQU3q1B8AEqXX&#10;oqzxEEWXcGG5vN2QgwULAi58A5Y+ZTrv+sc9CPaB+z793mBz+Ydfg/Z3+qTz76y+jXPKC59OMfac&#10;TD2se3vTXjqvl5CeCyLi/EfiZ5PG2pXfcPOp3fpyNQg3u+W36/eLahKlM05cMDydgTjdYrvZZgYi&#10;MFmZvPalkqr5eW90f49nemEKETji14LklKlvSgGcAxvuzIkkamYFML5rupg0TEnYiHi5mcMSHP8A&#10;t05tfkz4EOIOg5UJqSXsyQBMC6/UTU4ucevuLl2Jh8iY7Ma+Aue+jxsvg76y88hr+3rv8fXmAdQX&#10;x7k8XWPHXMjPl/sv4uuJ83xr5/rnsEf0/T++XfHYvWnvZmIBnpTptjvHo7OyhTHCjwk3zfIHN6+8&#10;y4dKUbVagk8bgYShSbF0JUXMHw2SPAkSwPsFvhmYXNmRddfmNxulW0M5cuDgF+V6HADMb1HZQOuc&#10;Nb4rlOhbjnR4ot0DLHWjpaYB+Mwi+BQDE3jyMtoPB6aup1IgTxth+cnhC/B02HjnT5/H+f3xaH+s&#10;FztfJet3PYMmPWYh9684LwYQyBIOhODPNnHz5/ZX7Y5l4TKTf1Wft1nlld5MFx7+ni75uoNMoNq4&#10;w+a+l0cO1nEcAcWkSMQypyqkrQFo4lPFhlONiBQYuz9VTOei8QVkpEyKrBZs8tooanSoFkeOSDjS&#10;PxiO28kkuZEHMnmeZrGBlpj6cMP5cOCTM2ONapxYhYBwFGnpLhAZh0S1ZftBgSHixAHwAZHBcwmn&#10;uGV4x1unZvvqem/jki4A9n+a+DzjmFRZ9PB5694nCbbbvzrf7nd5h0T6R5/vx9eVJOGTO8l19swr&#10;rLyh4vSyhpcoSd5yW5s0MstDHjPlz84zx3VqUHF5xroR8wrIIKHhrlDwDLyajLNQcn0Y5EiG64VD&#10;DaAa3zgZyuquIzIbJwlMuLDRLioyRjJ3pUlMFUtaC3V6ozFEiYq9Aki8jJ2kvCMbaZheNYtzwDtd&#10;BVoyBJqLxlNYDtV5VCwCcETxYEd5xLdiCuImtapkQ5TS9erzwfA+z+nIGRgCZtPxLnPfWOS6udwz&#10;gz1zNC3SErYyeOwa/M4hha437xN/2/xxLLv9ZzrbEmPl0Q4FILLvPnx9Uu+JeBAc+IaNFMfENC45&#10;syY3Wx6I7ZBeFOhG2ddPmvkspOLdrmcWQEpltTJHuaVd0UtyHkyZQ3YQ5V3rZJThLmNA7WF2w8IM&#10;kBQhWckQCaSHVLcQdcPVmkqxNixs60Ti16L4/ZPWvO+3kxRbkK4koOgXWS+yyXax1d5o3FKCu9uJ&#10;XL/fr7ar/HfEjswHb/eH91H35bg9H57SG9cshh3vV1POsfXwc+AGvX21/vkehDP0cZ/7n275L8bP&#10;ywnmb3/9owPqvNvzg+82nMbxXpLBh43cf+A8cO5jtCUC0jsuaNphglJGyqxaFsYBDl6nBtqr0aSm&#10;3K9IfQYZiOEzvzj5aB9fZkzQKRMd6xqLUDSN5mDrqm05/JFZDK1IwkpmIelQFATqQMlxNwpcJm+F&#10;xLeZ9JMDoyy56KAGvOhJ6LkUaesfNEx9zli6Gu+MZS5+2uscxtVDF6Dij7wv24xfB85/R+5xfHXf&#10;PUB19/W9BjF3nh4jp+ad9Uz+dcDibQ5O0YNAFQ5jhCWxyVvHIeoqwelJvNzvdoR+6GMdrd0NElta&#10;3zTtpvLaYUyI9lF5CsGZldBZSAJoHUIPUoAEsHbhTTmVSLHRuMKk6cvcS8AHOxIqpRA+daoLeNwm&#10;AfJ+Gvt1rDz5An2P4nWPPviGBk3W1cBHePQfCDuaW9iPeHtzS+rySQtyuZhk9fvocJB/Pb86zn+e&#10;aEO/nad2bj1LOZkOtZTv0gEW5Hhti4ELC3IHUeGXp+I+qn0MTFuC3F4taGAAACA8YymZMtrdoIuI&#10;Jxej7XDI2+uMYBzpnGXhd0/DwTiC3KzwdAiCB6OAPfi0CkQlxuTn9ZieyicpckpczPjUnmij8VGx&#10;91Fov34yLFK+MC5ZOPjywdCig+CMzNAc4H4BMrI7Fp4JSGhH3QCzigX3rKYCCgQE6J1NIHzlzfjg&#10;1nr3l3gu7vzhzfJ492lKW0heUpVOohOFi/KAN1QzqxgBVXGFyu3Lx/M9zz457ylVUd8bNtGShDrR&#10;uM6i1GwlspxKgxhZHOB+F2F2wRC1pibzGS4Tlg/rnpdwh02qOD9xYrBWCobRAgGJiDo6zB3w5/Rz&#10;a2YRlMyx5M178wxdxccIcJbyEZZ2kYxhUCDtZ4rJQzO+RjGEQUOOz+b55bIdUCb8WVXFRNDcOX2T&#10;Cy/4pE+EDVKnIgurcxXWiA/XCKiiVJdXV66k804RgShup9BpDxZAV0GnC7mcyJcw/viGRTE/2yyJ&#10;boTs4z1i2JPn3TMZnM2aTLkz06d4TD2peMonBAcEETqLLfIkDdPrnJQgXPGyzvEEDeN+drNmakgX&#10;y0fKqc8AgjxhBgWKtB73E5TIhiKC5OQUE4Hsdr80HDi+RqWRsHHPCJtsm63pgyIQwv3AyFNrDXCL&#10;hMEQzTTKRYGbySoLOPk6UDmXuHxg+vEIHLitxeVBRAN6b3cit2UYC7ZvnHjF3XB61k7etOsc1gRc&#10;3dsdFLi9W3mnqBo9k3ankzW0iMmRWBjtn456cdZWiwExc7bk7HJjhCj64EGcRN2T1vHE0GD1jCWS&#10;khpSm4MSlAnbSGkzj73X0bvANTALwZGOFn9q/uoBcAVGLQV4cziYF2FT6xc4zo5Yys1lVJ0jKQdg&#10;trlHMxn+Kibl8cQGYC1N16sgFSSl4FQsC3flEdNx3rUVRStMTLdpjx/pwjC36hYjVFYGXAY64gCU&#10;mZmUiYDVMwwcTBjhL+vP2AhnsWecgFcciAyYPWTgURS6b0ZW+jOs74pSaauSfxmul59EdwlJ4tbn&#10;0nDU/khw1XIeNGLDwVBAL7lRBl0TDFODTI/61W9nLSZU4qyF7CH/AJz8H1ae1pyXcWpIOSzc3k7d&#10;NaAZQxlcqFcK31Lh4lnsrwskoqMmADBrUrlZKrf1OVpbVeQluBbcDTI54fM363AgSLsxsLzZd941&#10;syr487MjyQcgv5wWIDps84XmYUbFbA3N1KYx9A2nhv8AMc5nR3v3piklw+UwjkQAyGQdcGTg4sDX&#10;bitjrps3EozWLp1VxcPwjxhCSY3FNYk6bAvIa2q9J1CTYZxCoCJA53uopiqSY674lXV0zZFumrgh&#10;owMKIEUHciCYrLzZ4F5eJO+KGIMascSphCiDjhhofjiabOewzKgfDhEoKVMMJXczUHD81IddYDIC&#10;4ocZ3pIfcFd6DQgKk9Vl50LkwbRcac+pVU7Rye3X3dcQaYOlybcNzWNqVjzecVgtDGkgbLA4TyyH&#10;xpmceIYxGDhQff00/wCDENopBwuG2XN8tb73ZgWQ3MiJXmk7WbPUc3hx9iebtqo03hhAyi3Z6N21&#10;Mo1FMzOM8Ccns58coBDWh2w5YaRy7SLGaI3DnARkgbCEeEfwAlMqDBensFPOFQ20cYkkvKo7cpXg&#10;PQMphRuLkAqtEGfWvyJ6BBuycyxE9ZAKrmDV8KMXkiqmAaSDcgytqZyJWMPLjv8AYz3O+FXMyN0M&#10;Eut418FSjnvxJTBufziu+XjO2VaL164itD41aQtZ/NkNsXFGDoBfsmMx+0pKjbkyyKJVqvRgnfDW&#10;D35zQBWZ6CO98xGgaDP61ut91REumd8btKuWOSscwCSA3Azp3lVnw+laLckbhEkoknT5CRZIxyDH&#10;Ew7ywvreYAoysM0CmOzVAZaai+jVgfMvkRxZmmQUhObamRmpvF5fDTMXkDIAPrRJlpyYy5lby3mJ&#10;Msx0kghk68cmDpgmZBhXRpd608zkYoia1X0zcT6HB1Hp+5AOcOdkLseEMNCygeY9+Pvt/wDbiN/1&#10;Hlz8f+/H8/8AJz955/8AyWEF7f8AfeH/ALC5/gPN4l+F/wDDD+h5ef/Z"/>
  <p:tag name="ISPRING_PRESENTER_PHOTO_1" val="png|iVBORw0KGgoAAAANSUhEUgAAAI8AAAEsCAYAAAGNm9DxAAAACXBIWXMAAAsTAAALEwEAmpwYAAAK&#10;T2lDQ1BQaG90b3Nob3AgSUNDIHByb2ZpbGUAAHjanVNnVFPpFj333vRCS4iAlEtvUhUIIFJCi4AU&#10;kSYqIQkQSoghodkVUcERRUUEG8igiAOOjoCMFVEsDIoK2AfkIaKOg6OIisr74Xuja9a89+bN/rXX&#10;Pues852zzwfACAyWSDNRNYAMqUIeEeCDx8TG4eQuQIEKJHAAEAizZCFz/SMBAPh+PDwrIsAHvgAB&#10;eNMLCADATZvAMByH/w/qQplcAYCEAcB0kThLCIAUAEB6jkKmAEBGAYCdmCZTAKAEAGDLY2LjAFAt&#10;AGAnf+bTAICd+Jl7AQBblCEVAaCRACATZYhEAGg7AKzPVopFAFgwABRmS8Q5ANgtADBJV2ZIALC3&#10;AMDOEAuyAAgMADBRiIUpAAR7AGDIIyN4AISZABRG8lc88SuuEOcqAAB4mbI8uSQ5RYFbCC1xB1dX&#10;Lh4ozkkXKxQ2YQJhmkAuwnmZGTKBNA/g88wAAKCRFRHgg/P9eM4Ors7ONo62Dl8t6r8G/yJiYuP+&#10;5c+rcEAAAOF0ftH+LC+zGoA7BoBt/qIl7gRoXgugdfeLZrIPQLUAoOnaV/Nw+H48PEWhkLnZ2eXk&#10;5NhKxEJbYcpXff5nwl/AV/1s+X48/Pf14L7iJIEyXYFHBPjgwsz0TKUcz5IJhGLc5o9H/LcL//wd&#10;0yLESWK5WCoU41EScY5EmozzMqUiiUKSKcUl0v9k4t8s+wM+3zUAsGo+AXuRLahdYwP2SycQWHTA&#10;4vcAAPK7b8HUKAgDgGiD4c93/+8//UegJQCAZkmScQAAXkQkLlTKsz/HCAAARKCBKrBBG/TBGCzA&#10;BhzBBdzBC/xgNoRCJMTCQhBCCmSAHHJgKayCQiiGzbAdKmAv1EAdNMBRaIaTcA4uwlW4Dj1wD/ph&#10;CJ7BKLyBCQRByAgTYSHaiAFiilgjjggXmYX4IcFIBBKLJCDJiBRRIkuRNUgxUopUIFVIHfI9cgI5&#10;h1xGupE7yAAygvyGvEcxlIGyUT3UDLVDuag3GoRGogvQZHQxmo8WoJvQcrQaPYw2oefQq2gP2o8+&#10;Q8cwwOgYBzPEbDAuxsNCsTgsCZNjy7EirAyrxhqwVqwDu4n1Y8+xdwQSgUXACTYEd0IgYR5BSFhM&#10;WE7YSKggHCQ0EdoJNwkDhFHCJyKTqEu0JroR+cQYYjIxh1hILCPWEo8TLxB7iEPENyQSiUMyJ7mQ&#10;AkmxpFTSEtJG0m5SI+ksqZs0SBojk8naZGuyBzmULCAryIXkneTD5DPkG+Qh8lsKnWJAcaT4U+Io&#10;UspqShnlEOU05QZlmDJBVaOaUt2ooVQRNY9aQq2htlKvUYeoEzR1mjnNgxZJS6WtopXTGmgXaPdp&#10;r+h0uhHdlR5Ol9BX0svpR+iX6AP0dwwNhhWDx4hnKBmbGAcYZxl3GK+YTKYZ04sZx1QwNzHrmOeZ&#10;D5lvVVgqtip8FZHKCpVKlSaVGyovVKmqpqreqgtV81XLVI+pXlN9rkZVM1PjqQnUlqtVqp1Q61Mb&#10;U2epO6iHqmeob1Q/pH5Z/YkGWcNMw09DpFGgsV/jvMYgC2MZs3gsIWsNq4Z1gTXEJrHN2Xx2KruY&#10;/R27iz2qqaE5QzNKM1ezUvOUZj8H45hx+Jx0TgnnKKeX836K3hTvKeIpG6Y0TLkxZVxrqpaXllir&#10;SKtRq0frvTau7aedpr1Fu1n7gQ5Bx0onXCdHZ4/OBZ3nU9lT3acKpxZNPTr1ri6qa6UbobtEd79u&#10;p+6Ynr5egJ5Mb6feeb3n+hx9L/1U/W36p/VHDFgGswwkBtsMzhg8xTVxbzwdL8fb8VFDXcNAQ6Vh&#10;lWGX4YSRudE8o9VGjUYPjGnGXOMk423GbcajJgYmISZLTepN7ppSTbmmKaY7TDtMx83MzaLN1pk1&#10;mz0x1zLnm+eb15vft2BaeFostqi2uGVJsuRaplnutrxuhVo5WaVYVVpds0atna0l1rutu6cRp7lO&#10;k06rntZnw7Dxtsm2qbcZsOXYBtuutm22fWFnYhdnt8Wuw+6TvZN9un2N/T0HDYfZDqsdWh1+c7Ry&#10;FDpWOt6azpzuP33F9JbpL2dYzxDP2DPjthPLKcRpnVOb00dnF2e5c4PziIuJS4LLLpc+Lpsbxt3I&#10;veRKdPVxXeF60vWdm7Obwu2o26/uNu5p7ofcn8w0nymeWTNz0MPIQ+BR5dE/C5+VMGvfrH5PQ0+B&#10;Z7XnIy9jL5FXrdewt6V3qvdh7xc+9j5yn+M+4zw33jLeWV/MN8C3yLfLT8Nvnl+F30N/I/9k/3r/&#10;0QCngCUBZwOJgUGBWwL7+Hp8Ib+OPzrbZfay2e1BjKC5QRVBj4KtguXBrSFoyOyQrSH355jOkc5p&#10;DoVQfujW0Adh5mGLw34MJ4WHhVeGP45wiFga0TGXNXfR3ENz30T6RJZE3ptnMU85ry1KNSo+qi5q&#10;PNo3ujS6P8YuZlnM1VidWElsSxw5LiquNm5svt/87fOH4p3iC+N7F5gvyF1weaHOwvSFpxapLhIs&#10;OpZATIhOOJTwQRAqqBaMJfITdyWOCnnCHcJnIi/RNtGI2ENcKh5O8kgqTXqS7JG8NXkkxTOlLOW5&#10;hCepkLxMDUzdmzqeFpp2IG0yPTq9MYOSkZBxQqohTZO2Z+pn5mZ2y6xlhbL+xW6Lty8elQfJa7OQ&#10;rAVZLQq2QqboVFoo1yoHsmdlV2a/zYnKOZarnivN7cyzytuQN5zvn//tEsIS4ZK2pYZLVy0dWOa9&#10;rGo5sjxxedsK4xUFK4ZWBqw8uIq2Km3VT6vtV5eufr0mek1rgV7ByoLBtQFr6wtVCuWFfevc1+1d&#10;T1gvWd+1YfqGnRs+FYmKrhTbF5cVf9go3HjlG4dvyr+Z3JS0qavEuWTPZtJm6ebeLZ5bDpaql+aX&#10;Dm4N2dq0Dd9WtO319kXbL5fNKNu7g7ZDuaO/PLi8ZafJzs07P1SkVPRU+lQ27tLdtWHX+G7R7ht7&#10;vPY07NXbW7z3/T7JvttVAVVN1WbVZftJ+7P3P66Jqun4lvttXa1ObXHtxwPSA/0HIw6217nU1R3S&#10;PVRSj9Yr60cOxx++/p3vdy0NNg1VjZzG4iNwRHnk6fcJ3/ceDTradox7rOEH0x92HWcdL2pCmvKa&#10;RptTmvtbYlu6T8w+0dbq3nr8R9sfD5w0PFl5SvNUyWna6YLTk2fyz4ydlZ19fi753GDborZ752PO&#10;32oPb++6EHTh0kX/i+c7vDvOXPK4dPKy2+UTV7hXmq86X23qdOo8/pPTT8e7nLuarrlca7nuer21&#10;e2b36RueN87d9L158Rb/1tWeOT3dvfN6b/fF9/XfFt1+cif9zsu72Xcn7q28T7xf9EDtQdlD3YfV&#10;P1v+3Njv3H9qwHeg89HcR/cGhYPP/pH1jw9DBY+Zj8uGDYbrnjg+OTniP3L96fynQ89kzyaeF/6i&#10;/suuFxYvfvjV69fO0ZjRoZfyl5O/bXyl/erA6xmv28bCxh6+yXgzMV70VvvtwXfcdx3vo98PT+R8&#10;IH8o/2j5sfVT0Kf7kxmTk/8EA5jz/GMzLdsAAAAgY0hSTQAAeiUAAICDAAD5/wAAgOkAAHUwAADq&#10;YAAAOpgAABdvkl/FRgAAN1hJREFUeNqsVtFtwjAQfY4YADYoG4QNQPIAMAIToLoDFBZw2wnoBjCA&#10;UdmAFdgg3eD6Ycdxwjm2VSwhhTv75d753V0EEeEpiwVShqAMMfYf1s4CxTZyL4sC5YJw+z1QaFTm&#10;VBpZ5f9oKQLHujTCKmJfALh68LGlpYAyJIgIQohhuC8ATgBqvzlBLxbRew9EmWOSZrEgeX0xET3e&#10;3tE9T53vG8rUecnuwNYAvtxzA2ALLbcA7mmgTgZ7AAcAt8C7c3t+c6/fJlzLvadoVz2gTjlAfYqh&#10;BFp7YKuybsXab/6gEyGUafIisgcP7nnhXnL2Pi1n7dZJFrU2giG9UWp97hvuEEc/paNdsmtm5QhY&#10;jvhWeUB8xc8C/zUPSJnpwHLmFJ2T7LoXlZab0g45d0kdy8+mbK61t2QLuLBDdppZBbT2ASgrgUlm&#10;R5ylpkqs+TcA5q6ZpeUx0vyn7sdp6rNM2Vre2drS8pUTa4UnLZujt8v/P5KI6FE3ls4x2ja6Hu7P&#10;Trg57ub+ymuqs3flY2uxSY2j5WgP1/JRGgG1j17V92k2kUnsU/K0ZP8BAAD//7RY7Y2CQBB9XCxg&#10;7cASLGFJLEA7gArOswE7MHagHWABJnAd0AF2cJRwP3Zgh/2AgSgJiQEzzM6+N/PeJm9TtVF+RVSH&#10;TMWZP+4XSZu3KNog+BZq7Q5HmfdSEowB9Qun59Fjs9VIWrz93jj2s8lx2d2X6mw+EGsKvh+pVbkK&#10;OqBhhjXRpgAQ09s6lNGGAmasZq1jMURTZMMy0QAULrsHEVcBqOQ1Ml9V5ACqfiCY3pSGMlsFRzbQ&#10;kNqoiDahIZBM6eyXQ9CrxNhIVO3RsV+QLs1uu7mzQM+eyOj05HZhy4JohzrZ1PZvRyVySOEK5bHb&#10;9LS82LYeKYCcvakAlHKdbbe8BHBju6UBXD0RNrG0HwAtMzE1e44+s2igITFVZJJoAHepg8yd+vCr&#10;JDs6wf7hqcQNwJoyq+WADNer7f3a7Fbr+jSLo+jhy5gXKQNLUfMAaa7fvuHzZ7OMn0Vy4RyHnSno&#10;WhooZaDTXrYBu5XMFg+iGnXCkwPTfWZ+d/Q5xBqb6klqDqO+Hc3YUMAOpIUfyHzhj5G0oUZ3oKBG&#10;zYpwxAFol/Kg8ZQ4UGg/Uux/AAAA//+8Wu1NwzAQPVUMUDbICO0GRMp/2gmACYAu0HSBwAYtGzBA&#10;pbAB2aBs0DIB/LDjnO27y9ktWEIqSepcz/fx3rNpviajtCcAeFE+/T5GqtMNMoTgycElgfqrcOuY&#10;EsnifjU0vxAVEMXsvzBEaZi/ZOaBpY1kmQFoVGX9crpQmBA33vP5TMbAdQKwSM8Uz0jEGDyzueAC&#10;usI0sGKFDi9IzD+2iB0BoHSwJX3pykm2m/0fMLdGXQPAF1Lji8SZ20GA0HpmtT8g4aEgn8X3zOep&#10;OutUBnGTctJCLukXFDo8eoHtKBrAYUb/+v2YobqgpieZQ1N1ATR8CagYBY+eXS8klPpJQq0Ir3Xo&#10;RSWs9lMkS57IgDVjRyRFgszLL8uNfUmJeBL2BsVSvsaa89UZFbnlqBEAFNBUO2egvzSfFkN2+R7i&#10;lJumOiGDHwDgzsLnLaz2W2ap5/kekjPiiJYIEEuFqEH7c70i4pnhIUolCrHuGAKISdrz+TE09Kpp&#10;Vr8z92uK16fyV5+uD7+yI2uTPNbM99QGlQIengm1iWJnvQ56OsegIoqbfj/CCBhlsGQFG0fm+vY8&#10;UbZXdY0xBZr4xgohLSkNxrFVs/0tK4aMMQdyy9kgyY2If5qq1mJwTZb1LeKVyb4+hWsCIYDWMymV&#10;unUvDtN2RMl2omKCUZpuPw/SFhAabL2NttiDa/T/9jIGNVUXKMQfNltOgvoHnjhlxkLP7dNYBw0t&#10;uGMRwpkLav60bj/ETJtFHBVxdJVkzNAyZtlIU71kMsh/s59vkTE9c30Ec5hpja6t0fc3UVKYEvJN&#10;PEvsecd737XA0fzjWriFaNlJ8Md5KFa+4kN6/KZGXAIOdpt8NNa4LYYlIeP15zkWjj3ojJl6kENg&#10;HNoY+tfxy8zVHScOA+GFoQBTwYUO4goOJhQAFWA6ABogKSBAKgipAO6dmfgqCB3YHYQOfA+yrJW9&#10;kla2uImekgBmtdqfb3c/5c6j/BYCdWpgcisT5iqKgimQhB9qrWE3PVje/wg6HfFIDZLaCaQ0csOc&#10;PQ+NPlexxhEo7QLhXYZocKqK5WoqFouiMA673kthjsG6rUK7Q6iTQJ1GrVQct+oV+jhGbbMmDW1t&#10;zYBA2uqZQNuAkPzW4JAoXA3BbEq1cZb0kUmj0wFVBDSDL634FwGPrn5kETTHlyY64ThIJ18dXaQn&#10;V8k7azN6CrMajLvICdgdWbqzlhrwgyZDHYiIPbxTKNgLgWz1EiZ7CkydaXalM3IfOoq0km6feAB8&#10;U9mTVaPmdsdadXL7RvTnB0MeKhTQxvsQ/1sK9MFoOADK+lTpnFghiddObXRBTEV1Z3NZ7yfGgtIi&#10;hznb6ysyli3NbA5lBH+vajLJh2Cuvoed4FiUMuu0PQA8hLjPpOyFFmwCkr7V7F/Pymp1Brtp7BtQ&#10;+wx3pHZfVPlMXndS64Ru5kSwuYy1qrZTs0HMw0xxKas8sA7gdRJqio74s4Sw6y4dtKZHClT5QfaJ&#10;JBqgNzgBgD+2qM5px8wBMYVAzsh20xQ2l60xROh2dy3t6lRqawyby9D3lpbc1Zkw9LyGZzJEpjXZ&#10;4jvS0tCEtdqMOCMAyGreNULeNDfgnQi9/wZe1OF20b5AGr06N2aAwF1GnPjazTfKeQsQ87AFC0l0&#10;itQO+AmSDLqbprVQMARJx3A8dwChVx0TqZ+vIMhzM1vkbk9GUQ1NaZyx1vIzE6HOXVKHSwt5FQQx&#10;y6FDQTnodDS2LzU1RB1tnYHlCz+9BOMIY5pmMzX0F+WkFOyXB83CNLtvLd1eQgjxBW8NjMQ9JimM&#10;gilpNxviEAhsCFNsQKaNxP9qhnr4rNa0xMMXDkNPauLNI8ha3f6E4ssSeVVcNrVyy2ePpRAr1xH5&#10;CHQjjuKFKA4pW5JpY1+/BNxFIPlPC740Q+fX8OM24c3mZXPDuWdGr7L/PgpRdYDlgWdj54SuhBNw&#10;MGP8BNpN81JjcaVBM96hBNpy7Mkl0LHCxLJeF+3iK2MLt7A2hL1FzeqPZU6Kq7uyzfWi1fp3sKF1&#10;6VkvNRS4ql7nHnkQgUTPJ6tyG/16Mwfi3mHA2l73GGFHKdtmRJm99rEhPjtGLBM3sVfbwAF5WxrO&#10;qM1aeyYEkUzgBSqRc9+eY1ti5W/LexLYXG6l0U/Cur25uy+OQr+3eWx4oAyEwTpoqru/Ngj1gY4u&#10;gQCL22w4GAz5F/BGDVdu0cBnetJrhQzYhiIfuXCkz/Sqb2PHVSHJ5xDTIq7bR9YUoQt7QH+PtFYy&#10;w7h9KtdrixCxAsVvXHMGyz6BcdHiSLbIFjmQha2hUQldl2xRWtoT1+1zEDecsntfhuv9l9t2zFW8&#10;PvU4R0ax7G5AM/PqLL0D0Gw8is3n1NCSYDjQ/y1L4iRRCOxB8K1j62cJzyxen3p9Zx6TUIOep8YI&#10;J+UoesdES2bSxcswxW/k3T1rvp45qc5WgeRu9S/MnS4ux1AdUoitHXNC+eoLESMzTRP6jmcNLYi2&#10;zrDxWbaGFHFgXsvWeteD1gJFljuhZ45caJTbQTuz3ufwIgY0/nmBsQ8/bP1j7+quU8eB8LDnFgAV&#10;LOmAVBBz9haQVHChggS2AJIC9oZUEDpY5509MRVAB/FWAFsB+yAJjUajH9uy8cPVS85xjC1/mn/N&#10;jKrX2zcZIhXxsab9fQCAt5iWRslW7HyGdgASgnkPvsov/dEHAPiXOLgT+du7SFP8xRl66A1A7lK4&#10;eSurLtLoPoEvV1ikyNNpDhAvwEZXS/UTEdhZKrDqAYRzo5XlWCfHun2wnoD2JqlogVQDyF6deZcC&#10;syFYtbaB4wCyU/1vW82y7g6oIOWHATIfGFUDQYToMDZSfkWgnAvuB6hKax4R9Jy0FXhoCSQ8ZzZz&#10;ngeI7vdXb3IRGos0qbJJQMpAb1BYLGdnwJrgnFpa8dfe+DcinK88xCGXfkx9H0w5banuEVqMPoBU&#10;onDMkO5m/1ZL5oTljOjgquPSIyseEHZDuqYkJahntrP65z9YldeTEWZKyKMEQKXJng2/yQ4nHkJN&#10;UjrXbj+/D7AMwikm6waUs5EOpuJr7kCTFQroHCR5v1l9n5bb+6jmUmnHhg936NLf5isZJ4A3TFq6&#10;aOfEdw7oTvMhTjj/9cczFdIfLb76JNnrRYY3KAUuPLLwNbbpRMLxA8COcRYNkJ+Bbm7xJtnnFEwR&#10;MsMkOYiagTOpGttL4Tm3Vrs943PMAVQ/DqRlUIjtTKuVMyeW2xMst0f0vzcQXbAoINOWQWpYESDI&#10;fhgRHsEjQ+VWM4fAz6XgVkmzG+CrobLLNd/zGgwqpKeVsjBtgRz3e8Eyig334OoVq2JPemdJsyNN&#10;CxIs8TuIBnDTBot++aYUuwiUpT7ZNo3L7R6t8t9SU76DPirp3pGk/kwm/UYCYnChMJHVMU9Srp2M&#10;gkJqnc/Ct7szmhudZiDOfD7t1OcbBYiE/bxS/IpQUIoSlzlENDIj6nxh1RLGFS0eAaBatbjIytvX&#10;DfQ1p6B6YY9CypKJ03gUHzUF39lFQoYVoLMkAMJbRX6gWqAgiClcscDXrfeyi5MoyqpxkWeo+nli&#10;gEwL2YXAxt0WjgCwh+U22iFPQ0G80cet9sRTquSSWcdGnr+9Qf8EomZiEENBaQGq9kFce90ziESS&#10;qTQ+D+TZX+ArGolRElcQ0tTViGXHPSy3C2ZiYxS4G1w8e/HszmNIKVyNJudLvV7UurubdCkTZ3Lm&#10;/xhMU9apAi/dVGMo7a7NNS3ptsaBTaPT48ZxNp5pgsSwXGssFq/eX4DvCoBbqI5lVPL+oq1Uzako&#10;R6dbyqVH9myaTLjrhKWFpFDsd5WSAgaXjxX3fCDtp8YQdEbHQ2sthpLKoGpjL5tg5FYrLHeD+Ekj&#10;7UQOs+gGIFHwkDUA6p7pafEhKeskn81ZxHEfqs2BE4h85CPU6ZvYEgUVNcCbgH/rOhaYs8G6ntOH&#10;ugKoNHJXtT2UscCJE0a5JCdw3l9Pm1ZLtEgOkDpKNdzH6CQt5hJV6owiAcqs8Idg7bm0Z9ae+c0Z&#10;dd8rLXZrJLZrF2IT4YDS8Y5SxDNpGL5acW5qQOpQ70OTRK+61ZB7h5xQavfT6Osjrt9Cs/K7FwsQ&#10;Xcu6I/d+gVlc0rkdhAVqzrReGTqihU3GI1HvBTIY123ZJSli0i/y44+R9sooUs7R3w6JlswuCyU0&#10;XO54TtE9QHryMzDzF8ERvMLUczSor2q4Qmk28b8Duv7QONSRmIJ8K5NH/H4UeSxg4QHwNhBSKa4J&#10;UOZU7erDzfM5S+MD4ncncMzoPuJ+3INkdz2A3N2fRoitMnTvkAjt54CmVL89eP0yLjSijdjn6wpp&#10;E6Tcc66SigZiq3sVeHbhYTNuP3+GVDxYFv4VDcW1IST59JWZZL0yWuWbHW52BDzOtvmRWkCnAQg3&#10;ONYf/kD20/1JobhVa331nIGIiCaND6VzNUzKyRn7BYdKOHb5cFrrQpZsguzedEemNYBoDYQZl6Ek&#10;n7Hs8vP7Grkqc7DriGfMe58rtUe+SjzIlidYOI49cgXAVS6uzi80cxQHHq//M3VWRxoK4npS2QJ0&#10;6qAeewdFtf8RwOA9tleD5fR7CwTSVx8p6MkDHhfWWKGAVlHRiZ0Y+/nL7X+yK56mVnzUUC8oyCb7&#10;k1M4U3litwHAB6TmERb8HfO/cWqZlELNDwwr2lWDYVrOC7Jls0FRQJF5Vm9MJXXN+sJitr8kLNkB&#10;Y8/coWtrg70SxY9Bb0i+Q8MNw7RqXqjo9SU3kfezdoiahk5fTOQZDiDcZHBHfC8co4IqHe27MRTN&#10;WM+KYa2C3LcyTAW78LZEbHhyCnx15oBgrw2i5vtI778TFuNkwSeygqvaVAdpLO6D/ppiYfFXacZC&#10;CvOyrwApiimdRmNIpYfA0RqtYNg0mdGYGqATqAQD2wRooxhlBebZtD2zpPlg2cgyAFP7S0o2dVBF&#10;3bujIvs0etnQqG+jiQzyVydymRb8PQ9G/Eg1iven3LmzPexj93z3ntsAKJx1oasD3SDqBM3cmrAL&#10;nDiZc4y6N/KIrm81qIY7u6lEfemGoGPQt4w/hpt04rZvT5cV58EOd3FRIRH7uvne1liMfrAri11r&#10;NDr5CbpyY7kr9nHzCuwYipjI598E3tsaQCMyceXrPCAezyVAN47Jg+HU0kO7bBCOFwo1TYUdY6Hv&#10;QXXg1O8dNwGnCkAbIujUxNfk+pdkw5KZPB60x/LaEqQ6QvhCQHx2yhNbNs6Ydz1ChYz9ODsoTN5D&#10;p3CktRtxydz2obAhbVnluRXsoG8RcsfXHodmu1K5MyMTWnueNSPuyNxzLxW6mwrP/WVJ/7KkOxz/&#10;s3dFx23zSHjlybvpCn65gsgVhJrz+0kVRK4gkhuQVcBZTAVSKpDy7hkpFYhXgflXYF4FugcAwgJY&#10;EAAJUsxdMONxIkuk+GGx++0Cuzs4n/8IjxWcTu/GONLXmmZ3C6yOa97J0jqfWwaH8Y9dUw5iGa3W&#10;b2wPHHsyiunLsYB7CWrAPQVWOSEFd/SxAHYWu+w3ONVpBXtgVXrzBtd3+VD3seo0xgPH/qWPmtsR&#10;cyJsXCZKHdnm4JgxFukytFDHuUKvUTWqs9DuT/HAoaWlO1BokN6DXaHo4Jg+S39KIlNlkGvU5agH&#10;jhmC7GdJ5IbfMxwc84bXqyru9311J9k7gS4MnAj9iK8EkG7VvAAyi9f6AVP+NsCwSdxqoZCZ73mg&#10;QQ1g7uB3HKYEVSppt+ToGYK/KzBSgjDvcR5yqGoZlIKtAJHfTKU9BCgDfKLDsb/lWy3cjyfY3Yh+&#10;mXu9ujBBXO3WSi1CtK9MWlNLlleNqZZe0B+AiFVB6xxZNUV8cOrgEb5HUnY9W2Qr1/KidM67EgKo&#10;9mXSBuJ8bf2Dl1JC1ZumivRjs10VG9nUFuf+KOt7i1CQkuMnNf8rQ518Q3psprxs2Wf6Z48gurdx&#10;nxtNuUrT7R6jGjM1ABbznfdUeoY2yUktH7CN3AqAPAB57/25/liuiQqOqoh9yRqVL55d3A7Wi7lQ&#10;TrEzRTzpoe55oQyNkJw1euNTjQuKMeecYaQp91K7T9ZjNZ3o4ExqIi6Wz0JhwvgmbA9riPRUyUE8&#10;o5+kB6BkaGkllLUqa4KUgUhKYzkMBVLyPsr3o1d6h39nHZzvDdbtlND6qUVsxSQsgCWhlNop+ROh&#10;C9vWO1gwvgEAfNKiYk0dQ7/CIWZc6E773BRVwLy7lt65ATUbr6mZbZbpIrgWoxI5WPpudTVuICxN&#10;yCURuScItgfGXOsB0fqz9vm2FPhRByeeE8iO2lYpPPEztX4xNU3y3mVuIw+Fu8XO07LFZUN2HGXu&#10;Fat7WBjSzV5fN9kL911WsaTmjCRgBaL6CfvJLZ950eoSsjoZ2ErJtIKdMcsttIeJKzmyMWz47idj&#10;2TrTFtXA9dDlRPvsngObt3UUrmmdjIQDs61I73nR2HAacG39Neqzh74uK6Fj/iYeZMMlYGk8DF0x&#10;Ew89s3hVAUSi9NPpEThDzCg1sX/iBK4kY0FV/IVt4wxJJ5fuBtdKf9RYCjmxUvLXxzvunK44scu5&#10;ZKwcD7TSABQcZIbiLguLUeittbIrX1aBgLWlYs6q3d1g0pIgyzVF95rD6+OeX+Me8adjjEoG7fCc&#10;57eTd/dK1h/njhd5tFVm2oMoQsIKPmIulCFX46XfPEfqkpNhYczYzRZkxK0AUbrK5umb1aM6if+0&#10;kRwyUpTm6+NRK6v3AQA/Lj6WrJ6SVvhMcx52HRhhDWkZD7GtVux2eHBRmvraZ8vmTjPJCZKKhSPo&#10;9XFxReQkCHY94wx7zV/74IC9XE/nvD4+VVD40hJQ0nt6zUF2tM08PX+fRNkJACzh+W1Z9yRamzlX&#10;3yr+tvBgvjTb9g2dMOs44L7aR/eSIxUqFROacL2wMGI1tAvgM7tLeH7Lgnw40ZsixJJGBGcM1Mlx&#10;oRdoyn/08KsOlof5QCb9qMVgbvk9UysrDzi6F6N6XOH5zgyFMcZg9jveabpp5AieCWlcop+fnAzu&#10;EU/aov8nIYUcY+mcsQeIC1SQcQiy2TRehjPP4JntHkd+D7GUf3CqMAW5DT30DbPGqhp3dPx9YEgb&#10;e+274ciKLrj1WXqKljnePHhAAM270jli3Fl5iszcUw9OsrKcJbBt4hUZ/AoBynxvqk3KQ8j14ply&#10;picKK8Nl4ys8v601k7wGUaedMulV7cx92Dql+zzTnmLzHJepTDlQS6R7WHCLuRyHi1tBx4ZCxt7S&#10;u2LRveQIpVo9So3QvSsuh1waiSFF4SfNGu9MxNE5gpe4T3vlfOnNuPQIAnlwXHsN4U2FhtCwCONN&#10;BGA2XBGPPN6dEMvwwboE2fISXvyY/0y9vleEuu+fIgATMqMjDcQP3ouCdhWEFTSXlK0LU4magQwB&#10;YIYa3c+4HirbB0fcvLnknT2WR0587mC4JCKaiMtUyTqnS048B11Izgy6GSfLA6UXPYZ9MAbaCPle&#10;O76cg5teNwHnC3Q1nt/OWhRwojFfPaiGP3sC2Qi2M52T1vjMEwd1RjJsFkQXgSq13hZbfhn3wncK&#10;UFXZOIFhiljgHIMAwvXbmXIUu5ifORgiFCGU6gviQ0vEtOdaLKloS2CbgPMrCBw1llKgB6aZrDz2&#10;lng5sy2MLktTJaiM3T1qPTdRtm5UtyKBK46u63YlfGdgdNEHDKQpyOO5Z7BHFoF79gNPaX1pcqaw&#10;bvNn3+JBNpZ8QsRPpEnuNQ51ADM2vffOFQ2sERhT58wjStOEM+2/NSWfGH6ZT4NEeZhKxphwIfzO&#10;Hc/mY6a5DPVMsppYX6D99RRqdIZsQ+ccI1+v8Cy1uQGcWsm2ZGbIOl5dId9BkxQBc2Re3YzYzsWM&#10;mKCvTcBpuqyo/le7yvf6xnD9LdIEzMOU4xjhi5vaok7d1G42xyD7XsUeJfnd6rs4jcGRTdxVAqdb&#10;mC3K61zz3ytvZ1Nk/AmJFCcy8HkdUyqiHdyuC07iBI+BMiRIXUit9BE3xWe+dOb83/OK5bhHlkvo&#10;wU7B+VYp5qwh4QjMusnDiGGMkZUVs7HhYJVdg5NWKN07jYjJcERcumBT/MtYLV8+RfuyMkSpA7Pn&#10;ZCxteA/ZVoop4aFFOScQKRPopoY4p8QyGiNFqVdrEpT/0CjcoCrep5q6sGMSKKP9VLJrTgLqZ9Kp&#10;ZbhtqkfaBUedwRV/2HdSlKU/tHQ8NDUoJ/OnArY8PbrvXzyHbf5/WNb/EwFI7uleHMnlLGPFB2UZ&#10;2b314lrg5FzHJBbgthbe4sNzUuLBUgI8m1uwcuimVsFZ8AedO2de7iZQ475CKgttaX25OKMyq69U&#10;nFRd113FfRANT6vBc4n2okL/HBW2K6UOQOR2vT5utQy9EbKe+xjhk3ZiyPhL05al4ADbSlv9qjDT&#10;uYOYfr8o7IaHCeqBE0LoZAgjVwJRbNiW222DZ9pDpNTGugw5dy4ptbJ1jsR+pTmGIe6Jjx75dl1T&#10;bidhBepF/E7wHZySuHF441BDbywQrXi4Djh26REmdG0hc3XI2i8nB1INxdDQe52DY+4GHBG3mSnx&#10;FdkLTySXuXygleEyqAw9t+i3c8ywSFNrhZXsmFDWe2KZgIfCvNX4DnhLT6QlFQOcJ8JfOigeuQQr&#10;s+gUaswdUrvwphJX9K1yZabUSklPiuIVDxQxe9cxYT0IWaiiLyzUHdI/Qw9TuyC4SgjvGjl8uquB&#10;MzakxjT1ZWVowu2OuMYGWiicHyPYddSkBs/o/ELpbUDRR9b0pefaQVi0UR8+zrJSdQ1+2CWhjCc1&#10;JqD0nKAegqNKzXfDWRQPZ/pkmWaeCwgpikYX/Yg2YhQXSh2zWDXr/zF4Erumfg8baZzFtE5tSM7B&#10;AVpe4TRmlmUyICTzyXKfQz8lp7oCZEpIztJblziq6wd46VeTHH3WMMf4rPhTlAm3SZyewevyxVqS&#10;nliVl8T44W2VdBMuqqXQByU/tPeuu5CemwZLakTGc0Ip/vPbHIECzmXG3I858ff3PumcpUWS3AAJ&#10;is+U9jpgQs4V1m/YH8lxt1jRX3sh9MjBCIG4XYCk4r7vfZEcALbv9E5wHEoHfNYUaOow3zF04FVD&#10;FkXAuyeaAqWjfWGsdw8tjhgkMCO+6K0D1AEPtBf8/08a660fu4m4tGKAo+5Lq2mEhSN2M2wouWWb&#10;SytGyKK8/NYLitEHrLdaOCOLuBIevEhjx165GH/x3yOr1ZJDmPCf0RSzDNvu+gSOMOtzrmzFzFEN&#10;d04WkHSAwmM0kpim/QHHnoA6J3WCapFGpIWiqjO5xylmrKfrTD2bRaIbjzIm/WCRkgmyfKJryQIt&#10;y1l/wGm+5bKxAJRb3r/T3pcZgfqGx3tjJqOtvcMS1QBtgAXU5xCWCqCP8jrnc9zUPXPoIvph1BBF&#10;E2CKGLsRbZ3sqpO5kkS8f5R+gDHB2bfgSLr0XNrm5WMWNJt68I/YI2kTnNjZwSWI3jCq5GyiSqhP&#10;CnXv3AemBI9cWoYK0Ys3RtDRiK+Q5ebc+6UhRtxRdAXOoFf9fHs0zv/6x+DmDwz9861+ixHDWu0B&#10;4N/E60vHe2+5i4BjyeI1/Zp/EY7kEeg0gC9EyCIHPW5k/45RwHmo6Fs10m5sr1yg9pHZkZxJjQuv&#10;KguvqjrUbvbNXdNI4LjZr08+5wTMEOnE4beFZBm7urHN4+scP7cguTwMPWtDwweTcd+FJRQydgIj&#10;49KLGMdtQyVnq32ZGZ/VIyohPkEiXXrFYrC0mYcnxVFdn/DD2nINHcRNfHDw/hJz+jaG3hAPTq11&#10;VR8sPJlvQnyWhUVo7z9z3LcTUx4W4de/IJ5dXDTalEy/sIhQsObrnRQ0WxB+lA2ALFAiC6Drj24u&#10;pthdlmoe23O/CXiAzBtA26zW94/GtSawYdeiuqXwDoSjKRWie1aHhB5QuZD6YDvlhKlZnHVjmcB1&#10;F+Do+0epRanaXvORzGPFg6UaM9bH7HruA062wEpSVaq0GTXN5hbU1pZlxZLNAJ9VxpTB5Ee6Mk+B&#10;rvK0jAlOSQC1DVCIMysdcC1bv0D9yZhAKYlHqzqIpJB9Hubk+d7S41ojvoxyj/cKEhpy3YjguPae&#10;cL1zffbMsnhTx7VSkPvdUw9gNl6TYhY8irKsCseDHBxSMXEoXaw3TqB2fS0q3vuu8BfbBFLXDRh/&#10;wqSW8SdM2qJv9Qec/+fxX/au7ThxpAsfu+Z95QhWjmBxBBa1fh8cgSGCAf4AbAewBkcAEwHyO1vI&#10;EaCJwJoIrI2A/+G0UHerr1LrAlZXUbU7Bl26vz7nO5c+5+JwOMDFxcXXeFtUIj75/EkJ6sDyShGl&#10;sH5D1mDI0Xn2zsvjw+HMwINuoQAwTzOAlov/cywnBAyWhE1V8uvBo+bID1DjQcaGRgjYVDPswVOf&#10;RHmE8s6blKiV99rUCxpxPjE2byuCeg0YwUx68DQDlkw1vHVyF6MxPCIqdWT56yUBU9qDR05kV4ae&#10;hgwond6dFhLrh8VGiQHL3cdfGzzmgEkBa60sz4FsGkioKfBN9DoGpHbAY95bNyITk8BXHiiZFgYc&#10;KiTzlZ4feNgIQicm4ERdESsNkFLAwnHR6YNH35O5Ezr8RCXSRqPyJy7LKTYHHj1oZg7KKvbDbK7X&#10;RtkLrYNH/SIpYAZTL2XaoQbOJJFb8KgfvAdNt0A0rMqJ3IBHlDXCjpseNJ0EUQwmpypqAw/bq77n&#10;NKfJiUqtU3nwqPPOKiFas4tUgdAQAF7rNlFPGEAqDREbtf+uDJ5iUqVbQoYgqZpSUZuJegYgUmkL&#10;Y4phDx75jVMAuC4tbfAkwdTxNFV7pvMGkE80h1d249mBR643o8KhoHZBU7uP44xAlJ9XYIf6QLsV&#10;eOTA0d6kJImrB0TnEIV3D6ANiFNElGubgeey5CKXBw4Ov+FpGgPWAgp6xFADj8aL1NRjoWq6YFxq&#10;1EodwGlzDHrEFAA0UQBobA8e/JGIjyxPDDjPwB7J+9GjRQqgUPCXlUpaX0rY+EpCjmctSIAY8NDo&#10;FfkMAQ/AhwaT8kTqea6P6rJXXSoVJuKEGxvJs5GYvi6rQ0aG30vg5e4GXu7oIysxqaF8TxWcHoLo&#10;yHZ+sL8HjNkQWc6erG7RpUBdDST2v0ufybMVyObbASmpgx++QMvLXUS8pGGBKOdn/DPgRT1GpNIn&#10;AXFZk7Go6DprquMCedx36qtJmzP6P4jJaGOF5R5RdXrrM+TOzQTYWgge+U0K6BNKewRBVsjQL9AH&#10;EsYo+nmwOtBCuUjNPPiY41x4/2JoJLf6xC8LFGB+glmtmd6piPM5ktCXe3i5C0XgEXkcy3uQqz28&#10;D3mjsgnVuq6pWh5LQS2zEXyh8+gqPLDg+d+//K5mkNbSw9PPFBMV45e+nkk1UvaeRX8WSudHwq3G&#10;cNo+LxNKIZLWV4d//k5pwhxIJjxs7eGR2K4p096vOBm+4T0zQv1YIImY+/IKufP0EebbzxqbQrQ5&#10;1pJ/H/HW1m0Fc7pOAE0cPseHzmNKxk/GbcEDAyXNDeQ1vjwA2MN8e6i7OXsLlpdIRd/y4BFJnveO&#10;vIbv8For7QIXUxL2Ban1chczDUZYk3ajkH6LE4NQolqPb5Y/bFrvrizBk4KbZPslsOGZHWC3YR5o&#10;Q0FqyZsCmDOYb0cnVFLlFxSj7kG3wYOqYgf6bMKU7P43YgkkJe/nkUmSpbr6MN/uhJYnAuIX5V5Y&#10;wXybSJ2RL3chqcT689QzHjNrS2QCDxv1xuICrsgipoDOvLjWHBy85wJoDzQuaizxe8j9QMV+5upm&#10;GLnbobtpsxKL6/DP3xc6ydPUA46pXZuAXQcSWlLtIS/klBCRGyrBh/fROwVRWqwJp/ktMc9jDjwb&#10;UNepzzzfK5hvb0/ROXnZIeAA2fWp0e/YevkLyvIJiCm9IBbWgXyq+WNwcROQ57k8A1tlOdCQ84gj&#10;2kEPHnPgBFBM/bg1XMg1AMQw334Q8W8y8Y8ERFX8MpmJXuysjKC/EVhfppXmd9TzjXrwqIfIbA0M&#10;fTFZJP2aeI6voJj4JVMVEeWXmVpKn5RYXRmApgLfyFDwTgeBZJGZ7R7xLx2M5+LLEWZ1nMqt2z8P&#10;OyTHZs9s7CYGm8OK7CE6URhjDOKEOuRzKPnSIx9TnyRJAIPDaePo0BDmroLHpc+Gt4ZoAI3IIntH&#10;tWR6PzZ4Gwn6Eu0E6rSxlstNgKdNtaUDpkfUy57KCBRbWjkppj8fnFp5pnw2H0crCj3Fmbrbw3y7&#10;MyKvKDUmlGr64L4h8tCPzikO1iZ43gy/NwDMHhSDCEMFWTrqkvqLDwALAqQd4UgXgAE/n+EhKImG&#10;BNAB4TOeIXEHCpQ0t4lBnGe9Mbr2CYx2nYTizEXdWBol4iPvWIBZVVGW7+SH4fRqRqx+WTUm5jQp&#10;AddvUBf+To5Ev+lDix13Ek7Ati0pwBTm2/+0hJpuJCfPjMsk2wewHYUnlJqZlihDEjAxLAxhiNSV&#10;D7l3W7VRH4g0lP29lQzI9sMT5c6s2z+bPl62LHW0SE38r2q1kopz5zZluMOEORs/S/xmZ+0DydMo&#10;YoVE2zh+t49a+c3L3Yzie6GRgeFwtB/bwuT2ZQnps6oh+WrkOGXCI2Q/IWoJm6eUlQ4IigGjHlkO&#10;RRsYbl0dnQQPywmCmu7A5mKr6/VtYL69VnTvzEi+jZrzAeNtY3KNJmY1c3XUBqJugAcBNJQ41mxH&#10;AiqPbF6SX6duZKkSr4QHTKt2adcMMV9iPeN8c3UPiufXMhA5J9XdAU8OoCq1e0ylwTUJE6jASqvF&#10;SKIq6pyL1IDwB8yzZcFZMYjGMN/+cllotFvgwQmYwHz7Gywawh91Pqo/D7JmH1kYgudYrEk+Buw3&#10;Oub4w7VgAQNC8H3im6FNbdeW1CdkDk15j65bBfBuBIDzzlfy5C//RHS1TcK4VzCbs9TRPEvxjVFF&#10;yGueuLSJVKr2RO4B9CEtagCRZ2BEBFpjBOCKOlHr1PXS3dbPKF6r6uiAcIQPyDvt8Yu/oRZhSMz5&#10;lJi8B+bEg+jsF8bHrimT+QrkZ55cjgQAJoZm+YxIUqfg6U4Os1x8fzje1Xnd4WJNvqxUy6dy0UTq&#10;sPjcLsi/irMlDcz9E3Q6h1n+4FNLtSUaEdl1e+rfBkS9XQm4hMlRHywQJdtYNOeqb/jQgaNR3zoE&#10;ljGYBTJt1V8M8+2zYAftAQtWbbhFsXlmH6p1Xi4vPTswunB6os56zIEi9uQDwANTAMG8CscO5tuI&#10;ki5mSV5orS0IKR9YbJSIWHkJsSJTBsAtlQj+1iJoVi3sWH6MCGCWpYBpA5zcWrvhyPpIIV2GAnfB&#10;D/LM6RF8822W3sr7d1LAVI778wEPmrdtA4ce04oA/ATTdgXqHKYUsAHLk0ClrwSmPM3jfOo7S8iT&#10;7ZJzkzznVtLWAwxGqkMAuMAi4OjqIMXEEsxVHfrCBoS78cd7fjVhKbcFnqDjYIhL8BKAvIDmGrCX&#10;VcpZYTuJOgu1pD/nPrwxcEX+O216ktoCT1QzgNgmZLhwnxa/fyPgSQgnGUrOr2ftnfwCiBBIpmr8&#10;w8h3JAZW2tYOaws8db5wAnziOZLJjGA+H3ewONwQQN7v6zegl9uD+dZjFgqlRajgJKqxBFFBhRMb&#10;bYHnl8LKqDp8wJSKlJEYL3dXVCkVdAaykiHmQJ2QBY6cuhZMaiP24OkEid3DfJubvCg51kDHnlDS&#10;PEisvzEBYeyAq62JJHNtue6Jhbb+KuC5bfBeA2IJ0RImJguZ+UEmwAdhkdMMoHrqhfuKqShBp5B7&#10;zVfEWfh0nuBxE6tyBaYB92wA/MkDmtMU38Uk6JlLPHeAWXHqfk3+3wOsArJu0tvcpOT53nE1t3eU&#10;W5yC2zP2YxDH/DBNlk2c86HBgOk5c56mR0IWNHIIGpkFR+dX0w7XABosgdwkeOIShBNFP47PjoIm&#10;JovpStLoYn55nhXGxmiJFDX54k2Cx9fs2kRqIpc7jBdBXupt7/hdIkBHZNyAlKEHfyLU49wAZwue&#10;N47s6Zui5LEb80XNrokEfQOu84PqybBMrIGDcbLA8honCh4kd0DtsKyEHP/SD2AfcZ8Anp4IBScG&#10;EgPJZydB59uBY++wbuGXgvttBOoTzlXyiCapzHHhkPhOYrL7UhJ+CAT5zs8k+rxzCJ4VZd4DZzb/&#10;BoC/OAl7TzbECGT5zy93icbSexWY7QNmTlqoONY0eIIKv2UP9NF+o+LEZyB9hPn2saF3k0nLDSe1&#10;dhJ1HYG8+1DCAWfPqepWStU1DZ4fJSRVVgk+pXiQrFRKDJljTt4vqk1TPlPXC8HJ1lTB/Q7HDQTw&#10;X0G6tjSa9DCvDMmr2PTV19fhj6M8tDSnEQHKWAIeH/Cc+yv3vCbB4jHUm5FgNZo89Dc2AM0VaYUd&#10;M2Yspm7uFcAZcqJdxnHWIO7e63KkBY6Sj5+K+TCx4Dyo63hzZ8Gjry46I6BJGUmF4lonsZacT0gW&#10;d0oJyaw7vuYR8F8LLc5cciRw4qMpyRMrdunVMetvvvWOx3zNzPVrjkSvFKSct1DKDp30CiiSO1Fw&#10;nxVTp/AE+703Ax55ZPn6WBEdVdOn4QInBHRJwQfDfw+Tr1yRypSkb8QaSetL/EP8+40K82E/t9G5&#10;Sx6RNZGdF99r+AwIACE75vIuWLCDQ6vLlKwGlJqaUMBOoZityJvk9xoyHjEq+4sQZt63sbCQNPS4&#10;l+z2zxIgCS2/75Nc5gjUlTAeOJ4TUeC7kYIHvx8qyPM79/6/vgZ4skrt+cQEJa4ijl4jIfcsr3VT&#10;wrkWHSXey93EIh85k4gDeLlLjuVY5Conltz7iXtP76tIHlpylPFVpNI8XTu9vyYLF5doSfSuIMBF&#10;tWVnhqvcGkvKK73iyPsXAQ9aF58ld8yzsXSQt2ccHk90ssdzq4zEgjSbm/vs+E3xw4CSwmmb4Gk6&#10;POGVXiBRIcZiy6Ns1wcContNhTg8yNsd2QxR4v4byDoiu4noJwAQCip4tO4nalbyoHqxJak3TCQ6&#10;cx7iZNL5OhHHqcTAwVG20nsgeKelwXf9CpvmWiAhY+hAjZ42OI9NncF1IVQhdh7GisQy3nMdQJXo&#10;vthbruMeZdXLULIJb9pWWe2Ax7QdtZjnLCQ85oYCV8D9jRfvVSp0JBIg6PpnRBbgpF0XWfmWoAL5&#10;PivJk/k+VN7UrLpoQk2qOKKeJ4OPOPE+ExwVnkK1Y87i8+U6aw9/8wzmwU96s/Dv/NoV8LR39Aaz&#10;52YCaXJfkBbymBUt1ldKgm3WNqAMYaZV11jxvk+leVWuwifQodFuHWZc4IRRU3ytGvFRlBgwtpVJ&#10;HX6HigKXOwdPHCjqHrs6h/7nKQCnXcnDiuEFYB7ukwI4EWTFljKOk0uUKfWrUADAJ3Dlja2fqI4F&#10;FlfngNO+5MmlT1wgx0WJ8w4vd1eCkACvimaW6iaz1rIK7qkFgXc7EOSsZVq26NMXkTzASBK5qgol&#10;lknASZ2khC/lhruPjLt8BwAZdwnJ3wclgTMADOyugS9J14PHeBLFHEd8TupRa4noezM8W3CXAcy3&#10;T0Lyi893U6ltwIkVfrrsGHB2kl3/JtmpI06CRALgfCoWMxIEW3Xm9KPD9/U48J3U+NYx4AQKM5gf&#10;Pwz8HzoV8i7x2VwIns+0nFxg+L5TAFgoW1L2kqcycGTN6Mfcd5Yl7hwZfxNzpYegcm6yKR66a2dS&#10;58PggEAveSQTvtHs1lfNIqkI6E4JHNv839yv5BPJN6CAMIAsV8h+7GC+HZ5aEvy3loHzBOpwQSwp&#10;cO1T/51KTOhAc91hSY6yh2KUfFmwGL8AgNpsXBIYkE9ZwJH229xLJtxTSJyh4TOOwayNU9bpOAbz&#10;OoSR4P13iq7KPXioYZLFFwsWdGRISv+0kjh43R9QrRjDAEQ9KFDNfQCm0l5p52W+hVMA0GVLUmcK&#10;5ROkflgsJDDqTaRa5tsFlVjmiriOScLamDPvPaoXe6IB0LgHj3iEUCZBCjlHYPC9QACeYo0bzJXR&#10;md8xlD/fvhKcfvUI+U4MfjvuwVO0WhIivnXkMClwC7MRSCUWnk7dgzoRfwZ4yiMrvLAEd3GtW0vw&#10;dRZA7Vpb2PNcVv0zquA8exASaLM2kNeCfCIP2ivZ8lcveeQAmkj0f7lqV7hTRXwqBYxSX1ARdP7v&#10;IuD4REr5Nby9SarFyLB3+hcET64m2EnNj8lsKJJpIvK/S6ysK8aCYXOF8RnEku6jxo2jsqgyq9An&#10;FtxTDx7xJIaQp1yEx0lF4jsCeesBkVPNMwAnAHv8Ju6gabwz2BQ9eDhr6FlDfGnQRQbXFUXbeS/x&#10;s+IeF+D2WO+7xaa6YFwP6IvqwSMBQsilJtxyPptAwG9EpjU9fErtZb/hVdZAy8twISfQfE3AiJGW&#10;HQqidiufh65agTo+0FhKovDGf4J/WxCrDiTE95H6u5qj5KmwsxrAwZN/EVHfVTwHf6bg0QMDlFIl&#10;U1PiMdYUesq8wgtDoC8JiG4spdEf3P+r/Ece+YQFEt8BC+wcWyYlFX+fBTnNApSoZq8s6j5PYb4N&#10;jqESWfJZUQrxOU8bEkRNevCwE7WRmK47AVDCmp5iRVRZCHhSNOSe0SdgGZfgQQMCoKjC8/ltZyB2&#10;VfKMFFLFp3b9dUPPMtL0hmhChSSUQTDswumKU1NbE0r61DV5EWSHC+sdAdilwRab6PaEWThi4WSj&#10;mL8ifheZ1PnuYFGbkCTf4cRHV8HzKp1s7I+uKqk2PZG5Hxi5B3rwWA60cpbWk10027tmBUbkswZM&#10;n52cMni6y3le7mYw3/4EjEFlJHlMUjQnAuAMoBt920VjKWiRdPLjstNPh7Wbr4kzbkkBaCeQOPsO&#10;v8kIznCckrX1TvGZwDCxq0sq6+zGxeFwgIv//XuAfvTDcBz++fui+2qrHz3n6cd5jjY5zxowZhRZ&#10;/arY/pofEQC8So4pZ9cYQ37oUF7vj/0egCjHmf2+qpJGAui/WluHFjDWJyPdKXXdxPB6AxcGxrfG&#10;AVPFt4F+Hl8CRLNqWpjKsDouqBw4HhRL8yaaBZkKFnZYqfYOAngkuO6sQurs5pQkT3U/B6Zgjh2A&#10;kTbzVSc0aODEBiVcdtzi3lSOeoubq1QrhiDfgJ0Ej6viRdUnEf1BAwrQseJ7I+Ze+gXxnEhXuYSI&#10;K1fiEG/AzoJHDhzxYb8bSTM2ukEJSgwT4ODOHUOeCx1Q6mqm+A3tqVa3JmIXJAXMbtTVfI61kpgF&#10;emIEnOL78mNwKoR5ZgmcpQQ4vM5fKskw/uYJ1Fl9Q8PdHip5RZEXeWBWLGFmAIKFoXrNS9SdibUl&#10;5wg44T+Br70jkiRFaycx3LGPpUCNz2GjGkQ933WdDBMDNb7jnjfWEOpWYnp1gWeoWJwU1CcGBoBF&#10;CXzJwuhM0EUpULuxgiZaqai/7oIitOrnddetsDPgqda+EHdZ1sqR9kU8G5i8OhM0S+t4rWg+ixYt&#10;rHzqtGju31d835MCj3wCiypIbUGwhDHWdo1hd6xqjCFL7ZCrlesSizbSBGtNTmPsuO8nhoS6leEy&#10;PJGCLMe2SCzVO6uofnTqKoDqGYQpmPR6sF+0CLDOz9rC3NcRdZ16PjnJo1JXq4JlhWooNdjZMwOC&#10;uVGCQl8H0FStBNSixQ4qoNJSeczMpV61Xxg+767r4FkriSJ9jFjPJfbcDlxa7FgxqN0s8NRKGtoR&#10;ZJbnuDhWg/6nTdclT1rZo5qrtZHVwus9pmsH1s+A7F7PUhqWuW5dz9tZ8Awr7g6Z5NB5dj3Nzkoq&#10;BmGfJP6isLS5L98k1Teh+XFnZ6NqJmEI5g1TA8DayIGBVRSBvoDkI6i9uTMw6z3uEQL8F5jlGuuc&#10;gNnwyecWzLzONg1ss+cNoJkzZszIMgn7NNR+lAZPn0nYj9KjB08/qnGefvSjzPj/ANVjA+o5kvTw&#10;AAAAAElFTkSuQmCC"/>
  <p:tag name="ISPRING_PRESENTERDATA_0" val="0JDQvdC00YDQtdC5INCS0LvQsNC00LjQvNC40YDQvtCy0LjRhyDQmtC+0YDQtdC90Yw=|0Jou0Y0u0L0uLCDQtNC+0YbQtdC90YIg0JLQk9Cj0K3QoQ==|YW5kcmV5LmtvcmVuM0BtYWlsLnJ1||e0UxOTg0QTg4LTIzMEMtNEQ2Ri05MkEyLTYxRkU3ODZCQThBMn0=||SVNQUklOR19QUkVTRU5URVJfUEhPVE9fMA==|MA==|aHR0cDovL3d3dy52dnN1LnJ1|SVNQUklOR19QUkVTRU5URVJfUEhPVE9fMQ==|KzcoNDIzKTI0MC00MS02MA=="/>
  <p:tag name="GENSWF_OUTPUT_FILE_NAME" val="Lecture-1"/>
  <p:tag name="ISPRING_RESOURCE_PATHS_HASH_PRESENTER" val="4af7e6a17a8aff1391f22a1fd10fe294c2e7e61"/>
</p:tagLst>
</file>

<file path=ppt/tags/tag2.xml><?xml version="1.0" encoding="utf-8"?>
<p:tagLst xmlns:a="http://schemas.openxmlformats.org/drawingml/2006/main" xmlns:r="http://schemas.openxmlformats.org/officeDocument/2006/relationships" xmlns:p="http://schemas.openxmlformats.org/presentationml/2006/main">
  <p:tag name="GENSWF_SLIDE_TITLE" val="Тема"/>
  <p:tag name="ISPRING_SLIDE_INDENT_LEVEL" val="0"/>
  <p:tag name="ISPRING_SLIDE_ID" val="{84E56C29-299E-4501-9EC0-81A4D7F7E17F}"/>
  <p:tag name="GENSWF_ADVANCE_TIME" val="22.45"/>
  <p:tag name="TIMING" val=""/>
  <p:tag name="ISPRING_CUSTOM_TIMING_USED" val="1"/>
  <p:tag name="ISPRING_PRESENTER_ID" val="{E1984A88-230C-4D6F-92A2-61FE786BA8A2}"/>
</p:tagLst>
</file>

<file path=ppt/tags/tag3.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Материал"/>
  <p:tag name="ISPRING_SLIDE_ID" val="{1AA3389F-3F1E-4748-83B2-144567DBA6F3}"/>
  <p:tag name="TIMING" val=""/>
  <p:tag name="ISPRING_CUSTOM_TIMING_USED" val="1"/>
  <p:tag name="GENSWF_ADVANCE_TIME" val="17.40"/>
  <p:tag name="ISPRING_PRESENTER_ID" val="{E1984A88-230C-4D6F-92A2-61FE786BA8A2}"/>
</p:tagLst>
</file>

<file path=ppt/tags/tag4.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Понятия"/>
  <p:tag name="ISPRING_SLIDE_ID" val="{1192DB6F-104E-4A32-835D-41FA9BFCF2FF}"/>
  <p:tag name="GENSWF_ADVANCE_TIME" val="10.37"/>
  <p:tag name="TIMING" val=""/>
  <p:tag name="ISPRING_CUSTOM_TIMING_USED" val="1"/>
  <p:tag name="ISPRING_PRESENTER_ID" val="{E1984A88-230C-4D6F-92A2-61FE786BA8A2}"/>
</p:tagLst>
</file>

<file path=ppt/tags/tag5.xml><?xml version="1.0" encoding="utf-8"?>
<p:tagLst xmlns:a="http://schemas.openxmlformats.org/drawingml/2006/main" xmlns:r="http://schemas.openxmlformats.org/officeDocument/2006/relationships" xmlns:p="http://schemas.openxmlformats.org/presentationml/2006/main">
  <p:tag name="ISPRING_SLIDE_INDENT_LEVEL" val="0"/>
  <p:tag name="GENSWF_SLIDE_TITLE" val="Вопросы"/>
  <p:tag name="ISPRING_SLIDE_ID" val="{4195A1E5-9B74-4F52-9F2A-8C921E8B896F}"/>
  <p:tag name="GENSWF_ADVANCE_TIME" val="9.15"/>
  <p:tag name="TIMING" val=""/>
  <p:tag name="ISPRING_CUSTOM_TIMING_USED" val="1"/>
  <p:tag name="ISPRING_PRESENTER_ID" val="{E1984A88-230C-4D6F-92A2-61FE786BA8A2}"/>
</p:tagLst>
</file>

<file path=ppt/tags/tag6.xml><?xml version="1.0" encoding="utf-8"?>
<p:tagLst xmlns:a="http://schemas.openxmlformats.org/drawingml/2006/main" xmlns:r="http://schemas.openxmlformats.org/officeDocument/2006/relationships" xmlns:p="http://schemas.openxmlformats.org/presentationml/2006/main">
  <p:tag name="GENSWF_SLIDE_TITLE" val="Конец"/>
  <p:tag name="ISPRING_SLIDE_INDENT_LEVEL" val="0"/>
  <p:tag name="ISPRING_SLIDE_ID" val="{3864E923-F8D7-4305-9B14-BCCCB81AA296}"/>
  <p:tag name="GENSWF_ADVANCE_TIME" val="8.45"/>
  <p:tag name="TIMING" val=""/>
  <p:tag name="ISPRING_CUSTOM_TIMING_USED" val="1"/>
  <p:tag name="ISPRING_PRESENTER_ID" val="{E1984A88-230C-4D6F-92A2-61FE786BA8A2}"/>
</p:tagLst>
</file>

<file path=ppt/theme/theme1.xml><?xml version="1.0" encoding="utf-8"?>
<a:theme xmlns:a="http://schemas.openxmlformats.org/drawingml/2006/main" name="Оформление по умолчанию">
  <a:themeElements>
    <a:clrScheme name="Другая 1">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FFFFFF"/>
      </a:hlink>
      <a:folHlink>
        <a:srgbClr val="FFFFFF"/>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Оформление по умолчанию 13">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14">
        <a:dk1>
          <a:srgbClr val="000000"/>
        </a:dk1>
        <a:lt1>
          <a:srgbClr val="FFFFFF"/>
        </a:lt1>
        <a:dk2>
          <a:srgbClr val="3333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5">
        <a:dk1>
          <a:srgbClr val="000000"/>
        </a:dk1>
        <a:lt1>
          <a:srgbClr val="FFFFFF"/>
        </a:lt1>
        <a:dk2>
          <a:srgbClr val="333399"/>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292929"/>
        </a:folHlink>
      </a:clrScheme>
      <a:clrMap bg1="lt1" tx1="dk1" bg2="lt2" tx2="dk2" accent1="accent1" accent2="accent2" accent3="accent3" accent4="accent4" accent5="accent5" accent6="accent6" hlink="hlink" folHlink="folHlink"/>
    </a:extraClrScheme>
    <a:extraClrScheme>
      <a:clrScheme name="Оформление по умолчанию 16">
        <a:dk1>
          <a:srgbClr val="000000"/>
        </a:dk1>
        <a:lt1>
          <a:srgbClr val="FFFFFF"/>
        </a:lt1>
        <a:dk2>
          <a:srgbClr val="333399"/>
        </a:dk2>
        <a:lt2>
          <a:srgbClr val="808080"/>
        </a:lt2>
        <a:accent1>
          <a:srgbClr val="FFFFFF"/>
        </a:accent1>
        <a:accent2>
          <a:srgbClr val="0F2BEC"/>
        </a:accent2>
        <a:accent3>
          <a:srgbClr val="FFFFFF"/>
        </a:accent3>
        <a:accent4>
          <a:srgbClr val="000000"/>
        </a:accent4>
        <a:accent5>
          <a:srgbClr val="FFFFFF"/>
        </a:accent5>
        <a:accent6>
          <a:srgbClr val="0C26D6"/>
        </a:accent6>
        <a:hlink>
          <a:srgbClr val="000000"/>
        </a:hlink>
        <a:folHlink>
          <a:srgbClr val="2929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2175</TotalTime>
  <Words>2558</Words>
  <Application>Microsoft Office PowerPoint</Application>
  <PresentationFormat>Экран (4:3)</PresentationFormat>
  <Paragraphs>221</Paragraphs>
  <Slides>44</Slides>
  <Notes>5</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44</vt:i4>
      </vt:variant>
    </vt:vector>
  </HeadingPairs>
  <TitlesOfParts>
    <vt:vector size="47" baseType="lpstr">
      <vt:lpstr>Arial</vt:lpstr>
      <vt:lpstr>Symbol</vt:lpstr>
      <vt:lpstr>Оформление по умолчанию</vt:lpstr>
      <vt:lpstr>Презентация PowerPoint</vt:lpstr>
      <vt:lpstr>Презентация PowerPoint</vt:lpstr>
      <vt:lpstr>Презентация PowerPoint</vt:lpstr>
      <vt:lpstr>Презентация PowerPoint</vt:lpstr>
      <vt:lpstr>Понятие эмиссии, цели эмиссии</vt:lpstr>
      <vt:lpstr>Цели эмиссии</vt:lpstr>
      <vt:lpstr>Задачи, которые могут быть решены с помощью эмиссий корпоративных ценных бумаг: </vt:lpstr>
      <vt:lpstr>Цель в контроле</vt:lpstr>
      <vt:lpstr>Предпочтения эмиссии</vt:lpstr>
      <vt:lpstr>Участники эмиссии</vt:lpstr>
      <vt:lpstr>Риски эмиссии</vt:lpstr>
      <vt:lpstr>Классификация эмиссии:</vt:lpstr>
      <vt:lpstr>Виды ценных бумаг</vt:lpstr>
      <vt:lpstr>Процедура эмиссии</vt:lpstr>
      <vt:lpstr>Публикация эмиссии</vt:lpstr>
      <vt:lpstr>Размещение ценных бумаг</vt:lpstr>
      <vt:lpstr>Подписка</vt:lpstr>
      <vt:lpstr>Выводы:</vt:lpstr>
      <vt:lpstr>Вторичный рынок</vt:lpstr>
      <vt:lpstr>Виды вторичных рынков ценных бумаг</vt:lpstr>
      <vt:lpstr>Обращение ценных бумаг</vt:lpstr>
      <vt:lpstr>Депонирование</vt:lpstr>
      <vt:lpstr>Порядок включения ценных бумаг в рыночный процесс</vt:lpstr>
      <vt:lpstr>Листинг</vt:lpstr>
      <vt:lpstr>Недостатки листинга:</vt:lpstr>
      <vt:lpstr>Для прохождения процедуры листинга:</vt:lpstr>
      <vt:lpstr>Особенности</vt:lpstr>
      <vt:lpstr>Биржевая котировка</vt:lpstr>
      <vt:lpstr>Брокерское обслуживание клиентов и виды клиентских приказов</vt:lpstr>
      <vt:lpstr>Приказы</vt:lpstr>
      <vt:lpstr>Приказ обычно содержит следующую информацию:</vt:lpstr>
      <vt:lpstr>Рыночный приказ</vt:lpstr>
      <vt:lpstr>Организация торгов на фондовом рынке</vt:lpstr>
      <vt:lpstr>Аукцион</vt:lpstr>
      <vt:lpstr>Система с котировками и маркет-мейкерами</vt:lpstr>
      <vt:lpstr>Система заявок</vt:lpstr>
      <vt:lpstr>Разновидность кассовых сделок:</vt:lpstr>
      <vt:lpstr>Соотношение рисков</vt:lpstr>
      <vt:lpstr>Функции спекулянтов на фондовых рынках</vt:lpstr>
      <vt:lpstr>Виды спекулянтов</vt:lpstr>
      <vt:lpstr>Различие между спекуляцией на наличном и срочном рынке заключается в следующем:</vt:lpstr>
      <vt:lpstr>Существуют два вида спекулянтов:</vt:lpstr>
      <vt:lpstr>Презентация PowerPoint</vt:lpstr>
      <vt:lpstr>Презентация PowerPoint</vt:lpstr>
    </vt:vector>
  </TitlesOfParts>
  <Company>OPITUP VVSU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Тема1. Понятие, структура и принципы функционирования финансовых рынков</dc:title>
  <dc:creator>S.V.Ryzhkov</dc:creator>
  <cp:lastModifiedBy>Корень Андрей</cp:lastModifiedBy>
  <cp:revision>208</cp:revision>
  <dcterms:created xsi:type="dcterms:W3CDTF">2007-04-22T06:20:01Z</dcterms:created>
  <dcterms:modified xsi:type="dcterms:W3CDTF">2017-02-02T07:21:49Z</dcterms:modified>
</cp:coreProperties>
</file>