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1">
  <p:sldMasterIdLst>
    <p:sldMasterId id="2147483648" r:id="rId1"/>
  </p:sldMasterIdLst>
  <p:notesMasterIdLst>
    <p:notesMasterId r:id="rId161"/>
  </p:notesMasterIdLst>
  <p:sldIdLst>
    <p:sldId id="508" r:id="rId2"/>
    <p:sldId id="491" r:id="rId3"/>
    <p:sldId id="418" r:id="rId4"/>
    <p:sldId id="507" r:id="rId5"/>
    <p:sldId id="451" r:id="rId6"/>
    <p:sldId id="448" r:id="rId7"/>
    <p:sldId id="504" r:id="rId8"/>
    <p:sldId id="505" r:id="rId9"/>
    <p:sldId id="506" r:id="rId10"/>
    <p:sldId id="417" r:id="rId11"/>
    <p:sldId id="452" r:id="rId12"/>
    <p:sldId id="454" r:id="rId13"/>
    <p:sldId id="497" r:id="rId14"/>
    <p:sldId id="453" r:id="rId15"/>
    <p:sldId id="455" r:id="rId16"/>
    <p:sldId id="456" r:id="rId17"/>
    <p:sldId id="498" r:id="rId18"/>
    <p:sldId id="458" r:id="rId19"/>
    <p:sldId id="492" r:id="rId20"/>
    <p:sldId id="493" r:id="rId21"/>
    <p:sldId id="459" r:id="rId22"/>
    <p:sldId id="460" r:id="rId23"/>
    <p:sldId id="461" r:id="rId24"/>
    <p:sldId id="499" r:id="rId25"/>
    <p:sldId id="502" r:id="rId26"/>
    <p:sldId id="462" r:id="rId27"/>
    <p:sldId id="465" r:id="rId28"/>
    <p:sldId id="467" r:id="rId29"/>
    <p:sldId id="468" r:id="rId30"/>
    <p:sldId id="469" r:id="rId31"/>
    <p:sldId id="470" r:id="rId32"/>
    <p:sldId id="464" r:id="rId33"/>
    <p:sldId id="501" r:id="rId34"/>
    <p:sldId id="482" r:id="rId35"/>
    <p:sldId id="484" r:id="rId36"/>
    <p:sldId id="486" r:id="rId37"/>
    <p:sldId id="503" r:id="rId38"/>
    <p:sldId id="485" r:id="rId39"/>
    <p:sldId id="487" r:id="rId40"/>
    <p:sldId id="490" r:id="rId41"/>
    <p:sldId id="488" r:id="rId42"/>
    <p:sldId id="489" r:id="rId43"/>
    <p:sldId id="258" r:id="rId44"/>
    <p:sldId id="259" r:id="rId45"/>
    <p:sldId id="288" r:id="rId46"/>
    <p:sldId id="260" r:id="rId47"/>
    <p:sldId id="289" r:id="rId48"/>
    <p:sldId id="285" r:id="rId49"/>
    <p:sldId id="445" r:id="rId50"/>
    <p:sldId id="290" r:id="rId51"/>
    <p:sldId id="261" r:id="rId52"/>
    <p:sldId id="263" r:id="rId53"/>
    <p:sldId id="262" r:id="rId54"/>
    <p:sldId id="291" r:id="rId55"/>
    <p:sldId id="265" r:id="rId56"/>
    <p:sldId id="292" r:id="rId57"/>
    <p:sldId id="266" r:id="rId58"/>
    <p:sldId id="272" r:id="rId59"/>
    <p:sldId id="271" r:id="rId60"/>
    <p:sldId id="293" r:id="rId61"/>
    <p:sldId id="268" r:id="rId62"/>
    <p:sldId id="364" r:id="rId63"/>
    <p:sldId id="365" r:id="rId64"/>
    <p:sldId id="366" r:id="rId65"/>
    <p:sldId id="367" r:id="rId66"/>
    <p:sldId id="368" r:id="rId67"/>
    <p:sldId id="369" r:id="rId68"/>
    <p:sldId id="370" r:id="rId69"/>
    <p:sldId id="371" r:id="rId70"/>
    <p:sldId id="372" r:id="rId71"/>
    <p:sldId id="373" r:id="rId72"/>
    <p:sldId id="374" r:id="rId73"/>
    <p:sldId id="375" r:id="rId74"/>
    <p:sldId id="376" r:id="rId75"/>
    <p:sldId id="377" r:id="rId76"/>
    <p:sldId id="378" r:id="rId77"/>
    <p:sldId id="379" r:id="rId78"/>
    <p:sldId id="380" r:id="rId79"/>
    <p:sldId id="381" r:id="rId80"/>
    <p:sldId id="382" r:id="rId81"/>
    <p:sldId id="383" r:id="rId82"/>
    <p:sldId id="384" r:id="rId83"/>
    <p:sldId id="385" r:id="rId84"/>
    <p:sldId id="416" r:id="rId85"/>
    <p:sldId id="386" r:id="rId86"/>
    <p:sldId id="387" r:id="rId87"/>
    <p:sldId id="388" r:id="rId88"/>
    <p:sldId id="389" r:id="rId89"/>
    <p:sldId id="390" r:id="rId90"/>
    <p:sldId id="391" r:id="rId91"/>
    <p:sldId id="392" r:id="rId92"/>
    <p:sldId id="393" r:id="rId93"/>
    <p:sldId id="394" r:id="rId94"/>
    <p:sldId id="395" r:id="rId95"/>
    <p:sldId id="400" r:id="rId96"/>
    <p:sldId id="401" r:id="rId97"/>
    <p:sldId id="402" r:id="rId98"/>
    <p:sldId id="403" r:id="rId99"/>
    <p:sldId id="404" r:id="rId100"/>
    <p:sldId id="405" r:id="rId101"/>
    <p:sldId id="406" r:id="rId102"/>
    <p:sldId id="407" r:id="rId103"/>
    <p:sldId id="434" r:id="rId104"/>
    <p:sldId id="408" r:id="rId105"/>
    <p:sldId id="409" r:id="rId106"/>
    <p:sldId id="410" r:id="rId107"/>
    <p:sldId id="435" r:id="rId108"/>
    <p:sldId id="411" r:id="rId109"/>
    <p:sldId id="412" r:id="rId110"/>
    <p:sldId id="413" r:id="rId111"/>
    <p:sldId id="314" r:id="rId112"/>
    <p:sldId id="338" r:id="rId113"/>
    <p:sldId id="315" r:id="rId114"/>
    <p:sldId id="316" r:id="rId115"/>
    <p:sldId id="317" r:id="rId116"/>
    <p:sldId id="318" r:id="rId117"/>
    <p:sldId id="319" r:id="rId118"/>
    <p:sldId id="320" r:id="rId119"/>
    <p:sldId id="439" r:id="rId120"/>
    <p:sldId id="437" r:id="rId121"/>
    <p:sldId id="438" r:id="rId122"/>
    <p:sldId id="322" r:id="rId123"/>
    <p:sldId id="321" r:id="rId124"/>
    <p:sldId id="324" r:id="rId125"/>
    <p:sldId id="323" r:id="rId126"/>
    <p:sldId id="325" r:id="rId127"/>
    <p:sldId id="329" r:id="rId128"/>
    <p:sldId id="330" r:id="rId129"/>
    <p:sldId id="331" r:id="rId130"/>
    <p:sldId id="344" r:id="rId131"/>
    <p:sldId id="332" r:id="rId132"/>
    <p:sldId id="333" r:id="rId133"/>
    <p:sldId id="326" r:id="rId134"/>
    <p:sldId id="334" r:id="rId135"/>
    <p:sldId id="335" r:id="rId136"/>
    <p:sldId id="327" r:id="rId137"/>
    <p:sldId id="336" r:id="rId138"/>
    <p:sldId id="342" r:id="rId139"/>
    <p:sldId id="441" r:id="rId140"/>
    <p:sldId id="442" r:id="rId141"/>
    <p:sldId id="443" r:id="rId142"/>
    <p:sldId id="440" r:id="rId143"/>
    <p:sldId id="420" r:id="rId144"/>
    <p:sldId id="422" r:id="rId145"/>
    <p:sldId id="423" r:id="rId146"/>
    <p:sldId id="444" r:id="rId147"/>
    <p:sldId id="421" r:id="rId148"/>
    <p:sldId id="424" r:id="rId149"/>
    <p:sldId id="425" r:id="rId150"/>
    <p:sldId id="419" r:id="rId151"/>
    <p:sldId id="428" r:id="rId152"/>
    <p:sldId id="427" r:id="rId153"/>
    <p:sldId id="429" r:id="rId154"/>
    <p:sldId id="426" r:id="rId155"/>
    <p:sldId id="431" r:id="rId156"/>
    <p:sldId id="432" r:id="rId157"/>
    <p:sldId id="430" r:id="rId158"/>
    <p:sldId id="433" r:id="rId159"/>
    <p:sldId id="286" r:id="rId160"/>
  </p:sldIdLst>
  <p:sldSz cx="9144000" cy="6858000" type="screen4x3"/>
  <p:notesSz cx="6858000" cy="9144000"/>
  <p:custDataLst>
    <p:tags r:id="rId162"/>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74" autoAdjust="0"/>
    <p:restoredTop sz="94660"/>
  </p:normalViewPr>
  <p:slideViewPr>
    <p:cSldViewPr>
      <p:cViewPr varScale="1">
        <p:scale>
          <a:sx n="46" d="100"/>
          <a:sy n="46" d="100"/>
        </p:scale>
        <p:origin x="588" y="54"/>
      </p:cViewPr>
      <p:guideLst>
        <p:guide orient="horz" pos="2160"/>
        <p:guide pos="2880"/>
      </p:guideLst>
    </p:cSldViewPr>
  </p:slideViewPr>
  <p:notesTextViewPr>
    <p:cViewPr>
      <p:scale>
        <a:sx n="3" d="2"/>
        <a:sy n="3" d="2"/>
      </p:scale>
      <p:origin x="0" y="0"/>
    </p:cViewPr>
  </p:notesTextViewPr>
  <p:sorterViewPr>
    <p:cViewPr>
      <p:scale>
        <a:sx n="76" d="100"/>
        <a:sy n="76" d="100"/>
      </p:scale>
      <p:origin x="0" y="-337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notesMaster" Target="notesMasters/notesMaster1.xml"/><Relationship Id="rId16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ags" Target="tags/tag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80703D-B3C8-4757-9EFF-1EC5B968DB63}" type="datetimeFigureOut">
              <a:rPr lang="ru-RU" smtClean="0"/>
              <a:t>03.02.2020</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0C4E7-6412-4E3A-AB69-A0867560A201}" type="slidenum">
              <a:rPr lang="ru-RU" smtClean="0"/>
              <a:t>‹#›</a:t>
            </a:fld>
            <a:endParaRPr lang="ru-RU"/>
          </a:p>
        </p:txBody>
      </p:sp>
    </p:spTree>
    <p:extLst>
      <p:ext uri="{BB962C8B-B14F-4D97-AF65-F5344CB8AC3E}">
        <p14:creationId xmlns:p14="http://schemas.microsoft.com/office/powerpoint/2010/main" val="287481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740C4E7-6412-4E3A-AB69-A0867560A201}" type="slidenum">
              <a:rPr lang="ru-RU" smtClean="0"/>
              <a:t>69</a:t>
            </a:fld>
            <a:endParaRPr lang="ru-RU"/>
          </a:p>
        </p:txBody>
      </p:sp>
    </p:spTree>
    <p:extLst>
      <p:ext uri="{BB962C8B-B14F-4D97-AF65-F5344CB8AC3E}">
        <p14:creationId xmlns:p14="http://schemas.microsoft.com/office/powerpoint/2010/main" val="1510911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740C4E7-6412-4E3A-AB69-A0867560A201}" type="slidenum">
              <a:rPr lang="ru-RU" smtClean="0"/>
              <a:t>129</a:t>
            </a:fld>
            <a:endParaRPr lang="ru-RU"/>
          </a:p>
        </p:txBody>
      </p:sp>
    </p:spTree>
    <p:extLst>
      <p:ext uri="{BB962C8B-B14F-4D97-AF65-F5344CB8AC3E}">
        <p14:creationId xmlns:p14="http://schemas.microsoft.com/office/powerpoint/2010/main" val="1165092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740C4E7-6412-4E3A-AB69-A0867560A201}" type="slidenum">
              <a:rPr lang="ru-RU" smtClean="0"/>
              <a:t>130</a:t>
            </a:fld>
            <a:endParaRPr lang="ru-RU"/>
          </a:p>
        </p:txBody>
      </p:sp>
    </p:spTree>
    <p:extLst>
      <p:ext uri="{BB962C8B-B14F-4D97-AF65-F5344CB8AC3E}">
        <p14:creationId xmlns:p14="http://schemas.microsoft.com/office/powerpoint/2010/main" val="849114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33C579BE-CA64-457C-BE0D-08AAC5489F8A}" type="datetimeFigureOut">
              <a:rPr lang="ru-RU" smtClean="0"/>
              <a:pPr/>
              <a:t>03.02.2020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5301918-263B-4C6A-88CD-B3C5D70A592A}"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3C579BE-CA64-457C-BE0D-08AAC5489F8A}" type="datetimeFigureOut">
              <a:rPr lang="ru-RU" smtClean="0"/>
              <a:pPr/>
              <a:t>03.02.2020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5301918-263B-4C6A-88CD-B3C5D70A592A}"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33C579BE-CA64-457C-BE0D-08AAC5489F8A}" type="datetimeFigureOut">
              <a:rPr lang="ru-RU" smtClean="0"/>
              <a:pPr/>
              <a:t>03.02.2020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5301918-263B-4C6A-88CD-B3C5D70A592A}"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33C579BE-CA64-457C-BE0D-08AAC5489F8A}" type="datetimeFigureOut">
              <a:rPr lang="ru-RU" smtClean="0"/>
              <a:pPr/>
              <a:t>03.02.2020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5301918-263B-4C6A-88CD-B3C5D70A592A}"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33C579BE-CA64-457C-BE0D-08AAC5489F8A}" type="datetimeFigureOut">
              <a:rPr lang="ru-RU" smtClean="0"/>
              <a:pPr/>
              <a:t>03.02.2020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5301918-263B-4C6A-88CD-B3C5D70A592A}"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33C579BE-CA64-457C-BE0D-08AAC5489F8A}" type="datetimeFigureOut">
              <a:rPr lang="ru-RU" smtClean="0"/>
              <a:pPr/>
              <a:t>03.02.2020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5301918-263B-4C6A-88CD-B3C5D70A592A}"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3C579BE-CA64-457C-BE0D-08AAC5489F8A}" type="datetimeFigureOut">
              <a:rPr lang="ru-RU" smtClean="0"/>
              <a:pPr/>
              <a:t>03.02.2020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5301918-263B-4C6A-88CD-B3C5D70A592A}"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33C579BE-CA64-457C-BE0D-08AAC5489F8A}" type="datetimeFigureOut">
              <a:rPr lang="ru-RU" smtClean="0"/>
              <a:pPr/>
              <a:t>03.02.2020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5301918-263B-4C6A-88CD-B3C5D70A592A}"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33C579BE-CA64-457C-BE0D-08AAC5489F8A}" type="datetimeFigureOut">
              <a:rPr lang="ru-RU" smtClean="0"/>
              <a:pPr/>
              <a:t>03.02.2020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5301918-263B-4C6A-88CD-B3C5D70A592A}"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3C579BE-CA64-457C-BE0D-08AAC5489F8A}" type="datetimeFigureOut">
              <a:rPr lang="ru-RU" smtClean="0"/>
              <a:pPr/>
              <a:t>03.02.2020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5301918-263B-4C6A-88CD-B3C5D70A592A}"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3C579BE-CA64-457C-BE0D-08AAC5489F8A}" type="datetimeFigureOut">
              <a:rPr lang="ru-RU" smtClean="0"/>
              <a:pPr/>
              <a:t>03.02.2020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5301918-263B-4C6A-88CD-B3C5D70A592A}"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C579BE-CA64-457C-BE0D-08AAC5489F8A}" type="datetimeFigureOut">
              <a:rPr lang="ru-RU" smtClean="0"/>
              <a:pPr/>
              <a:t>03.02.2020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301918-263B-4C6A-88CD-B3C5D70A592A}"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ebudget.primorsky.r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portal.audit.gov.ru/" TargetMode="External"/><Relationship Id="rId3" Type="http://schemas.openxmlformats.org/officeDocument/2006/relationships/hyperlink" Target="http://www.252fz.ru/" TargetMode="External"/><Relationship Id="rId7" Type="http://schemas.openxmlformats.org/officeDocument/2006/relationships/hyperlink" Target="http://www.roskazna.ru/inaya-deyatelnost/kontrolnaya-i-nadzornaya-funktsii/" TargetMode="External"/><Relationship Id="rId2" Type="http://schemas.openxmlformats.org/officeDocument/2006/relationships/hyperlink" Target="https://www.minfin.ru/ru/perfomance/budget/gov_control/legistation/" TargetMode="External"/><Relationship Id="rId1" Type="http://schemas.openxmlformats.org/officeDocument/2006/relationships/slideLayout" Target="../slideLayouts/slideLayout1.xml"/><Relationship Id="rId6" Type="http://schemas.openxmlformats.org/officeDocument/2006/relationships/hyperlink" Target="http://yandex.ru/clck/jsredir?from=yandex.ru;search/;web;;&amp;text=&amp;etext=1506.ovq9bqpHUrC26Ea-LDlKaSsbvxn6lNrfC2WcJUafO5IHjEfNrVeKf8V25aUtg4UtPsal7deaZWR8UGn8bDKm7qgEjo4qpNQmXm33GnW-0Hlbl7MfPlkhQG4q2CNpY5wdXaomA42SRNSd8efzPWhfCZ1n61gdCCdXD6ztnHZ9F03xvNJghUdXU1xWyMnQcT4T.e3a7a53f993cd3c8ce9fc70ea8f23ffd5b838921&amp;uuid=&amp;state=PEtFfuTeVD5kpHnK9lio9dFa2ePbDzX7qvAdt2NMySbOvvMspLhsyNdQHs1YnYQsS01YMbPx5F0,&amp;&amp;cst=AiuY0DBWFJ5eVd_Onia6xixQZD0xqWsCwWGcN5UzE0fr_Se0POIGhwZMk3UfCTPN5lpBs7xF9Km4DlE3Z71aKi0Noe7qTVNYsYPFKXeDiXd4nf6lEwmttLHKH9atznR7rtczz2y6geT86Xm-jh9emJOqi0QwUCWFGRYsMWaG1LiKRhCsGXZCDqp5F4sYLWnGufG_db6ZpvyzZm7hVuSQzIkFCqaK4Vni-sZRPZlHZPdGZGTf6mvlJW2X2DtdRUQxGu-4Io7zHfH6uK_5gH62JV63CPmlgOnh&amp;data=UlNrNmk5WktYejR0eWJFYk1LdmtxdlFaN2JiLU9xQUt2NTRPeS1TclcyZU1yZ2hnUC04ZkRETFR2aFBFeEFDTEFHeUwwLWF6dzBfT1o4Qm9VbDFuZ0pUUDZRbjdHQ1RS&amp;sign=346f22915e46c5f6628cb7ea614e1db5&amp;keyno=0&amp;b64e=2&amp;ref=orjY4mGPRjk5boDnW0uvlrrd71vZw9kpiQ4mae7hbKVpaPJy0wMD2Wo9ZsPjKIQ1kQiw39o0C7IqPvRSYjxKheEK_tuK1TzRFtpHrbwO3sLl2XCWzRN9XiHKNtI9Ny3IU7jVshdPcCtF5sguDAtHFmatRVjKvOI2Iejwi0wtwPNabGd5OcVS6S28QTZ-QYDYgQN8RWJ8rEwNYmXcfk0R2PB8QvCAMWomm1ugi9NDYPv-inIVjYv0r3IcuSv949_6iDEh995sgii_el96zx9Ng-Tibs6NShYzQaLA0Y2UsooGF0U1WxdZHrTSoqGgQ95O-Z6QoqFN7obTSEBe0mF-vddWef6O6hFpjUeSlYDx0DKpBdB4faqusjf-e8KDlyBx7PgH0vbLQ5Dy49wpiVYGR86kdC_-tVFzerz8tWO5gyiDPNv4CDxgGCz7OvIlTzDI44pL4ZdDJ2L3a0bLh0toQXdvrLFARRzgACpwNnjF0XvpsdoYVPrDq-lGgN6wBxHanqzQE7fn1GhfyM2qc7U_VQnHWJYa95cQ9_HVejTkVIM,&amp;l10n=ru&amp;cts=1502154689924&amp;mc=4.2606667968919485" TargetMode="External"/><Relationship Id="rId5" Type="http://schemas.openxmlformats.org/officeDocument/2006/relationships/hyperlink" Target="http://audit.gov.ru/" TargetMode="External"/><Relationship Id="rId10" Type="http://schemas.openxmlformats.org/officeDocument/2006/relationships/hyperlink" Target="http://ebudget.primorsky.ru/" TargetMode="External"/><Relationship Id="rId4" Type="http://schemas.openxmlformats.org/officeDocument/2006/relationships/hyperlink" Target="https://www.minfin.ru/ru/perfomance/budget/fin_ctrl/#ixzz5GJgkB9c0" TargetMode="External"/><Relationship Id="rId9" Type="http://schemas.openxmlformats.org/officeDocument/2006/relationships/hyperlink" Target="https://portal.audit.gov.ru/#/main-pag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www.minfin.ru/ru/perfomance/budget/gov_control/20171120/" TargetMode="External"/><Relationship Id="rId2" Type="http://schemas.openxmlformats.org/officeDocument/2006/relationships/hyperlink" Target="http://www.roskazna.ru/kontrol/sovet-po-voprosam-vnutrennego-gosudarstvennogo-finansovogo-kontrolya/rezultaty-deyatelnosti-soveta/"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consultantplus://offline/ref=3DE2E0B8607D67D27CAE6AFF9AE96F721972052A1CAF092FCEFB1B85B4A9C5F1829FC4A8D7360019x3l5D" TargetMode="External"/><Relationship Id="rId2" Type="http://schemas.openxmlformats.org/officeDocument/2006/relationships/hyperlink" Target="consultantplus://offline/ref=3DE2E0B8607D67D27CAE6AFF9AE96F721972052B1DA7092FCEFB1B85B4A9C5F1829FC4A8D7360019x3l4D" TargetMode="External"/><Relationship Id="rId1" Type="http://schemas.openxmlformats.org/officeDocument/2006/relationships/slideLayout" Target="../slideLayouts/slideLayout1.xml"/><Relationship Id="rId4" Type="http://schemas.openxmlformats.org/officeDocument/2006/relationships/hyperlink" Target="consultantplus://offline/ref=3DE2E0B8607D67D27CAE6AFF9AE96F721972052A1CAF092FCEFB1B85B4A9C5F1829FC4A8D7360719x3l8D"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consultantplus://offline/ref=3DE2E0B8607D67D27CAE6AFF9AE96F7219780C2A1AAE092FCEFB1B85B4A9C5F1829FC4AAD135x0l8D" TargetMode="External"/><Relationship Id="rId2" Type="http://schemas.openxmlformats.org/officeDocument/2006/relationships/hyperlink" Target="consultantplus://offline/ref=3DE2E0B8607D67D27CAE6AFF9AE96F7219780C2A1AAE092FCEFB1B85B4A9C5F1829FC4AAD135x0l7D"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hyperlink" Target="consultantplus://offline/ref=3DE2E0B8607D67D27CAE6AFF9AE96F721A730B2C1BAE092FCEFB1B85B4A9C5F1829FC4A8D736011Ex3lED"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hyperlink" Target="consultantplus://offline/ref=3DE2E0B8607D67D27CAE6AFF9AE96F721972052A1CAF092FCEFB1B85B4A9C5F1829FC4A8D736061Ex3lCD"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consultantplus://offline/ref=3DE2E0B8607D67D27CAE6AFF9AE96F721972052B1DA7092FCEFB1B85B4A9C5F1829FC4A8D7360018x3l4D" TargetMode="External"/><Relationship Id="rId2" Type="http://schemas.openxmlformats.org/officeDocument/2006/relationships/hyperlink" Target="consultantplus://offline/ref=3DE2E0B8607D67D27CAE6AFF9AE96F721972052A1CAF092FCEFB1B85B4A9C5F1829FC4A8D736001Ex3l8D"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hyperlink" Target="consultantplus://offline/ref=3DE2E0B8607D67D27CAE6AFF9AE96F721972052A1CAF092FCEFB1B85B4A9C5F1829FC4A8D7360611x3lDD" TargetMode="Externa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hyperlink" Target="consultantplus://offline/ref=3DE2E0B8607D67D27CAE6AFF9AE96F72197A082A12A3092FCEFB1B85B4A9C5F1829FC4A8D7360010x3l5D" TargetMode="Externa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hyperlink" Target="consultantplus://offline/ref=3DE2E0B8607D67D27CAE6AFF9AE96F721972052A1CAF092FCEFB1B85B4A9C5F1829FC4A8D7360119x3lFD"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hyperlink" Target="consultantplus://offline/ref=4805EAF7D42282FE4A8FB18C71AFC3F47CC1A08A63DBB1CD997653F325BE50620E41EA2763FCF1147BQ9D" TargetMode="External"/><Relationship Id="rId3" Type="http://schemas.openxmlformats.org/officeDocument/2006/relationships/hyperlink" Target="consultantplus://offline/ref=4805EAF7D42282FE4A8FB18C71AFC3F47CC1A08A63DBB1CD997653F325BE50620E41EA2763FCF4137BQ4D" TargetMode="External"/><Relationship Id="rId7" Type="http://schemas.openxmlformats.org/officeDocument/2006/relationships/hyperlink" Target="consultantplus://offline/ref=4805EAF7D42282FE4A8FB18C71AFC3F47CC1A08A63DBB1CD997653F325BE50620E41EA2763FCF4107BQ0D" TargetMode="External"/><Relationship Id="rId2" Type="http://schemas.openxmlformats.org/officeDocument/2006/relationships/hyperlink" Target="consultantplus://offline/ref=4805EAF7D42282FE4A8FB18C71AFC3F47CC1A08A63DBB1CD997653F325BE50620E41EA2763FCF4147BQ7D" TargetMode="External"/><Relationship Id="rId1" Type="http://schemas.openxmlformats.org/officeDocument/2006/relationships/slideLayout" Target="../slideLayouts/slideLayout1.xml"/><Relationship Id="rId6" Type="http://schemas.openxmlformats.org/officeDocument/2006/relationships/hyperlink" Target="consultantplus://offline/ref=4805EAF7D42282FE4A8FB18C71AFC3F47CC1A08A63DBB1CD997653F325BE50620E41EA2763FCF4117BQ0D" TargetMode="External"/><Relationship Id="rId5" Type="http://schemas.openxmlformats.org/officeDocument/2006/relationships/hyperlink" Target="consultantplus://offline/ref=4805EAF7D42282FE4A8FB18C71AFC3F47CC1A08A63DBB1CD997653F325BE50620E41EA2763FCF4127BQ9D" TargetMode="External"/><Relationship Id="rId4" Type="http://schemas.openxmlformats.org/officeDocument/2006/relationships/hyperlink" Target="consultantplus://offline/ref=4805EAF7D42282FE4A8FB18C71AFC3F47CC1A08A63DBB1CD997653F325BE50620E41EA2763FCF4127BQ6D"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consultantplus://offline/ref=4805EAF7D42282FE4A8FB18C71AFC3F47CC1A08A63DBB1CD997653F325BE50620E41EA2763FCF71E7BQ7D" TargetMode="External"/><Relationship Id="rId3" Type="http://schemas.openxmlformats.org/officeDocument/2006/relationships/hyperlink" Target="consultantplus://offline/ref=4805EAF7D42282FE4A8FB18C71AFC3F47CC1A08A63DBB1CD997653F325BE50620E41EA2763FCF41E7BQ4D" TargetMode="External"/><Relationship Id="rId7" Type="http://schemas.openxmlformats.org/officeDocument/2006/relationships/hyperlink" Target="consultantplus://offline/ref=4805EAF7D42282FE4A8FB18C71AFC3F47CC1A08A63DBB1CD997653F325BE50620E41EA2763FCF71F7BQ3D" TargetMode="External"/><Relationship Id="rId2" Type="http://schemas.openxmlformats.org/officeDocument/2006/relationships/hyperlink" Target="consultantplus://offline/ref=4805EAF7D42282FE4A8FB18C71AFC3F47CC1A08A63DBB1CD997653F325BE50620E41EA2763FCF4107BQ9D" TargetMode="External"/><Relationship Id="rId1" Type="http://schemas.openxmlformats.org/officeDocument/2006/relationships/slideLayout" Target="../slideLayouts/slideLayout1.xml"/><Relationship Id="rId6" Type="http://schemas.openxmlformats.org/officeDocument/2006/relationships/hyperlink" Target="consultantplus://offline/ref=4805EAF7D42282FE4A8FB18C71AFC3F47CC1A08A63DBB1CD997653F325BE50620E41EA2763FCF7117BQ5D" TargetMode="External"/><Relationship Id="rId5" Type="http://schemas.openxmlformats.org/officeDocument/2006/relationships/hyperlink" Target="consultantplus://offline/ref=4805EAF7D42282FE4A8FB18C71AFC3F47CC1A08A63DBB1CD997653F325BE50620E41EA2763FCF7137BQ1D" TargetMode="External"/><Relationship Id="rId4" Type="http://schemas.openxmlformats.org/officeDocument/2006/relationships/hyperlink" Target="consultantplus://offline/ref=4805EAF7D42282FE4A8FB18C71AFC3F47CC1A08A63DBB1CD997653F325BE50620E41EA2763FCF41E7BQ9D"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consultantplus://offline/ref=4805EAF7D42282FE4A8FB18C71AFC3F47CC1A08A63DBB1CD997653F325BE50620E41EA2763FDF0167BQ4D" TargetMode="External"/><Relationship Id="rId3" Type="http://schemas.openxmlformats.org/officeDocument/2006/relationships/hyperlink" Target="consultantplus://offline/ref=4805EAF7D42282FE4A8FB18C71AFC3F47CC1A08A63DBB1CD997653F325BE50620E41EA2763FCF6147BQ4D" TargetMode="External"/><Relationship Id="rId7" Type="http://schemas.openxmlformats.org/officeDocument/2006/relationships/hyperlink" Target="consultantplus://offline/ref=4805EAF7D42282FE4A8FB18C71AFC3F47CC1A08A63DBB1CD997653F325BE50620E41EA2763FCF61F7BQ2D" TargetMode="External"/><Relationship Id="rId2" Type="http://schemas.openxmlformats.org/officeDocument/2006/relationships/hyperlink" Target="consultantplus://offline/ref=4805EAF7D42282FE4A8FB18C71AFC3F47CC1A08A63DBB1CD997653F325BE50620E41EA2763FCF6177BQ9D" TargetMode="External"/><Relationship Id="rId1" Type="http://schemas.openxmlformats.org/officeDocument/2006/relationships/slideLayout" Target="../slideLayouts/slideLayout1.xml"/><Relationship Id="rId6" Type="http://schemas.openxmlformats.org/officeDocument/2006/relationships/hyperlink" Target="consultantplus://offline/ref=4805EAF7D42282FE4A8FB18C71AFC3F47CC1A08A63DBB1CD997653F325BE50620E41EA2763FCF0127BQ9D" TargetMode="External"/><Relationship Id="rId11" Type="http://schemas.openxmlformats.org/officeDocument/2006/relationships/hyperlink" Target="consultantplus://offline/ref=4805EAF7D42282FE4A8FB18C71AFC3F47CC1A08A63DBB1CD997653F325BE50620E41EA2763FCF3137BQ0D" TargetMode="External"/><Relationship Id="rId5" Type="http://schemas.openxmlformats.org/officeDocument/2006/relationships/hyperlink" Target="consultantplus://offline/ref=4805EAF7D42282FE4A8FB18C71AFC3F47CC1A08A63DBB1CD997653F325BE50620E41EA2763FCF6147BQ6D" TargetMode="External"/><Relationship Id="rId10" Type="http://schemas.openxmlformats.org/officeDocument/2006/relationships/hyperlink" Target="consultantplus://offline/ref=4805EAF7D42282FE4A8FB18C71AFC3F47CC1A08A63DBB1CD997653F325BE50620E41EA2763FCF9157BQ6D" TargetMode="External"/><Relationship Id="rId4" Type="http://schemas.openxmlformats.org/officeDocument/2006/relationships/hyperlink" Target="consultantplus://offline/ref=4805EAF7D42282FE4A8FB18C71AFC3F47CC1A08A63DBB1CD997653F325BE50620E41EA2763FCF6147BQ7D" TargetMode="External"/><Relationship Id="rId9" Type="http://schemas.openxmlformats.org/officeDocument/2006/relationships/hyperlink" Target="consultantplus://offline/ref=4805EAF7D42282FE4A8FB18C71AFC3F47CC1A08A63DBB1CD997653F325BE50620E41EA2763FCF9157BQ5D"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hyperlink" Target="http://www.roskazna.ru/inaya-deyatelnost/kontrolnaya-i-nadzornaya-funktsii/" TargetMode="Externa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hyperlink" Target="http://base.garant.ru/12112604/32/#block_2652" TargetMode="Externa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hyperlink" Target="http://www.consultant.ru/document/cons_doc_LAW_110266/" TargetMode="External"/><Relationship Id="rId2" Type="http://schemas.openxmlformats.org/officeDocument/2006/relationships/hyperlink" Target="http://www.consultant.ru/document/cons_doc_LAW_144621/" TargetMode="Externa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hyperlink" Target="http://www.consultant.ru/document/cons_doc_LAW_144624/" TargetMode="Externa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hyperlink" Target="http://www.consultant.ru/document/cons_doc_LAW_155058/1c95d3b7b5ca12045c6410e5676929e907c90ccd/#dst100010" TargetMode="Externa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hyperlink" Target="http://www.consultant.ru/document/cons_doc_LAW_110266/" TargetMode="External"/><Relationship Id="rId2" Type="http://schemas.openxmlformats.org/officeDocument/2006/relationships/hyperlink" Target="http://www.consultant.ru/document/cons_doc_LAW_144621/" TargetMode="Externa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hyperlink" Target="http://base.garant.ru/12112604/18/#block_20016" TargetMode="Externa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hyperlink" Target="http://www.consultant.ru/document/cons_doc_LAW_150289/3d0cac60971a511280cbba229d9b6329c07731f7/#dst100080" TargetMode="Externa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hyperlink" Target="http://www.consultant.ru/document/cons_doc_LAW_160361/f1284fdb3e8d319c478f2909a151ead887732dcc/#dst100009" TargetMode="Externa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3" Type="http://schemas.openxmlformats.org/officeDocument/2006/relationships/hyperlink" Target="http://www.consultant.ru/document/cons_doc_LAW_204594/1161ddda5090ebb096d3263ef7cc4740e558e6f9/#dst100248" TargetMode="External"/><Relationship Id="rId2" Type="http://schemas.openxmlformats.org/officeDocument/2006/relationships/hyperlink" Target="http://www.consultant.ru/document/cons_doc_LAW_204594/d0202eef4e3ccca6d68c5b5afa3ee72032f4e1b2/#dst100193" TargetMode="External"/><Relationship Id="rId1" Type="http://schemas.openxmlformats.org/officeDocument/2006/relationships/slideLayout" Target="../slideLayouts/slideLayout1.xml"/><Relationship Id="rId4" Type="http://schemas.openxmlformats.org/officeDocument/2006/relationships/hyperlink" Target="http://www.consultant.ru/document/cons_doc_LAW_204594/4cd1b32c2b26be5e7f0d1ba35611c7c9baa6e34c/#dst100262" TargetMode="Externa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2" Type="http://schemas.openxmlformats.org/officeDocument/2006/relationships/hyperlink" Target="http://www.consultant.ru/document/cons_doc_LAW_19702/2c01bd2066cdbca94d59d659921554369662c55c/#dst103548" TargetMode="Externa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3" Type="http://schemas.openxmlformats.org/officeDocument/2006/relationships/hyperlink" Target="http://www.consultant.ru/document/cons_doc_LAW_204594/c8eec0ed3cb5af59325eab90a53ae7cc01d3838f/#dst100647" TargetMode="External"/><Relationship Id="rId2" Type="http://schemas.openxmlformats.org/officeDocument/2006/relationships/hyperlink" Target="http://www.consultant.ru/document/cons_doc_LAW_204594/b593aaed4f5bbc871baf155a660a4184945f1e7b/#dst100620" TargetMode="External"/><Relationship Id="rId1" Type="http://schemas.openxmlformats.org/officeDocument/2006/relationships/slideLayout" Target="../slideLayouts/slideLayout1.xml"/><Relationship Id="rId4" Type="http://schemas.openxmlformats.org/officeDocument/2006/relationships/hyperlink" Target="http://www.consultant.ru/document/cons_doc_LAW_204594/bc9a7dd02484f4f0674471f32e552fb952007b2c/#dst100652" TargetMode="Externa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3" Type="http://schemas.openxmlformats.org/officeDocument/2006/relationships/hyperlink" Target="http://www.garant.ru/products/ipo/prime/doc/71483720/#10000" TargetMode="External"/><Relationship Id="rId2" Type="http://schemas.openxmlformats.org/officeDocument/2006/relationships/hyperlink" Target="http://www.garant.ru/products/ipo/prime/doc/71483720/#1003" TargetMode="External"/><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2" Type="http://schemas.openxmlformats.org/officeDocument/2006/relationships/hyperlink" Target="http://www.garant.ru/products/ipo/prime/doc/71483720/#1016" TargetMode="External"/><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2" Type="http://schemas.openxmlformats.org/officeDocument/2006/relationships/hyperlink" Target="http://www.garant.ru/products/ipo/prime/doc/71483720/#40000" TargetMode="External"/><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539552" y="2708920"/>
            <a:ext cx="8496944" cy="3139321"/>
          </a:xfrm>
          <a:prstGeom prst="rect">
            <a:avLst/>
          </a:prstGeom>
        </p:spPr>
        <p:txBody>
          <a:bodyPr wrap="square">
            <a:spAutoFit/>
          </a:bodyPr>
          <a:lstStyle/>
          <a:p>
            <a:pPr algn="ctr"/>
            <a:r>
              <a:rPr lang="ru-RU" sz="4000" dirty="0">
                <a:solidFill>
                  <a:schemeClr val="tx2">
                    <a:lumMod val="75000"/>
                  </a:schemeClr>
                </a:solidFill>
                <a:latin typeface="Arial" panose="020B0604020202020204" pitchFamily="34" charset="0"/>
                <a:cs typeface="Arial" panose="020B0604020202020204" pitchFamily="34" charset="0"/>
              </a:rPr>
              <a:t>Государственный и муниципальный аудит базовый курс</a:t>
            </a:r>
            <a:endParaRPr lang="en-US" sz="4000" b="1" dirty="0">
              <a:solidFill>
                <a:schemeClr val="tx2">
                  <a:lumMod val="75000"/>
                </a:schemeClr>
              </a:solidFill>
              <a:latin typeface="Arial" pitchFamily="34" charset="0"/>
              <a:cs typeface="Arial" pitchFamily="34" charset="0"/>
            </a:endParaRPr>
          </a:p>
          <a:p>
            <a:pPr algn="ctr"/>
            <a:endParaRPr lang="ru-RU" sz="1400" b="1" dirty="0">
              <a:solidFill>
                <a:schemeClr val="tx2">
                  <a:lumMod val="75000"/>
                </a:schemeClr>
              </a:solidFill>
              <a:latin typeface="Arial" pitchFamily="34" charset="0"/>
              <a:cs typeface="Arial" pitchFamily="34" charset="0"/>
            </a:endParaRPr>
          </a:p>
          <a:p>
            <a:pPr algn="ctr"/>
            <a:endParaRPr lang="en-US" sz="1400" dirty="0">
              <a:hlinkClick r:id="rId2"/>
            </a:endParaRPr>
          </a:p>
          <a:p>
            <a:pPr algn="ctr"/>
            <a:endParaRPr lang="en-US" sz="1400" dirty="0">
              <a:hlinkClick r:id="rId2"/>
            </a:endParaRPr>
          </a:p>
          <a:p>
            <a:pPr algn="ctr"/>
            <a:endParaRPr lang="ru-RU" dirty="0">
              <a:hlinkClick r:id="rId2"/>
            </a:endParaRPr>
          </a:p>
          <a:p>
            <a:pPr algn="ctr"/>
            <a:endParaRPr lang="ru-RU" b="1" dirty="0">
              <a:solidFill>
                <a:schemeClr val="tx2">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32674374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395536" y="1513974"/>
            <a:ext cx="8496944" cy="5724644"/>
          </a:xfrm>
          <a:prstGeom prst="rect">
            <a:avLst/>
          </a:prstGeom>
        </p:spPr>
        <p:txBody>
          <a:bodyPr wrap="square">
            <a:spAutoFit/>
          </a:bodyPr>
          <a:lstStyle/>
          <a:p>
            <a:pPr algn="ctr"/>
            <a:r>
              <a:rPr lang="ru-RU" sz="1600" dirty="0">
                <a:solidFill>
                  <a:schemeClr val="tx2">
                    <a:lumMod val="75000"/>
                  </a:schemeClr>
                </a:solidFill>
                <a:latin typeface="Arial" panose="020B0604020202020204" pitchFamily="34" charset="0"/>
                <a:cs typeface="Arial" panose="020B0604020202020204" pitchFamily="34" charset="0"/>
              </a:rPr>
              <a:t>Внутренний финансовый контроль и аудит в государственном секторе</a:t>
            </a:r>
            <a:br>
              <a:rPr lang="ru-RU" sz="1600" dirty="0">
                <a:solidFill>
                  <a:schemeClr val="tx2">
                    <a:lumMod val="75000"/>
                  </a:schemeClr>
                </a:solidFill>
                <a:latin typeface="Arial" panose="020B0604020202020204" pitchFamily="34" charset="0"/>
                <a:cs typeface="Arial" panose="020B0604020202020204" pitchFamily="34" charset="0"/>
              </a:rPr>
            </a:br>
            <a:r>
              <a:rPr lang="ru-RU" sz="1600" dirty="0">
                <a:solidFill>
                  <a:schemeClr val="tx2">
                    <a:lumMod val="75000"/>
                  </a:schemeClr>
                </a:solidFill>
                <a:latin typeface="Arial" panose="020B0604020202020204" pitchFamily="34" charset="0"/>
                <a:cs typeface="Arial" panose="020B0604020202020204" pitchFamily="34" charset="0"/>
              </a:rPr>
              <a:t>Информация официального сайта Министерства финансов Российской Федерации:</a:t>
            </a:r>
          </a:p>
          <a:p>
            <a:pPr algn="ctr"/>
            <a:r>
              <a:rPr lang="ru-RU" sz="1600" dirty="0">
                <a:solidFill>
                  <a:schemeClr val="tx2">
                    <a:lumMod val="75000"/>
                  </a:schemeClr>
                </a:solidFill>
                <a:latin typeface="Arial" panose="020B0604020202020204" pitchFamily="34" charset="0"/>
                <a:cs typeface="Arial" panose="020B0604020202020204" pitchFamily="34" charset="0"/>
                <a:hlinkClick r:id="rId2"/>
              </a:rPr>
              <a:t>https://www.minfin.ru/ru/perfomance/budget/gov_control/legistation/</a:t>
            </a:r>
            <a:endParaRPr lang="ru-RU" sz="1600" dirty="0">
              <a:solidFill>
                <a:schemeClr val="tx2">
                  <a:lumMod val="75000"/>
                </a:schemeClr>
              </a:solidFill>
              <a:latin typeface="Arial" panose="020B0604020202020204" pitchFamily="34" charset="0"/>
              <a:cs typeface="Arial" panose="020B0604020202020204" pitchFamily="34" charset="0"/>
            </a:endParaRPr>
          </a:p>
          <a:p>
            <a:pPr algn="ctr"/>
            <a:endParaRPr lang="ru-RU" sz="1600" dirty="0"/>
          </a:p>
          <a:p>
            <a:pPr algn="ctr"/>
            <a:r>
              <a:rPr lang="ru-RU" sz="1600" dirty="0"/>
              <a:t>«Горячая линия» по вопросам государственного финансового контроля - </a:t>
            </a:r>
            <a:r>
              <a:rPr lang="ru-RU" sz="1600" dirty="0">
                <a:hlinkClick r:id="rId3"/>
              </a:rPr>
              <a:t>http://www.252fz.ru</a:t>
            </a:r>
            <a:r>
              <a:rPr lang="ru-RU" sz="1600" dirty="0"/>
              <a:t/>
            </a:r>
            <a:br>
              <a:rPr lang="ru-RU" sz="1600" dirty="0"/>
            </a:br>
            <a:r>
              <a:rPr lang="ru-RU" sz="1600" dirty="0"/>
              <a:t>Информация официального сайта Министерства финансов Российской Федерации: </a:t>
            </a:r>
            <a:r>
              <a:rPr lang="ru-RU" sz="1600" dirty="0">
                <a:hlinkClick r:id="rId4"/>
              </a:rPr>
              <a:t>https://www.minfin.ru/ru/perfomance/budget/fin_ctrl/#ixzz5GJgkB9c0</a:t>
            </a:r>
            <a:r>
              <a:rPr lang="ru-RU" sz="1600" dirty="0"/>
              <a:t/>
            </a:r>
            <a:br>
              <a:rPr lang="ru-RU" sz="1600" dirty="0"/>
            </a:br>
            <a:endParaRPr lang="ru-RU" sz="1600" dirty="0"/>
          </a:p>
          <a:p>
            <a:pPr algn="ctr"/>
            <a:endParaRPr lang="en-US" sz="1600" dirty="0">
              <a:solidFill>
                <a:schemeClr val="tx2">
                  <a:lumMod val="75000"/>
                </a:schemeClr>
              </a:solidFill>
              <a:latin typeface="Arial" panose="020B0604020202020204" pitchFamily="34" charset="0"/>
              <a:cs typeface="Arial" panose="020B0604020202020204" pitchFamily="34" charset="0"/>
            </a:endParaRPr>
          </a:p>
          <a:p>
            <a:pPr algn="ctr"/>
            <a:r>
              <a:rPr lang="ru-RU" sz="1600" dirty="0">
                <a:solidFill>
                  <a:schemeClr val="tx2">
                    <a:lumMod val="75000"/>
                  </a:schemeClr>
                </a:solidFill>
                <a:latin typeface="Arial" panose="020B0604020202020204" pitchFamily="34" charset="0"/>
                <a:cs typeface="Arial" panose="020B0604020202020204" pitchFamily="34" charset="0"/>
              </a:rPr>
              <a:t>Счетная палата РФ </a:t>
            </a:r>
            <a:r>
              <a:rPr lang="en-US" sz="1600" dirty="0">
                <a:solidFill>
                  <a:schemeClr val="tx2">
                    <a:lumMod val="75000"/>
                  </a:schemeClr>
                </a:solidFill>
                <a:latin typeface="Arial" panose="020B0604020202020204" pitchFamily="34" charset="0"/>
                <a:cs typeface="Arial" panose="020B0604020202020204" pitchFamily="34" charset="0"/>
                <a:hlinkClick r:id="rId5"/>
              </a:rPr>
              <a:t>http://audit.gov.ru/</a:t>
            </a:r>
            <a:endParaRPr lang="en-US" sz="1600" dirty="0">
              <a:solidFill>
                <a:schemeClr val="tx2">
                  <a:lumMod val="75000"/>
                </a:schemeClr>
              </a:solidFill>
              <a:latin typeface="Arial" panose="020B0604020202020204" pitchFamily="34" charset="0"/>
              <a:cs typeface="Arial" panose="020B0604020202020204" pitchFamily="34" charset="0"/>
            </a:endParaRPr>
          </a:p>
          <a:p>
            <a:pPr algn="ctr"/>
            <a:r>
              <a:rPr lang="ru-RU" sz="1600" dirty="0">
                <a:solidFill>
                  <a:schemeClr val="tx2">
                    <a:lumMod val="75000"/>
                  </a:schemeClr>
                </a:solidFill>
                <a:latin typeface="Arial" panose="020B0604020202020204" pitchFamily="34" charset="0"/>
                <a:cs typeface="Arial" panose="020B0604020202020204" pitchFamily="34" charset="0"/>
              </a:rPr>
              <a:t/>
            </a:r>
            <a:br>
              <a:rPr lang="ru-RU" sz="1600" dirty="0">
                <a:solidFill>
                  <a:schemeClr val="tx2">
                    <a:lumMod val="75000"/>
                  </a:schemeClr>
                </a:solidFill>
                <a:latin typeface="Arial" panose="020B0604020202020204" pitchFamily="34" charset="0"/>
                <a:cs typeface="Arial" panose="020B0604020202020204" pitchFamily="34" charset="0"/>
              </a:rPr>
            </a:br>
            <a:r>
              <a:rPr lang="ru-RU" sz="1600" b="1" dirty="0">
                <a:solidFill>
                  <a:schemeClr val="tx2">
                    <a:lumMod val="75000"/>
                  </a:schemeClr>
                </a:solidFill>
                <a:latin typeface="Arial" panose="020B0604020202020204" pitchFamily="34" charset="0"/>
                <a:cs typeface="Arial" panose="020B0604020202020204" pitchFamily="34" charset="0"/>
                <a:hlinkClick r:id="rId6"/>
              </a:rPr>
              <a:t>Контрольно-счетная палата Приморского края</a:t>
            </a:r>
            <a:r>
              <a:rPr lang="ru-RU" sz="1600" b="1" dirty="0">
                <a:solidFill>
                  <a:schemeClr val="tx2">
                    <a:lumMod val="75000"/>
                  </a:schemeClr>
                </a:solidFill>
                <a:latin typeface="Arial" panose="020B0604020202020204" pitchFamily="34" charset="0"/>
                <a:cs typeface="Arial" panose="020B0604020202020204" pitchFamily="34" charset="0"/>
              </a:rPr>
              <a:t> </a:t>
            </a:r>
            <a:r>
              <a:rPr lang="en-US" sz="1600" b="1" dirty="0">
                <a:solidFill>
                  <a:schemeClr val="tx2">
                    <a:lumMod val="75000"/>
                  </a:schemeClr>
                </a:solidFill>
                <a:latin typeface="Arial" panose="020B0604020202020204" pitchFamily="34" charset="0"/>
                <a:cs typeface="Arial" panose="020B0604020202020204" pitchFamily="34" charset="0"/>
              </a:rPr>
              <a:t>http://ksp25.ru</a:t>
            </a:r>
            <a:endParaRPr lang="ru-RU" sz="1600" dirty="0">
              <a:solidFill>
                <a:schemeClr val="tx2">
                  <a:lumMod val="75000"/>
                </a:schemeClr>
              </a:solidFill>
              <a:latin typeface="Arial" panose="020B0604020202020204" pitchFamily="34" charset="0"/>
              <a:cs typeface="Arial" panose="020B0604020202020204" pitchFamily="34" charset="0"/>
            </a:endParaRPr>
          </a:p>
          <a:p>
            <a:pPr algn="ctr"/>
            <a:endParaRPr lang="ru-RU" sz="1600" b="1" dirty="0">
              <a:solidFill>
                <a:schemeClr val="tx2">
                  <a:lumMod val="75000"/>
                </a:schemeClr>
              </a:solidFill>
              <a:latin typeface="Arial" pitchFamily="34" charset="0"/>
              <a:cs typeface="Arial" pitchFamily="34" charset="0"/>
            </a:endParaRPr>
          </a:p>
          <a:p>
            <a:pPr algn="ctr"/>
            <a:r>
              <a:rPr lang="ru-RU" sz="1600" b="1" dirty="0">
                <a:solidFill>
                  <a:schemeClr val="tx2">
                    <a:lumMod val="75000"/>
                  </a:schemeClr>
                </a:solidFill>
                <a:latin typeface="Arial" pitchFamily="34" charset="0"/>
                <a:cs typeface="Arial" pitchFamily="34" charset="0"/>
              </a:rPr>
              <a:t>Казначейство России</a:t>
            </a:r>
          </a:p>
          <a:p>
            <a:pPr algn="ctr"/>
            <a:r>
              <a:rPr lang="en-US" sz="1600" b="1" dirty="0">
                <a:solidFill>
                  <a:schemeClr val="tx2">
                    <a:lumMod val="75000"/>
                  </a:schemeClr>
                </a:solidFill>
                <a:latin typeface="Arial" pitchFamily="34" charset="0"/>
                <a:cs typeface="Arial" pitchFamily="34" charset="0"/>
                <a:hlinkClick r:id="rId7"/>
              </a:rPr>
              <a:t>http://www.roskazna.ru/inaya-deyatelnost/kontrolnaya-i-nadzornaya-funktsii/</a:t>
            </a:r>
            <a:endParaRPr lang="ru-RU" sz="1600" b="1" dirty="0">
              <a:solidFill>
                <a:schemeClr val="tx2">
                  <a:lumMod val="75000"/>
                </a:schemeClr>
              </a:solidFill>
              <a:latin typeface="Arial" pitchFamily="34" charset="0"/>
              <a:cs typeface="Arial" pitchFamily="34" charset="0"/>
            </a:endParaRPr>
          </a:p>
          <a:p>
            <a:pPr algn="ctr"/>
            <a:endParaRPr lang="en-US" sz="1600" dirty="0">
              <a:hlinkClick r:id="rId8"/>
            </a:endParaRPr>
          </a:p>
          <a:p>
            <a:pPr algn="ctr"/>
            <a:r>
              <a:rPr lang="ru-RU" sz="1600" dirty="0">
                <a:hlinkClick r:id="rId8"/>
              </a:rPr>
              <a:t>Портал государственного и муниципального финансового аудита</a:t>
            </a:r>
            <a:r>
              <a:rPr lang="en-US" sz="1600" dirty="0"/>
              <a:t> </a:t>
            </a:r>
            <a:r>
              <a:rPr lang="en-US" sz="1600" b="1" dirty="0">
                <a:solidFill>
                  <a:schemeClr val="tx2">
                    <a:lumMod val="75000"/>
                  </a:schemeClr>
                </a:solidFill>
                <a:latin typeface="Arial" pitchFamily="34" charset="0"/>
                <a:cs typeface="Arial" pitchFamily="34" charset="0"/>
                <a:hlinkClick r:id="rId9"/>
              </a:rPr>
              <a:t>https://portal.audit.gov.ru/#/main-page</a:t>
            </a:r>
            <a:endParaRPr lang="en-US" sz="1600" b="1" dirty="0">
              <a:solidFill>
                <a:schemeClr val="tx2">
                  <a:lumMod val="75000"/>
                </a:schemeClr>
              </a:solidFill>
              <a:latin typeface="Arial" pitchFamily="34" charset="0"/>
              <a:cs typeface="Arial" pitchFamily="34" charset="0"/>
            </a:endParaRPr>
          </a:p>
          <a:p>
            <a:pPr algn="ctr"/>
            <a:endParaRPr lang="ru-RU" sz="1400" b="1" dirty="0">
              <a:solidFill>
                <a:schemeClr val="tx2">
                  <a:lumMod val="75000"/>
                </a:schemeClr>
              </a:solidFill>
              <a:latin typeface="Arial" pitchFamily="34" charset="0"/>
              <a:cs typeface="Arial" pitchFamily="34" charset="0"/>
            </a:endParaRPr>
          </a:p>
          <a:p>
            <a:pPr algn="ctr"/>
            <a:endParaRPr lang="en-US" sz="1400" dirty="0">
              <a:hlinkClick r:id="rId10"/>
            </a:endParaRPr>
          </a:p>
          <a:p>
            <a:pPr algn="ctr"/>
            <a:endParaRPr lang="en-US" sz="1400" dirty="0">
              <a:hlinkClick r:id="rId10"/>
            </a:endParaRPr>
          </a:p>
          <a:p>
            <a:pPr algn="ctr"/>
            <a:endParaRPr lang="ru-RU" dirty="0">
              <a:hlinkClick r:id="rId10"/>
            </a:endParaRPr>
          </a:p>
          <a:p>
            <a:pPr algn="ctr"/>
            <a:endParaRPr lang="ru-RU" b="1" dirty="0">
              <a:solidFill>
                <a:schemeClr val="tx2">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2582731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242374" y="1040378"/>
            <a:ext cx="8650106" cy="4939814"/>
          </a:xfrm>
          <a:prstGeom prst="rect">
            <a:avLst/>
          </a:prstGeom>
        </p:spPr>
        <p:txBody>
          <a:bodyPr wrap="square">
            <a:spAutoFit/>
          </a:bodyPr>
          <a:lstStyle/>
          <a:p>
            <a:pPr lvl="0" algn="ctr"/>
            <a:r>
              <a:rPr lang="ru-RU" sz="1400" b="1" dirty="0">
                <a:solidFill>
                  <a:schemeClr val="tx2">
                    <a:lumMod val="75000"/>
                  </a:schemeClr>
                </a:solidFill>
                <a:latin typeface="Arial" panose="020B0604020202020204" pitchFamily="34" charset="0"/>
                <a:cs typeface="Arial" panose="020B0604020202020204" pitchFamily="34" charset="0"/>
              </a:rPr>
              <a:t>Рекомендуемые источники для самостоятельной работы</a:t>
            </a:r>
          </a:p>
          <a:p>
            <a:pPr lvl="0"/>
            <a:endParaRPr lang="ru-RU" sz="1500" b="1" dirty="0">
              <a:solidFill>
                <a:schemeClr val="tx2">
                  <a:lumMod val="75000"/>
                </a:schemeClr>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endParaRPr lang="ru-RU" sz="14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ru-RU" sz="1600" b="1" dirty="0"/>
              <a:t>Приказ Минфина России от 30.11.2018 № 3179 «О внесении изменений в Методические рекомендации по осуществлению внутреннего финансового контроля, утвержденные приказом Министерства финансов Российской Федерации от 7 сентября 2016 г. № 356»</a:t>
            </a:r>
          </a:p>
          <a:p>
            <a:pPr marL="171450" lvl="0" indent="-171450">
              <a:buFont typeface="Arial" panose="020B0604020202020204" pitchFamily="34" charset="0"/>
              <a:buChar char="•"/>
            </a:pPr>
            <a:endParaRPr lang="ru-RU" sz="16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ru-RU" sz="1600" dirty="0">
                <a:latin typeface="Arial" panose="020B0604020202020204" pitchFamily="34" charset="0"/>
                <a:cs typeface="Arial" panose="020B0604020202020204" pitchFamily="34" charset="0"/>
              </a:rPr>
              <a:t>Приказ Минфина России от 30 декабря 2016 г. № 822 «Об утверждении Методических рекомендаций по осуществлению внутреннего финансового аудита»</a:t>
            </a:r>
          </a:p>
          <a:p>
            <a:pPr marL="171450" lvl="0" indent="-171450">
              <a:buFont typeface="Arial" panose="020B0604020202020204" pitchFamily="34" charset="0"/>
              <a:buChar char="•"/>
            </a:pPr>
            <a:endParaRPr lang="ru-RU" sz="16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ru-RU" sz="1600" dirty="0"/>
              <a:t>Приказ Минфина России от 29.12.2017 № 1401 «О внесении изменений в Методические рекомендации по осуществлению внутреннего финансового аудита, утвержденные приказом Министерства финансов Российской федерации от 30 декабря 2016 года №822»</a:t>
            </a:r>
          </a:p>
          <a:p>
            <a:endParaRPr lang="ru-RU" sz="1600" dirty="0"/>
          </a:p>
          <a:p>
            <a:pPr marL="171450" indent="-171450">
              <a:buFont typeface="Arial" panose="020B0604020202020204" pitchFamily="34" charset="0"/>
              <a:buChar char="•"/>
            </a:pPr>
            <a:r>
              <a:rPr lang="ru-RU" sz="1600" dirty="0"/>
              <a:t>Приказ Минфина России от 29.12.2016 № 251н «Об утверждении стандарта осуществления внутреннего государственного финансового контроля «Принципы осуществления Федеральным казначейством внутреннего государственного финансового контроля»</a:t>
            </a:r>
          </a:p>
          <a:p>
            <a:pPr marL="171450" indent="-171450">
              <a:buFont typeface="Arial" panose="020B0604020202020204" pitchFamily="34" charset="0"/>
              <a:buChar char="•"/>
            </a:pPr>
            <a:endParaRPr lang="ru-RU" sz="1200" b="1" dirty="0">
              <a:latin typeface="Arial" panose="020B0604020202020204" pitchFamily="34" charset="0"/>
              <a:cs typeface="Arial" panose="020B0604020202020204" pitchFamily="34" charset="0"/>
            </a:endParaRPr>
          </a:p>
          <a:p>
            <a:pPr lvl="0"/>
            <a:endParaRPr lang="ru-RU" sz="1200" dirty="0"/>
          </a:p>
          <a:p>
            <a:endParaRPr lang="ru-RU" sz="1200" dirty="0"/>
          </a:p>
          <a:p>
            <a:endParaRPr lang="ru-RU" sz="1200" b="1"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43002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242374" y="1040378"/>
            <a:ext cx="8650106" cy="4693593"/>
          </a:xfrm>
          <a:prstGeom prst="rect">
            <a:avLst/>
          </a:prstGeom>
        </p:spPr>
        <p:txBody>
          <a:bodyPr wrap="square">
            <a:spAutoFit/>
          </a:bodyPr>
          <a:lstStyle/>
          <a:p>
            <a:pPr lvl="0" algn="ctr"/>
            <a:r>
              <a:rPr lang="ru-RU" sz="1400" b="1" dirty="0">
                <a:solidFill>
                  <a:schemeClr val="tx2">
                    <a:lumMod val="75000"/>
                  </a:schemeClr>
                </a:solidFill>
                <a:latin typeface="Arial" panose="020B0604020202020204" pitchFamily="34" charset="0"/>
                <a:cs typeface="Arial" panose="020B0604020202020204" pitchFamily="34" charset="0"/>
              </a:rPr>
              <a:t>Рекомендуемые источники для самостоятельной работы</a:t>
            </a:r>
          </a:p>
          <a:p>
            <a:pPr lvl="0"/>
            <a:endParaRPr lang="ru-RU" sz="1500" b="1" dirty="0">
              <a:solidFill>
                <a:schemeClr val="tx2">
                  <a:lumMod val="75000"/>
                </a:schemeClr>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endParaRPr lang="ru-RU" sz="14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ru-RU" sz="1600" dirty="0"/>
              <a:t>Приказ Минфина России от 29.12.2016 № 250н «Об утверждении общих требований к стандартам осуществления внутреннего государственного финансового контроля»</a:t>
            </a:r>
          </a:p>
          <a:p>
            <a:pPr marL="171450" indent="-171450">
              <a:buFont typeface="Arial" panose="020B0604020202020204" pitchFamily="34" charset="0"/>
              <a:buChar char="•"/>
            </a:pPr>
            <a:endParaRPr lang="ru-RU" sz="1600" dirty="0"/>
          </a:p>
          <a:p>
            <a:pPr marL="171450" indent="-171450">
              <a:buFont typeface="Arial" panose="020B0604020202020204" pitchFamily="34" charset="0"/>
              <a:buChar char="•"/>
            </a:pPr>
            <a:r>
              <a:rPr lang="ru-RU" sz="1600" dirty="0"/>
              <a:t>Приказ Минфина России от 07.09.2016 №356 «Об утверждении методических рекомендаций по осуществлению внутреннего финансового контроля»</a:t>
            </a:r>
          </a:p>
          <a:p>
            <a:pPr marL="171450" indent="-171450">
              <a:buFont typeface="Arial" panose="020B0604020202020204" pitchFamily="34" charset="0"/>
              <a:buChar char="•"/>
            </a:pPr>
            <a:r>
              <a:rPr lang="ru-RU" sz="1600" dirty="0"/>
              <a:t>Приказ Минфина России от 29.12.2017 № 1394 «О внесении изменений в Методические рекомендации по осуществлению внутреннего финансового контроля, утвержденные приказом Министерства финансов Российской федерации от 7 сентября 2016 года №356»</a:t>
            </a:r>
          </a:p>
          <a:p>
            <a:pPr marL="171450" indent="-171450">
              <a:buFont typeface="Arial" panose="020B0604020202020204" pitchFamily="34" charset="0"/>
              <a:buChar char="•"/>
            </a:pPr>
            <a:endParaRPr lang="ru-RU" sz="1600" dirty="0"/>
          </a:p>
          <a:p>
            <a:pPr marL="171450" indent="-171450">
              <a:buFont typeface="Arial" panose="020B0604020202020204" pitchFamily="34" charset="0"/>
              <a:buChar char="•"/>
            </a:pPr>
            <a:r>
              <a:rPr lang="ru-RU" sz="1600" dirty="0"/>
              <a:t>Письмо Минфина России от 29.12.2015 № 02-11-05/77284 </a:t>
            </a:r>
          </a:p>
          <a:p>
            <a:pPr fontAlgn="t"/>
            <a:r>
              <a:rPr lang="ru-RU" sz="1600" dirty="0"/>
              <a:t>Методика внешней оценки качества внутреннего финансового контроля и внутреннего финансового аудита, осуществляемой органами внутреннего государственного (муниципального) финансового контроля </a:t>
            </a:r>
          </a:p>
          <a:p>
            <a:pPr marL="171450" indent="-171450">
              <a:buFont typeface="Arial" panose="020B0604020202020204" pitchFamily="34" charset="0"/>
              <a:buChar char="•"/>
            </a:pPr>
            <a:endParaRPr lang="ru-RU" sz="1200" b="1" dirty="0">
              <a:latin typeface="Arial" panose="020B0604020202020204" pitchFamily="34" charset="0"/>
              <a:cs typeface="Arial" panose="020B0604020202020204" pitchFamily="34" charset="0"/>
            </a:endParaRPr>
          </a:p>
          <a:p>
            <a:pPr lvl="0"/>
            <a:endParaRPr lang="ru-RU" sz="1200" dirty="0"/>
          </a:p>
          <a:p>
            <a:endParaRPr lang="ru-RU" sz="1200" dirty="0"/>
          </a:p>
          <a:p>
            <a:endParaRPr lang="ru-RU" sz="1200" b="1"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17792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242374" y="1040378"/>
            <a:ext cx="8650106" cy="6309420"/>
          </a:xfrm>
          <a:prstGeom prst="rect">
            <a:avLst/>
          </a:prstGeom>
        </p:spPr>
        <p:txBody>
          <a:bodyPr wrap="square">
            <a:spAutoFit/>
          </a:bodyPr>
          <a:lstStyle/>
          <a:p>
            <a:pPr lvl="0" algn="ctr"/>
            <a:r>
              <a:rPr lang="ru-RU" sz="1400" b="1" dirty="0">
                <a:solidFill>
                  <a:schemeClr val="tx2">
                    <a:lumMod val="75000"/>
                  </a:schemeClr>
                </a:solidFill>
                <a:latin typeface="Arial" panose="020B0604020202020204" pitchFamily="34" charset="0"/>
                <a:cs typeface="Arial" panose="020B0604020202020204" pitchFamily="34" charset="0"/>
              </a:rPr>
              <a:t>Рекомендуемые источники для самостоятельной работы</a:t>
            </a:r>
          </a:p>
          <a:p>
            <a:endParaRPr lang="ru-RU" sz="1400" b="1" dirty="0">
              <a:latin typeface="Arial" panose="020B0604020202020204" pitchFamily="34" charset="0"/>
              <a:cs typeface="Arial" panose="020B0604020202020204" pitchFamily="34" charset="0"/>
            </a:endParaRPr>
          </a:p>
          <a:p>
            <a:pPr lvl="0"/>
            <a:r>
              <a:rPr lang="ru-RU" sz="1400" b="1" dirty="0">
                <a:latin typeface="Arial" panose="020B0604020202020204" pitchFamily="34" charset="0"/>
                <a:cs typeface="Arial" panose="020B0604020202020204" pitchFamily="34" charset="0"/>
              </a:rPr>
              <a:t>Стандарт внешнего государственного аудита (контроля) СГА 304 «Аудит государственных и международных инвестиционных проектов»  </a:t>
            </a:r>
          </a:p>
          <a:p>
            <a:pPr lvl="0"/>
            <a:r>
              <a:rPr lang="ru-RU" sz="1400" b="1" dirty="0">
                <a:latin typeface="Arial" panose="020B0604020202020204" pitchFamily="34" charset="0"/>
                <a:cs typeface="Arial" panose="020B0604020202020204" pitchFamily="34" charset="0"/>
              </a:rPr>
              <a:t>(утвержден постановлением Коллегии Счетной палаты Российской Федерации, от «23» декабря 2016 г. № 8ПК)</a:t>
            </a:r>
          </a:p>
          <a:p>
            <a:pPr lvl="0"/>
            <a:endParaRPr lang="ru-RU" sz="1400" b="1" dirty="0">
              <a:latin typeface="Arial" panose="020B0604020202020204" pitchFamily="34" charset="0"/>
              <a:cs typeface="Arial" panose="020B0604020202020204" pitchFamily="34" charset="0"/>
            </a:endParaRPr>
          </a:p>
          <a:p>
            <a:pPr lvl="0"/>
            <a:r>
              <a:rPr lang="ru-RU" sz="1400" b="1" dirty="0">
                <a:latin typeface="Arial" panose="020B0604020202020204" pitchFamily="34" charset="0"/>
                <a:cs typeface="Arial" panose="020B0604020202020204" pitchFamily="34" charset="0"/>
              </a:rPr>
              <a:t>СТАНДАРТ ВНЕШНЕГО ГОСУДАРСТВЕННОГО АУДИТА (КОНТРОЛЯ) СГА 104  «АУДИТ ЭФФЕКТИВНОСТИ»  </a:t>
            </a:r>
          </a:p>
          <a:p>
            <a:pPr lvl="0"/>
            <a:r>
              <a:rPr lang="ru-RU" sz="1400" b="1" dirty="0">
                <a:latin typeface="Arial" panose="020B0604020202020204" pitchFamily="34" charset="0"/>
                <a:cs typeface="Arial" panose="020B0604020202020204" pitchFamily="34" charset="0"/>
              </a:rPr>
              <a:t>(утвержден постановлением Коллегии Счетной палаты  Российской Федерации от 30 ноября 2016 г. № 4ПК)</a:t>
            </a:r>
            <a:endParaRPr lang="en-US" sz="1400" b="1" dirty="0">
              <a:latin typeface="Arial" panose="020B0604020202020204" pitchFamily="34" charset="0"/>
              <a:cs typeface="Arial" panose="020B0604020202020204" pitchFamily="34" charset="0"/>
            </a:endParaRPr>
          </a:p>
          <a:p>
            <a:pPr lvl="0"/>
            <a:endParaRPr lang="en-US" sz="1400" b="1" dirty="0">
              <a:latin typeface="Arial" panose="020B0604020202020204" pitchFamily="34" charset="0"/>
              <a:cs typeface="Arial" panose="020B0604020202020204" pitchFamily="34" charset="0"/>
            </a:endParaRPr>
          </a:p>
          <a:p>
            <a:r>
              <a:rPr lang="ru-RU" sz="1400" b="1" dirty="0"/>
              <a:t>Материалы заседания Совета по вопросам внутреннего государственного финансового контроля от 26 октября 2017 г. № 2. Информация официального сайта Федерального казначейства: </a:t>
            </a:r>
            <a:r>
              <a:rPr lang="ru-RU" sz="1400" b="1" dirty="0">
                <a:hlinkClick r:id="rId2"/>
              </a:rPr>
              <a:t>http://www.roskazna.ru/kontrol/sovet-po-voprosam-vnutrennego-gosudarstvennogo-finansovogo-kontrolya/rezultaty-deyatelnosti-soveta/</a:t>
            </a:r>
            <a:endParaRPr lang="ru-RU" sz="1400" b="1" dirty="0"/>
          </a:p>
          <a:p>
            <a:endParaRPr lang="ru-RU" sz="1400" b="1" dirty="0"/>
          </a:p>
          <a:p>
            <a:r>
              <a:rPr lang="ru-RU" sz="1400" b="1" dirty="0"/>
              <a:t>Конференция по вопросам внутреннего финансового контроля и аудита как элемента финансового менеджмента в федеральных органах власти 20-21 ноября 2017 г.</a:t>
            </a:r>
          </a:p>
          <a:p>
            <a:r>
              <a:rPr lang="en-US" sz="1400" b="1" dirty="0">
                <a:hlinkClick r:id="rId3"/>
              </a:rPr>
              <a:t>https://www.minfin.ru/ru/perfomance/budget/gov_control/20171120/</a:t>
            </a:r>
            <a:endParaRPr lang="ru-RU" sz="1400" b="1" dirty="0"/>
          </a:p>
          <a:p>
            <a:endParaRPr lang="ru-RU" sz="1400" b="1" dirty="0"/>
          </a:p>
          <a:p>
            <a:r>
              <a:rPr lang="ru-RU" b="1" dirty="0"/>
              <a:t>КЛАССИФИКАТОР НАРУШЕНИЙ (РИСКОВ) В ФИНАНСОВО-БЮДЖЕТНОЙ СФЕРЕ (Проект) Казначейство России</a:t>
            </a:r>
            <a:endParaRPr lang="ru-RU" dirty="0"/>
          </a:p>
          <a:p>
            <a:endParaRPr lang="ru-RU" sz="1400" b="1" dirty="0"/>
          </a:p>
          <a:p>
            <a:endParaRPr lang="ru-RU" sz="1200" b="1" dirty="0"/>
          </a:p>
          <a:p>
            <a:pPr lvl="0"/>
            <a:endParaRPr lang="ru-RU" sz="1200" b="1" dirty="0">
              <a:latin typeface="Arial" panose="020B0604020202020204" pitchFamily="34" charset="0"/>
              <a:cs typeface="Arial" panose="020B0604020202020204" pitchFamily="34" charset="0"/>
            </a:endParaRPr>
          </a:p>
          <a:p>
            <a:pPr lvl="0"/>
            <a:endParaRPr lang="ru-RU" sz="1200" dirty="0"/>
          </a:p>
          <a:p>
            <a:endParaRPr lang="ru-RU" sz="1200" dirty="0"/>
          </a:p>
          <a:p>
            <a:endParaRPr lang="ru-RU" sz="1200" b="1"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53894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755576" y="1356184"/>
            <a:ext cx="7776864" cy="6032421"/>
          </a:xfrm>
          <a:prstGeom prst="rect">
            <a:avLst/>
          </a:prstGeom>
        </p:spPr>
        <p:txBody>
          <a:bodyPr wrap="square">
            <a:spAutoFit/>
          </a:bodyPr>
          <a:lstStyle/>
          <a:p>
            <a:pPr lvl="0"/>
            <a:r>
              <a:rPr lang="ru-RU" sz="1400" b="1" dirty="0">
                <a:solidFill>
                  <a:schemeClr val="tx2">
                    <a:lumMod val="75000"/>
                  </a:schemeClr>
                </a:solidFill>
                <a:latin typeface="Arial" panose="020B0604020202020204" pitchFamily="34" charset="0"/>
                <a:cs typeface="Arial" panose="020B0604020202020204" pitchFamily="34" charset="0"/>
              </a:rPr>
              <a:t>Тематика дискуссий</a:t>
            </a:r>
          </a:p>
          <a:p>
            <a:endParaRPr lang="ru-RU" sz="1400" b="1" dirty="0"/>
          </a:p>
          <a:p>
            <a:r>
              <a:rPr lang="ru-RU" b="1" u="sng" dirty="0">
                <a:latin typeface="Calibri" panose="020F0502020204030204" pitchFamily="34" charset="0"/>
                <a:ea typeface="Calibri" panose="020F0502020204030204" pitchFamily="34" charset="0"/>
                <a:cs typeface="Calibri" panose="020F0502020204030204" pitchFamily="34" charset="0"/>
              </a:rPr>
              <a:t>Изменения в Бюджетном кодексе РФ</a:t>
            </a:r>
          </a:p>
          <a:p>
            <a:r>
              <a:rPr lang="ru-RU" b="1" u="sng" dirty="0">
                <a:latin typeface="Calibri" panose="020F0502020204030204" pitchFamily="34" charset="0"/>
                <a:ea typeface="Calibri" panose="020F0502020204030204" pitchFamily="34" charset="0"/>
                <a:cs typeface="Calibri" panose="020F0502020204030204" pitchFamily="34" charset="0"/>
              </a:rPr>
              <a:t>Модель и стандарты ВФК и ВФА</a:t>
            </a:r>
            <a:endParaRPr lang="en-US" b="1" u="sng" dirty="0">
              <a:latin typeface="Calibri" panose="020F0502020204030204" pitchFamily="34" charset="0"/>
              <a:ea typeface="Calibri" panose="020F0502020204030204" pitchFamily="34" charset="0"/>
              <a:cs typeface="Calibri" panose="020F0502020204030204" pitchFamily="34" charset="0"/>
            </a:endParaRPr>
          </a:p>
          <a:p>
            <a:endParaRPr lang="en-US" b="1" u="sng" dirty="0">
              <a:latin typeface="Calibri" panose="020F0502020204030204" pitchFamily="34" charset="0"/>
              <a:ea typeface="Calibri" panose="020F0502020204030204" pitchFamily="34" charset="0"/>
              <a:cs typeface="Calibri" panose="020F0502020204030204" pitchFamily="34" charset="0"/>
            </a:endParaRPr>
          </a:p>
          <a:p>
            <a:r>
              <a:rPr lang="ru-RU" b="1" u="sng" dirty="0">
                <a:latin typeface="Calibri" panose="020F0502020204030204" pitchFamily="34" charset="0"/>
                <a:ea typeface="Calibri" panose="020F0502020204030204" pitchFamily="34" charset="0"/>
                <a:cs typeface="Calibri" panose="020F0502020204030204" pitchFamily="34" charset="0"/>
              </a:rPr>
              <a:t>Проблемы результативности </a:t>
            </a:r>
            <a:r>
              <a:rPr lang="ru-RU" dirty="0">
                <a:latin typeface="Calibri" panose="020F0502020204030204" pitchFamily="34" charset="0"/>
                <a:ea typeface="Calibri" panose="020F0502020204030204" pitchFamily="34" charset="0"/>
                <a:cs typeface="Calibri" panose="020F0502020204030204" pitchFamily="34" charset="0"/>
              </a:rPr>
              <a:t>инвестирования бюджетных средств при реализации</a:t>
            </a:r>
            <a:r>
              <a:rPr lang="ru-RU" b="1" dirty="0"/>
              <a:t> государственных (муниципальных программ) </a:t>
            </a:r>
          </a:p>
          <a:p>
            <a:endParaRPr lang="ru-RU" b="1" dirty="0"/>
          </a:p>
          <a:p>
            <a:r>
              <a:rPr lang="ru-RU" b="1" dirty="0"/>
              <a:t>Оценка достижения поставленных целей и решения задач государственных (муниципальных программ) на основе целевых индикаторов и показателей. Оценка</a:t>
            </a:r>
            <a:r>
              <a:rPr lang="ru-RU" b="1" u="sng" dirty="0"/>
              <a:t> результативности </a:t>
            </a:r>
            <a:r>
              <a:rPr lang="ru-RU" b="1" dirty="0"/>
              <a:t>программ.</a:t>
            </a:r>
          </a:p>
          <a:p>
            <a:endParaRPr lang="ru-RU" sz="1400" b="1" dirty="0">
              <a:solidFill>
                <a:schemeClr val="tx2">
                  <a:lumMod val="75000"/>
                </a:schemeClr>
              </a:solidFill>
              <a:latin typeface="Arial" panose="020B0604020202020204" pitchFamily="34" charset="0"/>
              <a:cs typeface="Arial" panose="020B0604020202020204" pitchFamily="34" charset="0"/>
            </a:endParaRPr>
          </a:p>
          <a:p>
            <a:r>
              <a:rPr lang="ru-RU" dirty="0"/>
              <a:t>Постановление Администрации Приморского края от 30 июня 2014 года №244-па </a:t>
            </a:r>
            <a:r>
              <a:rPr lang="ru-RU" b="1" dirty="0">
                <a:solidFill>
                  <a:srgbClr val="FF0000"/>
                </a:solidFill>
              </a:rPr>
              <a:t>«О Порядке проведения проверок инвестиционных проектов, финансирование которых планируется осуществлять полностью или частично за счет средств краевого бюджета, на предмет эффективности использования средств краевого бюджета, направляемых на капитальные вложения»</a:t>
            </a:r>
          </a:p>
          <a:p>
            <a:endParaRPr lang="ru-RU" sz="1400" b="1" dirty="0">
              <a:solidFill>
                <a:schemeClr val="tx2">
                  <a:lumMod val="75000"/>
                </a:schemeClr>
              </a:solidFill>
              <a:latin typeface="Arial" panose="020B0604020202020204" pitchFamily="34" charset="0"/>
              <a:cs typeface="Arial" panose="020B0604020202020204" pitchFamily="34" charset="0"/>
            </a:endParaRPr>
          </a:p>
          <a:p>
            <a:endParaRPr lang="ru-RU" sz="1400" b="1" dirty="0">
              <a:solidFill>
                <a:schemeClr val="tx2">
                  <a:lumMod val="75000"/>
                </a:schemeClr>
              </a:solidFill>
              <a:latin typeface="Arial" panose="020B0604020202020204" pitchFamily="34" charset="0"/>
              <a:cs typeface="Arial" panose="020B0604020202020204" pitchFamily="34" charset="0"/>
            </a:endParaRPr>
          </a:p>
          <a:p>
            <a:pPr lvl="0"/>
            <a:endParaRPr lang="ru-RU" sz="1400" b="1" dirty="0">
              <a:solidFill>
                <a:schemeClr val="tx2">
                  <a:lumMod val="75000"/>
                </a:schemeClr>
              </a:solidFill>
              <a:latin typeface="Arial" panose="020B0604020202020204" pitchFamily="34" charset="0"/>
              <a:cs typeface="Arial" panose="020B0604020202020204" pitchFamily="34" charset="0"/>
            </a:endParaRPr>
          </a:p>
          <a:p>
            <a:endParaRPr lang="ru-RU" sz="1600" dirty="0"/>
          </a:p>
          <a:p>
            <a:endParaRPr lang="ru-RU" sz="1600" b="1"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35371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dirty="0"/>
              <a:t>Термины. Понятия</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4" name="Rectangle 2">
            <a:extLst>
              <a:ext uri="{FF2B5EF4-FFF2-40B4-BE49-F238E27FC236}">
                <a16:creationId xmlns:a16="http://schemas.microsoft.com/office/drawing/2014/main" xmlns="" id="{C5F9C82B-8B69-411A-B27F-383A2601A738}"/>
              </a:ext>
            </a:extLst>
          </p:cNvPr>
          <p:cNvSpPr>
            <a:spLocks noChangeArrowheads="1"/>
          </p:cNvSpPr>
          <p:nvPr/>
        </p:nvSpPr>
        <p:spPr bwMode="auto">
          <a:xfrm>
            <a:off x="539552" y="1085252"/>
            <a:ext cx="8316416" cy="5047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3429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34290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rgbClr val="FF0000"/>
                </a:solidFill>
                <a:effectLst/>
              </a:rPr>
              <a:t>главный распорядитель бюджетных средств </a:t>
            </a:r>
            <a:r>
              <a:rPr kumimoji="0" lang="ru-RU" altLang="ru-RU" sz="1400" b="1" i="0" u="none" strike="noStrike" cap="none" normalizeH="0" baseline="0" dirty="0">
                <a:ln>
                  <a:noFill/>
                </a:ln>
                <a:solidFill>
                  <a:schemeClr val="tx2">
                    <a:lumMod val="75000"/>
                  </a:schemeClr>
                </a:solidFill>
                <a:effectLst/>
              </a:rPr>
              <a:t>(главный распорядитель средств соответствующего бюджета) - орган государственной власти (государственный орган), орган управления государственным внебюджетным фондом, орган местного самоуправления, орган местной администрации, а также наиболее значимое учреждение науки, образования, культуры и здравоохранения, указанное в ведомственной структуре расходов бюджета, имеющие право распределять бюджетные ассигнования и лимиты бюджетных обязательств между подведомственными распорядителями и (или) получателями бюджетных средств</a:t>
            </a:r>
          </a:p>
          <a:p>
            <a:pPr marL="0" marR="0" lvl="0" indent="342900" algn="l" defTabSz="914400" rtl="0" eaLnBrk="0" fontAlgn="base" latinLnBrk="0" hangingPunct="0">
              <a:lnSpc>
                <a:spcPct val="100000"/>
              </a:lnSpc>
              <a:spcBef>
                <a:spcPct val="0"/>
              </a:spcBef>
              <a:spcAft>
                <a:spcPct val="0"/>
              </a:spcAft>
              <a:buClrTx/>
              <a:buSzTx/>
              <a:buFontTx/>
              <a:buNone/>
              <a:tabLst/>
            </a:pPr>
            <a:endParaRPr lang="ru-RU" altLang="ru-RU" sz="1400" b="1" dirty="0">
              <a:solidFill>
                <a:srgbClr val="FF0000"/>
              </a:solidFill>
            </a:endParaRPr>
          </a:p>
          <a:p>
            <a:pPr marL="0" marR="0" lvl="0" indent="34290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rgbClr val="FF0000"/>
                </a:solidFill>
                <a:effectLst/>
              </a:rPr>
              <a:t>распорядитель бюджетных средств </a:t>
            </a:r>
            <a:r>
              <a:rPr kumimoji="0" lang="ru-RU" altLang="ru-RU" sz="1400" b="1" i="0" u="none" strike="noStrike" cap="none" normalizeH="0" baseline="0" dirty="0">
                <a:ln>
                  <a:noFill/>
                </a:ln>
                <a:solidFill>
                  <a:schemeClr val="tx2">
                    <a:lumMod val="75000"/>
                  </a:schemeClr>
                </a:solidFill>
                <a:effectLst/>
              </a:rPr>
              <a:t>(распорядитель средств соответствующего бюджета) - орган государственной власти (государственный орган), орган управления государственным внебюджетным фондом, орган местного самоуправления, орган местной администрации, казенное учреждение, имеющие право распределять бюджетные ассигнования и лимиты бюджетных обязательств между подведомственными распорядителями и (или) получателями бюджетных средств;</a:t>
            </a:r>
          </a:p>
          <a:p>
            <a:pPr marL="0" marR="0" lvl="0" indent="342900" algn="l" defTabSz="914400" rtl="0" eaLnBrk="0" fontAlgn="base" latinLnBrk="0" hangingPunct="0">
              <a:lnSpc>
                <a:spcPct val="100000"/>
              </a:lnSpc>
              <a:spcBef>
                <a:spcPct val="0"/>
              </a:spcBef>
              <a:spcAft>
                <a:spcPct val="0"/>
              </a:spcAft>
              <a:buClrTx/>
              <a:buSzTx/>
              <a:buFontTx/>
              <a:buNone/>
              <a:tabLst/>
            </a:pPr>
            <a:endParaRPr kumimoji="0" lang="ru-RU" altLang="ru-RU" sz="1400" b="1" i="0" u="none" strike="noStrike" cap="none" normalizeH="0" baseline="0" dirty="0">
              <a:ln>
                <a:noFill/>
              </a:ln>
              <a:solidFill>
                <a:schemeClr val="tx2">
                  <a:lumMod val="75000"/>
                </a:schemeClr>
              </a:solidFill>
              <a:effectLst/>
            </a:endParaRPr>
          </a:p>
          <a:p>
            <a:pPr marL="0" marR="0" lvl="0" indent="34290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rgbClr val="FF0000"/>
                </a:solidFill>
                <a:effectLst/>
              </a:rPr>
              <a:t>получатель бюджетных средств </a:t>
            </a:r>
            <a:r>
              <a:rPr kumimoji="0" lang="ru-RU" altLang="ru-RU" sz="1400" b="1" i="0" u="none" strike="noStrike" cap="none" normalizeH="0" baseline="0" dirty="0">
                <a:ln>
                  <a:noFill/>
                </a:ln>
                <a:solidFill>
                  <a:schemeClr val="tx2">
                    <a:lumMod val="75000"/>
                  </a:schemeClr>
                </a:solidFill>
                <a:effectLst/>
              </a:rPr>
              <a:t>(получатель средств соответствующего бюджета) - орган государственной власти (государственный орган), орган управления государственным внебюджетным фондом, орган местного самоуправления, орган местной администрации, находящееся в ведении главного распорядителя (распорядителя) бюджетных средств казенное учреждение, имеющие право на принятие и (или) исполнение бюджетных обязательств от имени публично-правового образования за счет средств соответствующего бюджета.</a:t>
            </a:r>
          </a:p>
        </p:txBody>
      </p:sp>
    </p:spTree>
    <p:extLst>
      <p:ext uri="{BB962C8B-B14F-4D97-AF65-F5344CB8AC3E}">
        <p14:creationId xmlns:p14="http://schemas.microsoft.com/office/powerpoint/2010/main" val="37395798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dirty="0"/>
              <a:t>Термины. Понятия</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Rectangle 1">
            <a:extLst>
              <a:ext uri="{FF2B5EF4-FFF2-40B4-BE49-F238E27FC236}">
                <a16:creationId xmlns:a16="http://schemas.microsoft.com/office/drawing/2014/main" xmlns="" id="{D3F0E194-AA3E-4203-B0EF-EF4E70382B0E}"/>
              </a:ext>
            </a:extLst>
          </p:cNvPr>
          <p:cNvSpPr>
            <a:spLocks noChangeArrowheads="1"/>
          </p:cNvSpPr>
          <p:nvPr/>
        </p:nvSpPr>
        <p:spPr bwMode="auto">
          <a:xfrm>
            <a:off x="521804" y="1565504"/>
            <a:ext cx="8100392"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3429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342900" algn="l"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dirty="0">
                <a:ln>
                  <a:noFill/>
                </a:ln>
                <a:solidFill>
                  <a:srgbClr val="FF0000"/>
                </a:solidFill>
                <a:effectLst/>
                <a:latin typeface="Arial" panose="020B0604020202020204" pitchFamily="34" charset="0"/>
              </a:rPr>
              <a:t>администратор доходов бюджета </a:t>
            </a:r>
            <a:r>
              <a:rPr kumimoji="0" lang="ru-RU" altLang="ru-RU" sz="1600" b="1" i="0" u="none" strike="noStrike" cap="none" normalizeH="0" baseline="0" dirty="0">
                <a:ln>
                  <a:noFill/>
                </a:ln>
                <a:solidFill>
                  <a:schemeClr val="tx1"/>
                </a:solidFill>
                <a:effectLst/>
                <a:latin typeface="Arial" panose="020B0604020202020204" pitchFamily="34" charset="0"/>
              </a:rPr>
              <a:t>- орган государственной власти (государственный орган), орган местного самоуправления, орган местной администрации, орган управления государственным внебюджетным фондом, Центральный банк Российской Федерации, казенное учреждение, осуществляющие в соответствии с законодательством Российской Федерации контроль за правильностью исчисления, полнотой и своевременностью уплаты, начисление, учет, взыскание и принятие решений о возврате (зачете) излишне уплаченных (взысканных) платежей, пеней и штрафов по ним, являющихся доходами бюджетов бюджетной системы Российской Федерации</a:t>
            </a:r>
          </a:p>
          <a:p>
            <a:pPr marL="0" marR="0" lvl="0" indent="342900" algn="l" defTabSz="914400" rtl="0" eaLnBrk="0" fontAlgn="base" latinLnBrk="0" hangingPunct="0">
              <a:lnSpc>
                <a:spcPct val="100000"/>
              </a:lnSpc>
              <a:spcBef>
                <a:spcPct val="0"/>
              </a:spcBef>
              <a:spcAft>
                <a:spcPct val="0"/>
              </a:spcAft>
              <a:buClrTx/>
              <a:buSzTx/>
              <a:buFontTx/>
              <a:buNone/>
              <a:tabLst/>
            </a:pPr>
            <a:endParaRPr kumimoji="0" lang="ru-RU" altLang="ru-RU" sz="1600" b="1" i="0" u="none" strike="noStrike" cap="none" normalizeH="0" baseline="0" dirty="0">
              <a:ln>
                <a:noFill/>
              </a:ln>
              <a:solidFill>
                <a:schemeClr val="tx1"/>
              </a:solidFill>
              <a:effectLst/>
              <a:latin typeface="Arial" panose="020B0604020202020204"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dirty="0">
                <a:ln>
                  <a:noFill/>
                </a:ln>
                <a:solidFill>
                  <a:srgbClr val="FF0000"/>
                </a:solidFill>
                <a:effectLst/>
                <a:latin typeface="Arial" panose="020B0604020202020204" pitchFamily="34" charset="0"/>
              </a:rPr>
              <a:t>главный администратор доходов бюджета </a:t>
            </a:r>
            <a:r>
              <a:rPr kumimoji="0" lang="ru-RU" altLang="ru-RU" sz="1600" b="1" i="0" u="none" strike="noStrike" cap="none" normalizeH="0" baseline="0" dirty="0">
                <a:ln>
                  <a:noFill/>
                </a:ln>
                <a:solidFill>
                  <a:schemeClr val="tx1"/>
                </a:solidFill>
                <a:effectLst/>
                <a:latin typeface="Arial" panose="020B0604020202020204" pitchFamily="34" charset="0"/>
              </a:rPr>
              <a:t>- определенный законом (решением) о бюджете орган государственной власти (государственный орган), орган местного самоуправления, орган местной администрации, орган управления государственным внебюджетным фондом, Центральный банк Российской Федерации, иная организация, имеющие в своем ведении администраторов доходов бюджета и (или) являющиеся администраторами доходов бюджета</a:t>
            </a:r>
          </a:p>
        </p:txBody>
      </p:sp>
    </p:spTree>
    <p:extLst>
      <p:ext uri="{BB962C8B-B14F-4D97-AF65-F5344CB8AC3E}">
        <p14:creationId xmlns:p14="http://schemas.microsoft.com/office/powerpoint/2010/main" val="38467699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dirty="0"/>
              <a:t>Термины. Понятия</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Rectangle 1">
            <a:extLst>
              <a:ext uri="{FF2B5EF4-FFF2-40B4-BE49-F238E27FC236}">
                <a16:creationId xmlns:a16="http://schemas.microsoft.com/office/drawing/2014/main" xmlns="" id="{D3F0E194-AA3E-4203-B0EF-EF4E70382B0E}"/>
              </a:ext>
            </a:extLst>
          </p:cNvPr>
          <p:cNvSpPr>
            <a:spLocks noChangeArrowheads="1"/>
          </p:cNvSpPr>
          <p:nvPr/>
        </p:nvSpPr>
        <p:spPr bwMode="auto">
          <a:xfrm>
            <a:off x="521804" y="1688615"/>
            <a:ext cx="8100392"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3429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342900" algn="l"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dirty="0">
                <a:ln>
                  <a:noFill/>
                </a:ln>
                <a:solidFill>
                  <a:srgbClr val="FF0000"/>
                </a:solidFill>
                <a:effectLst/>
                <a:latin typeface="Arial" panose="020B0604020202020204" pitchFamily="34" charset="0"/>
              </a:rPr>
              <a:t>администратор источников финансирования дефицита бюджета </a:t>
            </a:r>
            <a:r>
              <a:rPr kumimoji="0" lang="ru-RU" altLang="ru-RU" sz="1600" b="1" i="0" u="none" strike="noStrike" cap="none" normalizeH="0" baseline="0" dirty="0">
                <a:ln>
                  <a:noFill/>
                </a:ln>
                <a:solidFill>
                  <a:schemeClr val="tx1"/>
                </a:solidFill>
                <a:effectLst/>
                <a:latin typeface="Arial" panose="020B0604020202020204" pitchFamily="34" charset="0"/>
              </a:rPr>
              <a:t>(администратор источников финансирования дефицита соответствующего бюджета) - орган государственной власти (государственный орган), орган местного самоуправления, орган местной администрации, орган управления государственным внебюджетным фондом, иная организация, имеющие право в соответствии с настоящим Кодексом осуществлять операции с источниками финансирования дефицита бюджета;</a:t>
            </a:r>
          </a:p>
          <a:p>
            <a:pPr marL="0" marR="0" lvl="0" indent="342900" algn="l" defTabSz="914400" rtl="0" eaLnBrk="0" fontAlgn="base" latinLnBrk="0" hangingPunct="0">
              <a:lnSpc>
                <a:spcPct val="100000"/>
              </a:lnSpc>
              <a:spcBef>
                <a:spcPct val="0"/>
              </a:spcBef>
              <a:spcAft>
                <a:spcPct val="0"/>
              </a:spcAft>
              <a:buClrTx/>
              <a:buSzTx/>
              <a:buFontTx/>
              <a:buNone/>
              <a:tabLst/>
            </a:pPr>
            <a:endParaRPr kumimoji="0" lang="ru-RU" altLang="ru-RU" sz="1600" b="1" i="0" u="none" strike="noStrike" cap="none" normalizeH="0" baseline="0" dirty="0">
              <a:ln>
                <a:noFill/>
              </a:ln>
              <a:solidFill>
                <a:srgbClr val="FF0000"/>
              </a:solidFill>
              <a:effectLst/>
              <a:latin typeface="Arial" panose="020B0604020202020204"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dirty="0">
                <a:ln>
                  <a:noFill/>
                </a:ln>
                <a:solidFill>
                  <a:srgbClr val="FF0000"/>
                </a:solidFill>
                <a:effectLst/>
                <a:latin typeface="Arial" panose="020B0604020202020204" pitchFamily="34" charset="0"/>
              </a:rPr>
              <a:t>главный администратор источников финансирования дефицита бюджета </a:t>
            </a:r>
            <a:r>
              <a:rPr kumimoji="0" lang="ru-RU" altLang="ru-RU" sz="1600" b="1" i="0" u="none" strike="noStrike" cap="none" normalizeH="0" baseline="0" dirty="0">
                <a:ln>
                  <a:noFill/>
                </a:ln>
                <a:solidFill>
                  <a:schemeClr val="tx1"/>
                </a:solidFill>
                <a:effectLst/>
                <a:latin typeface="Arial" panose="020B0604020202020204" pitchFamily="34" charset="0"/>
              </a:rPr>
              <a:t>(главный администратор источников финансирования дефицита соответствующего бюджета) - определенный законом (решением) о бюджете орган государственной власти (государственный орган), орган местного самоуправления, орган местной администрации, орган управления государственным внебюджетным фондом, иная организация, имеющие в своем ведении администраторов источников финансирования дефицита бюджета и (или) являющиеся администраторами источников финансирования дефицита бюджета;</a:t>
            </a:r>
          </a:p>
        </p:txBody>
      </p:sp>
    </p:spTree>
    <p:extLst>
      <p:ext uri="{BB962C8B-B14F-4D97-AF65-F5344CB8AC3E}">
        <p14:creationId xmlns:p14="http://schemas.microsoft.com/office/powerpoint/2010/main" val="7819218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539552" y="1601416"/>
            <a:ext cx="8352928" cy="4770537"/>
          </a:xfrm>
          <a:prstGeom prst="rect">
            <a:avLst/>
          </a:prstGeom>
        </p:spPr>
        <p:txBody>
          <a:bodyPr wrap="square">
            <a:spAutoFit/>
          </a:bodyPr>
          <a:lstStyle/>
          <a:p>
            <a:pPr marL="457200" indent="-457200" algn="ctr">
              <a:buAutoNum type="arabicPeriod"/>
            </a:pPr>
            <a:r>
              <a:rPr lang="ru-RU" sz="2400" b="1" dirty="0">
                <a:solidFill>
                  <a:schemeClr val="tx2">
                    <a:lumMod val="75000"/>
                  </a:schemeClr>
                </a:solidFill>
                <a:latin typeface="Arial" pitchFamily="34" charset="0"/>
                <a:cs typeface="Arial" pitchFamily="34" charset="0"/>
              </a:rPr>
              <a:t>Изменения в методической базе</a:t>
            </a:r>
            <a:endParaRPr lang="en-US" sz="2400" b="1" dirty="0">
              <a:solidFill>
                <a:schemeClr val="tx2">
                  <a:lumMod val="75000"/>
                </a:schemeClr>
              </a:solidFill>
              <a:latin typeface="Arial" pitchFamily="34" charset="0"/>
              <a:cs typeface="Arial" pitchFamily="34" charset="0"/>
            </a:endParaRPr>
          </a:p>
          <a:p>
            <a:pPr algn="ctr"/>
            <a:endParaRPr lang="en-US" sz="1600" b="1" dirty="0">
              <a:solidFill>
                <a:schemeClr val="tx2">
                  <a:lumMod val="75000"/>
                </a:schemeClr>
              </a:solidFill>
              <a:latin typeface="Arial" pitchFamily="34" charset="0"/>
              <a:cs typeface="Arial" pitchFamily="34" charset="0"/>
            </a:endParaRPr>
          </a:p>
          <a:p>
            <a:pPr algn="ctr"/>
            <a:r>
              <a:rPr lang="ru-RU" sz="1600"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2"/>
              </a:rPr>
              <a:t>Приказом</a:t>
            </a:r>
            <a:r>
              <a:rPr lang="ru-RU" sz="1600" dirty="0">
                <a:latin typeface="Calibri" panose="020F0502020204030204" pitchFamily="34" charset="0"/>
                <a:ea typeface="Calibri" panose="020F0502020204030204" pitchFamily="34" charset="0"/>
                <a:cs typeface="Calibri" panose="020F0502020204030204" pitchFamily="34" charset="0"/>
              </a:rPr>
              <a:t> Минфина РФ от 29.12.2017 N 1394 "О внесении изменений в Методические рекомендации по осуществлению </a:t>
            </a:r>
            <a:r>
              <a:rPr lang="ru-RU" sz="1600" dirty="0">
                <a:solidFill>
                  <a:srgbClr val="FF0000"/>
                </a:solidFill>
                <a:latin typeface="Calibri" panose="020F0502020204030204" pitchFamily="34" charset="0"/>
                <a:ea typeface="Calibri" panose="020F0502020204030204" pitchFamily="34" charset="0"/>
                <a:cs typeface="Calibri" panose="020F0502020204030204" pitchFamily="34" charset="0"/>
              </a:rPr>
              <a:t>внутреннего финансового контроля</a:t>
            </a:r>
            <a:r>
              <a:rPr lang="ru-RU" sz="1600" dirty="0">
                <a:latin typeface="Calibri" panose="020F0502020204030204" pitchFamily="34" charset="0"/>
                <a:ea typeface="Calibri" panose="020F0502020204030204" pitchFamily="34" charset="0"/>
                <a:cs typeface="Calibri" panose="020F0502020204030204" pitchFamily="34" charset="0"/>
              </a:rPr>
              <a:t>, утвержденные Приказом Министерства финансов Российской Федерации от 7 сентября 2016 г. N 356"</a:t>
            </a:r>
            <a:r>
              <a:rPr lang="ru-RU" sz="1600" b="1" dirty="0">
                <a:latin typeface="Calibri" panose="020F0502020204030204" pitchFamily="34" charset="0"/>
                <a:ea typeface="Calibri" panose="020F0502020204030204" pitchFamily="34" charset="0"/>
                <a:cs typeface="Calibri" panose="020F0502020204030204" pitchFamily="34" charset="0"/>
              </a:rPr>
              <a:t> </a:t>
            </a: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скорректированы</a:t>
            </a:r>
            <a:r>
              <a:rPr lang="ru-RU" sz="1600" b="1" dirty="0">
                <a:latin typeface="Calibri" panose="020F0502020204030204" pitchFamily="34" charset="0"/>
                <a:ea typeface="Calibri" panose="020F0502020204030204" pitchFamily="34" charset="0"/>
                <a:cs typeface="Calibri" panose="020F0502020204030204" pitchFamily="34" charset="0"/>
              </a:rPr>
              <a:t> </a:t>
            </a:r>
            <a:r>
              <a:rPr lang="ru-RU" sz="1600" dirty="0">
                <a:latin typeface="Calibri" panose="020F0502020204030204" pitchFamily="34" charset="0"/>
                <a:ea typeface="Calibri" panose="020F0502020204030204" pitchFamily="34" charset="0"/>
                <a:cs typeface="Calibri" panose="020F0502020204030204" pitchFamily="34" charset="0"/>
              </a:rPr>
              <a:t>Методические </a:t>
            </a:r>
            <a:r>
              <a:rPr lang="ru-RU" sz="1600"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3"/>
              </a:rPr>
              <a:t>рекомендации</a:t>
            </a:r>
            <a:r>
              <a:rPr lang="ru-RU" sz="1600" dirty="0">
                <a:latin typeface="Calibri" panose="020F0502020204030204" pitchFamily="34" charset="0"/>
                <a:ea typeface="Calibri" panose="020F0502020204030204" pitchFamily="34" charset="0"/>
                <a:cs typeface="Calibri" panose="020F0502020204030204" pitchFamily="34" charset="0"/>
              </a:rPr>
              <a:t> по осуществлению внутреннего финансового контроля, утвержденные Приказом Минфина РФ от 07.09.2016 N 356 </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gn="ctr"/>
            <a:endParaRPr lang="en-US" sz="1600" b="1" dirty="0">
              <a:solidFill>
                <a:schemeClr val="tx2">
                  <a:lumMod val="75000"/>
                </a:schemeClr>
              </a:solidFill>
              <a:latin typeface="Arial" pitchFamily="34" charset="0"/>
              <a:cs typeface="Arial" pitchFamily="34" charset="0"/>
            </a:endParaRPr>
          </a:p>
          <a:p>
            <a:pPr algn="just"/>
            <a:r>
              <a:rPr lang="ru-RU" sz="1600" b="1" dirty="0"/>
              <a:t>- уточнен перечень контрольных действий, выполняемых в ходе внутреннего финансового контроля;</a:t>
            </a:r>
          </a:p>
          <a:p>
            <a:pPr algn="just"/>
            <a:r>
              <a:rPr lang="ru-RU" sz="1600" b="1" dirty="0"/>
              <a:t>- расширен перечень решений, которые может принять руководитель главного администратора (администратора) бюджетных средств по результатам внутреннего финансового контроля;</a:t>
            </a:r>
          </a:p>
          <a:p>
            <a:pPr algn="just"/>
            <a:r>
              <a:rPr lang="ru-RU" sz="1600" b="1" dirty="0"/>
              <a:t>- уточнен процесс формирования (актуализации) карты внутреннего финансового контроля;</a:t>
            </a:r>
          </a:p>
          <a:p>
            <a:pPr algn="just"/>
            <a:r>
              <a:rPr lang="ru-RU" sz="1600" b="1" dirty="0"/>
              <a:t>- изменена </a:t>
            </a:r>
            <a:r>
              <a:rPr lang="ru-RU" sz="1600" b="1" dirty="0">
                <a:hlinkClick r:id="rId4"/>
              </a:rPr>
              <a:t>форма</a:t>
            </a:r>
            <a:r>
              <a:rPr lang="ru-RU" sz="1600" b="1" dirty="0"/>
              <a:t> отчета о результатах внутреннего финансового контроля.</a:t>
            </a:r>
          </a:p>
          <a:p>
            <a:pPr marL="457200" indent="-457200" algn="ctr">
              <a:buAutoNum type="arabicPeriod"/>
            </a:pPr>
            <a:endParaRPr lang="ru-RU" sz="1600" b="1" dirty="0">
              <a:solidFill>
                <a:schemeClr val="tx2">
                  <a:lumMod val="75000"/>
                </a:schemeClr>
              </a:solidFill>
              <a:latin typeface="Arial" pitchFamily="34" charset="0"/>
              <a:cs typeface="Arial" pitchFamily="34" charset="0"/>
            </a:endParaRPr>
          </a:p>
          <a:p>
            <a:pPr algn="ctr"/>
            <a:endParaRPr lang="ru-RU" sz="2400" b="1" dirty="0">
              <a:solidFill>
                <a:schemeClr val="tx2">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6762216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xmlns="" id="{4AB8B881-C346-41F1-B9A2-A631D66CD971}"/>
              </a:ext>
            </a:extLst>
          </p:cNvPr>
          <p:cNvSpPr/>
          <p:nvPr/>
        </p:nvSpPr>
        <p:spPr>
          <a:xfrm>
            <a:off x="467544" y="1203540"/>
            <a:ext cx="8208912" cy="5447645"/>
          </a:xfrm>
          <a:prstGeom prst="rect">
            <a:avLst/>
          </a:prstGeom>
        </p:spPr>
        <p:txBody>
          <a:bodyPr wrap="square">
            <a:spAutoFit/>
          </a:bodyPr>
          <a:lstStyle/>
          <a:p>
            <a:pPr indent="342900" algn="just">
              <a:spcAft>
                <a:spcPts val="0"/>
              </a:spcAft>
            </a:pPr>
            <a:r>
              <a:rPr lang="ru-RU" b="1" dirty="0">
                <a:latin typeface="Calibri" panose="020F0502020204030204" pitchFamily="34" charset="0"/>
                <a:ea typeface="Calibri" panose="020F0502020204030204" pitchFamily="34" charset="0"/>
                <a:cs typeface="Calibri" panose="020F0502020204030204" pitchFamily="34" charset="0"/>
              </a:rPr>
              <a:t>Бюджетные полномочия </a:t>
            </a:r>
            <a:r>
              <a:rPr lang="ru-RU" sz="1500" dirty="0">
                <a:latin typeface="Calibri" panose="020F0502020204030204" pitchFamily="34" charset="0"/>
                <a:ea typeface="Calibri" panose="020F0502020204030204" pitchFamily="34" charset="0"/>
                <a:cs typeface="Calibri" panose="020F0502020204030204" pitchFamily="34" charset="0"/>
              </a:rPr>
              <a:t>главного распорядителя (распорядителя) бюджетных средств, главного администратора (администратора) доходов бюджета, главного администратора (администратора) источников финансирования дефицита бюджета </a:t>
            </a:r>
            <a:r>
              <a:rPr lang="ru-RU" sz="1500" dirty="0">
                <a:solidFill>
                  <a:srgbClr val="FF0000"/>
                </a:solidFill>
                <a:latin typeface="Calibri" panose="020F0502020204030204" pitchFamily="34" charset="0"/>
                <a:ea typeface="Calibri" panose="020F0502020204030204" pitchFamily="34" charset="0"/>
                <a:cs typeface="Calibri" panose="020F0502020204030204" pitchFamily="34" charset="0"/>
              </a:rPr>
              <a:t>по осуществлению внутреннего финансового контроля </a:t>
            </a:r>
            <a:r>
              <a:rPr lang="ru-RU" sz="1500" b="1" dirty="0">
                <a:solidFill>
                  <a:srgbClr val="FF0000"/>
                </a:solidFill>
                <a:latin typeface="Calibri" panose="020F0502020204030204" pitchFamily="34" charset="0"/>
                <a:ea typeface="Calibri" panose="020F0502020204030204" pitchFamily="34" charset="0"/>
                <a:cs typeface="Calibri" panose="020F0502020204030204" pitchFamily="34" charset="0"/>
              </a:rPr>
              <a:t>установлены </a:t>
            </a:r>
            <a:r>
              <a:rPr lang="ru-RU" sz="1500" b="1" dirty="0">
                <a:solidFill>
                  <a:srgbClr val="FF0000"/>
                </a:solidFill>
                <a:latin typeface="Calibri" panose="020F0502020204030204" pitchFamily="34" charset="0"/>
                <a:ea typeface="Calibri" panose="020F0502020204030204" pitchFamily="34" charset="0"/>
                <a:cs typeface="Calibri" panose="020F0502020204030204" pitchFamily="34" charset="0"/>
                <a:hlinkClick r:id="rId2"/>
              </a:rPr>
              <a:t>ст. 160.2-1</a:t>
            </a:r>
            <a:r>
              <a:rPr lang="ru-RU" sz="1500" b="1" dirty="0">
                <a:solidFill>
                  <a:srgbClr val="FF0000"/>
                </a:solidFill>
                <a:latin typeface="Calibri" panose="020F0502020204030204" pitchFamily="34" charset="0"/>
                <a:ea typeface="Calibri" panose="020F0502020204030204" pitchFamily="34" charset="0"/>
                <a:cs typeface="Calibri" panose="020F0502020204030204" pitchFamily="34" charset="0"/>
              </a:rPr>
              <a:t> БК РФ.</a:t>
            </a:r>
            <a:endParaRPr lang="ru-RU" sz="15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1500" dirty="0">
                <a:latin typeface="Calibri" panose="020F0502020204030204" pitchFamily="34" charset="0"/>
                <a:ea typeface="Calibri" panose="020F0502020204030204" pitchFamily="34" charset="0"/>
                <a:cs typeface="Calibri" panose="020F0502020204030204" pitchFamily="34" charset="0"/>
              </a:rPr>
              <a:t>Согласно </a:t>
            </a:r>
            <a:r>
              <a:rPr lang="ru-RU" sz="1500"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3"/>
              </a:rPr>
              <a:t>ч. 1 указанной статьи</a:t>
            </a:r>
            <a:r>
              <a:rPr lang="ru-RU" sz="1500" dirty="0">
                <a:latin typeface="Calibri" panose="020F0502020204030204" pitchFamily="34" charset="0"/>
                <a:ea typeface="Calibri" panose="020F0502020204030204" pitchFamily="34" charset="0"/>
                <a:cs typeface="Calibri" panose="020F0502020204030204" pitchFamily="34" charset="0"/>
              </a:rPr>
              <a:t> </a:t>
            </a:r>
            <a:r>
              <a:rPr lang="ru-RU" sz="1500" b="1" dirty="0">
                <a:latin typeface="Calibri" panose="020F0502020204030204" pitchFamily="34" charset="0"/>
                <a:ea typeface="Calibri" panose="020F0502020204030204" pitchFamily="34" charset="0"/>
                <a:cs typeface="Calibri" panose="020F0502020204030204" pitchFamily="34" charset="0"/>
              </a:rPr>
              <a:t>главный распорядитель (распорядитель) </a:t>
            </a:r>
            <a:r>
              <a:rPr lang="ru-RU" sz="1500" dirty="0">
                <a:latin typeface="Calibri" panose="020F0502020204030204" pitchFamily="34" charset="0"/>
                <a:ea typeface="Calibri" panose="020F0502020204030204" pitchFamily="34" charset="0"/>
                <a:cs typeface="Calibri" panose="020F0502020204030204" pitchFamily="34" charset="0"/>
              </a:rPr>
              <a:t>бюджетных средств ведет внутренний финансовый контроль, направленный:</a:t>
            </a:r>
            <a:endParaRPr lang="ru-RU" sz="1500"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1500" b="1" dirty="0">
                <a:solidFill>
                  <a:srgbClr val="FF0000"/>
                </a:solidFill>
                <a:latin typeface="Calibri" panose="020F0502020204030204" pitchFamily="34" charset="0"/>
                <a:ea typeface="Calibri" panose="020F0502020204030204" pitchFamily="34" charset="0"/>
                <a:cs typeface="Calibri" panose="020F0502020204030204" pitchFamily="34" charset="0"/>
              </a:rPr>
              <a:t>- на соблюдение внутренних стандартов и процедур составления и исполнения бюджета по расходам, составления бюджетной отчетности и ведения бюджетного учета этим распорядителем и подведомственными ему распорядителями и получателями бюджетных средств;</a:t>
            </a:r>
            <a:endParaRPr lang="ru-RU" sz="15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1500" b="1" dirty="0">
                <a:solidFill>
                  <a:srgbClr val="FF0000"/>
                </a:solidFill>
                <a:latin typeface="Calibri" panose="020F0502020204030204" pitchFamily="34" charset="0"/>
                <a:ea typeface="Calibri" panose="020F0502020204030204" pitchFamily="34" charset="0"/>
                <a:cs typeface="Calibri" panose="020F0502020204030204" pitchFamily="34" charset="0"/>
              </a:rPr>
              <a:t>- на подготовку и организацию мер по повышению </a:t>
            </a:r>
            <a:r>
              <a:rPr lang="ru-RU" b="1" u="sng" dirty="0">
                <a:solidFill>
                  <a:srgbClr val="FF0000"/>
                </a:solidFill>
                <a:latin typeface="Calibri" panose="020F0502020204030204" pitchFamily="34" charset="0"/>
                <a:ea typeface="Calibri" panose="020F0502020204030204" pitchFamily="34" charset="0"/>
                <a:cs typeface="Calibri" panose="020F0502020204030204" pitchFamily="34" charset="0"/>
              </a:rPr>
              <a:t>экономности и результативности </a:t>
            </a:r>
            <a:r>
              <a:rPr lang="ru-RU" sz="1500" b="1" dirty="0">
                <a:solidFill>
                  <a:srgbClr val="FF0000"/>
                </a:solidFill>
                <a:latin typeface="Calibri" panose="020F0502020204030204" pitchFamily="34" charset="0"/>
                <a:ea typeface="Calibri" panose="020F0502020204030204" pitchFamily="34" charset="0"/>
                <a:cs typeface="Calibri" panose="020F0502020204030204" pitchFamily="34" charset="0"/>
              </a:rPr>
              <a:t>использования бюджетных средств.</a:t>
            </a:r>
            <a:endParaRPr lang="ru-RU" sz="15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1500" b="1" dirty="0">
                <a:latin typeface="Calibri" panose="020F0502020204030204" pitchFamily="34" charset="0"/>
                <a:ea typeface="Calibri" panose="020F0502020204030204" pitchFamily="34" charset="0"/>
                <a:cs typeface="Calibri" panose="020F0502020204030204" pitchFamily="34" charset="0"/>
              </a:rPr>
              <a:t>Главный администратор (администратор) доходов бюджета </a:t>
            </a:r>
            <a:r>
              <a:rPr lang="ru-RU" sz="1500" dirty="0">
                <a:latin typeface="Calibri" panose="020F0502020204030204" pitchFamily="34" charset="0"/>
                <a:ea typeface="Calibri" panose="020F0502020204030204" pitchFamily="34" charset="0"/>
                <a:cs typeface="Calibri" panose="020F0502020204030204" pitchFamily="34" charset="0"/>
              </a:rPr>
              <a:t>осуществляет внутренний финансовый контроль, направленный на соблюдение внутренних стандартов и процедур составления и исполнения бюджета по доходам, составления бюджетной отчетности и ведения бюджетного учета этим администратором и подведомственными ему администраторами </a:t>
            </a:r>
            <a:r>
              <a:rPr lang="ru-RU" sz="1500" dirty="0">
                <a:solidFill>
                  <a:srgbClr val="FF0000"/>
                </a:solidFill>
                <a:latin typeface="Calibri" panose="020F0502020204030204" pitchFamily="34" charset="0"/>
                <a:ea typeface="Calibri" panose="020F0502020204030204" pitchFamily="34" charset="0"/>
                <a:cs typeface="Calibri" panose="020F0502020204030204" pitchFamily="34" charset="0"/>
              </a:rPr>
              <a:t>доходов бюджета.</a:t>
            </a:r>
            <a:endParaRPr lang="ru-RU" sz="15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1500" b="1" dirty="0">
                <a:latin typeface="Calibri" panose="020F0502020204030204" pitchFamily="34" charset="0"/>
                <a:ea typeface="Calibri" panose="020F0502020204030204" pitchFamily="34" charset="0"/>
                <a:cs typeface="Calibri" panose="020F0502020204030204" pitchFamily="34" charset="0"/>
              </a:rPr>
              <a:t>Главный администратор (администратор) источников финансирования дефицита </a:t>
            </a:r>
            <a:r>
              <a:rPr lang="ru-RU" sz="1500" dirty="0">
                <a:latin typeface="Calibri" panose="020F0502020204030204" pitchFamily="34" charset="0"/>
                <a:ea typeface="Calibri" panose="020F0502020204030204" pitchFamily="34" charset="0"/>
                <a:cs typeface="Calibri" panose="020F0502020204030204" pitchFamily="34" charset="0"/>
              </a:rPr>
              <a:t>бюджета ведет внутренний финансовый контроль, направленный на соблюдение внутренних стандартов и процедур составления и исполнения бюджета по источникам финансирования дефицита бюджета, составления бюджетной отчетности и ведения бюджетного учета этим администратором и подведомственными администраторами источников </a:t>
            </a:r>
            <a:r>
              <a:rPr lang="ru-RU" sz="1500" dirty="0">
                <a:solidFill>
                  <a:srgbClr val="FF0000"/>
                </a:solidFill>
                <a:latin typeface="Calibri" panose="020F0502020204030204" pitchFamily="34" charset="0"/>
                <a:ea typeface="Calibri" panose="020F0502020204030204" pitchFamily="34" charset="0"/>
                <a:cs typeface="Calibri" panose="020F0502020204030204" pitchFamily="34" charset="0"/>
              </a:rPr>
              <a:t>финансирования дефицита бюджета.</a:t>
            </a:r>
            <a:endParaRPr lang="ru-RU" sz="15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120945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xmlns="" id="{3B81924A-297D-4668-BE90-0584EB46CE4A}"/>
              </a:ext>
            </a:extLst>
          </p:cNvPr>
          <p:cNvSpPr/>
          <p:nvPr/>
        </p:nvSpPr>
        <p:spPr>
          <a:xfrm>
            <a:off x="611559" y="1109047"/>
            <a:ext cx="8064897" cy="4401205"/>
          </a:xfrm>
          <a:prstGeom prst="rect">
            <a:avLst/>
          </a:prstGeom>
        </p:spPr>
        <p:txBody>
          <a:bodyPr wrap="square">
            <a:spAutoFit/>
          </a:bodyPr>
          <a:lstStyle/>
          <a:p>
            <a:pPr indent="342900" algn="just">
              <a:spcAft>
                <a:spcPts val="0"/>
              </a:spcAft>
            </a:pPr>
            <a:r>
              <a:rPr lang="ru-RU" sz="2000" b="1" dirty="0">
                <a:latin typeface="Calibri" panose="020F0502020204030204" pitchFamily="34" charset="0"/>
                <a:ea typeface="Calibri" panose="020F0502020204030204" pitchFamily="34" charset="0"/>
                <a:cs typeface="Calibri" panose="020F0502020204030204" pitchFamily="34" charset="0"/>
              </a:rPr>
              <a:t>Задачами внутреннего финансового контроля </a:t>
            </a:r>
            <a:r>
              <a:rPr lang="ru-RU" sz="2000" dirty="0">
                <a:latin typeface="Calibri" panose="020F0502020204030204" pitchFamily="34" charset="0"/>
                <a:ea typeface="Calibri" panose="020F0502020204030204" pitchFamily="34" charset="0"/>
                <a:cs typeface="Calibri" panose="020F0502020204030204" pitchFamily="34" charset="0"/>
              </a:rPr>
              <a:t>являются:</a:t>
            </a:r>
          </a:p>
          <a:p>
            <a:pPr indent="342900" algn="just">
              <a:spcAft>
                <a:spcPts val="0"/>
              </a:spcAft>
            </a:pP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2000" dirty="0">
                <a:latin typeface="Calibri" panose="020F0502020204030204" pitchFamily="34" charset="0"/>
                <a:ea typeface="Calibri" panose="020F0502020204030204" pitchFamily="34" charset="0"/>
                <a:cs typeface="Calibri" panose="020F0502020204030204" pitchFamily="34" charset="0"/>
              </a:rPr>
              <a:t>- управление </a:t>
            </a:r>
            <a:r>
              <a:rPr lang="ru-RU" sz="2000" b="1" u="sng" dirty="0">
                <a:latin typeface="Calibri" panose="020F0502020204030204" pitchFamily="34" charset="0"/>
                <a:ea typeface="Calibri" panose="020F0502020204030204" pitchFamily="34" charset="0"/>
                <a:cs typeface="Calibri" panose="020F0502020204030204" pitchFamily="34" charset="0"/>
              </a:rPr>
              <a:t>рисками полного или частичного недостижения результатов </a:t>
            </a:r>
            <a:r>
              <a:rPr lang="ru-RU" sz="2000" dirty="0">
                <a:latin typeface="Calibri" panose="020F0502020204030204" pitchFamily="34" charset="0"/>
                <a:ea typeface="Calibri" panose="020F0502020204030204" pitchFamily="34" charset="0"/>
                <a:cs typeface="Calibri" panose="020F0502020204030204" pitchFamily="34" charset="0"/>
              </a:rPr>
              <a:t>выполнения внутренних бюджетных процедур;</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2000" dirty="0">
                <a:latin typeface="Calibri" panose="020F0502020204030204" pitchFamily="34" charset="0"/>
                <a:ea typeface="Calibri" panose="020F0502020204030204" pitchFamily="34" charset="0"/>
                <a:cs typeface="Calibri" panose="020F0502020204030204" pitchFamily="34" charset="0"/>
              </a:rPr>
              <a:t>- оперативное </a:t>
            </a:r>
            <a:r>
              <a:rPr lang="ru-RU" sz="2000" b="1" u="sng" dirty="0">
                <a:latin typeface="Calibri" panose="020F0502020204030204" pitchFamily="34" charset="0"/>
                <a:ea typeface="Calibri" panose="020F0502020204030204" pitchFamily="34" charset="0"/>
                <a:cs typeface="Calibri" panose="020F0502020204030204" pitchFamily="34" charset="0"/>
              </a:rPr>
              <a:t>выявление, устранение и пресечение нарушений бюджетного законодательства РФ </a:t>
            </a:r>
            <a:r>
              <a:rPr lang="ru-RU" sz="2000" dirty="0">
                <a:latin typeface="Calibri" panose="020F0502020204030204" pitchFamily="34" charset="0"/>
                <a:ea typeface="Calibri" panose="020F0502020204030204" pitchFamily="34" charset="0"/>
                <a:cs typeface="Calibri" panose="020F0502020204030204" pitchFamily="34" charset="0"/>
              </a:rPr>
              <a:t>и иных нормативных правовых актов, регулирующих бюджетные правоотношения, а также </a:t>
            </a:r>
            <a:r>
              <a:rPr lang="ru-RU" sz="2000" b="1" u="sng" dirty="0">
                <a:latin typeface="Calibri" panose="020F0502020204030204" pitchFamily="34" charset="0"/>
                <a:ea typeface="Calibri" panose="020F0502020204030204" pitchFamily="34" charset="0"/>
                <a:cs typeface="Calibri" panose="020F0502020204030204" pitchFamily="34" charset="0"/>
              </a:rPr>
              <a:t>правомерных действий должностных лиц, негативно влияющих на осуществление </a:t>
            </a:r>
            <a:r>
              <a:rPr lang="ru-RU" sz="2000" dirty="0">
                <a:latin typeface="Calibri" panose="020F0502020204030204" pitchFamily="34" charset="0"/>
                <a:ea typeface="Calibri" panose="020F0502020204030204" pitchFamily="34" charset="0"/>
                <a:cs typeface="Calibri" panose="020F0502020204030204" pitchFamily="34" charset="0"/>
              </a:rPr>
              <a:t>главными администраторами (администраторами) и получателями бюджетных средств </a:t>
            </a:r>
            <a:r>
              <a:rPr lang="ru-RU" sz="2000" b="1" u="sng" dirty="0">
                <a:latin typeface="Calibri" panose="020F0502020204030204" pitchFamily="34" charset="0"/>
                <a:ea typeface="Calibri" panose="020F0502020204030204" pitchFamily="34" charset="0"/>
                <a:cs typeface="Calibri" panose="020F0502020204030204" pitchFamily="34" charset="0"/>
              </a:rPr>
              <a:t>бюджетных полномочий и (или) эффективность использования бюджетных средств;</a:t>
            </a:r>
            <a:endParaRPr lang="ru-RU" sz="2000" b="1" u="sng"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2000" dirty="0">
                <a:latin typeface="Calibri" panose="020F0502020204030204" pitchFamily="34" charset="0"/>
                <a:ea typeface="Calibri" panose="020F0502020204030204" pitchFamily="34" charset="0"/>
                <a:cs typeface="Calibri" panose="020F0502020204030204" pitchFamily="34" charset="0"/>
              </a:rPr>
              <a:t>- </a:t>
            </a:r>
            <a:r>
              <a:rPr lang="ru-RU" sz="2000" b="1" u="sng" dirty="0">
                <a:latin typeface="Calibri" panose="020F0502020204030204" pitchFamily="34" charset="0"/>
                <a:ea typeface="Calibri" panose="020F0502020204030204" pitchFamily="34" charset="0"/>
                <a:cs typeface="Calibri" panose="020F0502020204030204" pitchFamily="34" charset="0"/>
              </a:rPr>
              <a:t>повышение экономности и результативности</a:t>
            </a:r>
            <a:r>
              <a:rPr lang="ru-RU" sz="2000" dirty="0">
                <a:latin typeface="Calibri" panose="020F0502020204030204" pitchFamily="34" charset="0"/>
                <a:ea typeface="Calibri" panose="020F0502020204030204" pitchFamily="34" charset="0"/>
                <a:cs typeface="Calibri" panose="020F0502020204030204" pitchFamily="34" charset="0"/>
              </a:rPr>
              <a:t> использования бюджетных средств путем принятия и реализации решений </a:t>
            </a:r>
            <a:r>
              <a:rPr lang="ru-RU" sz="2000" b="1" u="sng" dirty="0">
                <a:solidFill>
                  <a:srgbClr val="FF0000"/>
                </a:solidFill>
                <a:latin typeface="Calibri" panose="020F0502020204030204" pitchFamily="34" charset="0"/>
                <a:ea typeface="Calibri" panose="020F0502020204030204" pitchFamily="34" charset="0"/>
                <a:cs typeface="Calibri" panose="020F0502020204030204" pitchFamily="34" charset="0"/>
              </a:rPr>
              <a:t>по результатам </a:t>
            </a:r>
            <a:r>
              <a:rPr lang="ru-RU" sz="2000" dirty="0">
                <a:latin typeface="Calibri" panose="020F0502020204030204" pitchFamily="34" charset="0"/>
                <a:ea typeface="Calibri" panose="020F0502020204030204" pitchFamily="34" charset="0"/>
                <a:cs typeface="Calibri" panose="020F0502020204030204" pitchFamily="34" charset="0"/>
              </a:rPr>
              <a:t>внутреннего финансового контроля.</a:t>
            </a:r>
            <a:endParaRPr lang="ru-RU"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97458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xmlns="" id="{3B81924A-297D-4668-BE90-0584EB46CE4A}"/>
              </a:ext>
            </a:extLst>
          </p:cNvPr>
          <p:cNvSpPr/>
          <p:nvPr/>
        </p:nvSpPr>
        <p:spPr>
          <a:xfrm>
            <a:off x="539551" y="1109047"/>
            <a:ext cx="8136905" cy="5016758"/>
          </a:xfrm>
          <a:prstGeom prst="rect">
            <a:avLst/>
          </a:prstGeom>
        </p:spPr>
        <p:txBody>
          <a:bodyPr wrap="square">
            <a:spAutoFit/>
          </a:bodyPr>
          <a:lstStyle/>
          <a:p>
            <a:pPr indent="342900" algn="just">
              <a:spcAft>
                <a:spcPts val="0"/>
              </a:spcAft>
            </a:pPr>
            <a:endParaRPr lang="ru-RU" sz="1600" dirty="0">
              <a:latin typeface="Calibri" panose="020F0502020204030204" pitchFamily="34" charset="0"/>
              <a:ea typeface="Calibri" panose="020F0502020204030204" pitchFamily="34" charset="0"/>
              <a:cs typeface="Calibri" panose="020F0502020204030204" pitchFamily="34" charset="0"/>
            </a:endParaRPr>
          </a:p>
          <a:p>
            <a:pPr indent="342900" algn="just">
              <a:spcAft>
                <a:spcPts val="0"/>
              </a:spcAft>
            </a:pPr>
            <a:r>
              <a:rPr lang="ru-RU" sz="1600" dirty="0">
                <a:latin typeface="Calibri" panose="020F0502020204030204" pitchFamily="34" charset="0"/>
                <a:ea typeface="Calibri" panose="020F0502020204030204" pitchFamily="34" charset="0"/>
                <a:cs typeface="Calibri" panose="020F0502020204030204" pitchFamily="34" charset="0"/>
              </a:rPr>
              <a:t>С учетом вышеизложенного внутренний финансовый контроль главным распорядителем (распорядителем) бюджетных средств, главным администратором (администратором) доходов бюджета, главным администратором (администратором) источников финансирования дефицита бюджета </a:t>
            </a:r>
            <a:r>
              <a:rPr lang="ru-RU" sz="1600" b="1" u="sng" dirty="0">
                <a:latin typeface="Calibri" panose="020F0502020204030204" pitchFamily="34" charset="0"/>
                <a:ea typeface="Calibri" panose="020F0502020204030204" pitchFamily="34" charset="0"/>
                <a:cs typeface="Calibri" panose="020F0502020204030204" pitchFamily="34" charset="0"/>
              </a:rPr>
              <a:t>осуществляется в отношении самих себя и подведомственных им распорядителей, администраторов и получателей бюджетных средств.</a:t>
            </a:r>
          </a:p>
          <a:p>
            <a:pPr indent="342900" algn="just">
              <a:spcAft>
                <a:spcPts val="0"/>
              </a:spcAft>
            </a:pPr>
            <a:endParaRPr lang="ru-RU" sz="1600" b="1" u="sng"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1600" dirty="0">
                <a:latin typeface="Calibri" panose="020F0502020204030204" pitchFamily="34" charset="0"/>
                <a:ea typeface="Calibri" panose="020F0502020204030204" pitchFamily="34" charset="0"/>
                <a:cs typeface="Calibri" panose="020F0502020204030204" pitchFamily="34" charset="0"/>
              </a:rPr>
              <a:t>Порядок внутреннего финансового контроля должен быть установлен Правительством РФ, высшим исполнительным органом государственной власти субъекта РФ, местной администрацией. </a:t>
            </a:r>
            <a:r>
              <a:rPr lang="ru-RU" sz="1600"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2"/>
              </a:rPr>
              <a:t>Правила</a:t>
            </a:r>
            <a:r>
              <a:rPr lang="ru-RU" sz="1600" dirty="0">
                <a:latin typeface="Calibri" panose="020F0502020204030204" pitchFamily="34" charset="0"/>
                <a:ea typeface="Calibri" panose="020F0502020204030204" pitchFamily="34" charset="0"/>
                <a:cs typeface="Calibri" panose="020F0502020204030204" pitchFamily="34" charset="0"/>
              </a:rPr>
              <a:t> осуществления указанными органами (лицами) внутреннего финансового контроля установлены </a:t>
            </a:r>
            <a:r>
              <a:rPr lang="ru-RU" sz="1600" b="1" u="sng" dirty="0">
                <a:latin typeface="Calibri" panose="020F0502020204030204" pitchFamily="34" charset="0"/>
                <a:ea typeface="Calibri" panose="020F0502020204030204" pitchFamily="34" charset="0"/>
                <a:cs typeface="Calibri" panose="020F0502020204030204" pitchFamily="34" charset="0"/>
              </a:rPr>
              <a:t>Постановлением Правительства РФ от 17.03.2014 N 193 </a:t>
            </a: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"Об утверждении Правил осуществления главными распорядителями (распорядителями) средств </a:t>
            </a:r>
            <a:r>
              <a:rPr lang="ru-RU" sz="1600" b="1" u="sng" dirty="0">
                <a:solidFill>
                  <a:srgbClr val="FF0000"/>
                </a:solidFill>
                <a:latin typeface="Calibri" panose="020F0502020204030204" pitchFamily="34" charset="0"/>
                <a:ea typeface="Calibri" panose="020F0502020204030204" pitchFamily="34" charset="0"/>
                <a:cs typeface="Calibri" panose="020F0502020204030204" pitchFamily="34" charset="0"/>
              </a:rPr>
              <a:t>федерального</a:t>
            </a: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 бюджета, главными администраторами (администраторами) доходов федерального бюджета, главными администраторами (администраторами) источников финансирования дефицита федерального бюджета внутреннего финансового контроля и внутреннего финансового аудита и о внесении изменения в пункт 1 Правил осуществления ведомственного контроля в сфере закупок для обеспечения федеральных нужд, утвержденных Постановлением Правительства Российской Федерации от 10 февраля 2014 г. N 89"</a:t>
            </a:r>
            <a:endParaRPr lang="ru-RU" sz="16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15887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xmlns="" id="{B81458C7-50B7-4B1F-9161-B3A699667A90}"/>
              </a:ext>
            </a:extLst>
          </p:cNvPr>
          <p:cNvSpPr/>
          <p:nvPr/>
        </p:nvSpPr>
        <p:spPr>
          <a:xfrm>
            <a:off x="755576" y="1265956"/>
            <a:ext cx="8064896" cy="5259388"/>
          </a:xfrm>
          <a:prstGeom prst="rect">
            <a:avLst/>
          </a:prstGeom>
        </p:spPr>
        <p:txBody>
          <a:bodyPr wrap="square">
            <a:spAutoFit/>
          </a:bodyPr>
          <a:lstStyle/>
          <a:p>
            <a:pPr indent="342900" algn="just">
              <a:lnSpc>
                <a:spcPct val="107000"/>
              </a:lnSpc>
              <a:spcAft>
                <a:spcPts val="0"/>
              </a:spcAft>
            </a:pP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Согласно новой редакции </a:t>
            </a:r>
            <a:r>
              <a:rPr lang="ru-RU" sz="1600"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2"/>
              </a:rPr>
              <a:t>п. 7</a:t>
            </a:r>
            <a:r>
              <a:rPr lang="ru-RU" sz="1600" dirty="0">
                <a:latin typeface="Calibri" panose="020F0502020204030204" pitchFamily="34" charset="0"/>
                <a:ea typeface="Calibri" panose="020F0502020204030204" pitchFamily="34" charset="0"/>
                <a:cs typeface="Calibri" panose="020F0502020204030204" pitchFamily="34" charset="0"/>
              </a:rPr>
              <a:t> Методических рекомендаций N 356 внутренний финансовый контроль осуществляется путем </a:t>
            </a: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проведения контрольных действий, а также принятия мер по повышению качества выполнения внутренних бюджетных процедур, обеспечению достоверности бюджетной отчетности.</a:t>
            </a:r>
            <a:endParaRPr lang="ru-RU" sz="16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indent="342900" algn="just">
              <a:lnSpc>
                <a:spcPct val="107000"/>
              </a:lnSpc>
              <a:spcBef>
                <a:spcPts val="1100"/>
              </a:spcBef>
              <a:spcAft>
                <a:spcPts val="0"/>
              </a:spcAft>
            </a:pPr>
            <a:r>
              <a:rPr lang="ru-RU" sz="1600" dirty="0">
                <a:latin typeface="Calibri" panose="020F0502020204030204" pitchFamily="34" charset="0"/>
                <a:ea typeface="Calibri" panose="020F0502020204030204" pitchFamily="34" charset="0"/>
                <a:cs typeface="Calibri" panose="020F0502020204030204" pitchFamily="34" charset="0"/>
              </a:rPr>
              <a:t>При этом </a:t>
            </a:r>
            <a:r>
              <a:rPr lang="ru-RU" sz="1600" b="1" u="sng" dirty="0">
                <a:latin typeface="Calibri" panose="020F0502020204030204" pitchFamily="34" charset="0"/>
                <a:ea typeface="Calibri" panose="020F0502020204030204" pitchFamily="34" charset="0"/>
                <a:cs typeface="Calibri" panose="020F0502020204030204" pitchFamily="34" charset="0"/>
              </a:rPr>
              <a:t>к контрольным действиям </a:t>
            </a:r>
            <a:r>
              <a:rPr lang="ru-RU" sz="1600" dirty="0">
                <a:latin typeface="Calibri" panose="020F0502020204030204" pitchFamily="34" charset="0"/>
                <a:ea typeface="Calibri" panose="020F0502020204030204" pitchFamily="34" charset="0"/>
                <a:cs typeface="Calibri" panose="020F0502020204030204" pitchFamily="34" charset="0"/>
              </a:rPr>
              <a:t>относятся:</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342900" algn="just">
              <a:lnSpc>
                <a:spcPct val="107000"/>
              </a:lnSpc>
              <a:spcBef>
                <a:spcPts val="1100"/>
              </a:spcBef>
              <a:spcAft>
                <a:spcPts val="0"/>
              </a:spcAft>
            </a:pPr>
            <a:r>
              <a:rPr lang="ru-RU" sz="1600" dirty="0">
                <a:latin typeface="Calibri" panose="020F0502020204030204" pitchFamily="34" charset="0"/>
                <a:ea typeface="Calibri" panose="020F0502020204030204" pitchFamily="34" charset="0"/>
                <a:cs typeface="Calibri" panose="020F0502020204030204" pitchFamily="34" charset="0"/>
              </a:rPr>
              <a:t>- </a:t>
            </a: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проверка соответствия документов </a:t>
            </a:r>
            <a:r>
              <a:rPr lang="ru-RU" sz="1600" dirty="0">
                <a:latin typeface="Calibri" panose="020F0502020204030204" pitchFamily="34" charset="0"/>
                <a:ea typeface="Calibri" panose="020F0502020204030204" pitchFamily="34" charset="0"/>
                <a:cs typeface="Calibri" panose="020F0502020204030204" pitchFamily="34" charset="0"/>
              </a:rPr>
              <a:t>требованиям нормативных правовых актов, </a:t>
            </a:r>
            <a:r>
              <a:rPr lang="ru-RU" sz="1600" b="1" u="sng" dirty="0">
                <a:latin typeface="Calibri" panose="020F0502020204030204" pitchFamily="34" charset="0"/>
                <a:ea typeface="Calibri" panose="020F0502020204030204" pitchFamily="34" charset="0"/>
                <a:cs typeface="Calibri" panose="020F0502020204030204" pitchFamily="34" charset="0"/>
              </a:rPr>
              <a:t>регулирующих бюджетные правоотношения </a:t>
            </a:r>
            <a:r>
              <a:rPr lang="ru-RU" sz="1600" dirty="0">
                <a:latin typeface="Calibri" panose="020F0502020204030204" pitchFamily="34" charset="0"/>
                <a:ea typeface="Calibri" panose="020F0502020204030204" pitchFamily="34" charset="0"/>
                <a:cs typeface="Calibri" panose="020F0502020204030204" pitchFamily="34" charset="0"/>
              </a:rPr>
              <a:t>и (или) </a:t>
            </a:r>
            <a:r>
              <a:rPr lang="ru-RU" sz="1600" b="1" u="sng" dirty="0">
                <a:latin typeface="Calibri" panose="020F0502020204030204" pitchFamily="34" charset="0"/>
                <a:ea typeface="Calibri" panose="020F0502020204030204" pitchFamily="34" charset="0"/>
                <a:cs typeface="Calibri" panose="020F0502020204030204" pitchFamily="34" charset="0"/>
              </a:rPr>
              <a:t>обусловливающих публичные нормативные обязательства и правовые основания для иных расходных </a:t>
            </a:r>
            <a:r>
              <a:rPr lang="ru-RU" sz="1600" dirty="0">
                <a:latin typeface="Calibri" panose="020F0502020204030204" pitchFamily="34" charset="0"/>
                <a:ea typeface="Calibri" panose="020F0502020204030204" pitchFamily="34" charset="0"/>
                <a:cs typeface="Calibri" panose="020F0502020204030204" pitchFamily="34" charset="0"/>
              </a:rPr>
              <a:t>обязательств, а также требованиям </a:t>
            </a:r>
            <a:r>
              <a:rPr lang="ru-RU" sz="1600" b="1" u="sng" dirty="0">
                <a:latin typeface="Calibri" panose="020F0502020204030204" pitchFamily="34" charset="0"/>
                <a:ea typeface="Calibri" panose="020F0502020204030204" pitchFamily="34" charset="0"/>
                <a:cs typeface="Calibri" panose="020F0502020204030204" pitchFamily="34" charset="0"/>
              </a:rPr>
              <a:t>внутренних стандартов и процедур</a:t>
            </a:r>
            <a:r>
              <a:rPr lang="ru-RU" sz="1600" dirty="0">
                <a:latin typeface="Calibri" panose="020F0502020204030204" pitchFamily="34" charset="0"/>
                <a:ea typeface="Calibri" panose="020F0502020204030204" pitchFamily="34" charset="0"/>
                <a:cs typeface="Calibri" panose="020F0502020204030204" pitchFamily="34" charset="0"/>
              </a:rPr>
              <a:t>;</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342900" algn="just">
              <a:lnSpc>
                <a:spcPct val="107000"/>
              </a:lnSpc>
              <a:spcBef>
                <a:spcPts val="1100"/>
              </a:spcBef>
              <a:spcAft>
                <a:spcPts val="0"/>
              </a:spcAft>
            </a:pPr>
            <a:r>
              <a:rPr lang="ru-RU" sz="1600" dirty="0">
                <a:latin typeface="Calibri" panose="020F0502020204030204" pitchFamily="34" charset="0"/>
                <a:ea typeface="Calibri" panose="020F0502020204030204" pitchFamily="34" charset="0"/>
                <a:cs typeface="Calibri" panose="020F0502020204030204" pitchFamily="34" charset="0"/>
              </a:rPr>
              <a:t>- </a:t>
            </a: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подтверждение (согласование) операций</a:t>
            </a:r>
            <a:r>
              <a:rPr lang="ru-RU" sz="1600" dirty="0">
                <a:latin typeface="Calibri" panose="020F0502020204030204" pitchFamily="34" charset="0"/>
                <a:ea typeface="Calibri" panose="020F0502020204030204" pitchFamily="34" charset="0"/>
                <a:cs typeface="Calibri" panose="020F0502020204030204" pitchFamily="34" charset="0"/>
              </a:rPr>
              <a:t>, подтверждающее правомочность их совершения, например визирование документа вышестоящим должностным лицом;</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342900" algn="just">
              <a:lnSpc>
                <a:spcPct val="107000"/>
              </a:lnSpc>
              <a:spcBef>
                <a:spcPts val="1100"/>
              </a:spcBef>
              <a:spcAft>
                <a:spcPts val="0"/>
              </a:spcAft>
            </a:pPr>
            <a:r>
              <a:rPr lang="ru-RU" sz="1600" dirty="0">
                <a:latin typeface="Calibri" panose="020F0502020204030204" pitchFamily="34" charset="0"/>
                <a:ea typeface="Calibri" panose="020F0502020204030204" pitchFamily="34" charset="0"/>
                <a:cs typeface="Calibri" panose="020F0502020204030204" pitchFamily="34" charset="0"/>
              </a:rPr>
              <a:t>- </a:t>
            </a: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сверка данных, то есть сравнение </a:t>
            </a:r>
            <a:r>
              <a:rPr lang="ru-RU" sz="1600" dirty="0">
                <a:latin typeface="Calibri" panose="020F0502020204030204" pitchFamily="34" charset="0"/>
                <a:ea typeface="Calibri" panose="020F0502020204030204" pitchFamily="34" charset="0"/>
                <a:cs typeface="Calibri" panose="020F0502020204030204" pitchFamily="34" charset="0"/>
              </a:rPr>
              <a:t>данных из разных источников информации (допустим, сверка остатков по счетам бюджетного учета с данными первичных документов по расчетам с поставщиками и подрядчиками);</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342900" algn="just">
              <a:lnSpc>
                <a:spcPct val="107000"/>
              </a:lnSpc>
              <a:spcBef>
                <a:spcPts val="1100"/>
              </a:spcBef>
              <a:spcAft>
                <a:spcPts val="0"/>
              </a:spcAft>
            </a:pPr>
            <a:r>
              <a:rPr lang="ru-RU" sz="1600" dirty="0">
                <a:latin typeface="Calibri" panose="020F0502020204030204" pitchFamily="34" charset="0"/>
                <a:ea typeface="Calibri" panose="020F0502020204030204" pitchFamily="34" charset="0"/>
                <a:cs typeface="Calibri" panose="020F0502020204030204" pitchFamily="34" charset="0"/>
              </a:rPr>
              <a:t>- </a:t>
            </a: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сбор (запрос), анализ и оценка (мониторинг) </a:t>
            </a:r>
            <a:r>
              <a:rPr lang="ru-RU" sz="1600" dirty="0">
                <a:latin typeface="Calibri" panose="020F0502020204030204" pitchFamily="34" charset="0"/>
                <a:ea typeface="Calibri" panose="020F0502020204030204" pitchFamily="34" charset="0"/>
                <a:cs typeface="Calibri" panose="020F0502020204030204" pitchFamily="34" charset="0"/>
              </a:rPr>
              <a:t>информации о выполнении внутренних бюджетных процедур;</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r>
              <a:rPr lang="ru-RU" sz="1600" dirty="0">
                <a:latin typeface="Calibri" panose="020F0502020204030204" pitchFamily="34" charset="0"/>
                <a:ea typeface="Calibri" panose="020F0502020204030204" pitchFamily="34" charset="0"/>
                <a:cs typeface="Calibri" panose="020F0502020204030204" pitchFamily="34" charset="0"/>
              </a:rPr>
              <a:t>- иные контрольные действия.</a:t>
            </a:r>
            <a:endParaRPr lang="ru-RU" sz="1600" dirty="0"/>
          </a:p>
        </p:txBody>
      </p:sp>
    </p:spTree>
    <p:extLst>
      <p:ext uri="{BB962C8B-B14F-4D97-AF65-F5344CB8AC3E}">
        <p14:creationId xmlns:p14="http://schemas.microsoft.com/office/powerpoint/2010/main" val="2823011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Прямоугольник 2">
            <a:extLst>
              <a:ext uri="{FF2B5EF4-FFF2-40B4-BE49-F238E27FC236}">
                <a16:creationId xmlns:a16="http://schemas.microsoft.com/office/drawing/2014/main" xmlns="" id="{812400B5-C42D-4DB0-B832-D448C189AB21}"/>
              </a:ext>
            </a:extLst>
          </p:cNvPr>
          <p:cNvSpPr/>
          <p:nvPr/>
        </p:nvSpPr>
        <p:spPr>
          <a:xfrm>
            <a:off x="575556" y="1203540"/>
            <a:ext cx="7992888" cy="5792420"/>
          </a:xfrm>
          <a:prstGeom prst="rect">
            <a:avLst/>
          </a:prstGeom>
        </p:spPr>
        <p:txBody>
          <a:bodyPr wrap="square">
            <a:spAutoFit/>
          </a:bodyPr>
          <a:lstStyle/>
          <a:p>
            <a:pPr indent="342900" algn="just">
              <a:spcAft>
                <a:spcPts val="0"/>
              </a:spcAft>
            </a:pPr>
            <a:r>
              <a:rPr lang="ru-RU" sz="1600" dirty="0">
                <a:latin typeface="Calibri" panose="020F0502020204030204" pitchFamily="34" charset="0"/>
                <a:ea typeface="Calibri" panose="020F0502020204030204" pitchFamily="34" charset="0"/>
                <a:cs typeface="Calibri" panose="020F0502020204030204" pitchFamily="34" charset="0"/>
              </a:rPr>
              <a:t>Руководитель (заместитель руководителя) главного администратора (администратора) бюджетных средств в целях оценки эффективности осуществления внутреннего финансового контроля </a:t>
            </a: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вправе поручить подразделению (должностному лицу) осуществлять </a:t>
            </a:r>
            <a:r>
              <a:rPr lang="ru-RU" sz="1600" b="1" u="sng" dirty="0">
                <a:solidFill>
                  <a:srgbClr val="FF0000"/>
                </a:solidFill>
                <a:latin typeface="Calibri" panose="020F0502020204030204" pitchFamily="34" charset="0"/>
                <a:ea typeface="Calibri" panose="020F0502020204030204" pitchFamily="34" charset="0"/>
                <a:cs typeface="Calibri" panose="020F0502020204030204" pitchFamily="34" charset="0"/>
              </a:rPr>
              <a:t>анализ</a:t>
            </a: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 результатов внутреннего финансового контроля. </a:t>
            </a:r>
            <a:r>
              <a:rPr lang="ru-RU" sz="1600" dirty="0">
                <a:latin typeface="Calibri" panose="020F0502020204030204" pitchFamily="34" charset="0"/>
                <a:ea typeface="Calibri" panose="020F0502020204030204" pitchFamily="34" charset="0"/>
                <a:cs typeface="Calibri" panose="020F0502020204030204" pitchFamily="34" charset="0"/>
              </a:rPr>
              <a:t>По итогам рассмотрения проведенного анализа указанных результатов руководителем (заместителем руководителя) главного администратора (администратора) бюджетных средств </a:t>
            </a:r>
            <a:r>
              <a:rPr lang="ru-RU" sz="1600" b="1" u="sng" dirty="0">
                <a:solidFill>
                  <a:srgbClr val="FF0000"/>
                </a:solidFill>
                <a:latin typeface="Calibri" panose="020F0502020204030204" pitchFamily="34" charset="0"/>
                <a:ea typeface="Calibri" panose="020F0502020204030204" pitchFamily="34" charset="0"/>
                <a:cs typeface="Calibri" panose="020F0502020204030204" pitchFamily="34" charset="0"/>
              </a:rPr>
              <a:t>принимаются решения</a:t>
            </a:r>
            <a:r>
              <a:rPr lang="ru-RU" sz="1600" dirty="0">
                <a:latin typeface="Calibri" panose="020F0502020204030204" pitchFamily="34" charset="0"/>
                <a:ea typeface="Calibri" panose="020F0502020204030204" pitchFamily="34" charset="0"/>
                <a:cs typeface="Calibri" panose="020F0502020204030204" pitchFamily="34" charset="0"/>
              </a:rPr>
              <a:t>, перечень которых приведен в </a:t>
            </a:r>
            <a:r>
              <a:rPr lang="ru-RU" sz="1600"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2"/>
              </a:rPr>
              <a:t>п. 18</a:t>
            </a:r>
            <a:r>
              <a:rPr lang="ru-RU" sz="1600" dirty="0">
                <a:latin typeface="Calibri" panose="020F0502020204030204" pitchFamily="34" charset="0"/>
                <a:ea typeface="Calibri" panose="020F0502020204030204" pitchFamily="34" charset="0"/>
                <a:cs typeface="Calibri" panose="020F0502020204030204" pitchFamily="34" charset="0"/>
              </a:rPr>
              <a:t> Методических рекомендаций N 356.</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1600"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3"/>
              </a:rPr>
              <a:t>Приказом</a:t>
            </a:r>
            <a:r>
              <a:rPr lang="ru-RU" sz="1600" dirty="0">
                <a:latin typeface="Calibri" panose="020F0502020204030204" pitchFamily="34" charset="0"/>
                <a:ea typeface="Calibri" panose="020F0502020204030204" pitchFamily="34" charset="0"/>
                <a:cs typeface="Calibri" panose="020F0502020204030204" pitchFamily="34" charset="0"/>
              </a:rPr>
              <a:t> Минфина РФ N 1394 указанный </a:t>
            </a: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перечень значительно расширен</a:t>
            </a:r>
            <a:r>
              <a:rPr lang="ru-RU" sz="1600" dirty="0">
                <a:latin typeface="Calibri" panose="020F0502020204030204" pitchFamily="34" charset="0"/>
                <a:ea typeface="Calibri" panose="020F0502020204030204" pitchFamily="34" charset="0"/>
                <a:cs typeface="Calibri" panose="020F0502020204030204" pitchFamily="34" charset="0"/>
              </a:rPr>
              <a:t>. Теперь руководителем (заместителем руководителя) главного администратора (администратора) бюджетных средств </a:t>
            </a: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могут приниматься еще </a:t>
            </a:r>
            <a:r>
              <a:rPr lang="ru-RU" sz="1600" dirty="0">
                <a:latin typeface="Calibri" panose="020F0502020204030204" pitchFamily="34" charset="0"/>
                <a:ea typeface="Calibri" panose="020F0502020204030204" pitchFamily="34" charset="0"/>
                <a:cs typeface="Calibri" panose="020F0502020204030204" pitchFamily="34" charset="0"/>
              </a:rPr>
              <a:t>и решения, направленные:</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1600" b="1" u="sng" dirty="0">
                <a:latin typeface="Calibri" panose="020F0502020204030204" pitchFamily="34" charset="0"/>
                <a:ea typeface="Calibri" panose="020F0502020204030204" pitchFamily="34" charset="0"/>
                <a:cs typeface="Calibri" panose="020F0502020204030204" pitchFamily="34" charset="0"/>
              </a:rPr>
              <a:t>- на совершенствование способов и сроков совершения операций </a:t>
            </a:r>
            <a:r>
              <a:rPr lang="ru-RU" sz="1600" dirty="0">
                <a:latin typeface="Calibri" panose="020F0502020204030204" pitchFamily="34" charset="0"/>
                <a:ea typeface="Calibri" panose="020F0502020204030204" pitchFamily="34" charset="0"/>
                <a:cs typeface="Calibri" panose="020F0502020204030204" pitchFamily="34" charset="0"/>
              </a:rPr>
              <a:t>(действий по формированию документов, необходимых для выполнения внутренних бюджетных процедур);</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1600" b="1" u="sng" dirty="0">
                <a:latin typeface="Calibri" panose="020F0502020204030204" pitchFamily="34" charset="0"/>
                <a:ea typeface="Calibri" panose="020F0502020204030204" pitchFamily="34" charset="0"/>
                <a:cs typeface="Calibri" panose="020F0502020204030204" pitchFamily="34" charset="0"/>
              </a:rPr>
              <a:t>- на проведение мониторинга изменений </a:t>
            </a:r>
            <a:r>
              <a:rPr lang="ru-RU" sz="1600" dirty="0">
                <a:latin typeface="Calibri" panose="020F0502020204030204" pitchFamily="34" charset="0"/>
                <a:ea typeface="Calibri" panose="020F0502020204030204" pitchFamily="34" charset="0"/>
                <a:cs typeface="Calibri" panose="020F0502020204030204" pitchFamily="34" charset="0"/>
              </a:rPr>
              <a:t>бюджетного законодательства и иных нормативных правовых актов, регулирующих бюджетные правоотношения, а также положений законов, иных нормативных правовых актов, обусловливающих публичные нормативные обязательства и (или) правовые основания для иных расходных обязательств;</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1600" dirty="0">
                <a:latin typeface="Calibri" panose="020F0502020204030204" pitchFamily="34" charset="0"/>
                <a:ea typeface="Calibri" panose="020F0502020204030204" pitchFamily="34" charset="0"/>
                <a:cs typeface="Calibri" panose="020F0502020204030204" pitchFamily="34" charset="0"/>
              </a:rPr>
              <a:t>- </a:t>
            </a:r>
            <a:r>
              <a:rPr lang="ru-RU" sz="1600" b="1" u="sng" dirty="0">
                <a:latin typeface="Calibri" panose="020F0502020204030204" pitchFamily="34" charset="0"/>
                <a:ea typeface="Calibri" panose="020F0502020204030204" pitchFamily="34" charset="0"/>
                <a:cs typeface="Calibri" panose="020F0502020204030204" pitchFamily="34" charset="0"/>
              </a:rPr>
              <a:t>на повышение квалификации </a:t>
            </a:r>
            <a:r>
              <a:rPr lang="ru-RU" sz="1600" dirty="0">
                <a:latin typeface="Calibri" panose="020F0502020204030204" pitchFamily="34" charset="0"/>
                <a:ea typeface="Calibri" panose="020F0502020204030204" pitchFamily="34" charset="0"/>
                <a:cs typeface="Calibri" panose="020F0502020204030204" pitchFamily="34" charset="0"/>
              </a:rPr>
              <a:t>должностных лиц, выполняющих внутренние бюджетные процедуры.</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dirty="0">
                <a:latin typeface="Calibri" panose="020F0502020204030204" pitchFamily="34" charset="0"/>
                <a:ea typeface="Calibri" panose="020F0502020204030204" pitchFamily="34" charset="0"/>
                <a:cs typeface="Calibri" panose="020F0502020204030204" pitchFamily="34" charset="0"/>
              </a:rPr>
              <a:t> </a:t>
            </a:r>
            <a:endParaRPr lang="ru-RU"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108055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xmlns="" id="{39DE4EEC-128F-4BF9-9DEE-DB11DC06067F}"/>
              </a:ext>
            </a:extLst>
          </p:cNvPr>
          <p:cNvSpPr/>
          <p:nvPr/>
        </p:nvSpPr>
        <p:spPr>
          <a:xfrm>
            <a:off x="827584" y="1268822"/>
            <a:ext cx="7848872" cy="4770537"/>
          </a:xfrm>
          <a:prstGeom prst="rect">
            <a:avLst/>
          </a:prstGeom>
        </p:spPr>
        <p:txBody>
          <a:bodyPr wrap="square">
            <a:spAutoFit/>
          </a:bodyPr>
          <a:lstStyle/>
          <a:p>
            <a:pPr indent="342900" algn="just">
              <a:spcAft>
                <a:spcPts val="0"/>
              </a:spcAft>
            </a:pP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Согласно новой редакции </a:t>
            </a:r>
            <a:r>
              <a:rPr lang="ru-RU" sz="1600"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2"/>
              </a:rPr>
              <a:t>п. 25</a:t>
            </a:r>
            <a:r>
              <a:rPr lang="ru-RU" sz="1600" dirty="0">
                <a:latin typeface="Calibri" panose="020F0502020204030204" pitchFamily="34" charset="0"/>
                <a:ea typeface="Calibri" panose="020F0502020204030204" pitchFamily="34" charset="0"/>
                <a:cs typeface="Calibri" panose="020F0502020204030204" pitchFamily="34" charset="0"/>
              </a:rPr>
              <a:t> Методических указаний N 356 процесс формирования (актуализация) карты внутреннего финансового контроля включает следующие этапы:</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1600" dirty="0">
                <a:latin typeface="Calibri" panose="020F0502020204030204" pitchFamily="34" charset="0"/>
                <a:ea typeface="Calibri" panose="020F0502020204030204" pitchFamily="34" charset="0"/>
                <a:cs typeface="Calibri" panose="020F0502020204030204" pitchFamily="34" charset="0"/>
              </a:rPr>
              <a:t>1. Анализ </a:t>
            </a:r>
            <a:r>
              <a:rPr lang="ru-RU" sz="1600" b="1" u="sng" dirty="0">
                <a:latin typeface="Calibri" panose="020F0502020204030204" pitchFamily="34" charset="0"/>
                <a:ea typeface="Calibri" panose="020F0502020204030204" pitchFamily="34" charset="0"/>
                <a:cs typeface="Calibri" panose="020F0502020204030204" pitchFamily="34" charset="0"/>
              </a:rPr>
              <a:t>предмета</a:t>
            </a:r>
            <a:r>
              <a:rPr lang="ru-RU" sz="1600" dirty="0">
                <a:latin typeface="Calibri" panose="020F0502020204030204" pitchFamily="34" charset="0"/>
                <a:ea typeface="Calibri" panose="020F0502020204030204" pitchFamily="34" charset="0"/>
                <a:cs typeface="Calibri" panose="020F0502020204030204" pitchFamily="34" charset="0"/>
              </a:rPr>
              <a:t> внутреннего финансового контроля, в том числе </a:t>
            </a:r>
            <a:r>
              <a:rPr lang="ru-RU" sz="1600" b="1" u="sng" dirty="0">
                <a:latin typeface="Calibri" panose="020F0502020204030204" pitchFamily="34" charset="0"/>
                <a:ea typeface="Calibri" panose="020F0502020204030204" pitchFamily="34" charset="0"/>
                <a:cs typeface="Calibri" panose="020F0502020204030204" pitchFamily="34" charset="0"/>
              </a:rPr>
              <a:t>на наличие имеющих коррупционные риски операций </a:t>
            </a:r>
            <a:r>
              <a:rPr lang="ru-RU" sz="1600" dirty="0">
                <a:latin typeface="Calibri" panose="020F0502020204030204" pitchFamily="34" charset="0"/>
                <a:ea typeface="Calibri" panose="020F0502020204030204" pitchFamily="34" charset="0"/>
                <a:cs typeface="Calibri" panose="020F0502020204030204" pitchFamily="34" charset="0"/>
              </a:rPr>
              <a:t>(действий по формированию документов, необходимых для выполнения внутренних бюджетных процедур) </a:t>
            </a:r>
            <a:r>
              <a:rPr lang="ru-RU" sz="1600" b="1" u="sng" dirty="0">
                <a:latin typeface="Calibri" panose="020F0502020204030204" pitchFamily="34" charset="0"/>
                <a:ea typeface="Calibri" panose="020F0502020204030204" pitchFamily="34" charset="0"/>
                <a:cs typeface="Calibri" panose="020F0502020204030204" pitchFamily="34" charset="0"/>
              </a:rPr>
              <a:t>в целях определения применяемых к нему методов контроля и контрольных действий</a:t>
            </a:r>
            <a:r>
              <a:rPr lang="ru-RU" sz="1600" dirty="0">
                <a:latin typeface="Calibri" panose="020F0502020204030204" pitchFamily="34" charset="0"/>
                <a:ea typeface="Calibri" panose="020F0502020204030204" pitchFamily="34" charset="0"/>
                <a:cs typeface="Calibri" panose="020F0502020204030204" pitchFamily="34" charset="0"/>
              </a:rPr>
              <a:t>.</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1600" dirty="0">
                <a:latin typeface="Calibri" panose="020F0502020204030204" pitchFamily="34" charset="0"/>
                <a:ea typeface="Calibri" panose="020F0502020204030204" pitchFamily="34" charset="0"/>
                <a:cs typeface="Calibri" panose="020F0502020204030204" pitchFamily="34" charset="0"/>
              </a:rPr>
              <a:t>К </a:t>
            </a:r>
            <a:r>
              <a:rPr lang="ru-RU" sz="1600" dirty="0" err="1">
                <a:latin typeface="Calibri" panose="020F0502020204030204" pitchFamily="34" charset="0"/>
                <a:ea typeface="Calibri" panose="020F0502020204030204" pitchFamily="34" charset="0"/>
                <a:cs typeface="Calibri" panose="020F0502020204030204" pitchFamily="34" charset="0"/>
              </a:rPr>
              <a:t>коррупционно</a:t>
            </a:r>
            <a:r>
              <a:rPr lang="ru-RU" sz="1600" dirty="0">
                <a:latin typeface="Calibri" panose="020F0502020204030204" pitchFamily="34" charset="0"/>
                <a:ea typeface="Calibri" panose="020F0502020204030204" pitchFamily="34" charset="0"/>
                <a:cs typeface="Calibri" panose="020F0502020204030204" pitchFamily="34" charset="0"/>
              </a:rPr>
              <a:t> опасным операциям относятся операции (действия по формированию документов, необходимых для выполнения внутренних бюджетных процедур):</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1600" dirty="0">
                <a:latin typeface="Calibri" panose="020F0502020204030204" pitchFamily="34" charset="0"/>
                <a:ea typeface="Calibri" panose="020F0502020204030204" pitchFamily="34" charset="0"/>
                <a:cs typeface="Calibri" panose="020F0502020204030204" pitchFamily="34" charset="0"/>
              </a:rPr>
              <a:t>- при выполнении которых </a:t>
            </a:r>
            <a:r>
              <a:rPr lang="ru-RU" sz="1600" b="1" u="sng" dirty="0">
                <a:latin typeface="Calibri" panose="020F0502020204030204" pitchFamily="34" charset="0"/>
                <a:ea typeface="Calibri" panose="020F0502020204030204" pitchFamily="34" charset="0"/>
                <a:cs typeface="Calibri" panose="020F0502020204030204" pitchFamily="34" charset="0"/>
              </a:rPr>
              <a:t>может возникнуть конфликт интересов </a:t>
            </a:r>
            <a:r>
              <a:rPr lang="ru-RU" sz="1600" dirty="0">
                <a:latin typeface="Calibri" panose="020F0502020204030204" pitchFamily="34" charset="0"/>
                <a:ea typeface="Calibri" panose="020F0502020204030204" pitchFamily="34" charset="0"/>
                <a:cs typeface="Calibri" panose="020F0502020204030204" pitchFamily="34" charset="0"/>
              </a:rPr>
              <a:t>и в отношении которых внутренний финансовый контроль осуществляют должностные лица, замещающие должности, включенные </a:t>
            </a: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в перечень должностей</a:t>
            </a:r>
            <a:r>
              <a:rPr lang="ru-RU" sz="1600" dirty="0">
                <a:latin typeface="Calibri" panose="020F0502020204030204" pitchFamily="34" charset="0"/>
                <a:ea typeface="Calibri" panose="020F0502020204030204" pitchFamily="34" charset="0"/>
                <a:cs typeface="Calibri" panose="020F0502020204030204" pitchFamily="34" charset="0"/>
              </a:rPr>
              <a:t>, замещение которых связано с коррупционными рисками;</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1600" dirty="0">
                <a:latin typeface="Calibri" panose="020F0502020204030204" pitchFamily="34" charset="0"/>
                <a:ea typeface="Calibri" panose="020F0502020204030204" pitchFamily="34" charset="0"/>
                <a:cs typeface="Calibri" panose="020F0502020204030204" pitchFamily="34" charset="0"/>
              </a:rPr>
              <a:t>- внутренней бюджетной процедуры, </a:t>
            </a: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определенной</a:t>
            </a:r>
            <a:r>
              <a:rPr lang="ru-RU" sz="1600" dirty="0">
                <a:latin typeface="Calibri" panose="020F0502020204030204" pitchFamily="34" charset="0"/>
                <a:ea typeface="Calibri" panose="020F0502020204030204" pitchFamily="34" charset="0"/>
                <a:cs typeface="Calibri" panose="020F0502020204030204" pitchFamily="34" charset="0"/>
              </a:rPr>
              <a:t> главным администратором (администратором) бюджетных средств </a:t>
            </a: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в качестве </a:t>
            </a:r>
            <a:r>
              <a:rPr lang="ru-RU" sz="1600" b="1" dirty="0" err="1">
                <a:solidFill>
                  <a:srgbClr val="FF0000"/>
                </a:solidFill>
                <a:latin typeface="Calibri" panose="020F0502020204030204" pitchFamily="34" charset="0"/>
                <a:ea typeface="Calibri" panose="020F0502020204030204" pitchFamily="34" charset="0"/>
                <a:cs typeface="Calibri" panose="020F0502020204030204" pitchFamily="34" charset="0"/>
              </a:rPr>
              <a:t>коррупционно</a:t>
            </a: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 опасной </a:t>
            </a:r>
            <a:r>
              <a:rPr lang="ru-RU" sz="1600" dirty="0">
                <a:latin typeface="Calibri" panose="020F0502020204030204" pitchFamily="34" charset="0"/>
                <a:ea typeface="Calibri" panose="020F0502020204030204" pitchFamily="34" charset="0"/>
                <a:cs typeface="Calibri" panose="020F0502020204030204" pitchFamily="34" charset="0"/>
              </a:rPr>
              <a:t>(при реализации которой наиболее вероятно возникновение конфликта интересов);</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1600" dirty="0">
                <a:latin typeface="Calibri" panose="020F0502020204030204" pitchFamily="34" charset="0"/>
                <a:ea typeface="Calibri" panose="020F0502020204030204" pitchFamily="34" charset="0"/>
                <a:cs typeface="Calibri" panose="020F0502020204030204" pitchFamily="34" charset="0"/>
              </a:rPr>
              <a:t>- в отношении которых имеется информация о признаках, свидетельствующих о коррупционных действиях </a:t>
            </a: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или бездействии </a:t>
            </a:r>
            <a:r>
              <a:rPr lang="ru-RU" sz="1600" dirty="0">
                <a:latin typeface="Calibri" panose="020F0502020204030204" pitchFamily="34" charset="0"/>
                <a:ea typeface="Calibri" panose="020F0502020204030204" pitchFamily="34" charset="0"/>
                <a:cs typeface="Calibri" panose="020F0502020204030204" pitchFamily="34" charset="0"/>
              </a:rPr>
              <a:t>должностных лиц при их выполнении.</a:t>
            </a:r>
            <a:endParaRPr lang="ru-RU"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11835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xmlns="" id="{ABDEA9AD-C8BE-4DF2-BC11-F40C90CC8801}"/>
              </a:ext>
            </a:extLst>
          </p:cNvPr>
          <p:cNvSpPr/>
          <p:nvPr/>
        </p:nvSpPr>
        <p:spPr>
          <a:xfrm>
            <a:off x="683568" y="1034242"/>
            <a:ext cx="7776864" cy="4801314"/>
          </a:xfrm>
          <a:prstGeom prst="rect">
            <a:avLst/>
          </a:prstGeom>
        </p:spPr>
        <p:txBody>
          <a:bodyPr wrap="square">
            <a:spAutoFit/>
          </a:bodyPr>
          <a:lstStyle/>
          <a:p>
            <a:pPr indent="342900" algn="just">
              <a:spcAft>
                <a:spcPts val="0"/>
              </a:spcAft>
            </a:pPr>
            <a:r>
              <a:rPr lang="ru-RU" dirty="0">
                <a:latin typeface="Calibri" panose="020F0502020204030204" pitchFamily="34" charset="0"/>
                <a:ea typeface="Calibri" panose="020F0502020204030204" pitchFamily="34" charset="0"/>
                <a:cs typeface="Calibri" panose="020F0502020204030204" pitchFamily="34" charset="0"/>
              </a:rPr>
              <a:t>Действовавшая ранее редакция </a:t>
            </a:r>
            <a:r>
              <a:rPr lang="ru-RU"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2"/>
              </a:rPr>
              <a:t>п. 25</a:t>
            </a:r>
            <a:r>
              <a:rPr lang="ru-RU" dirty="0">
                <a:latin typeface="Calibri" panose="020F0502020204030204" pitchFamily="34" charset="0"/>
                <a:ea typeface="Calibri" panose="020F0502020204030204" pitchFamily="34" charset="0"/>
                <a:cs typeface="Calibri" panose="020F0502020204030204" pitchFamily="34" charset="0"/>
              </a:rPr>
              <a:t> Методических рекомендаций N 356 </a:t>
            </a:r>
            <a:r>
              <a:rPr lang="ru-RU" b="1" dirty="0">
                <a:solidFill>
                  <a:srgbClr val="FF0000"/>
                </a:solidFill>
                <a:latin typeface="Calibri" panose="020F0502020204030204" pitchFamily="34" charset="0"/>
                <a:ea typeface="Calibri" panose="020F0502020204030204" pitchFamily="34" charset="0"/>
                <a:cs typeface="Calibri" panose="020F0502020204030204" pitchFamily="34" charset="0"/>
              </a:rPr>
              <a:t>не предусматривала осуществление анализа предмета внутреннего финансового контроля.</a:t>
            </a:r>
          </a:p>
          <a:p>
            <a:pPr indent="342900" algn="just">
              <a:spcAft>
                <a:spcPts val="0"/>
              </a:spcAft>
            </a:pPr>
            <a:endParaRPr lang="ru-RU" dirty="0">
              <a:latin typeface="Calibri" panose="020F0502020204030204" pitchFamily="34" charset="0"/>
              <a:ea typeface="Calibri" panose="020F0502020204030204" pitchFamily="34" charset="0"/>
              <a:cs typeface="Calibri" panose="020F0502020204030204" pitchFamily="34" charset="0"/>
            </a:endParaRPr>
          </a:p>
          <a:p>
            <a:pPr indent="342900" algn="just">
              <a:spcAft>
                <a:spcPts val="0"/>
              </a:spcAft>
            </a:pPr>
            <a:r>
              <a:rPr lang="ru-RU" dirty="0">
                <a:latin typeface="Calibri" panose="020F0502020204030204" pitchFamily="34" charset="0"/>
                <a:ea typeface="Calibri" panose="020F0502020204030204" pitchFamily="34" charset="0"/>
                <a:cs typeface="Calibri" panose="020F0502020204030204" pitchFamily="34" charset="0"/>
              </a:rPr>
              <a:t>При формировании перечня операций (действий по формированию документов, необходимых для выполнения внутренних бюджетных процедур) </a:t>
            </a:r>
            <a:r>
              <a:rPr lang="ru-RU" b="1" u="sng" dirty="0">
                <a:latin typeface="Calibri" panose="020F0502020204030204" pitchFamily="34" charset="0"/>
                <a:ea typeface="Calibri" panose="020F0502020204030204" pitchFamily="34" charset="0"/>
                <a:cs typeface="Calibri" panose="020F0502020204030204" pitchFamily="34" charset="0"/>
              </a:rPr>
              <a:t>необходимо определить процессы, составляющие внутреннюю бюджетную процедуру. </a:t>
            </a:r>
            <a:r>
              <a:rPr lang="ru-RU" dirty="0">
                <a:latin typeface="Calibri" panose="020F0502020204030204" pitchFamily="34" charset="0"/>
                <a:ea typeface="Calibri" panose="020F0502020204030204" pitchFamily="34" charset="0"/>
                <a:cs typeface="Calibri" panose="020F0502020204030204" pitchFamily="34" charset="0"/>
              </a:rPr>
              <a:t>К таким процессам можно отнести:</a:t>
            </a:r>
            <a:endParaRPr lang="ru-RU"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dirty="0">
                <a:latin typeface="Calibri" panose="020F0502020204030204" pitchFamily="34" charset="0"/>
                <a:ea typeface="Calibri" panose="020F0502020204030204" pitchFamily="34" charset="0"/>
                <a:cs typeface="Calibri" panose="020F0502020204030204" pitchFamily="34" charset="0"/>
              </a:rPr>
              <a:t>- составление и представление обоснований бюджетных ассигнований на </a:t>
            </a:r>
            <a:r>
              <a:rPr lang="ru-RU" b="1" dirty="0">
                <a:solidFill>
                  <a:srgbClr val="FF0000"/>
                </a:solidFill>
                <a:latin typeface="Calibri" panose="020F0502020204030204" pitchFamily="34" charset="0"/>
                <a:ea typeface="Calibri" panose="020F0502020204030204" pitchFamily="34" charset="0"/>
                <a:cs typeface="Calibri" panose="020F0502020204030204" pitchFamily="34" charset="0"/>
              </a:rPr>
              <a:t>закупку </a:t>
            </a:r>
            <a:r>
              <a:rPr lang="ru-RU" dirty="0">
                <a:latin typeface="Calibri" panose="020F0502020204030204" pitchFamily="34" charset="0"/>
                <a:ea typeface="Calibri" panose="020F0502020204030204" pitchFamily="34" charset="0"/>
                <a:cs typeface="Calibri" panose="020F0502020204030204" pitchFamily="34" charset="0"/>
              </a:rPr>
              <a:t>товаров, работ и услуг;</a:t>
            </a:r>
            <a:endParaRPr lang="ru-RU"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dirty="0">
                <a:latin typeface="Calibri" panose="020F0502020204030204" pitchFamily="34" charset="0"/>
                <a:ea typeface="Calibri" panose="020F0502020204030204" pitchFamily="34" charset="0"/>
                <a:cs typeface="Calibri" panose="020F0502020204030204" pitchFamily="34" charset="0"/>
              </a:rPr>
              <a:t>- составление и представление обоснований бюджетных ассигнований на предоставление </a:t>
            </a:r>
            <a:r>
              <a:rPr lang="ru-RU" b="1" dirty="0">
                <a:solidFill>
                  <a:srgbClr val="FF0000"/>
                </a:solidFill>
                <a:latin typeface="Calibri" panose="020F0502020204030204" pitchFamily="34" charset="0"/>
                <a:ea typeface="Calibri" panose="020F0502020204030204" pitchFamily="34" charset="0"/>
                <a:cs typeface="Calibri" panose="020F0502020204030204" pitchFamily="34" charset="0"/>
              </a:rPr>
              <a:t>субсидий</a:t>
            </a:r>
            <a:r>
              <a:rPr lang="ru-RU" dirty="0">
                <a:latin typeface="Calibri" panose="020F0502020204030204" pitchFamily="34" charset="0"/>
                <a:ea typeface="Calibri" panose="020F0502020204030204" pitchFamily="34" charset="0"/>
                <a:cs typeface="Calibri" panose="020F0502020204030204" pitchFamily="34" charset="0"/>
              </a:rPr>
              <a:t> государственным (муниципальным) учреждениям;</a:t>
            </a:r>
            <a:endParaRPr lang="ru-RU"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dirty="0">
                <a:latin typeface="Calibri" panose="020F0502020204030204" pitchFamily="34" charset="0"/>
                <a:ea typeface="Calibri" panose="020F0502020204030204" pitchFamily="34" charset="0"/>
                <a:cs typeface="Calibri" panose="020F0502020204030204" pitchFamily="34" charset="0"/>
              </a:rPr>
              <a:t>- утверждение государственных (муниципальных) </a:t>
            </a:r>
            <a:r>
              <a:rPr lang="ru-RU" b="1" dirty="0">
                <a:solidFill>
                  <a:srgbClr val="FF0000"/>
                </a:solidFill>
                <a:latin typeface="Calibri" panose="020F0502020204030204" pitchFamily="34" charset="0"/>
                <a:ea typeface="Calibri" panose="020F0502020204030204" pitchFamily="34" charset="0"/>
                <a:cs typeface="Calibri" panose="020F0502020204030204" pitchFamily="34" charset="0"/>
              </a:rPr>
              <a:t>заданий</a:t>
            </a:r>
            <a:r>
              <a:rPr lang="ru-RU" dirty="0">
                <a:latin typeface="Calibri" panose="020F0502020204030204" pitchFamily="34" charset="0"/>
                <a:ea typeface="Calibri" panose="020F0502020204030204" pitchFamily="34" charset="0"/>
                <a:cs typeface="Calibri" panose="020F0502020204030204" pitchFamily="34" charset="0"/>
              </a:rPr>
              <a:t> в отношении подведомственных государственных (муниципальных) учреждений;</a:t>
            </a:r>
            <a:endParaRPr lang="ru-RU"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dirty="0">
                <a:latin typeface="Calibri" panose="020F0502020204030204" pitchFamily="34" charset="0"/>
                <a:ea typeface="Calibri" panose="020F0502020204030204" pitchFamily="34" charset="0"/>
                <a:cs typeface="Calibri" panose="020F0502020204030204" pitchFamily="34" charset="0"/>
              </a:rPr>
              <a:t>- составление и представление бюджетной отчетности;</a:t>
            </a:r>
            <a:endParaRPr lang="ru-RU"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dirty="0">
                <a:latin typeface="Calibri" panose="020F0502020204030204" pitchFamily="34" charset="0"/>
                <a:ea typeface="Calibri" panose="020F0502020204030204" pitchFamily="34" charset="0"/>
                <a:cs typeface="Calibri" panose="020F0502020204030204" pitchFamily="34" charset="0"/>
              </a:rPr>
              <a:t>- утверждение и ведение свода бюджетных смет.</a:t>
            </a:r>
            <a:endParaRPr lang="ru-RU"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006230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Прямоугольник 2">
            <a:extLst>
              <a:ext uri="{FF2B5EF4-FFF2-40B4-BE49-F238E27FC236}">
                <a16:creationId xmlns:a16="http://schemas.microsoft.com/office/drawing/2014/main" xmlns="" id="{45995B94-1465-4384-A351-C01E8EA301A5}"/>
              </a:ext>
            </a:extLst>
          </p:cNvPr>
          <p:cNvSpPr/>
          <p:nvPr/>
        </p:nvSpPr>
        <p:spPr>
          <a:xfrm>
            <a:off x="539552" y="1435417"/>
            <a:ext cx="8064896" cy="4585871"/>
          </a:xfrm>
          <a:prstGeom prst="rect">
            <a:avLst/>
          </a:prstGeom>
        </p:spPr>
        <p:txBody>
          <a:bodyPr wrap="square">
            <a:spAutoFit/>
          </a:bodyPr>
          <a:lstStyle/>
          <a:p>
            <a:pPr indent="342900" algn="just">
              <a:spcAft>
                <a:spcPts val="0"/>
              </a:spcAft>
            </a:pPr>
            <a:r>
              <a:rPr lang="ru-RU" sz="2000" dirty="0">
                <a:latin typeface="Calibri" panose="020F0502020204030204" pitchFamily="34" charset="0"/>
                <a:ea typeface="Calibri" panose="020F0502020204030204" pitchFamily="34" charset="0"/>
                <a:cs typeface="Calibri" panose="020F0502020204030204" pitchFamily="34" charset="0"/>
              </a:rPr>
              <a:t>Согласно </a:t>
            </a:r>
            <a:r>
              <a:rPr lang="ru-RU" sz="2000"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2"/>
              </a:rPr>
              <a:t>п. 29</a:t>
            </a:r>
            <a:r>
              <a:rPr lang="ru-RU" sz="2000" dirty="0">
                <a:latin typeface="Calibri" panose="020F0502020204030204" pitchFamily="34" charset="0"/>
                <a:ea typeface="Calibri" panose="020F0502020204030204" pitchFamily="34" charset="0"/>
                <a:cs typeface="Calibri" panose="020F0502020204030204" pitchFamily="34" charset="0"/>
              </a:rPr>
              <a:t> Методических рекомендаций N 356 </a:t>
            </a:r>
            <a:r>
              <a:rPr lang="ru-RU" sz="2000" b="1" dirty="0">
                <a:solidFill>
                  <a:srgbClr val="FF0000"/>
                </a:solidFill>
                <a:latin typeface="Calibri" panose="020F0502020204030204" pitchFamily="34" charset="0"/>
                <a:ea typeface="Calibri" panose="020F0502020204030204" pitchFamily="34" charset="0"/>
                <a:cs typeface="Calibri" panose="020F0502020204030204" pitchFamily="34" charset="0"/>
              </a:rPr>
              <a:t>идентификация рисков осуществляется путем проведения анализа</a:t>
            </a:r>
            <a:r>
              <a:rPr lang="ru-RU" sz="2000" dirty="0">
                <a:latin typeface="Calibri" panose="020F0502020204030204" pitchFamily="34" charset="0"/>
                <a:ea typeface="Calibri" panose="020F0502020204030204" pitchFamily="34" charset="0"/>
                <a:cs typeface="Calibri" panose="020F0502020204030204" pitchFamily="34" charset="0"/>
              </a:rPr>
              <a:t>:</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2000" dirty="0">
                <a:latin typeface="Calibri" panose="020F0502020204030204" pitchFamily="34" charset="0"/>
                <a:ea typeface="Calibri" panose="020F0502020204030204" pitchFamily="34" charset="0"/>
                <a:cs typeface="Calibri" panose="020F0502020204030204" pitchFamily="34" charset="0"/>
              </a:rPr>
              <a:t>- информации, указанной в </a:t>
            </a:r>
            <a:r>
              <a:rPr lang="ru-RU" sz="2000" b="1" dirty="0">
                <a:latin typeface="Calibri" panose="020F0502020204030204" pitchFamily="34" charset="0"/>
                <a:ea typeface="Calibri" panose="020F0502020204030204" pitchFamily="34" charset="0"/>
                <a:cs typeface="Calibri" panose="020F0502020204030204" pitchFamily="34" charset="0"/>
              </a:rPr>
              <a:t>представлениях и предписаниях органов государственного (муниципального) финансового контроля</a:t>
            </a:r>
            <a:r>
              <a:rPr lang="ru-RU" sz="2000" dirty="0">
                <a:latin typeface="Calibri" panose="020F0502020204030204" pitchFamily="34" charset="0"/>
                <a:ea typeface="Calibri" panose="020F0502020204030204" pitchFamily="34" charset="0"/>
                <a:cs typeface="Calibri" panose="020F0502020204030204" pitchFamily="34" charset="0"/>
              </a:rPr>
              <a:t>;</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2000" dirty="0">
                <a:latin typeface="Calibri" panose="020F0502020204030204" pitchFamily="34" charset="0"/>
                <a:ea typeface="Calibri" panose="020F0502020204030204" pitchFamily="34" charset="0"/>
                <a:cs typeface="Calibri" panose="020F0502020204030204" pitchFamily="34" charset="0"/>
              </a:rPr>
              <a:t>- информации, отраженной в рекомендациях (предложениях) внутреннего финансового аудита;</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gn="just">
              <a:spcAft>
                <a:spcPts val="0"/>
              </a:spcAft>
              <a:buFontTx/>
              <a:buChar char="-"/>
            </a:pPr>
            <a:r>
              <a:rPr lang="ru-RU" sz="2000" dirty="0">
                <a:latin typeface="Calibri" panose="020F0502020204030204" pitchFamily="34" charset="0"/>
                <a:ea typeface="Calibri" panose="020F0502020204030204" pitchFamily="34" charset="0"/>
                <a:cs typeface="Calibri" panose="020F0502020204030204" pitchFamily="34" charset="0"/>
              </a:rPr>
              <a:t>иной информации о нарушениях и недостатках в сфере бюджетных правоотношений, их причинах и условиях.</a:t>
            </a:r>
          </a:p>
          <a:p>
            <a:pPr marL="342900" indent="-342900" algn="just">
              <a:spcAft>
                <a:spcPts val="0"/>
              </a:spcAft>
              <a:buFontTx/>
              <a:buChar char="-"/>
            </a:pP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2000" dirty="0">
                <a:latin typeface="Calibri" panose="020F0502020204030204" pitchFamily="34" charset="0"/>
                <a:ea typeface="Calibri" panose="020F0502020204030204" pitchFamily="34" charset="0"/>
                <a:cs typeface="Calibri" panose="020F0502020204030204" pitchFamily="34" charset="0"/>
              </a:rPr>
              <a:t>Данная идентификация заключается в определении по каждой операции </a:t>
            </a:r>
            <a:r>
              <a:rPr lang="ru-RU" sz="2000" b="1" dirty="0">
                <a:solidFill>
                  <a:srgbClr val="FF0000"/>
                </a:solidFill>
                <a:latin typeface="Calibri" panose="020F0502020204030204" pitchFamily="34" charset="0"/>
                <a:ea typeface="Calibri" panose="020F0502020204030204" pitchFamily="34" charset="0"/>
                <a:cs typeface="Calibri" panose="020F0502020204030204" pitchFamily="34" charset="0"/>
              </a:rPr>
              <a:t>возможных событий</a:t>
            </a:r>
            <a:r>
              <a:rPr lang="ru-RU" sz="2000" dirty="0">
                <a:latin typeface="Calibri" panose="020F0502020204030204" pitchFamily="34" charset="0"/>
                <a:ea typeface="Calibri" panose="020F0502020204030204" pitchFamily="34" charset="0"/>
                <a:cs typeface="Calibri" panose="020F0502020204030204" pitchFamily="34" charset="0"/>
              </a:rPr>
              <a:t>, наступление которых негативно повлияет на результат внутренней бюджетной процедуры (например, несвоевременность выполнения операции, ошибки, допущенные в ходе выполнения операции).</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endParaRPr lang="ru-RU" sz="1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108177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Прямоугольник 2">
            <a:extLst>
              <a:ext uri="{FF2B5EF4-FFF2-40B4-BE49-F238E27FC236}">
                <a16:creationId xmlns:a16="http://schemas.microsoft.com/office/drawing/2014/main" xmlns="" id="{45995B94-1465-4384-A351-C01E8EA301A5}"/>
              </a:ext>
            </a:extLst>
          </p:cNvPr>
          <p:cNvSpPr/>
          <p:nvPr/>
        </p:nvSpPr>
        <p:spPr>
          <a:xfrm>
            <a:off x="539552" y="710423"/>
            <a:ext cx="8064896" cy="5693866"/>
          </a:xfrm>
          <a:prstGeom prst="rect">
            <a:avLst/>
          </a:prstGeom>
        </p:spPr>
        <p:txBody>
          <a:bodyPr wrap="square">
            <a:spAutoFit/>
          </a:bodyPr>
          <a:lstStyle/>
          <a:p>
            <a:pPr indent="342900" algn="just">
              <a:spcAft>
                <a:spcPts val="0"/>
              </a:spcAft>
            </a:pPr>
            <a:endParaRPr lang="ru-RU" sz="1200" dirty="0">
              <a:latin typeface="Calibri" panose="020F0502020204030204" pitchFamily="34" charset="0"/>
              <a:ea typeface="Calibri" panose="020F0502020204030204" pitchFamily="34" charset="0"/>
              <a:cs typeface="Calibri" panose="020F0502020204030204" pitchFamily="34" charset="0"/>
            </a:endParaRPr>
          </a:p>
          <a:p>
            <a:pPr indent="342900" algn="just">
              <a:spcAft>
                <a:spcPts val="0"/>
              </a:spcAft>
            </a:pPr>
            <a:endParaRPr lang="ru-RU" sz="1200" dirty="0">
              <a:latin typeface="Calibri" panose="020F0502020204030204" pitchFamily="34" charset="0"/>
              <a:ea typeface="Calibri" panose="020F0502020204030204" pitchFamily="34" charset="0"/>
              <a:cs typeface="Calibri" panose="020F0502020204030204" pitchFamily="34" charset="0"/>
            </a:endParaRPr>
          </a:p>
          <a:p>
            <a:pPr indent="342900" algn="just">
              <a:spcAft>
                <a:spcPts val="0"/>
              </a:spcAft>
            </a:pPr>
            <a:r>
              <a:rPr lang="ru-RU" sz="2000" dirty="0">
                <a:latin typeface="Calibri" panose="020F0502020204030204" pitchFamily="34" charset="0"/>
                <a:ea typeface="Calibri" panose="020F0502020204030204" pitchFamily="34" charset="0"/>
                <a:cs typeface="Calibri" panose="020F0502020204030204" pitchFamily="34" charset="0"/>
              </a:rPr>
              <a:t>Каждый бюджетный риск должен оцениваться по следующим критериям:</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ru-RU" sz="2000" b="1" dirty="0">
                <a:latin typeface="Calibri" panose="020F0502020204030204" pitchFamily="34" charset="0"/>
                <a:ea typeface="Calibri" panose="020F0502020204030204" pitchFamily="34" charset="0"/>
                <a:cs typeface="Calibri" panose="020F0502020204030204" pitchFamily="34" charset="0"/>
              </a:rPr>
              <a:t>"вероятность" - </a:t>
            </a:r>
            <a:r>
              <a:rPr lang="ru-RU" sz="2000" dirty="0">
                <a:latin typeface="Calibri" panose="020F0502020204030204" pitchFamily="34" charset="0"/>
                <a:ea typeface="Calibri" panose="020F0502020204030204" pitchFamily="34" charset="0"/>
                <a:cs typeface="Calibri" panose="020F0502020204030204" pitchFamily="34" charset="0"/>
              </a:rPr>
              <a:t>характеризует степень возможности наступления события, негативно влияющего на выполнение внутренней бюджетной процедуры. </a:t>
            </a:r>
          </a:p>
          <a:p>
            <a:pPr marL="285750" indent="-285750" algn="just">
              <a:spcAft>
                <a:spcPts val="0"/>
              </a:spcAft>
              <a:buFontTx/>
              <a:buChar char="-"/>
            </a:pPr>
            <a:endParaRPr lang="ru-RU" sz="2000" dirty="0">
              <a:latin typeface="Calibri" panose="020F0502020204030204" pitchFamily="34" charset="0"/>
              <a:ea typeface="Calibri" panose="020F0502020204030204" pitchFamily="34" charset="0"/>
              <a:cs typeface="Calibri" panose="020F0502020204030204" pitchFamily="34" charset="0"/>
            </a:endParaRPr>
          </a:p>
          <a:p>
            <a:pPr algn="just">
              <a:spcAft>
                <a:spcPts val="0"/>
              </a:spcAft>
            </a:pPr>
            <a:r>
              <a:rPr lang="ru-RU" sz="2000" b="1" dirty="0">
                <a:solidFill>
                  <a:srgbClr val="FF0000"/>
                </a:solidFill>
                <a:latin typeface="Calibri" panose="020F0502020204030204" pitchFamily="34" charset="0"/>
                <a:ea typeface="Calibri" panose="020F0502020204030204" pitchFamily="34" charset="0"/>
                <a:cs typeface="Calibri" panose="020F0502020204030204" pitchFamily="34" charset="0"/>
              </a:rPr>
              <a:t>Ранее предусматривалось</a:t>
            </a:r>
            <a:r>
              <a:rPr lang="ru-RU" sz="2000" dirty="0">
                <a:latin typeface="Calibri" panose="020F0502020204030204" pitchFamily="34" charset="0"/>
                <a:ea typeface="Calibri" panose="020F0502020204030204" pitchFamily="34" charset="0"/>
                <a:cs typeface="Calibri" panose="020F0502020204030204" pitchFamily="34" charset="0"/>
              </a:rPr>
              <a:t>, что данный критерий характеризует ожидание наступления события, негативно влияющего на выполнение внутренних бюджетных процедур. </a:t>
            </a:r>
          </a:p>
          <a:p>
            <a:pPr algn="just">
              <a:spcAft>
                <a:spcPts val="0"/>
              </a:spcAft>
            </a:pPr>
            <a:endParaRPr lang="ru-RU" sz="2000" dirty="0">
              <a:latin typeface="Calibri" panose="020F0502020204030204" pitchFamily="34" charset="0"/>
              <a:ea typeface="Calibri" panose="020F0502020204030204" pitchFamily="34" charset="0"/>
              <a:cs typeface="Calibri" panose="020F0502020204030204" pitchFamily="34" charset="0"/>
            </a:endParaRPr>
          </a:p>
          <a:p>
            <a:pPr algn="just">
              <a:spcAft>
                <a:spcPts val="0"/>
              </a:spcAft>
            </a:pPr>
            <a:r>
              <a:rPr lang="ru-RU" sz="2000" dirty="0">
                <a:latin typeface="Calibri" panose="020F0502020204030204" pitchFamily="34" charset="0"/>
                <a:ea typeface="Calibri" panose="020F0502020204030204" pitchFamily="34" charset="0"/>
                <a:cs typeface="Calibri" panose="020F0502020204030204" pitchFamily="34" charset="0"/>
              </a:rPr>
              <a:t>Оценка по названному критерию должна </a:t>
            </a:r>
            <a:r>
              <a:rPr lang="ru-RU" sz="2000" b="1" dirty="0">
                <a:solidFill>
                  <a:srgbClr val="FF0000"/>
                </a:solidFill>
                <a:latin typeface="Calibri" panose="020F0502020204030204" pitchFamily="34" charset="0"/>
                <a:ea typeface="Calibri" panose="020F0502020204030204" pitchFamily="34" charset="0"/>
                <a:cs typeface="Calibri" panose="020F0502020204030204" pitchFamily="34" charset="0"/>
              </a:rPr>
              <a:t>осуществляться с учетом результатов </a:t>
            </a:r>
            <a:r>
              <a:rPr lang="ru-RU" sz="2000" b="1" u="sng" dirty="0">
                <a:solidFill>
                  <a:srgbClr val="FF0000"/>
                </a:solidFill>
                <a:latin typeface="Calibri" panose="020F0502020204030204" pitchFamily="34" charset="0"/>
                <a:ea typeface="Calibri" panose="020F0502020204030204" pitchFamily="34" charset="0"/>
                <a:cs typeface="Calibri" panose="020F0502020204030204" pitchFamily="34" charset="0"/>
              </a:rPr>
              <a:t>анализа имеющихся причин и условий </a:t>
            </a:r>
            <a:r>
              <a:rPr lang="ru-RU" sz="2000" u="sng" dirty="0">
                <a:latin typeface="Calibri" panose="020F0502020204030204" pitchFamily="34" charset="0"/>
                <a:ea typeface="Calibri" panose="020F0502020204030204" pitchFamily="34" charset="0"/>
                <a:cs typeface="Calibri" panose="020F0502020204030204" pitchFamily="34" charset="0"/>
              </a:rPr>
              <a:t>(обстоятельств) </a:t>
            </a:r>
            <a:r>
              <a:rPr lang="ru-RU" sz="2000" dirty="0">
                <a:latin typeface="Calibri" panose="020F0502020204030204" pitchFamily="34" charset="0"/>
                <a:ea typeface="Calibri" panose="020F0502020204030204" pitchFamily="34" charset="0"/>
                <a:cs typeface="Calibri" panose="020F0502020204030204" pitchFamily="34" charset="0"/>
              </a:rPr>
              <a:t>реализации бюджетного риска, в том числе условий и обстоятельств, позволяющих злоупотреблять должностными обязанностями в целях получения как для субъектов внутреннего финансового контроля, так и </a:t>
            </a:r>
            <a:r>
              <a:rPr lang="ru-RU" sz="2000" u="sng" dirty="0">
                <a:latin typeface="Calibri" panose="020F0502020204030204" pitchFamily="34" charset="0"/>
                <a:ea typeface="Calibri" panose="020F0502020204030204" pitchFamily="34" charset="0"/>
                <a:cs typeface="Calibri" panose="020F0502020204030204" pitchFamily="34" charset="0"/>
              </a:rPr>
              <a:t>для третьих лиц </a:t>
            </a:r>
            <a:r>
              <a:rPr lang="ru-RU" sz="2000" dirty="0">
                <a:latin typeface="Calibri" panose="020F0502020204030204" pitchFamily="34" charset="0"/>
                <a:ea typeface="Calibri" panose="020F0502020204030204" pitchFamily="34" charset="0"/>
                <a:cs typeface="Calibri" panose="020F0502020204030204" pitchFamily="34" charset="0"/>
              </a:rPr>
              <a:t>выгоды в виде денег, ценностей, иного имущества или услуг имущественного характера, иных имущественных прав;</a:t>
            </a:r>
            <a:endParaRPr lang="ru-RU"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053199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Прямоугольник 2">
            <a:extLst>
              <a:ext uri="{FF2B5EF4-FFF2-40B4-BE49-F238E27FC236}">
                <a16:creationId xmlns:a16="http://schemas.microsoft.com/office/drawing/2014/main" xmlns="" id="{45995B94-1465-4384-A351-C01E8EA301A5}"/>
              </a:ext>
            </a:extLst>
          </p:cNvPr>
          <p:cNvSpPr/>
          <p:nvPr/>
        </p:nvSpPr>
        <p:spPr>
          <a:xfrm>
            <a:off x="539552" y="710423"/>
            <a:ext cx="8064896" cy="6001643"/>
          </a:xfrm>
          <a:prstGeom prst="rect">
            <a:avLst/>
          </a:prstGeom>
        </p:spPr>
        <p:txBody>
          <a:bodyPr wrap="square">
            <a:spAutoFit/>
          </a:bodyPr>
          <a:lstStyle/>
          <a:p>
            <a:pPr indent="342900" algn="just">
              <a:spcAft>
                <a:spcPts val="0"/>
              </a:spcAft>
            </a:pPr>
            <a:endParaRPr lang="ru-RU" sz="1200" dirty="0">
              <a:latin typeface="Calibri" panose="020F0502020204030204" pitchFamily="34" charset="0"/>
              <a:ea typeface="Calibri" panose="020F0502020204030204" pitchFamily="34" charset="0"/>
              <a:cs typeface="Calibri" panose="020F0502020204030204" pitchFamily="34" charset="0"/>
            </a:endParaRPr>
          </a:p>
          <a:p>
            <a:pPr indent="342900" algn="just">
              <a:spcAft>
                <a:spcPts val="0"/>
              </a:spcAft>
            </a:pPr>
            <a:endParaRPr lang="ru-RU" sz="1200" dirty="0">
              <a:latin typeface="Calibri" panose="020F0502020204030204" pitchFamily="34" charset="0"/>
              <a:ea typeface="Calibri" panose="020F0502020204030204" pitchFamily="34" charset="0"/>
              <a:cs typeface="Calibri" panose="020F0502020204030204" pitchFamily="34" charset="0"/>
            </a:endParaRPr>
          </a:p>
          <a:p>
            <a:pPr algn="just">
              <a:spcAft>
                <a:spcPts val="0"/>
              </a:spcAft>
            </a:pPr>
            <a:r>
              <a:rPr lang="ru-RU" sz="1600" b="1" dirty="0">
                <a:latin typeface="Calibri" panose="020F0502020204030204" pitchFamily="34" charset="0"/>
                <a:ea typeface="Calibri" panose="020F0502020204030204" pitchFamily="34" charset="0"/>
                <a:cs typeface="Calibri" panose="020F0502020204030204" pitchFamily="34" charset="0"/>
              </a:rPr>
              <a:t>"степень влияния" </a:t>
            </a:r>
            <a:r>
              <a:rPr lang="ru-RU" sz="1600" dirty="0">
                <a:latin typeface="Calibri" panose="020F0502020204030204" pitchFamily="34" charset="0"/>
                <a:ea typeface="Calibri" panose="020F0502020204030204" pitchFamily="34" charset="0"/>
                <a:cs typeface="Calibri" panose="020F0502020204030204" pitchFamily="34" charset="0"/>
              </a:rPr>
              <a:t>- характеризует уровень негативного воздействия события на результат выполнения внутренней бюджетной процедуры, определяемый </a:t>
            </a: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по величине отклонения от целевых значений </a:t>
            </a:r>
            <a:r>
              <a:rPr lang="ru-RU" sz="1600" dirty="0">
                <a:latin typeface="Calibri" panose="020F0502020204030204" pitchFamily="34" charset="0"/>
                <a:ea typeface="Calibri" panose="020F0502020204030204" pitchFamily="34" charset="0"/>
                <a:cs typeface="Calibri" panose="020F0502020204030204" pitchFamily="34" charset="0"/>
              </a:rPr>
              <a:t>показателей качества финансового менеджмента, характеризующих результаты выполнения внутренней бюджетной процедуры, по </a:t>
            </a: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величине причиненного ущерба </a:t>
            </a:r>
            <a:r>
              <a:rPr lang="ru-RU" sz="1600" dirty="0">
                <a:latin typeface="Calibri" panose="020F0502020204030204" pitchFamily="34" charset="0"/>
                <a:ea typeface="Calibri" panose="020F0502020204030204" pitchFamily="34" charset="0"/>
                <a:cs typeface="Calibri" panose="020F0502020204030204" pitchFamily="34" charset="0"/>
              </a:rPr>
              <a:t>публично-правовому образованию либо по величине </a:t>
            </a: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искажения бюджетной отчетности</a:t>
            </a:r>
            <a:r>
              <a:rPr lang="ru-RU" sz="1600" dirty="0">
                <a:latin typeface="Calibri" panose="020F0502020204030204" pitchFamily="34" charset="0"/>
                <a:ea typeface="Calibri" panose="020F0502020204030204" pitchFamily="34" charset="0"/>
                <a:cs typeface="Calibri" panose="020F0502020204030204" pitchFamily="34" charset="0"/>
              </a:rPr>
              <a:t> и (или) по </a:t>
            </a:r>
            <a:r>
              <a:rPr lang="ru-RU" sz="2000" b="1" dirty="0">
                <a:solidFill>
                  <a:srgbClr val="FF0000"/>
                </a:solidFill>
                <a:latin typeface="Calibri" panose="020F0502020204030204" pitchFamily="34" charset="0"/>
                <a:ea typeface="Calibri" panose="020F0502020204030204" pitchFamily="34" charset="0"/>
                <a:cs typeface="Calibri" panose="020F0502020204030204" pitchFamily="34" charset="0"/>
              </a:rPr>
              <a:t>величине отклонения от целевых значений показателей государственной (муниципальной) программы</a:t>
            </a:r>
            <a:r>
              <a:rPr lang="ru-RU" sz="1600" dirty="0">
                <a:latin typeface="Calibri" panose="020F0502020204030204" pitchFamily="34" charset="0"/>
                <a:ea typeface="Calibri" panose="020F0502020204030204" pitchFamily="34" charset="0"/>
                <a:cs typeface="Calibri" panose="020F0502020204030204" pitchFamily="34" charset="0"/>
              </a:rPr>
              <a:t>, а также по </a:t>
            </a:r>
            <a:r>
              <a:rPr lang="ru-RU" sz="1600" b="1" u="sng" dirty="0">
                <a:solidFill>
                  <a:srgbClr val="FF0000"/>
                </a:solidFill>
                <a:latin typeface="Calibri" panose="020F0502020204030204" pitchFamily="34" charset="0"/>
                <a:ea typeface="Calibri" panose="020F0502020204030204" pitchFamily="34" charset="0"/>
                <a:cs typeface="Calibri" panose="020F0502020204030204" pitchFamily="34" charset="0"/>
              </a:rPr>
              <a:t>потере репутации </a:t>
            </a:r>
            <a:r>
              <a:rPr lang="ru-RU" sz="1600" dirty="0">
                <a:latin typeface="Calibri" panose="020F0502020204030204" pitchFamily="34" charset="0"/>
                <a:ea typeface="Calibri" panose="020F0502020204030204" pitchFamily="34" charset="0"/>
                <a:cs typeface="Calibri" panose="020F0502020204030204" pitchFamily="34" charset="0"/>
              </a:rPr>
              <a:t>главного администратора (администратора) бюджетных средств, по </a:t>
            </a:r>
            <a:r>
              <a:rPr lang="ru-RU" sz="1600" b="1" u="sng" dirty="0">
                <a:solidFill>
                  <a:srgbClr val="FF0000"/>
                </a:solidFill>
                <a:latin typeface="Calibri" panose="020F0502020204030204" pitchFamily="34" charset="0"/>
                <a:ea typeface="Calibri" panose="020F0502020204030204" pitchFamily="34" charset="0"/>
                <a:cs typeface="Calibri" panose="020F0502020204030204" pitchFamily="34" charset="0"/>
              </a:rPr>
              <a:t>существенности налагаемых санкций </a:t>
            </a:r>
            <a:r>
              <a:rPr lang="ru-RU" sz="1600" dirty="0">
                <a:latin typeface="Calibri" panose="020F0502020204030204" pitchFamily="34" charset="0"/>
                <a:ea typeface="Calibri" panose="020F0502020204030204" pitchFamily="34" charset="0"/>
                <a:cs typeface="Calibri" panose="020F0502020204030204" pitchFamily="34" charset="0"/>
              </a:rPr>
              <a:t>за допущенное нарушение бюджетного законодательства, по </a:t>
            </a:r>
            <a:r>
              <a:rPr lang="ru-RU" sz="2400" b="1" dirty="0">
                <a:solidFill>
                  <a:srgbClr val="FF0000"/>
                </a:solidFill>
                <a:latin typeface="Calibri" panose="020F0502020204030204" pitchFamily="34" charset="0"/>
                <a:ea typeface="Calibri" panose="020F0502020204030204" pitchFamily="34" charset="0"/>
                <a:cs typeface="Calibri" panose="020F0502020204030204" pitchFamily="34" charset="0"/>
              </a:rPr>
              <a:t>снижению результативности (экономности) использования бюджетных средств. </a:t>
            </a:r>
          </a:p>
          <a:p>
            <a:pPr marL="285750" indent="-285750" algn="just">
              <a:spcAft>
                <a:spcPts val="0"/>
              </a:spcAft>
              <a:buFontTx/>
              <a:buChar char="-"/>
            </a:pPr>
            <a:endParaRPr lang="ru-RU" sz="1600" dirty="0">
              <a:latin typeface="Calibri" panose="020F0502020204030204" pitchFamily="34" charset="0"/>
              <a:ea typeface="Calibri" panose="020F0502020204030204" pitchFamily="34" charset="0"/>
              <a:cs typeface="Calibri" panose="020F0502020204030204" pitchFamily="34" charset="0"/>
            </a:endParaRPr>
          </a:p>
          <a:p>
            <a:pPr algn="just">
              <a:spcAft>
                <a:spcPts val="0"/>
              </a:spcAft>
            </a:pP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Напомним, </a:t>
            </a:r>
            <a:r>
              <a:rPr lang="ru-RU" sz="1600" dirty="0">
                <a:latin typeface="Calibri" panose="020F0502020204030204" pitchFamily="34" charset="0"/>
                <a:ea typeface="Calibri" panose="020F0502020204030204" pitchFamily="34" charset="0"/>
                <a:cs typeface="Calibri" panose="020F0502020204030204" pitchFamily="34" charset="0"/>
              </a:rPr>
              <a:t>что ранее вместо бюджетного риска "степень влияния" </a:t>
            </a:r>
            <a:r>
              <a:rPr lang="ru-RU" sz="1600" b="1" dirty="0">
                <a:solidFill>
                  <a:srgbClr val="FF0000"/>
                </a:solidFill>
                <a:latin typeface="Calibri" panose="020F0502020204030204" pitchFamily="34" charset="0"/>
                <a:ea typeface="Calibri" panose="020F0502020204030204" pitchFamily="34" charset="0"/>
                <a:cs typeface="Calibri" panose="020F0502020204030204" pitchFamily="34" charset="0"/>
              </a:rPr>
              <a:t>использовался риск "последствия", </a:t>
            </a:r>
            <a:r>
              <a:rPr lang="ru-RU" sz="1600" dirty="0">
                <a:latin typeface="Calibri" panose="020F0502020204030204" pitchFamily="34" charset="0"/>
                <a:ea typeface="Calibri" panose="020F0502020204030204" pitchFamily="34" charset="0"/>
                <a:cs typeface="Calibri" panose="020F0502020204030204" pitchFamily="34" charset="0"/>
              </a:rPr>
              <a:t>характеризующий размер возможного наносимого ущерба, потери репутации главного распорядителя бюджетных средств (снижение внешней оценки качества финансового менеджмента главного распорядителя бюджетных средств), существенность налагаемых санкций за допущенное нарушение бюджетного законодательства, снижение показателя результативности (экономности) использования бюджетных средств.</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sz="1600" dirty="0">
                <a:latin typeface="Calibri" panose="020F0502020204030204" pitchFamily="34" charset="0"/>
                <a:ea typeface="Calibri" panose="020F0502020204030204" pitchFamily="34" charset="0"/>
                <a:cs typeface="Calibri" panose="020F0502020204030204" pitchFamily="34" charset="0"/>
              </a:rPr>
              <a:t>Как и ранее, значение каждого из указанных критериев оценивается </a:t>
            </a:r>
            <a:r>
              <a:rPr lang="ru-RU" sz="1600" b="1" dirty="0">
                <a:latin typeface="Calibri" panose="020F0502020204030204" pitchFamily="34" charset="0"/>
                <a:ea typeface="Calibri" panose="020F0502020204030204" pitchFamily="34" charset="0"/>
                <a:cs typeface="Calibri" panose="020F0502020204030204" pitchFamily="34" charset="0"/>
              </a:rPr>
              <a:t>как "низкое", "среднее" или "высокое".</a:t>
            </a:r>
            <a:endParaRPr lang="ru-RU" sz="16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10129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xmlns="" id="{C6C43D26-4BD0-4A08-B0E0-11DB33FF89ED}"/>
              </a:ext>
            </a:extLst>
          </p:cNvPr>
          <p:cNvSpPr/>
          <p:nvPr/>
        </p:nvSpPr>
        <p:spPr>
          <a:xfrm>
            <a:off x="323528" y="2352135"/>
            <a:ext cx="8496944" cy="1264642"/>
          </a:xfrm>
          <a:prstGeom prst="rect">
            <a:avLst/>
          </a:prstGeom>
        </p:spPr>
        <p:txBody>
          <a:bodyPr wrap="square">
            <a:spAutoFit/>
          </a:bodyPr>
          <a:lstStyle/>
          <a:p>
            <a:pPr algn="ctr">
              <a:lnSpc>
                <a:spcPct val="107000"/>
              </a:lnSpc>
              <a:spcAft>
                <a:spcPts val="800"/>
              </a:spcAft>
            </a:pPr>
            <a:r>
              <a:rPr lang="ru-RU" b="1" dirty="0">
                <a:latin typeface="Calibri" panose="020F0502020204030204" pitchFamily="34" charset="0"/>
                <a:ea typeface="Calibri" panose="020F0502020204030204" pitchFamily="34" charset="0"/>
                <a:cs typeface="Calibri" panose="020F0502020204030204" pitchFamily="34" charset="0"/>
              </a:rPr>
              <a:t>ПРИКАЗ от 29 декабря 2017 г. N 1401 О ВНЕСЕНИИ ИЗМЕНЕНИЙ В МЕТОДИЧЕСКИЕ РЕКОМЕНДАЦИИ ПО ОСУЩЕСТВЛЕНИЮ </a:t>
            </a:r>
            <a:r>
              <a:rPr lang="ru-RU" b="1" dirty="0">
                <a:solidFill>
                  <a:srgbClr val="FF0000"/>
                </a:solidFill>
                <a:latin typeface="Calibri" panose="020F0502020204030204" pitchFamily="34" charset="0"/>
                <a:ea typeface="Calibri" panose="020F0502020204030204" pitchFamily="34" charset="0"/>
                <a:cs typeface="Calibri" panose="020F0502020204030204" pitchFamily="34" charset="0"/>
              </a:rPr>
              <a:t>ВНУТРЕННЕГО ФИНАНСОВОГО АУДИТА</a:t>
            </a:r>
            <a:r>
              <a:rPr lang="ru-RU" b="1" dirty="0">
                <a:latin typeface="Calibri" panose="020F0502020204030204" pitchFamily="34" charset="0"/>
                <a:ea typeface="Calibri" panose="020F0502020204030204" pitchFamily="34" charset="0"/>
                <a:cs typeface="Calibri" panose="020F0502020204030204" pitchFamily="34" charset="0"/>
              </a:rPr>
              <a:t>, УТВЕРЖДЕННЫЕ ПРИКАЗОМ МИНИСТЕРСТВА ФИНАНСОВ РОССИЙСКОЙ ФЕДЕРАЦИИ ОТ 30 ДЕКАБРЯ 2016 Г. N 822</a:t>
            </a:r>
            <a:endParaRPr lang="ru-RU" sz="1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13076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xmlns="" id="{D545D2DA-C28E-44DA-ABEC-D6443125922D}"/>
              </a:ext>
            </a:extLst>
          </p:cNvPr>
          <p:cNvSpPr/>
          <p:nvPr/>
        </p:nvSpPr>
        <p:spPr>
          <a:xfrm>
            <a:off x="467544" y="1157276"/>
            <a:ext cx="7920880" cy="5413726"/>
          </a:xfrm>
          <a:prstGeom prst="rect">
            <a:avLst/>
          </a:prstGeom>
        </p:spPr>
        <p:txBody>
          <a:bodyPr wrap="square">
            <a:spAutoFit/>
          </a:bodyPr>
          <a:lstStyle/>
          <a:p>
            <a:pPr indent="342900" algn="just">
              <a:lnSpc>
                <a:spcPct val="107000"/>
              </a:lnSpc>
            </a:pPr>
            <a:r>
              <a:rPr lang="ru-RU" b="1" dirty="0">
                <a:solidFill>
                  <a:srgbClr val="FF0000"/>
                </a:solidFill>
                <a:latin typeface="Calibri" panose="020F0502020204030204" pitchFamily="34" charset="0"/>
                <a:ea typeface="Calibri" panose="020F0502020204030204" pitchFamily="34" charset="0"/>
                <a:cs typeface="Calibri" panose="020F0502020204030204" pitchFamily="34" charset="0"/>
              </a:rPr>
              <a:t>Уточнен перечень субъектов</a:t>
            </a:r>
            <a:r>
              <a:rPr lang="ru-RU" dirty="0">
                <a:latin typeface="Calibri" panose="020F0502020204030204" pitchFamily="34" charset="0"/>
                <a:ea typeface="Calibri" panose="020F0502020204030204" pitchFamily="34" charset="0"/>
                <a:cs typeface="Calibri" panose="020F0502020204030204" pitchFamily="34" charset="0"/>
              </a:rPr>
              <a:t>, на которые </a:t>
            </a:r>
            <a:r>
              <a:rPr lang="ru-RU"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2"/>
              </a:rPr>
              <a:t>распространяются</a:t>
            </a:r>
            <a:r>
              <a:rPr lang="ru-RU" dirty="0">
                <a:latin typeface="Calibri" panose="020F0502020204030204" pitchFamily="34" charset="0"/>
                <a:ea typeface="Calibri" panose="020F0502020204030204" pitchFamily="34" charset="0"/>
                <a:cs typeface="Calibri" panose="020F0502020204030204" pitchFamily="34" charset="0"/>
              </a:rPr>
              <a:t> методические рекомендации. К ним отнесены </a:t>
            </a:r>
            <a:r>
              <a:rPr lang="ru-RU" dirty="0">
                <a:solidFill>
                  <a:srgbClr val="FF0000"/>
                </a:solidFill>
                <a:latin typeface="Calibri" panose="020F0502020204030204" pitchFamily="34" charset="0"/>
                <a:ea typeface="Calibri" panose="020F0502020204030204" pitchFamily="34" charset="0"/>
                <a:cs typeface="Calibri" panose="020F0502020204030204" pitchFamily="34" charset="0"/>
              </a:rPr>
              <a:t>главные распорядители и главные </a:t>
            </a:r>
            <a:r>
              <a:rPr lang="ru-RU" dirty="0">
                <a:latin typeface="Calibri" panose="020F0502020204030204" pitchFamily="34" charset="0"/>
                <a:ea typeface="Calibri" panose="020F0502020204030204" pitchFamily="34" charset="0"/>
                <a:cs typeface="Calibri" panose="020F0502020204030204" pitchFamily="34" charset="0"/>
              </a:rPr>
              <a:t>администраторы доходов и источников финансирования дефицита бюджета, а также распорядители и администраторы, </a:t>
            </a:r>
            <a:r>
              <a:rPr lang="ru-RU" b="1" u="sng" dirty="0">
                <a:latin typeface="Calibri" panose="020F0502020204030204" pitchFamily="34" charset="0"/>
                <a:ea typeface="Calibri" panose="020F0502020204030204" pitchFamily="34" charset="0"/>
                <a:cs typeface="Calibri" panose="020F0502020204030204" pitchFamily="34" charset="0"/>
              </a:rPr>
              <a:t>которые имеют в своем ведении получателей бюджетных средств, администраторы доходов и источников финансирования дефицита бюджета</a:t>
            </a:r>
            <a:r>
              <a:rPr lang="ru-RU" dirty="0">
                <a:latin typeface="Calibri" panose="020F0502020204030204" pitchFamily="34" charset="0"/>
                <a:ea typeface="Calibri" panose="020F0502020204030204" pitchFamily="34" charset="0"/>
                <a:cs typeface="Calibri" panose="020F0502020204030204" pitchFamily="34" charset="0"/>
              </a:rPr>
              <a:t>. </a:t>
            </a:r>
          </a:p>
          <a:p>
            <a:pPr indent="342900" algn="just">
              <a:lnSpc>
                <a:spcPct val="107000"/>
              </a:lnSpc>
            </a:pPr>
            <a:endParaRPr lang="ru-RU" dirty="0">
              <a:latin typeface="Calibri" panose="020F0502020204030204" pitchFamily="34" charset="0"/>
              <a:ea typeface="Calibri" panose="020F0502020204030204" pitchFamily="34" charset="0"/>
              <a:cs typeface="Calibri" panose="020F0502020204030204" pitchFamily="34" charset="0"/>
            </a:endParaRPr>
          </a:p>
          <a:p>
            <a:pPr indent="342900" algn="just">
              <a:lnSpc>
                <a:spcPct val="107000"/>
              </a:lnSpc>
            </a:pPr>
            <a:r>
              <a:rPr lang="ru-RU" dirty="0">
                <a:latin typeface="Calibri" panose="020F0502020204030204" pitchFamily="34" charset="0"/>
                <a:ea typeface="Calibri" panose="020F0502020204030204" pitchFamily="34" charset="0"/>
                <a:cs typeface="Calibri" panose="020F0502020204030204" pitchFamily="34" charset="0"/>
              </a:rPr>
              <a:t>При проведении аудита нужно учесть такие изменения:</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342900" algn="just">
              <a:lnSpc>
                <a:spcPct val="107000"/>
              </a:lnSpc>
            </a:pPr>
            <a:r>
              <a:rPr lang="ru-RU" dirty="0">
                <a:latin typeface="Calibri" panose="020F0502020204030204" pitchFamily="34" charset="0"/>
                <a:ea typeface="Calibri" panose="020F0502020204030204" pitchFamily="34" charset="0"/>
                <a:cs typeface="Calibri" panose="020F0502020204030204" pitchFamily="34" charset="0"/>
              </a:rPr>
              <a:t>- введено </a:t>
            </a:r>
            <a:r>
              <a:rPr lang="ru-RU"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3"/>
              </a:rPr>
              <a:t>положение</a:t>
            </a:r>
            <a:r>
              <a:rPr lang="ru-RU" dirty="0">
                <a:latin typeface="Calibri" panose="020F0502020204030204" pitchFamily="34" charset="0"/>
                <a:ea typeface="Calibri" panose="020F0502020204030204" pitchFamily="34" charset="0"/>
                <a:cs typeface="Calibri" panose="020F0502020204030204" pitchFamily="34" charset="0"/>
              </a:rPr>
              <a:t> о </a:t>
            </a:r>
            <a:r>
              <a:rPr lang="ru-RU" b="1" dirty="0">
                <a:solidFill>
                  <a:srgbClr val="FF0000"/>
                </a:solidFill>
                <a:latin typeface="Calibri" panose="020F0502020204030204" pitchFamily="34" charset="0"/>
                <a:ea typeface="Calibri" panose="020F0502020204030204" pitchFamily="34" charset="0"/>
                <a:cs typeface="Calibri" panose="020F0502020204030204" pitchFamily="34" charset="0"/>
              </a:rPr>
              <a:t>возможности передачи полномочий </a:t>
            </a:r>
            <a:r>
              <a:rPr lang="ru-RU" dirty="0">
                <a:latin typeface="Calibri" panose="020F0502020204030204" pitchFamily="34" charset="0"/>
                <a:ea typeface="Calibri" panose="020F0502020204030204" pitchFamily="34" charset="0"/>
                <a:cs typeface="Calibri" panose="020F0502020204030204" pitchFamily="34" charset="0"/>
              </a:rPr>
              <a:t>по проведению внутреннего финансового аудита;</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342900" algn="just">
              <a:lnSpc>
                <a:spcPct val="107000"/>
              </a:lnSpc>
            </a:pPr>
            <a:r>
              <a:rPr lang="ru-RU" dirty="0">
                <a:latin typeface="Calibri" panose="020F0502020204030204" pitchFamily="34" charset="0"/>
                <a:ea typeface="Calibri" panose="020F0502020204030204" pitchFamily="34" charset="0"/>
                <a:cs typeface="Calibri" panose="020F0502020204030204" pitchFamily="34" charset="0"/>
              </a:rPr>
              <a:t>- установлено, что считается </a:t>
            </a:r>
            <a:r>
              <a:rPr lang="ru-RU" b="1" dirty="0">
                <a:solidFill>
                  <a:srgbClr val="FF0000"/>
                </a:solidFill>
                <a:latin typeface="Calibri" panose="020F0502020204030204" pitchFamily="34" charset="0"/>
                <a:ea typeface="Calibri" panose="020F0502020204030204" pitchFamily="34" charset="0"/>
                <a:cs typeface="Calibri" panose="020F0502020204030204" pitchFamily="34" charset="0"/>
                <a:hlinkClick r:id="rId4"/>
              </a:rPr>
              <a:t>нарушением</a:t>
            </a:r>
            <a:r>
              <a:rPr lang="ru-RU" b="1" dirty="0">
                <a:solidFill>
                  <a:srgbClr val="FF0000"/>
                </a:solidFill>
                <a:latin typeface="Calibri" panose="020F0502020204030204" pitchFamily="34" charset="0"/>
                <a:ea typeface="Calibri" panose="020F0502020204030204" pitchFamily="34" charset="0"/>
                <a:cs typeface="Calibri" panose="020F0502020204030204" pitchFamily="34" charset="0"/>
              </a:rPr>
              <a:t> и </a:t>
            </a:r>
            <a:r>
              <a:rPr lang="ru-RU" b="1" dirty="0">
                <a:solidFill>
                  <a:srgbClr val="FF0000"/>
                </a:solidFill>
                <a:latin typeface="Calibri" panose="020F0502020204030204" pitchFamily="34" charset="0"/>
                <a:ea typeface="Calibri" panose="020F0502020204030204" pitchFamily="34" charset="0"/>
                <a:cs typeface="Calibri" panose="020F0502020204030204" pitchFamily="34" charset="0"/>
                <a:hlinkClick r:id="rId5"/>
              </a:rPr>
              <a:t>бюджетным риском</a:t>
            </a:r>
            <a:r>
              <a:rPr lang="ru-RU"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ru-RU" dirty="0">
                <a:latin typeface="Calibri" panose="020F0502020204030204" pitchFamily="34" charset="0"/>
                <a:ea typeface="Calibri" panose="020F0502020204030204" pitchFamily="34" charset="0"/>
                <a:cs typeface="Calibri" panose="020F0502020204030204" pitchFamily="34" charset="0"/>
              </a:rPr>
              <a:t>при проведении внутреннего </a:t>
            </a:r>
            <a:r>
              <a:rPr lang="ru-RU" dirty="0" err="1">
                <a:latin typeface="Calibri" panose="020F0502020204030204" pitchFamily="34" charset="0"/>
                <a:ea typeface="Calibri" panose="020F0502020204030204" pitchFamily="34" charset="0"/>
                <a:cs typeface="Calibri" panose="020F0502020204030204" pitchFamily="34" charset="0"/>
              </a:rPr>
              <a:t>финаудита</a:t>
            </a:r>
            <a:r>
              <a:rPr lang="ru-RU" dirty="0">
                <a:latin typeface="Calibri" panose="020F0502020204030204" pitchFamily="34" charset="0"/>
                <a:ea typeface="Calibri" panose="020F0502020204030204" pitchFamily="34" charset="0"/>
                <a:cs typeface="Calibri" panose="020F0502020204030204" pitchFamily="34" charset="0"/>
              </a:rPr>
              <a:t>;</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342900" algn="just">
              <a:lnSpc>
                <a:spcPct val="107000"/>
              </a:lnSpc>
            </a:pPr>
            <a:r>
              <a:rPr lang="ru-RU" dirty="0">
                <a:latin typeface="Calibri" panose="020F0502020204030204" pitchFamily="34" charset="0"/>
                <a:ea typeface="Calibri" panose="020F0502020204030204" pitchFamily="34" charset="0"/>
                <a:cs typeface="Calibri" panose="020F0502020204030204" pitchFamily="34" charset="0"/>
              </a:rPr>
              <a:t>- перечислено, какие операции относятся к </a:t>
            </a:r>
            <a:r>
              <a:rPr lang="ru-RU" b="1" dirty="0" err="1">
                <a:solidFill>
                  <a:srgbClr val="0000FF"/>
                </a:solidFill>
                <a:latin typeface="Calibri" panose="020F0502020204030204" pitchFamily="34" charset="0"/>
                <a:ea typeface="Calibri" panose="020F0502020204030204" pitchFamily="34" charset="0"/>
                <a:cs typeface="Calibri" panose="020F0502020204030204" pitchFamily="34" charset="0"/>
                <a:hlinkClick r:id="rId6"/>
              </a:rPr>
              <a:t>коррупционно</a:t>
            </a:r>
            <a:r>
              <a:rPr lang="ru-RU" b="1"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6"/>
              </a:rPr>
              <a:t>-опасным</a:t>
            </a:r>
            <a:r>
              <a:rPr lang="ru-RU" dirty="0">
                <a:latin typeface="Calibri" panose="020F0502020204030204" pitchFamily="34" charset="0"/>
                <a:ea typeface="Calibri" panose="020F0502020204030204" pitchFamily="34" charset="0"/>
                <a:cs typeface="Calibri" panose="020F0502020204030204" pitchFamily="34" charset="0"/>
              </a:rPr>
              <a:t>;</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buFontTx/>
              <a:buChar char="-"/>
            </a:pPr>
            <a:r>
              <a:rPr lang="ru-RU" dirty="0">
                <a:latin typeface="Calibri" panose="020F0502020204030204" pitchFamily="34" charset="0"/>
                <a:ea typeface="Calibri" panose="020F0502020204030204" pitchFamily="34" charset="0"/>
                <a:cs typeface="Calibri" panose="020F0502020204030204" pitchFamily="34" charset="0"/>
              </a:rPr>
              <a:t>закреплено, что </a:t>
            </a:r>
            <a:r>
              <a:rPr lang="ru-RU"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7"/>
              </a:rPr>
              <a:t>основанием</a:t>
            </a:r>
            <a:r>
              <a:rPr lang="ru-RU" dirty="0">
                <a:latin typeface="Calibri" panose="020F0502020204030204" pitchFamily="34" charset="0"/>
                <a:ea typeface="Calibri" panose="020F0502020204030204" pitchFamily="34" charset="0"/>
                <a:cs typeface="Calibri" panose="020F0502020204030204" pitchFamily="34" charset="0"/>
              </a:rPr>
              <a:t> для проведения внеплановой проверки считается </a:t>
            </a:r>
            <a:r>
              <a:rPr lang="ru-RU" b="1" dirty="0">
                <a:solidFill>
                  <a:srgbClr val="FF0000"/>
                </a:solidFill>
                <a:latin typeface="Calibri" panose="020F0502020204030204" pitchFamily="34" charset="0"/>
                <a:ea typeface="Calibri" panose="020F0502020204030204" pitchFamily="34" charset="0"/>
                <a:cs typeface="Calibri" panose="020F0502020204030204" pitchFamily="34" charset="0"/>
              </a:rPr>
              <a:t>решение руководителя </a:t>
            </a:r>
            <a:r>
              <a:rPr lang="ru-RU" dirty="0">
                <a:latin typeface="Calibri" panose="020F0502020204030204" pitchFamily="34" charset="0"/>
                <a:ea typeface="Calibri" panose="020F0502020204030204" pitchFamily="34" charset="0"/>
                <a:cs typeface="Calibri" panose="020F0502020204030204" pitchFamily="34" charset="0"/>
              </a:rPr>
              <a:t>главного администратора (администратора);</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buFontTx/>
              <a:buChar char="-"/>
            </a:pPr>
            <a:r>
              <a:rPr lang="ru-RU" b="1" dirty="0">
                <a:solidFill>
                  <a:srgbClr val="FF0000"/>
                </a:solidFill>
                <a:latin typeface="Calibri" panose="020F0502020204030204" pitchFamily="34" charset="0"/>
                <a:ea typeface="Calibri" panose="020F0502020204030204" pitchFamily="34" charset="0"/>
                <a:cs typeface="Calibri" panose="020F0502020204030204" pitchFamily="34" charset="0"/>
              </a:rPr>
              <a:t>исключено</a:t>
            </a:r>
            <a:r>
              <a:rPr lang="ru-RU" dirty="0">
                <a:latin typeface="Calibri" panose="020F0502020204030204" pitchFamily="34" charset="0"/>
                <a:ea typeface="Calibri" panose="020F0502020204030204" pitchFamily="34" charset="0"/>
                <a:cs typeface="Calibri" panose="020F0502020204030204" pitchFamily="34" charset="0"/>
              </a:rPr>
              <a:t> </a:t>
            </a:r>
            <a:r>
              <a:rPr lang="ru-RU"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8"/>
              </a:rPr>
              <a:t>понятие</a:t>
            </a:r>
            <a:r>
              <a:rPr lang="ru-RU" dirty="0">
                <a:latin typeface="Calibri" panose="020F0502020204030204" pitchFamily="34" charset="0"/>
                <a:ea typeface="Calibri" panose="020F0502020204030204" pitchFamily="34" charset="0"/>
                <a:cs typeface="Calibri" panose="020F0502020204030204" pitchFamily="34" charset="0"/>
              </a:rPr>
              <a:t> камеральных, выездных и комбинированных аудиторских проверок. </a:t>
            </a:r>
            <a:endParaRPr lang="ru-RU" dirty="0"/>
          </a:p>
        </p:txBody>
      </p:sp>
    </p:spTree>
    <p:extLst>
      <p:ext uri="{BB962C8B-B14F-4D97-AF65-F5344CB8AC3E}">
        <p14:creationId xmlns:p14="http://schemas.microsoft.com/office/powerpoint/2010/main" val="33576964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Прямоугольник 2">
            <a:extLst>
              <a:ext uri="{FF2B5EF4-FFF2-40B4-BE49-F238E27FC236}">
                <a16:creationId xmlns:a16="http://schemas.microsoft.com/office/drawing/2014/main" xmlns="" id="{28B5CCC9-7998-4B83-B44E-CA1227C56B6D}"/>
              </a:ext>
            </a:extLst>
          </p:cNvPr>
          <p:cNvSpPr/>
          <p:nvPr/>
        </p:nvSpPr>
        <p:spPr>
          <a:xfrm>
            <a:off x="395536" y="1257629"/>
            <a:ext cx="7920880" cy="5078313"/>
          </a:xfrm>
          <a:prstGeom prst="rect">
            <a:avLst/>
          </a:prstGeom>
        </p:spPr>
        <p:txBody>
          <a:bodyPr wrap="square">
            <a:spAutoFit/>
          </a:bodyPr>
          <a:lstStyle/>
          <a:p>
            <a:pPr indent="342900" algn="just">
              <a:spcAft>
                <a:spcPts val="0"/>
              </a:spcAft>
            </a:pPr>
            <a:r>
              <a:rPr lang="ru-RU" dirty="0">
                <a:latin typeface="Calibri" panose="020F0502020204030204" pitchFamily="34" charset="0"/>
                <a:ea typeface="Calibri" panose="020F0502020204030204" pitchFamily="34" charset="0"/>
                <a:cs typeface="Calibri" panose="020F0502020204030204" pitchFamily="34" charset="0"/>
              </a:rPr>
              <a:t>Теперь проверки </a:t>
            </a:r>
            <a:r>
              <a:rPr lang="ru-RU"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2"/>
              </a:rPr>
              <a:t>проводятся</a:t>
            </a:r>
            <a:r>
              <a:rPr lang="ru-RU" dirty="0">
                <a:latin typeface="Calibri" panose="020F0502020204030204" pitchFamily="34" charset="0"/>
                <a:ea typeface="Calibri" panose="020F0502020204030204" pitchFamily="34" charset="0"/>
                <a:cs typeface="Calibri" panose="020F0502020204030204" pitchFamily="34" charset="0"/>
              </a:rPr>
              <a:t> по </a:t>
            </a:r>
            <a:r>
              <a:rPr lang="ru-RU" b="1" dirty="0">
                <a:solidFill>
                  <a:srgbClr val="FF0000"/>
                </a:solidFill>
                <a:latin typeface="Calibri" panose="020F0502020204030204" pitchFamily="34" charset="0"/>
                <a:ea typeface="Calibri" panose="020F0502020204030204" pitchFamily="34" charset="0"/>
                <a:cs typeface="Calibri" panose="020F0502020204030204" pitchFamily="34" charset="0"/>
              </a:rPr>
              <a:t>месту нахождения </a:t>
            </a:r>
            <a:r>
              <a:rPr lang="ru-RU" dirty="0">
                <a:latin typeface="Calibri" panose="020F0502020204030204" pitchFamily="34" charset="0"/>
                <a:ea typeface="Calibri" panose="020F0502020204030204" pitchFamily="34" charset="0"/>
                <a:cs typeface="Calibri" panose="020F0502020204030204" pitchFamily="34" charset="0"/>
              </a:rPr>
              <a:t>субъекта аудита. И только если администратор передал полномочия по внутреннему </a:t>
            </a:r>
            <a:r>
              <a:rPr lang="ru-RU" dirty="0" err="1">
                <a:latin typeface="Calibri" panose="020F0502020204030204" pitchFamily="34" charset="0"/>
                <a:ea typeface="Calibri" panose="020F0502020204030204" pitchFamily="34" charset="0"/>
                <a:cs typeface="Calibri" panose="020F0502020204030204" pitchFamily="34" charset="0"/>
              </a:rPr>
              <a:t>финаудиту</a:t>
            </a:r>
            <a:r>
              <a:rPr lang="ru-RU" dirty="0">
                <a:latin typeface="Calibri" panose="020F0502020204030204" pitchFamily="34" charset="0"/>
                <a:ea typeface="Calibri" panose="020F0502020204030204" pitchFamily="34" charset="0"/>
                <a:cs typeface="Calibri" panose="020F0502020204030204" pitchFamily="34" charset="0"/>
              </a:rPr>
              <a:t>, проверку можно провести </a:t>
            </a:r>
            <a:r>
              <a:rPr lang="ru-RU" b="1" dirty="0">
                <a:solidFill>
                  <a:srgbClr val="FF0000"/>
                </a:solidFill>
                <a:latin typeface="Calibri" panose="020F0502020204030204" pitchFamily="34" charset="0"/>
                <a:ea typeface="Calibri" panose="020F0502020204030204" pitchFamily="34" charset="0"/>
                <a:cs typeface="Calibri" panose="020F0502020204030204" pitchFamily="34" charset="0"/>
              </a:rPr>
              <a:t>по месту нахождения</a:t>
            </a:r>
            <a:r>
              <a:rPr lang="ru-RU" dirty="0">
                <a:latin typeface="Calibri" panose="020F0502020204030204" pitchFamily="34" charset="0"/>
                <a:ea typeface="Calibri" panose="020F0502020204030204" pitchFamily="34" charset="0"/>
                <a:cs typeface="Calibri" panose="020F0502020204030204" pitchFamily="34" charset="0"/>
              </a:rPr>
              <a:t> либо такого администратора, либо субъекта аудита;</a:t>
            </a:r>
            <a:endParaRPr lang="ru-RU"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dirty="0">
                <a:latin typeface="Calibri" panose="020F0502020204030204" pitchFamily="34" charset="0"/>
                <a:ea typeface="Calibri" panose="020F0502020204030204" pitchFamily="34" charset="0"/>
                <a:cs typeface="Calibri" panose="020F0502020204030204" pitchFamily="34" charset="0"/>
              </a:rPr>
              <a:t>- уточнен </a:t>
            </a:r>
            <a:r>
              <a:rPr lang="ru-RU"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3"/>
              </a:rPr>
              <a:t>список</a:t>
            </a:r>
            <a:r>
              <a:rPr lang="ru-RU" dirty="0">
                <a:latin typeface="Calibri" panose="020F0502020204030204" pitchFamily="34" charset="0"/>
                <a:ea typeface="Calibri" panose="020F0502020204030204" pitchFamily="34" charset="0"/>
                <a:cs typeface="Calibri" panose="020F0502020204030204" pitchFamily="34" charset="0"/>
              </a:rPr>
              <a:t> сведений, которые указываются в плане аудиторской проверки;</a:t>
            </a:r>
            <a:endParaRPr lang="ru-RU"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dirty="0">
                <a:latin typeface="Calibri" panose="020F0502020204030204" pitchFamily="34" charset="0"/>
                <a:ea typeface="Calibri" panose="020F0502020204030204" pitchFamily="34" charset="0"/>
                <a:cs typeface="Calibri" panose="020F0502020204030204" pitchFamily="34" charset="0"/>
              </a:rPr>
              <a:t>- скорректированы </a:t>
            </a:r>
            <a:r>
              <a:rPr lang="ru-RU"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4"/>
              </a:rPr>
              <a:t>темы</a:t>
            </a:r>
            <a:r>
              <a:rPr lang="ru-RU" dirty="0">
                <a:latin typeface="Calibri" panose="020F0502020204030204" pitchFamily="34" charset="0"/>
                <a:ea typeface="Calibri" panose="020F0502020204030204" pitchFamily="34" charset="0"/>
                <a:cs typeface="Calibri" panose="020F0502020204030204" pitchFamily="34" charset="0"/>
              </a:rPr>
              <a:t> аудиторских проверок и </a:t>
            </a:r>
            <a:r>
              <a:rPr lang="ru-RU" u="sng" dirty="0">
                <a:solidFill>
                  <a:srgbClr val="FF0000"/>
                </a:solidFill>
                <a:latin typeface="Calibri" panose="020F0502020204030204" pitchFamily="34" charset="0"/>
                <a:ea typeface="Calibri" panose="020F0502020204030204" pitchFamily="34" charset="0"/>
                <a:cs typeface="Calibri" panose="020F0502020204030204" pitchFamily="34" charset="0"/>
              </a:rPr>
              <a:t>перечень критериев </a:t>
            </a:r>
            <a:r>
              <a:rPr lang="ru-RU" dirty="0">
                <a:latin typeface="Calibri" panose="020F0502020204030204" pitchFamily="34" charset="0"/>
                <a:ea typeface="Calibri" panose="020F0502020204030204" pitchFamily="34" charset="0"/>
                <a:cs typeface="Calibri" panose="020F0502020204030204" pitchFamily="34" charset="0"/>
              </a:rPr>
              <a:t>для их отбора;</a:t>
            </a:r>
            <a:endParaRPr lang="ru-RU"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dirty="0">
                <a:latin typeface="Calibri" panose="020F0502020204030204" pitchFamily="34" charset="0"/>
                <a:ea typeface="Calibri" panose="020F0502020204030204" pitchFamily="34" charset="0"/>
                <a:cs typeface="Calibri" panose="020F0502020204030204" pitchFamily="34" charset="0"/>
              </a:rPr>
              <a:t>- скорректирован </a:t>
            </a:r>
            <a:r>
              <a:rPr lang="ru-RU"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5"/>
              </a:rPr>
              <a:t>список сведений</a:t>
            </a:r>
            <a:r>
              <a:rPr lang="ru-RU" dirty="0">
                <a:latin typeface="Calibri" panose="020F0502020204030204" pitchFamily="34" charset="0"/>
                <a:ea typeface="Calibri" panose="020F0502020204030204" pitchFamily="34" charset="0"/>
                <a:cs typeface="Calibri" panose="020F0502020204030204" pitchFamily="34" charset="0"/>
              </a:rPr>
              <a:t>, которые предварительно анализирует субъект аудита;</a:t>
            </a:r>
            <a:endParaRPr lang="ru-RU"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dirty="0">
                <a:latin typeface="Calibri" panose="020F0502020204030204" pitchFamily="34" charset="0"/>
                <a:ea typeface="Calibri" panose="020F0502020204030204" pitchFamily="34" charset="0"/>
                <a:cs typeface="Calibri" panose="020F0502020204030204" pitchFamily="34" charset="0"/>
              </a:rPr>
              <a:t>- расширен </a:t>
            </a:r>
            <a:r>
              <a:rPr lang="ru-RU"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6"/>
              </a:rPr>
              <a:t>перечень данных</a:t>
            </a:r>
            <a:r>
              <a:rPr lang="ru-RU" dirty="0">
                <a:latin typeface="Calibri" panose="020F0502020204030204" pitchFamily="34" charset="0"/>
                <a:ea typeface="Calibri" panose="020F0502020204030204" pitchFamily="34" charset="0"/>
                <a:cs typeface="Calibri" panose="020F0502020204030204" pitchFamily="34" charset="0"/>
              </a:rPr>
              <a:t>, которые изучаются в целях оценки надежности внутреннего финансового контроля, а также установлено, </a:t>
            </a:r>
            <a:r>
              <a:rPr lang="ru-RU"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7"/>
              </a:rPr>
              <a:t>по каким направлениям</a:t>
            </a:r>
            <a:r>
              <a:rPr lang="ru-RU" dirty="0">
                <a:latin typeface="Calibri" panose="020F0502020204030204" pitchFamily="34" charset="0"/>
                <a:ea typeface="Calibri" panose="020F0502020204030204" pitchFamily="34" charset="0"/>
                <a:cs typeface="Calibri" panose="020F0502020204030204" pitchFamily="34" charset="0"/>
              </a:rPr>
              <a:t> проводится эта оценка;</a:t>
            </a:r>
            <a:endParaRPr lang="ru-RU"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dirty="0">
                <a:latin typeface="Calibri" panose="020F0502020204030204" pitchFamily="34" charset="0"/>
                <a:ea typeface="Calibri" panose="020F0502020204030204" pitchFamily="34" charset="0"/>
                <a:cs typeface="Calibri" panose="020F0502020204030204" pitchFamily="34" charset="0"/>
              </a:rPr>
              <a:t>- расширен перечень сведений, которые изучаются в целях подтверждения достоверности бюджетной отчетности и правильности ведения бюджетного учета. Так, добавлена </a:t>
            </a:r>
            <a:r>
              <a:rPr lang="ru-RU"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8"/>
              </a:rPr>
              <a:t>законность и полнота</a:t>
            </a:r>
            <a:r>
              <a:rPr lang="ru-RU" dirty="0">
                <a:latin typeface="Calibri" panose="020F0502020204030204" pitchFamily="34" charset="0"/>
                <a:ea typeface="Calibri" panose="020F0502020204030204" pitchFamily="34" charset="0"/>
                <a:cs typeface="Calibri" panose="020F0502020204030204" pitchFamily="34" charset="0"/>
              </a:rPr>
              <a:t> формирования финансовых и первичных документов, а также </a:t>
            </a:r>
            <a:r>
              <a:rPr lang="ru-RU" u="sng" dirty="0">
                <a:latin typeface="Calibri" panose="020F0502020204030204" pitchFamily="34" charset="0"/>
                <a:ea typeface="Calibri" panose="020F0502020204030204" pitchFamily="34" charset="0"/>
                <a:cs typeface="Calibri" panose="020F0502020204030204" pitchFamily="34" charset="0"/>
              </a:rPr>
              <a:t>наделение правами доступа </a:t>
            </a:r>
            <a:r>
              <a:rPr lang="ru-RU" dirty="0">
                <a:latin typeface="Calibri" panose="020F0502020204030204" pitchFamily="34" charset="0"/>
                <a:ea typeface="Calibri" panose="020F0502020204030204" pitchFamily="34" charset="0"/>
                <a:cs typeface="Calibri" panose="020F0502020204030204" pitchFamily="34" charset="0"/>
              </a:rPr>
              <a:t>к регистрам бюджетного учета;</a:t>
            </a:r>
            <a:endParaRPr lang="ru-RU"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771527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Прямоугольник 2">
            <a:extLst>
              <a:ext uri="{FF2B5EF4-FFF2-40B4-BE49-F238E27FC236}">
                <a16:creationId xmlns:a16="http://schemas.microsoft.com/office/drawing/2014/main" xmlns="" id="{28B5CCC9-7998-4B83-B44E-CA1227C56B6D}"/>
              </a:ext>
            </a:extLst>
          </p:cNvPr>
          <p:cNvSpPr/>
          <p:nvPr/>
        </p:nvSpPr>
        <p:spPr>
          <a:xfrm>
            <a:off x="899592" y="1290822"/>
            <a:ext cx="7704856" cy="4801314"/>
          </a:xfrm>
          <a:prstGeom prst="rect">
            <a:avLst/>
          </a:prstGeom>
        </p:spPr>
        <p:txBody>
          <a:bodyPr wrap="square">
            <a:spAutoFit/>
          </a:bodyPr>
          <a:lstStyle/>
          <a:p>
            <a:pPr indent="342900" algn="just">
              <a:spcAft>
                <a:spcPts val="0"/>
              </a:spcAft>
            </a:pPr>
            <a:r>
              <a:rPr lang="ru-RU" dirty="0">
                <a:latin typeface="Calibri" panose="020F0502020204030204" pitchFamily="34" charset="0"/>
                <a:ea typeface="Calibri" panose="020F0502020204030204" pitchFamily="34" charset="0"/>
                <a:cs typeface="Calibri" panose="020F0502020204030204" pitchFamily="34" charset="0"/>
              </a:rPr>
              <a:t>- предусмотрен </a:t>
            </a:r>
            <a:r>
              <a:rPr lang="ru-RU"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2"/>
              </a:rPr>
              <a:t>"рисковый" подход</a:t>
            </a:r>
            <a:r>
              <a:rPr lang="ru-RU" dirty="0">
                <a:latin typeface="Calibri" panose="020F0502020204030204" pitchFamily="34" charset="0"/>
                <a:ea typeface="Calibri" panose="020F0502020204030204" pitchFamily="34" charset="0"/>
                <a:cs typeface="Calibri" panose="020F0502020204030204" pitchFamily="34" charset="0"/>
              </a:rPr>
              <a:t> в оценке достоверности бюджетной отчетности;</a:t>
            </a:r>
            <a:endParaRPr lang="ru-RU" dirty="0">
              <a:latin typeface="Calibri" panose="020F0502020204030204" pitchFamily="34" charset="0"/>
              <a:ea typeface="Calibri" panose="020F0502020204030204" pitchFamily="34" charset="0"/>
              <a:cs typeface="Times New Roman" panose="02020603050405020304" pitchFamily="18" charset="0"/>
            </a:endParaRPr>
          </a:p>
          <a:p>
            <a:pPr marL="285750" indent="-285750" algn="just">
              <a:spcAft>
                <a:spcPts val="0"/>
              </a:spcAft>
              <a:buFontTx/>
              <a:buChar char="-"/>
            </a:pPr>
            <a:r>
              <a:rPr lang="ru-RU" dirty="0">
                <a:latin typeface="Calibri" panose="020F0502020204030204" pitchFamily="34" charset="0"/>
                <a:ea typeface="Calibri" panose="020F0502020204030204" pitchFamily="34" charset="0"/>
                <a:cs typeface="Calibri" panose="020F0502020204030204" pitchFamily="34" charset="0"/>
              </a:rPr>
              <a:t>установлено, что является </a:t>
            </a:r>
            <a:r>
              <a:rPr lang="ru-RU"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3"/>
              </a:rPr>
              <a:t>существенным</a:t>
            </a:r>
            <a:r>
              <a:rPr lang="ru-RU" dirty="0">
                <a:latin typeface="Calibri" panose="020F0502020204030204" pitchFamily="34" charset="0"/>
                <a:ea typeface="Calibri" panose="020F0502020204030204" pitchFamily="34" charset="0"/>
                <a:cs typeface="Calibri" panose="020F0502020204030204" pitchFamily="34" charset="0"/>
              </a:rPr>
              <a:t>, </a:t>
            </a:r>
            <a:r>
              <a:rPr lang="ru-RU"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4"/>
              </a:rPr>
              <a:t>значительным</a:t>
            </a:r>
            <a:r>
              <a:rPr lang="ru-RU" dirty="0">
                <a:latin typeface="Calibri" panose="020F0502020204030204" pitchFamily="34" charset="0"/>
                <a:ea typeface="Calibri" panose="020F0502020204030204" pitchFamily="34" charset="0"/>
                <a:cs typeface="Calibri" panose="020F0502020204030204" pitchFamily="34" charset="0"/>
              </a:rPr>
              <a:t> и </a:t>
            </a:r>
            <a:r>
              <a:rPr lang="ru-RU"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5"/>
              </a:rPr>
              <a:t>несущественным</a:t>
            </a:r>
            <a:r>
              <a:rPr lang="ru-RU" dirty="0">
                <a:latin typeface="Calibri" panose="020F0502020204030204" pitchFamily="34" charset="0"/>
                <a:ea typeface="Calibri" panose="020F0502020204030204" pitchFamily="34" charset="0"/>
                <a:cs typeface="Calibri" panose="020F0502020204030204" pitchFamily="34" charset="0"/>
              </a:rPr>
              <a:t> искажением показателя бюджетной отчетности. </a:t>
            </a:r>
            <a:r>
              <a:rPr lang="ru-RU" b="1" dirty="0">
                <a:solidFill>
                  <a:srgbClr val="FF0000"/>
                </a:solidFill>
                <a:latin typeface="Calibri" panose="020F0502020204030204" pitchFamily="34" charset="0"/>
                <a:ea typeface="Calibri" panose="020F0502020204030204" pitchFamily="34" charset="0"/>
                <a:cs typeface="Calibri" panose="020F0502020204030204" pitchFamily="34" charset="0"/>
              </a:rPr>
              <a:t>Ранее</a:t>
            </a:r>
            <a:r>
              <a:rPr lang="ru-RU" dirty="0">
                <a:latin typeface="Calibri" panose="020F0502020204030204" pitchFamily="34" charset="0"/>
                <a:ea typeface="Calibri" panose="020F0502020204030204" pitchFamily="34" charset="0"/>
                <a:cs typeface="Calibri" panose="020F0502020204030204" pitchFamily="34" charset="0"/>
              </a:rPr>
              <a:t> было только понятие </a:t>
            </a:r>
            <a:r>
              <a:rPr lang="ru-RU"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6"/>
              </a:rPr>
              <a:t>существенного искажения</a:t>
            </a:r>
            <a:r>
              <a:rPr lang="ru-RU" dirty="0">
                <a:latin typeface="Calibri" panose="020F0502020204030204" pitchFamily="34" charset="0"/>
                <a:ea typeface="Calibri" panose="020F0502020204030204" pitchFamily="34" charset="0"/>
                <a:cs typeface="Calibri" panose="020F0502020204030204" pitchFamily="34" charset="0"/>
              </a:rPr>
              <a:t>, </a:t>
            </a:r>
          </a:p>
          <a:p>
            <a:pPr marL="285750" indent="-285750" algn="just">
              <a:spcAft>
                <a:spcPts val="0"/>
              </a:spcAft>
              <a:buFontTx/>
              <a:buChar char="-"/>
            </a:pPr>
            <a:r>
              <a:rPr lang="ru-RU" dirty="0">
                <a:latin typeface="Calibri" panose="020F0502020204030204" pitchFamily="34" charset="0"/>
                <a:ea typeface="Calibri" panose="020F0502020204030204" pitchFamily="34" charset="0"/>
                <a:cs typeface="Calibri" panose="020F0502020204030204" pitchFamily="34" charset="0"/>
              </a:rPr>
              <a:t>- в отчете, помимо прочего, </a:t>
            </a:r>
            <a:r>
              <a:rPr lang="ru-RU"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7"/>
              </a:rPr>
              <a:t>указывается</a:t>
            </a:r>
            <a:r>
              <a:rPr lang="ru-RU" dirty="0">
                <a:latin typeface="Calibri" panose="020F0502020204030204" pitchFamily="34" charset="0"/>
                <a:ea typeface="Calibri" panose="020F0502020204030204" pitchFamily="34" charset="0"/>
                <a:cs typeface="Calibri" panose="020F0502020204030204" pitchFamily="34" charset="0"/>
              </a:rPr>
              <a:t> </a:t>
            </a:r>
            <a:r>
              <a:rPr lang="ru-RU" b="1" dirty="0">
                <a:solidFill>
                  <a:srgbClr val="FF0000"/>
                </a:solidFill>
                <a:latin typeface="Calibri" panose="020F0502020204030204" pitchFamily="34" charset="0"/>
                <a:ea typeface="Calibri" panose="020F0502020204030204" pitchFamily="34" charset="0"/>
                <a:cs typeface="Calibri" panose="020F0502020204030204" pitchFamily="34" charset="0"/>
              </a:rPr>
              <a:t>наличие или отсутствие остаточных </a:t>
            </a:r>
            <a:r>
              <a:rPr lang="ru-RU" dirty="0">
                <a:latin typeface="Calibri" panose="020F0502020204030204" pitchFamily="34" charset="0"/>
                <a:ea typeface="Calibri" panose="020F0502020204030204" pitchFamily="34" charset="0"/>
                <a:cs typeface="Calibri" panose="020F0502020204030204" pitchFamily="34" charset="0"/>
              </a:rPr>
              <a:t>бюджетных рисков, </a:t>
            </a:r>
            <a:r>
              <a:rPr lang="ru-RU" b="1" dirty="0">
                <a:solidFill>
                  <a:srgbClr val="FF0000"/>
                </a:solidFill>
                <a:latin typeface="Calibri" panose="020F0502020204030204" pitchFamily="34" charset="0"/>
                <a:ea typeface="Calibri" panose="020F0502020204030204" pitchFamily="34" charset="0"/>
                <a:cs typeface="Calibri" panose="020F0502020204030204" pitchFamily="34" charset="0"/>
              </a:rPr>
              <a:t>которые не устранены </a:t>
            </a:r>
            <a:r>
              <a:rPr lang="ru-RU" dirty="0">
                <a:latin typeface="Calibri" panose="020F0502020204030204" pitchFamily="34" charset="0"/>
                <a:ea typeface="Calibri" panose="020F0502020204030204" pitchFamily="34" charset="0"/>
                <a:cs typeface="Calibri" panose="020F0502020204030204" pitchFamily="34" charset="0"/>
              </a:rPr>
              <a:t>в ходе процедур внутреннего </a:t>
            </a:r>
            <a:r>
              <a:rPr lang="ru-RU" dirty="0" err="1">
                <a:latin typeface="Calibri" panose="020F0502020204030204" pitchFamily="34" charset="0"/>
                <a:ea typeface="Calibri" panose="020F0502020204030204" pitchFamily="34" charset="0"/>
                <a:cs typeface="Calibri" panose="020F0502020204030204" pitchFamily="34" charset="0"/>
              </a:rPr>
              <a:t>финконтроля</a:t>
            </a:r>
            <a:r>
              <a:rPr lang="ru-RU" dirty="0">
                <a:latin typeface="Calibri" panose="020F0502020204030204" pitchFamily="34" charset="0"/>
                <a:ea typeface="Calibri" panose="020F0502020204030204" pitchFamily="34" charset="0"/>
                <a:cs typeface="Calibri" panose="020F0502020204030204" pitchFamily="34" charset="0"/>
              </a:rPr>
              <a:t>;</a:t>
            </a:r>
            <a:endParaRPr lang="ru-RU" dirty="0">
              <a:latin typeface="Calibri" panose="020F0502020204030204" pitchFamily="34" charset="0"/>
              <a:ea typeface="Calibri" panose="020F0502020204030204" pitchFamily="34" charset="0"/>
              <a:cs typeface="Times New Roman" panose="02020603050405020304" pitchFamily="18" charset="0"/>
            </a:endParaRPr>
          </a:p>
          <a:p>
            <a:pPr indent="342900" algn="just">
              <a:spcAft>
                <a:spcPts val="0"/>
              </a:spcAft>
            </a:pPr>
            <a:r>
              <a:rPr lang="ru-RU" dirty="0">
                <a:latin typeface="Calibri" panose="020F0502020204030204" pitchFamily="34" charset="0"/>
                <a:ea typeface="Calibri" panose="020F0502020204030204" pitchFamily="34" charset="0"/>
                <a:cs typeface="Calibri" panose="020F0502020204030204" pitchFamily="34" charset="0"/>
              </a:rPr>
              <a:t>- появилось </a:t>
            </a:r>
            <a:r>
              <a:rPr lang="ru-RU" b="1" dirty="0">
                <a:solidFill>
                  <a:srgbClr val="FF0000"/>
                </a:solidFill>
                <a:latin typeface="Calibri" panose="020F0502020204030204" pitchFamily="34" charset="0"/>
                <a:ea typeface="Calibri" panose="020F0502020204030204" pitchFamily="34" charset="0"/>
                <a:cs typeface="Calibri" panose="020F0502020204030204" pitchFamily="34" charset="0"/>
              </a:rPr>
              <a:t>новое</a:t>
            </a:r>
            <a:r>
              <a:rPr lang="ru-RU" dirty="0">
                <a:latin typeface="Calibri" panose="020F0502020204030204" pitchFamily="34" charset="0"/>
                <a:ea typeface="Calibri" panose="020F0502020204030204" pitchFamily="34" charset="0"/>
                <a:cs typeface="Calibri" panose="020F0502020204030204" pitchFamily="34" charset="0"/>
              </a:rPr>
              <a:t> </a:t>
            </a:r>
            <a:r>
              <a:rPr lang="ru-RU"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8"/>
              </a:rPr>
              <a:t>приложение N 6</a:t>
            </a:r>
            <a:r>
              <a:rPr lang="ru-RU" dirty="0">
                <a:latin typeface="Calibri" panose="020F0502020204030204" pitchFamily="34" charset="0"/>
                <a:ea typeface="Calibri" panose="020F0502020204030204" pitchFamily="34" charset="0"/>
                <a:cs typeface="Calibri" panose="020F0502020204030204" pitchFamily="34" charset="0"/>
              </a:rPr>
              <a:t>, где приведены рекомендации по проведению оценки надежности внутреннего </a:t>
            </a:r>
            <a:r>
              <a:rPr lang="ru-RU" dirty="0" err="1">
                <a:latin typeface="Calibri" panose="020F0502020204030204" pitchFamily="34" charset="0"/>
                <a:ea typeface="Calibri" panose="020F0502020204030204" pitchFamily="34" charset="0"/>
                <a:cs typeface="Calibri" panose="020F0502020204030204" pitchFamily="34" charset="0"/>
              </a:rPr>
              <a:t>финконтроля</a:t>
            </a:r>
            <a:r>
              <a:rPr lang="ru-RU" dirty="0">
                <a:latin typeface="Calibri" panose="020F0502020204030204" pitchFamily="34" charset="0"/>
                <a:ea typeface="Calibri" panose="020F0502020204030204" pitchFamily="34" charset="0"/>
                <a:cs typeface="Calibri" panose="020F0502020204030204" pitchFamily="34" charset="0"/>
              </a:rPr>
              <a:t>, который осуществляют структурные подразделения;</a:t>
            </a:r>
            <a:endParaRPr lang="ru-RU" dirty="0">
              <a:latin typeface="Calibri" panose="020F0502020204030204" pitchFamily="34" charset="0"/>
              <a:ea typeface="Calibri" panose="020F0502020204030204" pitchFamily="34" charset="0"/>
              <a:cs typeface="Times New Roman" panose="02020603050405020304" pitchFamily="18" charset="0"/>
            </a:endParaRPr>
          </a:p>
          <a:p>
            <a:pPr marL="285750" indent="-285750" algn="just">
              <a:spcAft>
                <a:spcPts val="0"/>
              </a:spcAft>
              <a:buFontTx/>
              <a:buChar char="-"/>
            </a:pPr>
            <a:r>
              <a:rPr lang="ru-RU" dirty="0">
                <a:latin typeface="Calibri" panose="020F0502020204030204" pitchFamily="34" charset="0"/>
                <a:ea typeface="Calibri" panose="020F0502020204030204" pitchFamily="34" charset="0"/>
                <a:cs typeface="Calibri" panose="020F0502020204030204" pitchFamily="34" charset="0"/>
              </a:rPr>
              <a:t>в форме плана внутреннего финансового аудита </a:t>
            </a:r>
            <a:r>
              <a:rPr lang="ru-RU" b="1" dirty="0">
                <a:solidFill>
                  <a:srgbClr val="FF0000"/>
                </a:solidFill>
                <a:latin typeface="Calibri" panose="020F0502020204030204" pitchFamily="34" charset="0"/>
                <a:ea typeface="Calibri" panose="020F0502020204030204" pitchFamily="34" charset="0"/>
                <a:cs typeface="Calibri" panose="020F0502020204030204" pitchFamily="34" charset="0"/>
              </a:rPr>
              <a:t>появились графы </a:t>
            </a:r>
            <a:r>
              <a:rPr lang="ru-RU"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9"/>
              </a:rPr>
              <a:t>"Метод аудита"</a:t>
            </a:r>
            <a:r>
              <a:rPr lang="ru-RU" dirty="0">
                <a:latin typeface="Calibri" panose="020F0502020204030204" pitchFamily="34" charset="0"/>
                <a:ea typeface="Calibri" panose="020F0502020204030204" pitchFamily="34" charset="0"/>
                <a:cs typeface="Calibri" panose="020F0502020204030204" pitchFamily="34" charset="0"/>
              </a:rPr>
              <a:t> и </a:t>
            </a:r>
            <a:r>
              <a:rPr lang="ru-RU"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10"/>
              </a:rPr>
              <a:t>"Ответственные исполнители"</a:t>
            </a:r>
            <a:r>
              <a:rPr lang="ru-RU" dirty="0">
                <a:latin typeface="Calibri" panose="020F0502020204030204" pitchFamily="34" charset="0"/>
                <a:ea typeface="Calibri" panose="020F0502020204030204" pitchFamily="34" charset="0"/>
                <a:cs typeface="Calibri" panose="020F0502020204030204" pitchFamily="34" charset="0"/>
              </a:rPr>
              <a:t>, </a:t>
            </a:r>
            <a:r>
              <a:rPr lang="ru-RU"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11"/>
              </a:rPr>
              <a:t>графа</a:t>
            </a:r>
            <a:r>
              <a:rPr lang="ru-RU" dirty="0">
                <a:latin typeface="Calibri" panose="020F0502020204030204" pitchFamily="34" charset="0"/>
                <a:ea typeface="Calibri" panose="020F0502020204030204" pitchFamily="34" charset="0"/>
                <a:cs typeface="Calibri" panose="020F0502020204030204" pitchFamily="34" charset="0"/>
              </a:rPr>
              <a:t> "Вид аудиторской проверки (камеральная, выездная, комбинированная)" </a:t>
            </a:r>
            <a:r>
              <a:rPr lang="ru-RU" u="sng" dirty="0">
                <a:latin typeface="Calibri" panose="020F0502020204030204" pitchFamily="34" charset="0"/>
                <a:ea typeface="Calibri" panose="020F0502020204030204" pitchFamily="34" charset="0"/>
                <a:cs typeface="Calibri" panose="020F0502020204030204" pitchFamily="34" charset="0"/>
              </a:rPr>
              <a:t>исключена</a:t>
            </a:r>
            <a:r>
              <a:rPr lang="ru-RU" dirty="0">
                <a:latin typeface="Calibri" panose="020F0502020204030204" pitchFamily="34" charset="0"/>
                <a:ea typeface="Calibri" panose="020F0502020204030204" pitchFamily="34" charset="0"/>
                <a:cs typeface="Calibri" panose="020F0502020204030204" pitchFamily="34" charset="0"/>
              </a:rPr>
              <a:t>. </a:t>
            </a:r>
          </a:p>
          <a:p>
            <a:pPr marL="285750" indent="-285750" algn="just">
              <a:spcAft>
                <a:spcPts val="0"/>
              </a:spcAft>
              <a:buFontTx/>
              <a:buChar char="-"/>
            </a:pPr>
            <a:endParaRPr lang="ru-RU" dirty="0">
              <a:latin typeface="Calibri" panose="020F0502020204030204" pitchFamily="34" charset="0"/>
              <a:ea typeface="Calibri" panose="020F0502020204030204" pitchFamily="34" charset="0"/>
              <a:cs typeface="Calibri" panose="020F0502020204030204" pitchFamily="34" charset="0"/>
            </a:endParaRPr>
          </a:p>
          <a:p>
            <a:pPr marL="285750" indent="-285750" algn="just">
              <a:spcAft>
                <a:spcPts val="0"/>
              </a:spcAft>
              <a:buFontTx/>
              <a:buChar char="-"/>
            </a:pPr>
            <a:endParaRPr lang="ru-RU" dirty="0">
              <a:latin typeface="Calibri" panose="020F0502020204030204" pitchFamily="34" charset="0"/>
              <a:ea typeface="Calibri" panose="020F0502020204030204" pitchFamily="34" charset="0"/>
              <a:cs typeface="Calibri" panose="020F0502020204030204" pitchFamily="34" charset="0"/>
            </a:endParaRPr>
          </a:p>
          <a:p>
            <a:pPr algn="ctr">
              <a:spcAft>
                <a:spcPts val="0"/>
              </a:spcAft>
            </a:pPr>
            <a:r>
              <a:rPr lang="ru-RU" dirty="0">
                <a:latin typeface="Calibri" panose="020F0502020204030204" pitchFamily="34" charset="0"/>
                <a:ea typeface="Calibri" panose="020F0502020204030204" pitchFamily="34" charset="0"/>
                <a:cs typeface="Calibri" panose="020F0502020204030204" pitchFamily="34" charset="0"/>
              </a:rPr>
              <a:t>В других формах изменений нет</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580535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xmlns="" id="{E9EDFC69-D94B-442D-A63F-9C4A1CBDF73B}"/>
              </a:ext>
            </a:extLst>
          </p:cNvPr>
          <p:cNvSpPr/>
          <p:nvPr/>
        </p:nvSpPr>
        <p:spPr>
          <a:xfrm>
            <a:off x="755576" y="3037172"/>
            <a:ext cx="7776864" cy="1785104"/>
          </a:xfrm>
          <a:prstGeom prst="rect">
            <a:avLst/>
          </a:prstGeom>
        </p:spPr>
        <p:txBody>
          <a:bodyPr wrap="square">
            <a:spAutoFit/>
          </a:bodyPr>
          <a:lstStyle/>
          <a:p>
            <a:pPr algn="ctr"/>
            <a:r>
              <a:rPr lang="ru-RU" sz="2400" b="1" dirty="0"/>
              <a:t>Оценка достижения поставленных целей и решения задач государственных (муниципальных программ) на основе целевых индикаторов и показателей. </a:t>
            </a:r>
          </a:p>
          <a:p>
            <a:pPr algn="ctr"/>
            <a:r>
              <a:rPr lang="ru-RU" sz="2400" b="1" dirty="0"/>
              <a:t>Оценка</a:t>
            </a:r>
            <a:r>
              <a:rPr lang="ru-RU" sz="2400" b="1" u="sng" dirty="0"/>
              <a:t> результативности </a:t>
            </a:r>
            <a:r>
              <a:rPr lang="ru-RU" sz="2400" b="1" dirty="0"/>
              <a:t>программ.</a:t>
            </a:r>
          </a:p>
          <a:p>
            <a:pPr algn="ctr"/>
            <a:endParaRPr lang="ru-RU" sz="1400" b="1"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00658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xmlns="" id="{FB5A31CA-4752-4F1B-86F8-280F6E9F67AF}"/>
              </a:ext>
            </a:extLst>
          </p:cNvPr>
          <p:cNvSpPr/>
          <p:nvPr/>
        </p:nvSpPr>
        <p:spPr>
          <a:xfrm>
            <a:off x="827584" y="999419"/>
            <a:ext cx="7776864" cy="5909310"/>
          </a:xfrm>
          <a:prstGeom prst="rect">
            <a:avLst/>
          </a:prstGeom>
        </p:spPr>
        <p:txBody>
          <a:bodyPr wrap="square">
            <a:spAutoFit/>
          </a:bodyPr>
          <a:lstStyle/>
          <a:p>
            <a:pPr algn="ctr"/>
            <a:r>
              <a:rPr lang="ru-RU" b="1" dirty="0"/>
              <a:t>ОТЧЕТ Счетной палаты РФ о результатах контрольного мероприятия «Проверка </a:t>
            </a:r>
            <a:r>
              <a:rPr lang="ru-RU" b="1" dirty="0">
                <a:solidFill>
                  <a:srgbClr val="FF0000"/>
                </a:solidFill>
              </a:rPr>
              <a:t>обоснованности, результативности и целевого использования бюджетных средств</a:t>
            </a:r>
            <a:r>
              <a:rPr lang="ru-RU" b="1" dirty="0"/>
              <a:t>, направленных в </a:t>
            </a:r>
            <a:r>
              <a:rPr lang="ru-RU" b="1" dirty="0">
                <a:solidFill>
                  <a:srgbClr val="FF0000"/>
                </a:solidFill>
              </a:rPr>
              <a:t>2015-2017 </a:t>
            </a:r>
            <a:r>
              <a:rPr lang="ru-RU" b="1" dirty="0"/>
              <a:t>годах </a:t>
            </a:r>
            <a:r>
              <a:rPr lang="ru-RU" b="1" dirty="0">
                <a:solidFill>
                  <a:srgbClr val="FF0000"/>
                </a:solidFill>
              </a:rPr>
              <a:t>в рамках государственной программы Российской Федерации «Социально-экономическое развитие Дальнего Востока и Байкальского региона» </a:t>
            </a:r>
            <a:r>
              <a:rPr lang="ru-RU" b="1" dirty="0"/>
              <a:t>на </a:t>
            </a:r>
            <a:r>
              <a:rPr lang="ru-RU" b="1" u="sng" dirty="0"/>
              <a:t>создание и функционирование в Дальневосточном федеральном округе территорий опережающего социально-экономического развития» </a:t>
            </a:r>
            <a:r>
              <a:rPr lang="ru-RU" b="1" dirty="0"/>
              <a:t>(с контрольно-счетными органами субъектов Российской Федерации)»</a:t>
            </a:r>
          </a:p>
          <a:p>
            <a:pPr algn="ctr"/>
            <a:endParaRPr lang="ru-RU" b="1" dirty="0"/>
          </a:p>
          <a:p>
            <a:pPr algn="ctr"/>
            <a:r>
              <a:rPr lang="ru-RU" b="1" dirty="0"/>
              <a:t>Из решения Коллегии Счетной палаты Российской Федерации от 29 сентября 2017 года № 53К (1198)</a:t>
            </a:r>
          </a:p>
          <a:p>
            <a:pPr algn="ctr"/>
            <a:endParaRPr lang="ru-RU" b="1" dirty="0"/>
          </a:p>
          <a:p>
            <a:pPr algn="just"/>
            <a:r>
              <a:rPr lang="ru-RU" b="1" u="sng" dirty="0"/>
              <a:t>Отмечено: </a:t>
            </a:r>
            <a:r>
              <a:rPr lang="ru-RU" dirty="0"/>
              <a:t>Законодательством Российской Федерации </a:t>
            </a:r>
            <a:r>
              <a:rPr lang="ru-RU" b="1" dirty="0">
                <a:solidFill>
                  <a:srgbClr val="FF0000"/>
                </a:solidFill>
              </a:rPr>
              <a:t>не предусмотрены порядок и методика оценки эффективности функционирования ТОСЭР</a:t>
            </a:r>
            <a:r>
              <a:rPr lang="ru-RU" dirty="0"/>
              <a:t>, что </a:t>
            </a:r>
            <a:r>
              <a:rPr lang="ru-RU" u="sng" dirty="0"/>
              <a:t>не позволяет объективно сформировать целевые и плановые параметры </a:t>
            </a:r>
            <a:r>
              <a:rPr lang="ru-RU" dirty="0"/>
              <a:t>документов стратегического планирования, а</a:t>
            </a:r>
            <a:r>
              <a:rPr lang="ru-RU" u="sng" dirty="0">
                <a:solidFill>
                  <a:srgbClr val="FF0000"/>
                </a:solidFill>
              </a:rPr>
              <a:t> также определить требуемый объем ресурсного обеспечения </a:t>
            </a:r>
            <a:r>
              <a:rPr lang="ru-RU" dirty="0"/>
              <a:t>за счет бюджетов бюджетной системы Российской Федерации и внебюджетных источников на реализацию мероприятий ускоренного социально-экономического развития соответствующих территорий. </a:t>
            </a:r>
          </a:p>
          <a:p>
            <a:pPr algn="ctr"/>
            <a:endParaRPr lang="ru-RU" b="1" dirty="0"/>
          </a:p>
        </p:txBody>
      </p:sp>
    </p:spTree>
    <p:extLst>
      <p:ext uri="{BB962C8B-B14F-4D97-AF65-F5344CB8AC3E}">
        <p14:creationId xmlns:p14="http://schemas.microsoft.com/office/powerpoint/2010/main" val="7739209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Отчет Счетной Палаты РФ</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xmlns="" id="{3B266D05-F3D4-4561-AA86-5D4035E10BAC}"/>
              </a:ext>
            </a:extLst>
          </p:cNvPr>
          <p:cNvSpPr/>
          <p:nvPr/>
        </p:nvSpPr>
        <p:spPr>
          <a:xfrm>
            <a:off x="408711" y="990463"/>
            <a:ext cx="8326578" cy="5632311"/>
          </a:xfrm>
          <a:prstGeom prst="rect">
            <a:avLst/>
          </a:prstGeom>
        </p:spPr>
        <p:txBody>
          <a:bodyPr wrap="square">
            <a:spAutoFit/>
          </a:bodyPr>
          <a:lstStyle/>
          <a:p>
            <a:r>
              <a:rPr lang="ru-RU" b="1" dirty="0"/>
              <a:t>Показатели Подпрограммы 1 </a:t>
            </a:r>
            <a:r>
              <a:rPr lang="ru-RU" b="1" dirty="0">
                <a:solidFill>
                  <a:srgbClr val="FF0000"/>
                </a:solidFill>
              </a:rPr>
              <a:t>количественно </a:t>
            </a:r>
            <a:r>
              <a:rPr lang="ru-RU" b="1" dirty="0"/>
              <a:t>не характеризуют решение к 2025 году задачи </a:t>
            </a:r>
            <a:r>
              <a:rPr lang="ru-RU" dirty="0"/>
              <a:t>«Создание объектов транспортной, энергетической, коммунальной, инженерной, социальной и иной инфраструктуры, необходимой для обеспечения функционирования территорий опережающего социально-экономического развития в Дальневосточном федеральном округе», </a:t>
            </a:r>
            <a:r>
              <a:rPr lang="ru-RU" b="1" u="sng" dirty="0">
                <a:solidFill>
                  <a:srgbClr val="FF0000"/>
                </a:solidFill>
              </a:rPr>
              <a:t>что не соответствует</a:t>
            </a:r>
            <a:r>
              <a:rPr lang="ru-RU" u="sng" dirty="0"/>
              <a:t> </a:t>
            </a:r>
            <a:r>
              <a:rPr lang="ru-RU" dirty="0"/>
              <a:t>положениям пункта 11 Порядка разработки, реализации и оценки эффективности государственных программ Российской Федерации, утвержденного постановлением Правительства Российской Федерации от 2 августа 2010 года № 588, </a:t>
            </a:r>
            <a:r>
              <a:rPr lang="ru-RU" b="1" dirty="0">
                <a:solidFill>
                  <a:srgbClr val="FF0000"/>
                </a:solidFill>
              </a:rPr>
              <a:t>согласно которому целевые индикаторы и показатели Госпрограммы должны количественно характеризовать ход ее реализации, решение основных задач и достижение ее целей.</a:t>
            </a:r>
          </a:p>
          <a:p>
            <a:endParaRPr lang="ru-RU" dirty="0"/>
          </a:p>
          <a:p>
            <a:r>
              <a:rPr lang="ru-RU" dirty="0"/>
              <a:t>В составе показателей Подпрограммы 1 </a:t>
            </a:r>
            <a:r>
              <a:rPr lang="ru-RU" b="1" dirty="0">
                <a:solidFill>
                  <a:srgbClr val="FF0000"/>
                </a:solidFill>
              </a:rPr>
              <a:t>отсутствуют показатели</a:t>
            </a:r>
            <a:r>
              <a:rPr lang="ru-RU" dirty="0"/>
              <a:t>, позволяющие </a:t>
            </a:r>
            <a:r>
              <a:rPr lang="ru-RU" dirty="0">
                <a:solidFill>
                  <a:srgbClr val="FF0000"/>
                </a:solidFill>
              </a:rPr>
              <a:t>оценить выполнение задачи по созданию объектов инфраструктуры</a:t>
            </a:r>
            <a:r>
              <a:rPr lang="ru-RU" dirty="0"/>
              <a:t>, необходимой для обеспечения функционирования ТОСЭР, </a:t>
            </a:r>
            <a:r>
              <a:rPr lang="ru-RU" dirty="0">
                <a:solidFill>
                  <a:srgbClr val="FF0000"/>
                </a:solidFill>
              </a:rPr>
              <a:t>в части количества, видов создаваемых объектов, а также их технико-экономических показателей. </a:t>
            </a:r>
            <a:r>
              <a:rPr lang="ru-RU" dirty="0"/>
              <a:t>Следует отметить, что используемая система показателей (индикаторов) Госпрограммы (Подпрограммы 1) </a:t>
            </a:r>
            <a:r>
              <a:rPr lang="ru-RU" dirty="0">
                <a:solidFill>
                  <a:srgbClr val="FF0000"/>
                </a:solidFill>
              </a:rPr>
              <a:t>не включает показатели (индикаторы), характеризующие эффективность использования средств федерального бюджета</a:t>
            </a:r>
            <a:r>
              <a:rPr lang="ru-RU" dirty="0"/>
              <a:t>, в разрезе созданных ТОСЭР. </a:t>
            </a:r>
          </a:p>
        </p:txBody>
      </p:sp>
    </p:spTree>
    <p:extLst>
      <p:ext uri="{BB962C8B-B14F-4D97-AF65-F5344CB8AC3E}">
        <p14:creationId xmlns:p14="http://schemas.microsoft.com/office/powerpoint/2010/main" val="12587659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    Оценка эффективности</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xmlns="" id="{F4F661AE-99A8-4093-9C1D-59CF3148FC26}"/>
              </a:ext>
            </a:extLst>
          </p:cNvPr>
          <p:cNvSpPr/>
          <p:nvPr/>
        </p:nvSpPr>
        <p:spPr>
          <a:xfrm>
            <a:off x="755576" y="1279695"/>
            <a:ext cx="7848872" cy="4770537"/>
          </a:xfrm>
          <a:prstGeom prst="rect">
            <a:avLst/>
          </a:prstGeom>
        </p:spPr>
        <p:txBody>
          <a:bodyPr wrap="square">
            <a:spAutoFit/>
          </a:bodyPr>
          <a:lstStyle/>
          <a:p>
            <a:pPr algn="ctr"/>
            <a:r>
              <a:rPr lang="ru-RU" dirty="0"/>
              <a:t>Постановление Администрации Приморского края от 30 июня 2014 года №244-па «О Порядке проведения проверок инвестиционных проектов, финансирование которых планируется осуществлять полностью или частично за счет средств краевого бюджета, на предмет эффективности использования средств краевого бюджета, направляемых на капитальные вложения»</a:t>
            </a:r>
          </a:p>
          <a:p>
            <a:pPr algn="ctr"/>
            <a:endParaRPr lang="ru-RU" dirty="0"/>
          </a:p>
          <a:p>
            <a:pPr algn="just"/>
            <a:r>
              <a:rPr lang="ru-RU" sz="1400" b="1" dirty="0">
                <a:solidFill>
                  <a:srgbClr val="FF0000"/>
                </a:solidFill>
              </a:rPr>
              <a:t>Проверка проводится в отношении инвестиционных проектов стоимостью свыше 500 млн рублей для принятия в установленном Администрацией Приморского края порядке решения о</a:t>
            </a:r>
            <a:r>
              <a:rPr lang="en-US" sz="1400" b="1" dirty="0">
                <a:solidFill>
                  <a:srgbClr val="FF0000"/>
                </a:solidFill>
              </a:rPr>
              <a:t> </a:t>
            </a:r>
            <a:r>
              <a:rPr lang="ru-RU" sz="1400" b="1" dirty="0">
                <a:solidFill>
                  <a:srgbClr val="FF0000"/>
                </a:solidFill>
              </a:rPr>
              <a:t>предоставлении средств краевого бюджета:</a:t>
            </a:r>
            <a:endParaRPr lang="en-US" sz="1400" b="1" dirty="0">
              <a:solidFill>
                <a:srgbClr val="FF0000"/>
              </a:solidFill>
            </a:endParaRPr>
          </a:p>
          <a:p>
            <a:pPr algn="just"/>
            <a:endParaRPr lang="ru-RU" sz="1400" dirty="0"/>
          </a:p>
          <a:p>
            <a:pPr algn="just"/>
            <a:r>
              <a:rPr lang="ru-RU" sz="1400" dirty="0"/>
              <a:t>а) </a:t>
            </a:r>
            <a:r>
              <a:rPr lang="ru-RU" sz="1400" b="1" dirty="0">
                <a:solidFill>
                  <a:srgbClr val="FF0000"/>
                </a:solidFill>
              </a:rPr>
              <a:t>для осуществления бюджетных инвестиций в объекты капитального строительства собственности Приморского края, по которым:</a:t>
            </a:r>
          </a:p>
          <a:p>
            <a:pPr algn="just"/>
            <a:endParaRPr lang="ru-RU" sz="1400" dirty="0"/>
          </a:p>
          <a:p>
            <a:pPr algn="just"/>
            <a:r>
              <a:rPr lang="ru-RU" sz="1400" dirty="0"/>
              <a:t>подготовка (корректировка) проектной документации (включая проведение инженерных изысканий, выполняемых для подготовки такой проектной документации) или приобретение прав на использование типовой проектной документации, информация о которой включена в реестр типовой проектной документации (в отношении жилых и административных зданий, объектов социально-культурного и коммунально-бытового назначения), на строительство (реконструкцию, в том числе с элементами реставрации, и техническое перевооружение) осуществляется с использованием средств краевого бюджета;</a:t>
            </a:r>
            <a:endParaRPr lang="ru-RU" dirty="0"/>
          </a:p>
        </p:txBody>
      </p:sp>
    </p:spTree>
    <p:extLst>
      <p:ext uri="{BB962C8B-B14F-4D97-AF65-F5344CB8AC3E}">
        <p14:creationId xmlns:p14="http://schemas.microsoft.com/office/powerpoint/2010/main" val="38296555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    Оценка эффективности</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xmlns="" id="{F4F661AE-99A8-4093-9C1D-59CF3148FC26}"/>
              </a:ext>
            </a:extLst>
          </p:cNvPr>
          <p:cNvSpPr/>
          <p:nvPr/>
        </p:nvSpPr>
        <p:spPr>
          <a:xfrm>
            <a:off x="755576" y="1279695"/>
            <a:ext cx="7848872" cy="5478423"/>
          </a:xfrm>
          <a:prstGeom prst="rect">
            <a:avLst/>
          </a:prstGeom>
        </p:spPr>
        <p:txBody>
          <a:bodyPr wrap="square">
            <a:spAutoFit/>
          </a:bodyPr>
          <a:lstStyle/>
          <a:p>
            <a:pPr algn="just"/>
            <a:r>
              <a:rPr lang="ru-RU" sz="1300" b="1" dirty="0">
                <a:solidFill>
                  <a:srgbClr val="FF0000"/>
                </a:solidFill>
              </a:rPr>
              <a:t>б) для осуществления бюджетных инвестиций на приобретение объектов недвижимого имущества в собственность Приморского края</a:t>
            </a:r>
            <a:endParaRPr lang="en-US" sz="1300" b="1" dirty="0">
              <a:solidFill>
                <a:srgbClr val="FF0000"/>
              </a:solidFill>
            </a:endParaRPr>
          </a:p>
          <a:p>
            <a:pPr algn="just"/>
            <a:endParaRPr lang="en-US" sz="1300" dirty="0"/>
          </a:p>
          <a:p>
            <a:pPr algn="just"/>
            <a:r>
              <a:rPr lang="ru-RU" sz="1300" dirty="0"/>
              <a:t>в) </a:t>
            </a:r>
            <a:r>
              <a:rPr lang="ru-RU" sz="1300" b="1" dirty="0">
                <a:solidFill>
                  <a:srgbClr val="FF0000"/>
                </a:solidFill>
              </a:rPr>
              <a:t>в виде субсидий </a:t>
            </a:r>
            <a:r>
              <a:rPr lang="ru-RU" sz="1300" dirty="0"/>
              <a:t>краевым государственным бюджетным учреждениям, краевым государственным автономным учреждениям и краевым государственным унитарным предприятиям </a:t>
            </a:r>
            <a:r>
              <a:rPr lang="ru-RU" sz="1300" b="1" dirty="0">
                <a:solidFill>
                  <a:srgbClr val="FF0000"/>
                </a:solidFill>
              </a:rPr>
              <a:t>на осуществление капитальных вложений в объекты капитального строительства собственности </a:t>
            </a:r>
            <a:r>
              <a:rPr lang="ru-RU" sz="1300" dirty="0"/>
              <a:t>Приморского края, по которым:</a:t>
            </a:r>
            <a:br>
              <a:rPr lang="ru-RU" sz="1300" dirty="0"/>
            </a:br>
            <a:r>
              <a:rPr lang="ru-RU" sz="1300" dirty="0"/>
              <a:t>подготовка (корректировка) проектной документации, проведение инженерных изысканий, выполняемых для подготовки такой проектной документации, или приобретение прав на использование типовой проектной документации, информация о которой включена в реестр типовой проектной документации (в отношении жилых и административных зданий, объектов социально-культурного и коммунально-бытового назначения), на строительство (реконструкцию, в том числе с элементами реставрации, техническое перевооружение) осуществляется с использованием средств краевого бюджета;</a:t>
            </a:r>
            <a:br>
              <a:rPr lang="ru-RU" sz="1300" dirty="0"/>
            </a:br>
            <a:r>
              <a:rPr lang="ru-RU" sz="1300" dirty="0"/>
              <a:t/>
            </a:r>
            <a:br>
              <a:rPr lang="ru-RU" sz="1300" dirty="0"/>
            </a:br>
            <a:r>
              <a:rPr lang="ru-RU" sz="1300" dirty="0"/>
              <a:t/>
            </a:r>
            <a:br>
              <a:rPr lang="ru-RU" sz="1300" dirty="0"/>
            </a:br>
            <a:r>
              <a:rPr lang="ru-RU" sz="1300" dirty="0"/>
              <a:t>г) </a:t>
            </a:r>
            <a:r>
              <a:rPr lang="ru-RU" sz="1300" b="1" dirty="0">
                <a:solidFill>
                  <a:srgbClr val="FF0000"/>
                </a:solidFill>
              </a:rPr>
              <a:t>в виде субсидий </a:t>
            </a:r>
            <a:r>
              <a:rPr lang="ru-RU" sz="1300" dirty="0"/>
              <a:t>краевым государственным бюджетным учреждениям, краевым государственным автономным учреждениям и краевым государственным унитарным предприятиям на осуществление капитальных вложений</a:t>
            </a:r>
            <a:r>
              <a:rPr lang="ru-RU" sz="1300" b="1" dirty="0">
                <a:solidFill>
                  <a:srgbClr val="FF0000"/>
                </a:solidFill>
              </a:rPr>
              <a:t> на приобретение объектов недвижимого имущества в собственность Приморского края;</a:t>
            </a:r>
            <a:r>
              <a:rPr lang="ru-RU" sz="1300" dirty="0"/>
              <a:t/>
            </a:r>
            <a:br>
              <a:rPr lang="ru-RU" sz="1300" dirty="0"/>
            </a:br>
            <a:r>
              <a:rPr lang="ru-RU" sz="1300" dirty="0"/>
              <a:t/>
            </a:r>
            <a:br>
              <a:rPr lang="ru-RU" sz="1300" dirty="0"/>
            </a:br>
            <a:r>
              <a:rPr lang="ru-RU" sz="1300" dirty="0"/>
              <a:t>д) для осуществления бюджетных инвестиций в объекты капитального строительства, находящиеся в собственности юридических лиц, не являющихся государственными или муниципальными учреждениями и государственными или муниципальными унитарными предприятиями, проектная документация на строительство </a:t>
            </a:r>
            <a:r>
              <a:rPr lang="ru-RU" sz="1300" dirty="0">
                <a:solidFill>
                  <a:srgbClr val="FF0000"/>
                </a:solidFill>
              </a:rPr>
              <a:t/>
            </a:r>
            <a:br>
              <a:rPr lang="ru-RU" sz="1300" dirty="0">
                <a:solidFill>
                  <a:srgbClr val="FF0000"/>
                </a:solidFill>
              </a:rPr>
            </a:br>
            <a:r>
              <a:rPr lang="ru-RU" sz="1300" dirty="0">
                <a:solidFill>
                  <a:srgbClr val="FF0000"/>
                </a:solidFill>
              </a:rPr>
              <a:t/>
            </a:r>
            <a:br>
              <a:rPr lang="ru-RU" sz="1300" dirty="0">
                <a:solidFill>
                  <a:srgbClr val="FF0000"/>
                </a:solidFill>
              </a:rPr>
            </a:br>
            <a:r>
              <a:rPr lang="ru-RU" sz="1300" dirty="0">
                <a:solidFill>
                  <a:srgbClr val="FF0000"/>
                </a:solidFill>
              </a:rPr>
              <a:t>Проверка в отношении инвестиционных проектов стоимостью менее 500 млн рублей не осуществляется.</a:t>
            </a:r>
            <a:r>
              <a:rPr lang="ru-RU" sz="1200" dirty="0"/>
              <a:t/>
            </a:r>
            <a:br>
              <a:rPr lang="ru-RU" sz="1200" dirty="0"/>
            </a:br>
            <a:endParaRPr lang="ru-RU" sz="1200" dirty="0"/>
          </a:p>
        </p:txBody>
      </p:sp>
    </p:spTree>
    <p:extLst>
      <p:ext uri="{BB962C8B-B14F-4D97-AF65-F5344CB8AC3E}">
        <p14:creationId xmlns:p14="http://schemas.microsoft.com/office/powerpoint/2010/main" val="8906335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    Оценка эффективности</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graphicFrame>
        <p:nvGraphicFramePr>
          <p:cNvPr id="3" name="Таблица 2">
            <a:extLst>
              <a:ext uri="{FF2B5EF4-FFF2-40B4-BE49-F238E27FC236}">
                <a16:creationId xmlns:a16="http://schemas.microsoft.com/office/drawing/2014/main" xmlns="" id="{883FCDB3-759D-49A3-949A-B2A34DB6471F}"/>
              </a:ext>
            </a:extLst>
          </p:cNvPr>
          <p:cNvGraphicFramePr>
            <a:graphicFrameLocks noGrp="1"/>
          </p:cNvGraphicFramePr>
          <p:nvPr>
            <p:extLst>
              <p:ext uri="{D42A27DB-BD31-4B8C-83A1-F6EECF244321}">
                <p14:modId xmlns:p14="http://schemas.microsoft.com/office/powerpoint/2010/main" val="2959778376"/>
              </p:ext>
            </p:extLst>
          </p:nvPr>
        </p:nvGraphicFramePr>
        <p:xfrm>
          <a:off x="683568" y="1600200"/>
          <a:ext cx="7920879" cy="4964920"/>
        </p:xfrm>
        <a:graphic>
          <a:graphicData uri="http://schemas.openxmlformats.org/drawingml/2006/table">
            <a:tbl>
              <a:tblPr/>
              <a:tblGrid>
                <a:gridCol w="2160240">
                  <a:extLst>
                    <a:ext uri="{9D8B030D-6E8A-4147-A177-3AD203B41FA5}">
                      <a16:colId xmlns:a16="http://schemas.microsoft.com/office/drawing/2014/main" xmlns="" val="4227086819"/>
                    </a:ext>
                  </a:extLst>
                </a:gridCol>
                <a:gridCol w="2160240">
                  <a:extLst>
                    <a:ext uri="{9D8B030D-6E8A-4147-A177-3AD203B41FA5}">
                      <a16:colId xmlns:a16="http://schemas.microsoft.com/office/drawing/2014/main" xmlns="" val="599049626"/>
                    </a:ext>
                  </a:extLst>
                </a:gridCol>
                <a:gridCol w="960106">
                  <a:extLst>
                    <a:ext uri="{9D8B030D-6E8A-4147-A177-3AD203B41FA5}">
                      <a16:colId xmlns:a16="http://schemas.microsoft.com/office/drawing/2014/main" xmlns="" val="3843139373"/>
                    </a:ext>
                  </a:extLst>
                </a:gridCol>
                <a:gridCol w="2640293">
                  <a:extLst>
                    <a:ext uri="{9D8B030D-6E8A-4147-A177-3AD203B41FA5}">
                      <a16:colId xmlns:a16="http://schemas.microsoft.com/office/drawing/2014/main" xmlns="" val="1200162118"/>
                    </a:ext>
                  </a:extLst>
                </a:gridCol>
              </a:tblGrid>
              <a:tr h="109720">
                <a:tc>
                  <a:txBody>
                    <a:bodyPr/>
                    <a:lstStyle/>
                    <a:p>
                      <a:endParaRPr lang="ru-RU" sz="500">
                        <a:effectLst/>
                      </a:endParaRPr>
                    </a:p>
                  </a:txBody>
                  <a:tcPr marL="27430" marR="27430" marT="13715" marB="13715" anchor="ctr">
                    <a:lnL>
                      <a:noFill/>
                    </a:lnL>
                    <a:lnR>
                      <a:noFill/>
                    </a:lnR>
                    <a:lnT>
                      <a:noFill/>
                    </a:lnT>
                    <a:lnB w="9525" cap="flat" cmpd="sng" algn="ctr">
                      <a:solidFill>
                        <a:srgbClr val="000000"/>
                      </a:solidFill>
                      <a:prstDash val="solid"/>
                      <a:round/>
                      <a:headEnd type="none" w="med" len="med"/>
                      <a:tailEnd type="none" w="med" len="med"/>
                    </a:lnB>
                  </a:tcPr>
                </a:tc>
                <a:tc gridSpan="2">
                  <a:txBody>
                    <a:bodyPr/>
                    <a:lstStyle/>
                    <a:p>
                      <a:endParaRPr lang="ru-RU" sz="500">
                        <a:effectLst/>
                      </a:endParaRPr>
                    </a:p>
                  </a:txBody>
                  <a:tcPr marL="27430" marR="27430" marT="13715" marB="13715" anchor="ctr">
                    <a:lnL>
                      <a:noFill/>
                    </a:lnL>
                    <a:lnR>
                      <a:noFill/>
                    </a:lnR>
                    <a:lnT>
                      <a:noFill/>
                    </a:lnT>
                    <a:lnB w="9525" cap="flat" cmpd="sng" algn="ctr">
                      <a:solidFill>
                        <a:srgbClr val="000000"/>
                      </a:solidFill>
                      <a:prstDash val="solid"/>
                      <a:round/>
                      <a:headEnd type="none" w="med" len="med"/>
                      <a:tailEnd type="none" w="med" len="med"/>
                    </a:lnB>
                  </a:tcPr>
                </a:tc>
                <a:tc hMerge="1">
                  <a:txBody>
                    <a:bodyPr/>
                    <a:lstStyle/>
                    <a:p>
                      <a:endParaRPr lang="ru-RU" sz="500">
                        <a:effectLst/>
                      </a:endParaRPr>
                    </a:p>
                  </a:txBody>
                  <a:tcPr marL="27430" marR="27430" marT="13715" marB="13715" anchor="ctr">
                    <a:lnL>
                      <a:noFill/>
                    </a:lnL>
                    <a:lnR>
                      <a:noFill/>
                    </a:lnR>
                    <a:lnT>
                      <a:noFill/>
                    </a:lnT>
                    <a:lnB w="9525" cap="flat" cmpd="sng" algn="ctr">
                      <a:solidFill>
                        <a:srgbClr val="000000"/>
                      </a:solidFill>
                      <a:prstDash val="solid"/>
                      <a:round/>
                      <a:headEnd type="none" w="med" len="med"/>
                      <a:tailEnd type="none" w="med" len="med"/>
                    </a:lnB>
                  </a:tcPr>
                </a:tc>
                <a:tc>
                  <a:txBody>
                    <a:bodyPr/>
                    <a:lstStyle/>
                    <a:p>
                      <a:endParaRPr lang="ru-RU" sz="500">
                        <a:effectLst/>
                      </a:endParaRPr>
                    </a:p>
                  </a:txBody>
                  <a:tcPr marL="27430" marR="27430" marT="13715" marB="13715" anchor="ctr">
                    <a:lnL>
                      <a:noFill/>
                    </a:lnL>
                    <a:lnR>
                      <a:noFill/>
                    </a:lnR>
                    <a:lnT>
                      <a:noFill/>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018404733"/>
                  </a:ext>
                </a:extLst>
              </a:tr>
              <a:tr h="192011">
                <a:tc>
                  <a:txBody>
                    <a:bodyPr/>
                    <a:lstStyle/>
                    <a:p>
                      <a:r>
                        <a:rPr lang="ru-RU" sz="1200">
                          <a:effectLst/>
                        </a:rPr>
                        <a:t>Объекты капитального строительства </a:t>
                      </a:r>
                    </a:p>
                  </a:txBody>
                  <a:tcPr marL="27430" marR="27430" marT="13715" marB="137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gridSpan="3">
                  <a:txBody>
                    <a:bodyPr/>
                    <a:lstStyle/>
                    <a:p>
                      <a:r>
                        <a:rPr lang="ru-RU" sz="1200">
                          <a:effectLst/>
                        </a:rPr>
                        <a:t>Рекомендованные показатели, характеризующие результат реализации инвестиционного проекта:</a:t>
                      </a:r>
                    </a:p>
                  </a:txBody>
                  <a:tcPr marL="27430" marR="27430" marT="13715" marB="137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lnL w="9525" cap="flat" cmpd="sng" algn="ctr">
                      <a:solidFill>
                        <a:srgbClr val="000000"/>
                      </a:solidFill>
                      <a:prstDash val="solid"/>
                      <a:round/>
                      <a:headEnd type="none" w="med" len="med"/>
                      <a:tailEnd type="none" w="med" len="med"/>
                    </a:lnL>
                    <a:lnT w="9525" cap="flat" cmpd="sng" algn="ctr">
                      <a:solidFill>
                        <a:srgbClr val="000000"/>
                      </a:solidFill>
                      <a:prstDash val="solid"/>
                      <a:round/>
                      <a:headEnd type="none" w="med" len="med"/>
                      <a:tailEnd type="none" w="med" len="med"/>
                    </a:lnT>
                  </a:tcPr>
                </a:tc>
                <a:extLst>
                  <a:ext uri="{0D108BD9-81ED-4DB2-BD59-A6C34878D82A}">
                    <a16:rowId xmlns:a16="http://schemas.microsoft.com/office/drawing/2014/main" xmlns="" val="1074861261"/>
                  </a:ext>
                </a:extLst>
              </a:tr>
              <a:tr h="356591">
                <a:tc>
                  <a:txBody>
                    <a:bodyPr/>
                    <a:lstStyle/>
                    <a:p>
                      <a:endParaRPr lang="ru-RU" sz="1200">
                        <a:effectLst/>
                      </a:endParaRPr>
                    </a:p>
                  </a:txBody>
                  <a:tcPr marL="27430" marR="27430" marT="13715" marB="137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ru-RU" sz="1200" b="1" dirty="0">
                          <a:solidFill>
                            <a:srgbClr val="FF0000"/>
                          </a:solidFill>
                          <a:effectLst/>
                        </a:rPr>
                        <a:t>характеризующие прямые (непосредственные) результаты проекта </a:t>
                      </a:r>
                    </a:p>
                  </a:txBody>
                  <a:tcPr marL="27430" marR="27430" marT="13715" marB="137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gridSpan="2">
                  <a:txBody>
                    <a:bodyPr/>
                    <a:lstStyle/>
                    <a:p>
                      <a:r>
                        <a:rPr lang="ru-RU" sz="1200" b="1" dirty="0">
                          <a:solidFill>
                            <a:srgbClr val="FF0000"/>
                          </a:solidFill>
                          <a:effectLst/>
                        </a:rPr>
                        <a:t>характеризующие конечные результаты проекта </a:t>
                      </a:r>
                    </a:p>
                  </a:txBody>
                  <a:tcPr marL="27430" marR="27430" marT="13715" marB="137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r>
                        <a:rPr lang="ru-RU" sz="1200">
                          <a:effectLst/>
                        </a:rPr>
                        <a:t>характеризующие конечные результаты проекта </a:t>
                      </a:r>
                    </a:p>
                  </a:txBody>
                  <a:tcPr marL="27430" marR="27430" marT="13715" marB="137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06247441"/>
                  </a:ext>
                </a:extLst>
              </a:tr>
              <a:tr h="192011">
                <a:tc gridSpan="4">
                  <a:txBody>
                    <a:bodyPr/>
                    <a:lstStyle/>
                    <a:p>
                      <a:r>
                        <a:rPr lang="ru-RU" sz="1200">
                          <a:effectLst/>
                        </a:rPr>
                        <a:t>Строительство (реконструкция) объектов здравоохранения, образования, культуры и спорта </a:t>
                      </a:r>
                    </a:p>
                  </a:txBody>
                  <a:tcPr marL="27430" marR="27430" marT="13715" marB="137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lnL w="9525" cap="flat" cmpd="sng" algn="ctr">
                      <a:solidFill>
                        <a:srgbClr val="000000"/>
                      </a:solidFill>
                      <a:prstDash val="solid"/>
                      <a:round/>
                      <a:headEnd type="none" w="med" len="med"/>
                      <a:tailEnd type="none" w="med" len="med"/>
                    </a:lnL>
                    <a:lnT w="9525" cap="flat" cmpd="sng" algn="ctr">
                      <a:solidFill>
                        <a:srgbClr val="000000"/>
                      </a:solidFill>
                      <a:prstDash val="solid"/>
                      <a:round/>
                      <a:headEnd type="none" w="med" len="med"/>
                      <a:tailEnd type="none" w="med" len="med"/>
                    </a:lnT>
                  </a:tcPr>
                </a:tc>
                <a:extLst>
                  <a:ext uri="{0D108BD9-81ED-4DB2-BD59-A6C34878D82A}">
                    <a16:rowId xmlns:a16="http://schemas.microsoft.com/office/drawing/2014/main" xmlns="" val="2513865039"/>
                  </a:ext>
                </a:extLst>
              </a:tr>
              <a:tr h="2166976">
                <a:tc>
                  <a:txBody>
                    <a:bodyPr/>
                    <a:lstStyle/>
                    <a:p>
                      <a:r>
                        <a:rPr lang="ru-RU" sz="1200">
                          <a:effectLst/>
                        </a:rPr>
                        <a:t>Учреждения здравоохранения (медицинские центры, больницы, поликлиники, родильные дома, диспансеры и др.)</a:t>
                      </a:r>
                    </a:p>
                  </a:txBody>
                  <a:tcPr marL="27430" marR="27430" marT="13715" marB="137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ru-RU" sz="1200">
                          <a:effectLst/>
                        </a:rPr>
                        <a:t>1. Мощность объекта: количество койко-мест; количество посещений в смену. 2. Общая площадь здания, кв. м. 3. Строительный объем, куб. м </a:t>
                      </a:r>
                    </a:p>
                  </a:txBody>
                  <a:tcPr marL="27430" marR="27430" marT="13715" marB="137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gridSpan="2">
                  <a:txBody>
                    <a:bodyPr/>
                    <a:lstStyle/>
                    <a:p>
                      <a:r>
                        <a:rPr lang="ru-RU" sz="1200" dirty="0">
                          <a:effectLst/>
                        </a:rPr>
                        <a:t>1. Количество создаваемых (сохраняемых) рабочих мест, единицы. 2. Рост обеспеченности населения Приморского края, муниципального образования или входящих в него поселений (в зависимости от масштаба проекта) медицинскими услугами, врачами и средним медперсоналом, в процентах к уровню обеспеченности до реализации проекта. В случае создания (реконструкции) специализированных медицинских центров, клиник - снижение заболеваемости, смертности по профилю медицинского учреждения </a:t>
                      </a:r>
                    </a:p>
                  </a:txBody>
                  <a:tcPr marL="27430" marR="27430" marT="13715" marB="137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r>
                        <a:rPr lang="ru-RU" sz="1200" dirty="0">
                          <a:effectLst/>
                        </a:rPr>
                        <a:t>1. Количество создаваемых (сохраняемых) рабочих мест, единицы. 2. Рост обеспеченности населения Приморского края, муниципального образования или входящих в него поселений (в зависимости от масштаба проекта) медицинскими услугами, врачами и средним медперсоналом, в процентах к уровню обеспеченности до реализации проекта. В случае создания (реконструкции) специализированных медицинских центров, клиник - снижение заболеваемости, смертности по профилю медицинского учреждения </a:t>
                      </a:r>
                    </a:p>
                  </a:txBody>
                  <a:tcPr marL="27430" marR="27430" marT="13715" marB="137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96447066"/>
                  </a:ext>
                </a:extLst>
              </a:tr>
              <a:tr h="1508654">
                <a:tc>
                  <a:txBody>
                    <a:bodyPr/>
                    <a:lstStyle/>
                    <a:p>
                      <a:r>
                        <a:rPr lang="ru-RU" sz="1200">
                          <a:effectLst/>
                        </a:rPr>
                        <a:t>Дошкольные и общеобразовательные учреждения, центры детского творчества </a:t>
                      </a:r>
                    </a:p>
                  </a:txBody>
                  <a:tcPr marL="27430" marR="27430" marT="13715" marB="137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ru-RU" sz="1200" dirty="0">
                          <a:effectLst/>
                        </a:rPr>
                        <a:t>1. Мощность объекта: количество мест. 2. Общая площадь здания, кв. м. 3. Строительный объем, куб. м </a:t>
                      </a:r>
                    </a:p>
                  </a:txBody>
                  <a:tcPr marL="27430" marR="27430" marT="13715" marB="137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gridSpan="2">
                  <a:txBody>
                    <a:bodyPr/>
                    <a:lstStyle/>
                    <a:p>
                      <a:r>
                        <a:rPr lang="ru-RU" sz="1200" dirty="0">
                          <a:effectLst/>
                        </a:rPr>
                        <a:t>1. Количество создаваемых (сохраняемых) рабочих мест, единицы. 2. Рост обеспеченности региона, муниципального образования или входящих в него поселений (в расчете на 100 детей) местами в дошкольных образовательных, общеобразовательных учебных учреждениях, центрах детского творчества, в процентах к уровню обеспеченности до реализации проекта </a:t>
                      </a:r>
                    </a:p>
                  </a:txBody>
                  <a:tcPr marL="27430" marR="27430" marT="13715" marB="137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r>
                        <a:rPr lang="ru-RU" sz="1200" dirty="0">
                          <a:effectLst/>
                        </a:rPr>
                        <a:t>1. Количество создаваемых (сохраняемых) рабочих мест, единицы. 2. Рост обеспеченности региона, муниципального образования или входящих в него поселений (в расчете на 100 детей) местами в дошкольных образовательных, общеобразовательных учебных учреждениях, центрах детского творчества, в процентах к уровню обеспеченности до реализации проекта </a:t>
                      </a:r>
                    </a:p>
                  </a:txBody>
                  <a:tcPr marL="27430" marR="27430" marT="13715" marB="137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65020552"/>
                  </a:ext>
                </a:extLst>
              </a:tr>
            </a:tbl>
          </a:graphicData>
        </a:graphic>
      </p:graphicFrame>
      <p:sp>
        <p:nvSpPr>
          <p:cNvPr id="4" name="Rectangle 1">
            <a:extLst>
              <a:ext uri="{FF2B5EF4-FFF2-40B4-BE49-F238E27FC236}">
                <a16:creationId xmlns:a16="http://schemas.microsoft.com/office/drawing/2014/main" xmlns="" id="{B5595E33-77A0-4ACF-A466-07AE8A7F306B}"/>
              </a:ext>
            </a:extLst>
          </p:cNvPr>
          <p:cNvSpPr>
            <a:spLocks noChangeArrowheads="1"/>
          </p:cNvSpPr>
          <p:nvPr/>
        </p:nvSpPr>
        <p:spPr bwMode="auto">
          <a:xfrm>
            <a:off x="1547663" y="224466"/>
            <a:ext cx="9361041" cy="2154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ru-RU" altLang="ru-RU" sz="16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a:ln>
                  <a:noFill/>
                </a:ln>
                <a:solidFill>
                  <a:schemeClr val="tx1"/>
                </a:solidFill>
                <a:effectLst/>
                <a:latin typeface="Arial" panose="020B0604020202020204" pitchFamily="34" charset="0"/>
              </a:rPr>
              <a:t>    РЕКОМЕНДУЕМЫЕ ПОКАЗАТЕЛИ, ХАРАКТЕРИЗУЮЩИЕ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a:ln>
                  <a:noFill/>
                </a:ln>
                <a:solidFill>
                  <a:schemeClr val="tx1"/>
                </a:solidFill>
                <a:effectLst/>
                <a:latin typeface="Arial" panose="020B0604020202020204" pitchFamily="34" charset="0"/>
              </a:rPr>
              <a:t>РЕЗУЛЬТАТ РЕАЛИЗАЦИИ ИНВЕСТИЦИОННОГО ПРОЕКТА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r>
            <a:br>
              <a:rPr kumimoji="0" lang="ru-RU" altLang="ru-RU" sz="1800" b="0" i="0" u="none" strike="noStrike" cap="none" normalizeH="0" baseline="0" dirty="0">
                <a:ln>
                  <a:noFill/>
                </a:ln>
                <a:solidFill>
                  <a:schemeClr val="tx1"/>
                </a:solidFill>
                <a:effectLst/>
                <a:latin typeface="Arial" panose="020B0604020202020204" pitchFamily="34" charset="0"/>
              </a:rPr>
            </a:br>
            <a:endParaRPr kumimoji="0" lang="ru-RU" altLang="ru-RU"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508967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    Оценка эффективности</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graphicFrame>
        <p:nvGraphicFramePr>
          <p:cNvPr id="2" name="Таблица 1">
            <a:extLst>
              <a:ext uri="{FF2B5EF4-FFF2-40B4-BE49-F238E27FC236}">
                <a16:creationId xmlns:a16="http://schemas.microsoft.com/office/drawing/2014/main" xmlns="" id="{300A69CB-D669-463B-8D88-5B8B0706C2C5}"/>
              </a:ext>
            </a:extLst>
          </p:cNvPr>
          <p:cNvGraphicFramePr>
            <a:graphicFrameLocks noGrp="1"/>
          </p:cNvGraphicFramePr>
          <p:nvPr>
            <p:extLst>
              <p:ext uri="{D42A27DB-BD31-4B8C-83A1-F6EECF244321}">
                <p14:modId xmlns:p14="http://schemas.microsoft.com/office/powerpoint/2010/main" val="1050521732"/>
              </p:ext>
            </p:extLst>
          </p:nvPr>
        </p:nvGraphicFramePr>
        <p:xfrm>
          <a:off x="479578" y="872716"/>
          <a:ext cx="8650106" cy="5773400"/>
        </p:xfrm>
        <a:graphic>
          <a:graphicData uri="http://schemas.openxmlformats.org/drawingml/2006/table">
            <a:tbl>
              <a:tblPr/>
              <a:tblGrid>
                <a:gridCol w="424025">
                  <a:extLst>
                    <a:ext uri="{9D8B030D-6E8A-4147-A177-3AD203B41FA5}">
                      <a16:colId xmlns:a16="http://schemas.microsoft.com/office/drawing/2014/main" xmlns="" val="3005974394"/>
                    </a:ext>
                  </a:extLst>
                </a:gridCol>
                <a:gridCol w="1940205">
                  <a:extLst>
                    <a:ext uri="{9D8B030D-6E8A-4147-A177-3AD203B41FA5}">
                      <a16:colId xmlns:a16="http://schemas.microsoft.com/office/drawing/2014/main" xmlns="" val="4146876468"/>
                    </a:ext>
                  </a:extLst>
                </a:gridCol>
                <a:gridCol w="574158">
                  <a:extLst>
                    <a:ext uri="{9D8B030D-6E8A-4147-A177-3AD203B41FA5}">
                      <a16:colId xmlns:a16="http://schemas.microsoft.com/office/drawing/2014/main" xmlns="" val="2328756486"/>
                    </a:ext>
                  </a:extLst>
                </a:gridCol>
                <a:gridCol w="3734585">
                  <a:extLst>
                    <a:ext uri="{9D8B030D-6E8A-4147-A177-3AD203B41FA5}">
                      <a16:colId xmlns:a16="http://schemas.microsoft.com/office/drawing/2014/main" xmlns="" val="2907290728"/>
                    </a:ext>
                  </a:extLst>
                </a:gridCol>
                <a:gridCol w="1977133">
                  <a:extLst>
                    <a:ext uri="{9D8B030D-6E8A-4147-A177-3AD203B41FA5}">
                      <a16:colId xmlns:a16="http://schemas.microsoft.com/office/drawing/2014/main" xmlns="" val="1709144973"/>
                    </a:ext>
                  </a:extLst>
                </a:gridCol>
              </a:tblGrid>
              <a:tr h="58400">
                <a:tc>
                  <a:txBody>
                    <a:bodyPr/>
                    <a:lstStyle/>
                    <a:p>
                      <a:endParaRPr lang="ru-RU" sz="300">
                        <a:effectLst/>
                      </a:endParaRPr>
                    </a:p>
                  </a:txBody>
                  <a:tcPr marL="14600" marR="14600" marT="7300" marB="7300" anchor="ctr">
                    <a:lnL>
                      <a:noFill/>
                    </a:lnL>
                    <a:lnR>
                      <a:noFill/>
                    </a:lnR>
                    <a:lnT>
                      <a:noFill/>
                    </a:lnT>
                    <a:lnB w="9525" cap="flat" cmpd="sng" algn="ctr">
                      <a:solidFill>
                        <a:srgbClr val="000000"/>
                      </a:solidFill>
                      <a:prstDash val="solid"/>
                      <a:round/>
                      <a:headEnd type="none" w="med" len="med"/>
                      <a:tailEnd type="none" w="med" len="med"/>
                    </a:lnB>
                  </a:tcPr>
                </a:tc>
                <a:tc>
                  <a:txBody>
                    <a:bodyPr/>
                    <a:lstStyle/>
                    <a:p>
                      <a:endParaRPr lang="ru-RU" sz="300">
                        <a:effectLst/>
                      </a:endParaRPr>
                    </a:p>
                  </a:txBody>
                  <a:tcPr marL="14600" marR="14600" marT="7300" marB="7300" anchor="ctr">
                    <a:lnL>
                      <a:noFill/>
                    </a:lnL>
                    <a:lnR>
                      <a:noFill/>
                    </a:lnR>
                    <a:lnT>
                      <a:noFill/>
                    </a:lnT>
                    <a:lnB w="9525" cap="flat" cmpd="sng" algn="ctr">
                      <a:solidFill>
                        <a:srgbClr val="000000"/>
                      </a:solidFill>
                      <a:prstDash val="solid"/>
                      <a:round/>
                      <a:headEnd type="none" w="med" len="med"/>
                      <a:tailEnd type="none" w="med" len="med"/>
                    </a:lnB>
                  </a:tcPr>
                </a:tc>
                <a:tc>
                  <a:txBody>
                    <a:bodyPr/>
                    <a:lstStyle/>
                    <a:p>
                      <a:endParaRPr lang="ru-RU" sz="300">
                        <a:effectLst/>
                      </a:endParaRPr>
                    </a:p>
                  </a:txBody>
                  <a:tcPr marL="14600" marR="14600" marT="7300" marB="7300" anchor="ctr">
                    <a:lnL>
                      <a:noFill/>
                    </a:lnL>
                    <a:lnR>
                      <a:noFill/>
                    </a:lnR>
                    <a:lnT>
                      <a:noFill/>
                    </a:lnT>
                    <a:lnB w="9525" cap="flat" cmpd="sng" algn="ctr">
                      <a:solidFill>
                        <a:srgbClr val="000000"/>
                      </a:solidFill>
                      <a:prstDash val="solid"/>
                      <a:round/>
                      <a:headEnd type="none" w="med" len="med"/>
                      <a:tailEnd type="none" w="med" len="med"/>
                    </a:lnB>
                  </a:tcPr>
                </a:tc>
                <a:tc>
                  <a:txBody>
                    <a:bodyPr/>
                    <a:lstStyle/>
                    <a:p>
                      <a:endParaRPr lang="ru-RU" sz="300">
                        <a:effectLst/>
                      </a:endParaRPr>
                    </a:p>
                  </a:txBody>
                  <a:tcPr marL="14600" marR="14600" marT="7300" marB="7300" anchor="ctr">
                    <a:lnL>
                      <a:noFill/>
                    </a:lnL>
                    <a:lnR>
                      <a:noFill/>
                    </a:lnR>
                    <a:lnT>
                      <a:noFill/>
                    </a:lnT>
                    <a:lnB w="9525" cap="flat" cmpd="sng" algn="ctr">
                      <a:solidFill>
                        <a:srgbClr val="000000"/>
                      </a:solidFill>
                      <a:prstDash val="solid"/>
                      <a:round/>
                      <a:headEnd type="none" w="med" len="med"/>
                      <a:tailEnd type="none" w="med" len="med"/>
                    </a:lnB>
                  </a:tcPr>
                </a:tc>
                <a:tc>
                  <a:txBody>
                    <a:bodyPr/>
                    <a:lstStyle/>
                    <a:p>
                      <a:endParaRPr lang="ru-RU" sz="300">
                        <a:effectLst/>
                      </a:endParaRPr>
                    </a:p>
                  </a:txBody>
                  <a:tcPr marL="14600" marR="14600" marT="7300" marB="7300" anchor="ctr">
                    <a:lnL>
                      <a:noFill/>
                    </a:lnL>
                    <a:lnR>
                      <a:noFill/>
                    </a:lnR>
                    <a:lnT>
                      <a:noFill/>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694095050"/>
                  </a:ext>
                </a:extLst>
              </a:tr>
              <a:tr h="277398">
                <a:tc>
                  <a:txBody>
                    <a:bodyPr/>
                    <a:lstStyle/>
                    <a:p>
                      <a:r>
                        <a:rPr lang="en-US" sz="1200" dirty="0">
                          <a:effectLst/>
                        </a:rPr>
                        <a:t>N </a:t>
                      </a:r>
                      <a:r>
                        <a:rPr lang="ru-RU" sz="1200" dirty="0">
                          <a:effectLst/>
                        </a:rPr>
                        <a:t>п/п </a:t>
                      </a:r>
                    </a:p>
                  </a:txBody>
                  <a:tcPr marL="14600" marR="14600" marT="7300" marB="73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ru-RU" sz="1200">
                          <a:effectLst/>
                        </a:rPr>
                        <a:t>Наименование качественных критериев </a:t>
                      </a:r>
                    </a:p>
                  </a:txBody>
                  <a:tcPr marL="14600" marR="14600" marT="7300" marB="73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ru-RU" sz="1200" dirty="0">
                          <a:effectLst/>
                        </a:rPr>
                        <a:t>баллы оценки </a:t>
                      </a:r>
                    </a:p>
                  </a:txBody>
                  <a:tcPr marL="14600" marR="14600" marT="7300" marB="73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ru-RU" sz="1200">
                          <a:effectLst/>
                        </a:rPr>
                        <a:t>Требования к определению баллов оценки по качественным критериям </a:t>
                      </a:r>
                    </a:p>
                  </a:txBody>
                  <a:tcPr marL="14600" marR="14600" marT="7300" marB="73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ru-RU" sz="1200">
                          <a:effectLst/>
                        </a:rPr>
                        <a:t>Требования к описанию балла оценки качественного критерия </a:t>
                      </a:r>
                    </a:p>
                  </a:txBody>
                  <a:tcPr marL="14600" marR="14600" marT="7300" marB="73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69608399"/>
                  </a:ext>
                </a:extLst>
              </a:tr>
              <a:tr h="1981755">
                <a:tc>
                  <a:txBody>
                    <a:bodyPr/>
                    <a:lstStyle/>
                    <a:p>
                      <a:r>
                        <a:rPr lang="ru-RU" sz="1200" dirty="0">
                          <a:effectLst/>
                        </a:rPr>
                        <a:t>1.</a:t>
                      </a:r>
                    </a:p>
                  </a:txBody>
                  <a:tcPr marL="14600" marR="14600" marT="7300" marB="73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ru-RU" sz="1200" dirty="0">
                          <a:effectLst/>
                        </a:rPr>
                        <a:t>Наличие четко сформулированной цели инвестиционного проекта с определением показателей, </a:t>
                      </a:r>
                      <a:r>
                        <a:rPr lang="ru-RU" sz="1200" b="1" dirty="0">
                          <a:solidFill>
                            <a:srgbClr val="FF0000"/>
                          </a:solidFill>
                          <a:effectLst/>
                        </a:rPr>
                        <a:t>характеризующих результат реализации </a:t>
                      </a:r>
                      <a:r>
                        <a:rPr lang="ru-RU" sz="1200" dirty="0">
                          <a:effectLst/>
                        </a:rPr>
                        <a:t>инвестиционного проекта </a:t>
                      </a:r>
                    </a:p>
                  </a:txBody>
                  <a:tcPr marL="14600" marR="14600" marT="7300" marB="73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ru-RU" sz="1200">
                          <a:effectLst/>
                        </a:rPr>
                        <a:t>1; 0 </a:t>
                      </a:r>
                    </a:p>
                  </a:txBody>
                  <a:tcPr marL="14600" marR="14600" marT="7300" marB="73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ru-RU" sz="1200" dirty="0">
                          <a:effectLst/>
                        </a:rPr>
                        <a:t>Балл, равный 1, присваивается, если в паспорте инвестиционного проекта, финансирование которого планируется осуществлять полностью или частично за счет средств краевого бюджета (далее - паспорт инвестиционного проекта) и обосновании экономической целесообразности, объема и сроков осуществления капитальных вложений </a:t>
                      </a:r>
                      <a:r>
                        <a:rPr lang="ru-RU" sz="1200" b="1" dirty="0">
                          <a:solidFill>
                            <a:srgbClr val="FF0000"/>
                          </a:solidFill>
                          <a:effectLst/>
                        </a:rPr>
                        <a:t>дана четкая формулировка конечных социально-экономических результатов реализации инвестиционного проекта и определены показатели, характеризующие результат реализации инвестиционного проекта</a:t>
                      </a:r>
                      <a:r>
                        <a:rPr lang="ru-RU" sz="1200" dirty="0">
                          <a:effectLst/>
                        </a:rPr>
                        <a:t>. Балл, равный 0, присваивается в случае невыполнения указанных требований к баллу 1 </a:t>
                      </a:r>
                    </a:p>
                  </a:txBody>
                  <a:tcPr marL="14600" marR="14600" marT="7300" marB="73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ru-RU" sz="1200">
                          <a:effectLst/>
                        </a:rPr>
                        <a:t>Описывается цель и задачи инвестиционного проекта, показатели, характеризующие результат реализации инвестиционного проекта в соответствии с паспортом инвестиционного проекта и обоснованием экономической целесообразности, объема и сроков осуществления капитальных вложений </a:t>
                      </a:r>
                    </a:p>
                  </a:txBody>
                  <a:tcPr marL="14600" marR="14600" marT="7300" marB="73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87636911"/>
                  </a:ext>
                </a:extLst>
              </a:tr>
              <a:tr h="1810385">
                <a:tc>
                  <a:txBody>
                    <a:bodyPr/>
                    <a:lstStyle/>
                    <a:p>
                      <a:r>
                        <a:rPr lang="ru-RU" sz="1200">
                          <a:effectLst/>
                        </a:rPr>
                        <a:t>2.</a:t>
                      </a:r>
                    </a:p>
                  </a:txBody>
                  <a:tcPr marL="14600" marR="14600" marT="7300" marB="73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ru-RU" sz="1200" b="1" dirty="0">
                          <a:solidFill>
                            <a:srgbClr val="FF0000"/>
                          </a:solidFill>
                          <a:effectLst/>
                        </a:rPr>
                        <a:t>Соответствие цели </a:t>
                      </a:r>
                      <a:r>
                        <a:rPr lang="ru-RU" sz="1200" dirty="0">
                          <a:effectLst/>
                        </a:rPr>
                        <a:t>инвестиционного проекта приоритетам и целям, определенным </a:t>
                      </a:r>
                      <a:r>
                        <a:rPr lang="ru-RU" sz="1200" dirty="0">
                          <a:solidFill>
                            <a:srgbClr val="FF0000"/>
                          </a:solidFill>
                          <a:effectLst/>
                        </a:rPr>
                        <a:t>в прогнозах и программах социально-экономического развития Приморского края, государственных программах Приморского края и других стратегических документах Приморского края и Российской Федерации, в части развития Дальнего Востока и Приморского края </a:t>
                      </a:r>
                    </a:p>
                  </a:txBody>
                  <a:tcPr marL="14600" marR="14600" marT="7300" marB="73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ru-RU" sz="1200">
                          <a:effectLst/>
                        </a:rPr>
                        <a:t>1; 0 </a:t>
                      </a:r>
                    </a:p>
                  </a:txBody>
                  <a:tcPr marL="14600" marR="14600" marT="7300" marB="73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ru-RU" sz="1200" dirty="0">
                          <a:effectLst/>
                        </a:rPr>
                        <a:t>Балл, равный 1, </a:t>
                      </a:r>
                      <a:r>
                        <a:rPr lang="ru-RU" sz="1200" b="1" dirty="0">
                          <a:solidFill>
                            <a:srgbClr val="FF0000"/>
                          </a:solidFill>
                          <a:effectLst/>
                        </a:rPr>
                        <a:t>присваивается, если цель инвестиционного проекта соответствует одному из приоритетов и целей, определенных в прогнозах и программах</a:t>
                      </a:r>
                      <a:r>
                        <a:rPr lang="ru-RU" sz="1200" dirty="0">
                          <a:effectLst/>
                        </a:rPr>
                        <a:t> социально-экономического развития Приморского края, государственных программах Приморского края и других стратегических документах Приморского края и Российской Федерации, в части развития Дальнего Востока и Приморского края. Балл, равный 0, присваивается в случае невыполнения указанных требований к баллу 1 </a:t>
                      </a:r>
                    </a:p>
                  </a:txBody>
                  <a:tcPr marL="14600" marR="14600" marT="7300" marB="73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ru-RU" sz="1200" dirty="0">
                          <a:effectLst/>
                        </a:rPr>
                        <a:t>Приводятся реквизиты нормативных правовых актов, содержащих цели и приоритеты, которым соответствует цель инвестиционного проекта, а также приводится описание таких целей и приоритетов </a:t>
                      </a:r>
                    </a:p>
                  </a:txBody>
                  <a:tcPr marL="14600" marR="14600" marT="7300" marB="73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125937799"/>
                  </a:ext>
                </a:extLst>
              </a:tr>
            </a:tbl>
          </a:graphicData>
        </a:graphic>
      </p:graphicFrame>
      <p:sp>
        <p:nvSpPr>
          <p:cNvPr id="5" name="Rectangle 1">
            <a:extLst>
              <a:ext uri="{FF2B5EF4-FFF2-40B4-BE49-F238E27FC236}">
                <a16:creationId xmlns:a16="http://schemas.microsoft.com/office/drawing/2014/main" xmlns="" id="{58AC30D4-37C3-4F10-B637-E3E49B68A816}"/>
              </a:ext>
            </a:extLst>
          </p:cNvPr>
          <p:cNvSpPr>
            <a:spLocks noChangeArrowheads="1"/>
          </p:cNvSpPr>
          <p:nvPr/>
        </p:nvSpPr>
        <p:spPr bwMode="auto">
          <a:xfrm>
            <a:off x="-18172421" y="1234135"/>
            <a:ext cx="51112263"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800" b="1" i="0" u="none" strike="noStrike" cap="none" normalizeH="0" baseline="0">
                <a:ln>
                  <a:noFill/>
                </a:ln>
                <a:solidFill>
                  <a:schemeClr val="tx1"/>
                </a:solidFill>
                <a:effectLst/>
                <a:latin typeface="Arial" panose="020B0604020202020204" pitchFamily="34" charset="0"/>
              </a:rPr>
              <a:t>ТРЕБОВАНИЯ К ОПРЕДЕЛЕНИЮ БАЛЛОВ ОЦЕНКИ ПО КАЧЕСТВЕННЫМ КРИТЕРИЯМ</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647961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Прямоугольник 2">
            <a:extLst>
              <a:ext uri="{FF2B5EF4-FFF2-40B4-BE49-F238E27FC236}">
                <a16:creationId xmlns:a16="http://schemas.microsoft.com/office/drawing/2014/main" xmlns="" id="{1C692D61-A7B1-4B19-95A4-BCB6466E11D5}"/>
              </a:ext>
            </a:extLst>
          </p:cNvPr>
          <p:cNvSpPr/>
          <p:nvPr/>
        </p:nvSpPr>
        <p:spPr>
          <a:xfrm>
            <a:off x="467544" y="890714"/>
            <a:ext cx="8352928" cy="5586145"/>
          </a:xfrm>
          <a:prstGeom prst="rect">
            <a:avLst/>
          </a:prstGeom>
        </p:spPr>
        <p:txBody>
          <a:bodyPr wrap="square">
            <a:spAutoFit/>
          </a:bodyPr>
          <a:lstStyle/>
          <a:p>
            <a:pPr algn="ctr"/>
            <a:r>
              <a:rPr lang="ru-RU" sz="1200" b="1" dirty="0"/>
              <a:t>АДМИНИСТРАЦИЯ ПРИМОРСКОГО КРАЯ ПОСТАНОВЛЕНИЕ</a:t>
            </a:r>
          </a:p>
          <a:p>
            <a:pPr algn="ctr"/>
            <a:r>
              <a:rPr lang="ru-RU" sz="1200" b="1" dirty="0"/>
              <a:t>от 30 декабря 2014 года N 566-па</a:t>
            </a:r>
          </a:p>
          <a:p>
            <a:pPr algn="ctr"/>
            <a:r>
              <a:rPr lang="ru-RU" sz="1200" b="1" dirty="0"/>
              <a:t>ОБ УТВЕРЖДЕНИИ ПОРЯДКА ПРИНЯТИЯ РЕШЕНИЙ О РАЗРАБОТКЕ ГОСУДАРСТВЕННЫХ ПРОГРАММ ПРИМОРСКОГО КРАЯ, ФОРМИРОВАНИЯ, РЕАЛИЗАЦИИ И ПРОВЕДЕНИЯ ОЦЕНКИ ЭФФЕКТИВНОСТИ РЕАЛИЗАЦИИ ГОСУДАРСТВЕННЫХ ПРОГРАММ ПРИМОРСКОГО КРАЯ </a:t>
            </a:r>
          </a:p>
          <a:p>
            <a:pPr algn="ctr"/>
            <a:endParaRPr lang="ru-RU" dirty="0"/>
          </a:p>
          <a:p>
            <a:pPr algn="ctr"/>
            <a:r>
              <a:rPr lang="ru-RU" sz="1500" dirty="0"/>
              <a:t>Установить, что оценка эффективности реализации государственных программ Приморского края за 2014 год осуществляется органами исполнительной власти Приморского края - ответственными исполнителями государственных программ Приморского края в соответствии с </a:t>
            </a:r>
            <a:r>
              <a:rPr lang="ru-RU" sz="1500" b="1" dirty="0">
                <a:solidFill>
                  <a:srgbClr val="FF0000"/>
                </a:solidFill>
              </a:rPr>
              <a:t>методиками оценки </a:t>
            </a:r>
            <a:r>
              <a:rPr lang="ru-RU" sz="2400" b="1" dirty="0">
                <a:solidFill>
                  <a:srgbClr val="FF0000"/>
                </a:solidFill>
              </a:rPr>
              <a:t>их эффективности</a:t>
            </a:r>
            <a:r>
              <a:rPr lang="ru-RU" sz="1500" b="1" dirty="0">
                <a:solidFill>
                  <a:srgbClr val="FF0000"/>
                </a:solidFill>
              </a:rPr>
              <a:t>, действовавшими по состоянию на 31 декабря 2014 года</a:t>
            </a:r>
          </a:p>
          <a:p>
            <a:pPr algn="ctr"/>
            <a:endParaRPr lang="ru-RU" sz="1500" dirty="0"/>
          </a:p>
          <a:p>
            <a:pPr algn="ctr"/>
            <a:r>
              <a:rPr lang="ru-RU" sz="1500" dirty="0"/>
              <a:t>В обязательном порядке включаются показатели, установленные "дорожными картами" (планами мероприятий), планами-графиками мероприятий по достижению показателей, определенных указами Президента Российской Федерации;</a:t>
            </a:r>
            <a:br>
              <a:rPr lang="ru-RU" sz="1500" dirty="0"/>
            </a:br>
            <a:r>
              <a:rPr lang="ru-RU" sz="1500" dirty="0"/>
              <a:t/>
            </a:r>
            <a:br>
              <a:rPr lang="ru-RU" sz="1500" dirty="0"/>
            </a:br>
            <a:r>
              <a:rPr lang="ru-RU" sz="1500" dirty="0"/>
              <a:t>показатели, предусмотренные государственными программами Российской Федерации для субъектов Российской Федерации. При этом </a:t>
            </a:r>
            <a:r>
              <a:rPr lang="ru-RU" sz="1500" dirty="0">
                <a:solidFill>
                  <a:srgbClr val="FF0000"/>
                </a:solidFill>
              </a:rPr>
              <a:t>ухудшение значений соответствующих показателей не допускается;</a:t>
            </a:r>
          </a:p>
          <a:p>
            <a:pPr algn="ctr"/>
            <a:endParaRPr lang="ru-RU" sz="1500" dirty="0"/>
          </a:p>
          <a:p>
            <a:pPr algn="ctr"/>
            <a:r>
              <a:rPr lang="ru-RU" sz="1500" dirty="0"/>
              <a:t>При внесении изменений в ранее утвержденные государственные программы </a:t>
            </a:r>
            <a:r>
              <a:rPr lang="ru-RU" sz="1500" b="1" dirty="0">
                <a:solidFill>
                  <a:srgbClr val="FF0000"/>
                </a:solidFill>
              </a:rPr>
              <a:t>не допускается необоснованное ухудшение следующих основных характеристик: </a:t>
            </a:r>
          </a:p>
          <a:p>
            <a:pPr marL="285750" indent="-285750" algn="ctr">
              <a:buFont typeface="Arial" panose="020B0604020202020204" pitchFamily="34" charset="0"/>
              <a:buChar char="•"/>
            </a:pPr>
            <a:r>
              <a:rPr lang="ru-RU" sz="1500" b="1" dirty="0">
                <a:solidFill>
                  <a:srgbClr val="FF0000"/>
                </a:solidFill>
              </a:rPr>
              <a:t>показателей государственной программы;</a:t>
            </a:r>
          </a:p>
          <a:p>
            <a:pPr marL="285750" indent="-285750" algn="ctr">
              <a:buFont typeface="Arial" panose="020B0604020202020204" pitchFamily="34" charset="0"/>
              <a:buChar char="•"/>
            </a:pPr>
            <a:r>
              <a:rPr lang="ru-RU" sz="1500" b="1" dirty="0">
                <a:solidFill>
                  <a:srgbClr val="FF0000"/>
                </a:solidFill>
              </a:rPr>
              <a:t>результатов, которые должны быть получены в ходе выполнения государственной программы.</a:t>
            </a:r>
          </a:p>
        </p:txBody>
      </p:sp>
    </p:spTree>
    <p:extLst>
      <p:ext uri="{BB962C8B-B14F-4D97-AF65-F5344CB8AC3E}">
        <p14:creationId xmlns:p14="http://schemas.microsoft.com/office/powerpoint/2010/main" val="41308108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xmlns="" id="{93E40DCD-04D5-4CD5-9A55-CE3B43163EC8}"/>
              </a:ext>
            </a:extLst>
          </p:cNvPr>
          <p:cNvSpPr/>
          <p:nvPr/>
        </p:nvSpPr>
        <p:spPr>
          <a:xfrm>
            <a:off x="611560" y="1203540"/>
            <a:ext cx="7920880" cy="4839786"/>
          </a:xfrm>
          <a:prstGeom prst="rect">
            <a:avLst/>
          </a:prstGeom>
        </p:spPr>
        <p:txBody>
          <a:bodyPr wrap="square">
            <a:spAutoFit/>
          </a:bodyPr>
          <a:lstStyle/>
          <a:p>
            <a:pPr marR="34925" algn="ctr">
              <a:spcAft>
                <a:spcPts val="0"/>
              </a:spcAft>
              <a:tabLst>
                <a:tab pos="450215" algn="l"/>
              </a:tabLst>
            </a:pPr>
            <a:r>
              <a:rPr lang="ru-RU" b="1" cap="all" dirty="0">
                <a:latin typeface="Times New Roman" panose="02020603050405020304" pitchFamily="18" charset="0"/>
                <a:ea typeface="Times New Roman" panose="02020603050405020304" pitchFamily="18" charset="0"/>
              </a:rPr>
              <a:t>отчет</a:t>
            </a:r>
            <a:endParaRPr lang="ru-RU" sz="1600" dirty="0">
              <a:latin typeface="Times New Roman" panose="02020603050405020304" pitchFamily="18" charset="0"/>
              <a:ea typeface="Times New Roman" panose="02020603050405020304" pitchFamily="18" charset="0"/>
            </a:endParaRPr>
          </a:p>
          <a:p>
            <a:pPr marR="34925" algn="ctr">
              <a:spcAft>
                <a:spcPts val="0"/>
              </a:spcAft>
            </a:pPr>
            <a:r>
              <a:rPr lang="ru-RU" sz="1600" b="1" cap="all" dirty="0">
                <a:latin typeface="Times New Roman" panose="02020603050405020304" pitchFamily="18" charset="0"/>
                <a:ea typeface="Times New Roman" panose="02020603050405020304" pitchFamily="18" charset="0"/>
              </a:rPr>
              <a:t>о результатах экспертно-аналитического мероприятия</a:t>
            </a:r>
            <a:endParaRPr lang="ru-RU" sz="1600" dirty="0">
              <a:latin typeface="Times New Roman" panose="02020603050405020304" pitchFamily="18" charset="0"/>
              <a:ea typeface="Times New Roman" panose="02020603050405020304" pitchFamily="18" charset="0"/>
            </a:endParaRPr>
          </a:p>
          <a:p>
            <a:pPr>
              <a:spcAft>
                <a:spcPts val="0"/>
              </a:spcAft>
            </a:pPr>
            <a:r>
              <a:rPr lang="ru-RU" b="1" dirty="0">
                <a:latin typeface="Times New Roman" panose="02020603050405020304" pitchFamily="18" charset="0"/>
                <a:ea typeface="Times New Roman" panose="02020603050405020304" pitchFamily="18" charset="0"/>
              </a:rPr>
              <a:t> </a:t>
            </a:r>
            <a:endParaRPr lang="ru-RU" sz="1600" dirty="0">
              <a:latin typeface="Times New Roman" panose="02020603050405020304" pitchFamily="18" charset="0"/>
              <a:ea typeface="Times New Roman" panose="02020603050405020304" pitchFamily="18" charset="0"/>
            </a:endParaRPr>
          </a:p>
          <a:p>
            <a:pPr algn="ctr">
              <a:spcAft>
                <a:spcPts val="0"/>
              </a:spcAft>
            </a:pPr>
            <a:r>
              <a:rPr lang="ru-RU" b="1" dirty="0">
                <a:latin typeface="Times New Roman" panose="02020603050405020304" pitchFamily="18" charset="0"/>
                <a:ea typeface="Times New Roman" panose="02020603050405020304" pitchFamily="18" charset="0"/>
              </a:rPr>
              <a:t>"Оценка достижения поставленных целей и решения задач муниципальных программ на основе целевых индикаторов и показателей в привязке к выделенным бюджетным ассигнованиям </a:t>
            </a:r>
            <a:endParaRPr lang="ru-RU" sz="1600" dirty="0">
              <a:latin typeface="Times New Roman" panose="02020603050405020304" pitchFamily="18" charset="0"/>
              <a:ea typeface="Times New Roman" panose="02020603050405020304" pitchFamily="18" charset="0"/>
            </a:endParaRPr>
          </a:p>
          <a:p>
            <a:pPr algn="ctr">
              <a:spcAft>
                <a:spcPts val="0"/>
              </a:spcAft>
            </a:pPr>
            <a:r>
              <a:rPr lang="ru-RU" b="1" dirty="0">
                <a:latin typeface="Times New Roman" panose="02020603050405020304" pitchFamily="18" charset="0"/>
                <a:ea typeface="Times New Roman" panose="02020603050405020304" pitchFamily="18" charset="0"/>
              </a:rPr>
              <a:t>за период 2014 – 2016 годов"</a:t>
            </a:r>
            <a:endParaRPr lang="ru-RU" sz="1600" dirty="0">
              <a:latin typeface="Times New Roman" panose="02020603050405020304" pitchFamily="18" charset="0"/>
              <a:ea typeface="Times New Roman" panose="02020603050405020304" pitchFamily="18" charset="0"/>
            </a:endParaRPr>
          </a:p>
          <a:p>
            <a:pPr algn="ctr">
              <a:spcAft>
                <a:spcPts val="0"/>
              </a:spcAft>
            </a:pPr>
            <a:r>
              <a:rPr lang="ru-RU" b="1" dirty="0">
                <a:latin typeface="Times New Roman" panose="02020603050405020304" pitchFamily="18" charset="0"/>
                <a:ea typeface="Times New Roman" panose="02020603050405020304" pitchFamily="18" charset="0"/>
              </a:rPr>
              <a:t> </a:t>
            </a:r>
            <a:endParaRPr lang="ru-RU" sz="1600" dirty="0">
              <a:latin typeface="Times New Roman" panose="02020603050405020304" pitchFamily="18" charset="0"/>
              <a:ea typeface="Times New Roman" panose="02020603050405020304" pitchFamily="18" charset="0"/>
            </a:endParaRPr>
          </a:p>
          <a:p>
            <a:pPr algn="ctr">
              <a:spcAft>
                <a:spcPts val="0"/>
              </a:spcAft>
            </a:pPr>
            <a:r>
              <a:rPr lang="ru-RU" sz="1600" i="1" dirty="0">
                <a:latin typeface="Times New Roman" panose="02020603050405020304" pitchFamily="18" charset="0"/>
                <a:ea typeface="Times New Roman" panose="02020603050405020304" pitchFamily="18" charset="0"/>
              </a:rPr>
              <a:t>(утвержден решением Коллегии Контрольно-счетной палаты города Владивостока от 27.10.2017  протокол № 7)</a:t>
            </a:r>
          </a:p>
          <a:p>
            <a:pPr algn="ctr">
              <a:spcAft>
                <a:spcPts val="0"/>
              </a:spcAft>
            </a:pPr>
            <a:endParaRPr lang="ru-RU" sz="1050" i="1" dirty="0">
              <a:effectLst/>
              <a:latin typeface="Times New Roman" panose="02020603050405020304" pitchFamily="18" charset="0"/>
              <a:ea typeface="Times New Roman" panose="02020603050405020304" pitchFamily="18" charset="0"/>
            </a:endParaRPr>
          </a:p>
          <a:p>
            <a:r>
              <a:rPr lang="ru-RU" dirty="0"/>
              <a:t>Выявлены основные проблемы:</a:t>
            </a:r>
          </a:p>
          <a:p>
            <a:endParaRPr lang="ru-RU" dirty="0"/>
          </a:p>
          <a:p>
            <a:pPr lvl="0"/>
            <a:r>
              <a:rPr lang="ru-RU" b="1" dirty="0">
                <a:solidFill>
                  <a:srgbClr val="FF0000"/>
                </a:solidFill>
              </a:rPr>
              <a:t>Проблема финансового обеспечения</a:t>
            </a:r>
            <a:r>
              <a:rPr lang="ru-RU" dirty="0">
                <a:solidFill>
                  <a:srgbClr val="FF0000"/>
                </a:solidFill>
              </a:rPr>
              <a:t> </a:t>
            </a:r>
            <a:r>
              <a:rPr lang="ru-RU" dirty="0"/>
              <a:t>и ежегодное существенное сокращение запланированных расходов на основные мероприятия. В итоге муниципальные программы претерпели существенные изменения по отношению к первоначальным редакциям. </a:t>
            </a:r>
            <a:endParaRPr lang="ru-RU" sz="1600" dirty="0"/>
          </a:p>
          <a:p>
            <a:pPr algn="ctr">
              <a:spcAft>
                <a:spcPts val="0"/>
              </a:spcAft>
            </a:pP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909082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t>Результативность программ</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xmlns="" id="{93E40DCD-04D5-4CD5-9A55-CE3B43163EC8}"/>
              </a:ext>
            </a:extLst>
          </p:cNvPr>
          <p:cNvSpPr/>
          <p:nvPr/>
        </p:nvSpPr>
        <p:spPr>
          <a:xfrm>
            <a:off x="611560" y="1203540"/>
            <a:ext cx="7920880" cy="5178341"/>
          </a:xfrm>
          <a:prstGeom prst="rect">
            <a:avLst/>
          </a:prstGeom>
        </p:spPr>
        <p:txBody>
          <a:bodyPr wrap="square">
            <a:spAutoFit/>
          </a:bodyPr>
          <a:lstStyle/>
          <a:p>
            <a:pPr algn="ctr">
              <a:spcAft>
                <a:spcPts val="0"/>
              </a:spcAft>
            </a:pPr>
            <a:endParaRPr lang="ru-RU" sz="1050" i="1" dirty="0">
              <a:effectLst/>
              <a:latin typeface="Times New Roman" panose="02020603050405020304" pitchFamily="18" charset="0"/>
              <a:ea typeface="Times New Roman" panose="02020603050405020304" pitchFamily="18" charset="0"/>
            </a:endParaRPr>
          </a:p>
          <a:p>
            <a:r>
              <a:rPr lang="ru-RU" sz="1600" b="1" u="sng" dirty="0"/>
              <a:t>Пример:</a:t>
            </a:r>
          </a:p>
          <a:p>
            <a:pPr lvl="0"/>
            <a:endParaRPr lang="ru-RU" sz="1600" dirty="0"/>
          </a:p>
          <a:p>
            <a:r>
              <a:rPr lang="ru-RU" sz="1600" dirty="0"/>
              <a:t>Сокращение объемов финансирования на реконструкцию (строительство) спортивных объектов </a:t>
            </a:r>
            <a:r>
              <a:rPr lang="ru-RU" sz="1600" b="1" i="1" dirty="0"/>
              <a:t>МП "Развитие физической культуры и спорта" </a:t>
            </a:r>
            <a:r>
              <a:rPr lang="ru-RU" sz="1600" dirty="0"/>
              <a:t>привело к тому, что из программы, направленной на развитие, к 2016 году </a:t>
            </a:r>
            <a:r>
              <a:rPr lang="ru-RU" sz="1600" b="1" dirty="0">
                <a:solidFill>
                  <a:srgbClr val="FF0000"/>
                </a:solidFill>
              </a:rPr>
              <a:t>она трансформировалась в форму поддержки</a:t>
            </a:r>
            <a:r>
              <a:rPr lang="ru-RU" sz="1600" b="1" i="1" dirty="0">
                <a:solidFill>
                  <a:srgbClr val="FF0000"/>
                </a:solidFill>
              </a:rPr>
              <a:t> </a:t>
            </a:r>
            <a:r>
              <a:rPr lang="ru-RU" sz="1600" b="1" dirty="0">
                <a:solidFill>
                  <a:srgbClr val="FF0000"/>
                </a:solidFill>
              </a:rPr>
              <a:t>физической культуры и спорта</a:t>
            </a:r>
            <a:r>
              <a:rPr lang="ru-RU" sz="1600" dirty="0"/>
              <a:t>, в которой преобладают расходы на мероприятия по привлечению населения города к занятиям физической культурой и спортом. В общем объеме расходов программы указанные расходы к 2016 году составили 92 %.</a:t>
            </a:r>
          </a:p>
          <a:p>
            <a:endParaRPr lang="ru-RU" sz="1600" dirty="0"/>
          </a:p>
          <a:p>
            <a:r>
              <a:rPr lang="ru-RU" sz="1600" dirty="0"/>
              <a:t>Муниципальная программа </a:t>
            </a:r>
            <a:r>
              <a:rPr lang="ru-RU" sz="1600" b="1" dirty="0"/>
              <a:t>"Содержание муниципального жилищного фонда" </a:t>
            </a:r>
            <a:r>
              <a:rPr lang="ru-RU" sz="1600" dirty="0"/>
              <a:t>к 2016 году вообще перестала нести функцию программы как таковой. В ней осталось только два направления расходов </a:t>
            </a:r>
            <a:r>
              <a:rPr lang="ru-RU" sz="1600" b="1" dirty="0">
                <a:solidFill>
                  <a:srgbClr val="FF0000"/>
                </a:solidFill>
              </a:rPr>
              <a:t>содержание органа администрации </a:t>
            </a:r>
            <a:r>
              <a:rPr lang="ru-RU" sz="1600" dirty="0"/>
              <a:t>– ответственного исполнителя программы и подотчетного казенного учреждения. Все мероприятия, связанные с ремонтом жилищного фонда перешли в непрограммную часть бюджета, </a:t>
            </a:r>
            <a:r>
              <a:rPr lang="ru-RU" sz="1600" b="1" dirty="0"/>
              <a:t>так как выполняются с 2016 года только по исполнительным листам</a:t>
            </a:r>
            <a:r>
              <a:rPr lang="ru-RU" sz="1600" dirty="0"/>
              <a:t>. Администрация города прислушалась к мнению КСП по поводу этой программы, с 2018 года она </a:t>
            </a:r>
            <a:r>
              <a:rPr lang="ru-RU" sz="1600" b="1" dirty="0">
                <a:solidFill>
                  <a:srgbClr val="FF0000"/>
                </a:solidFill>
              </a:rPr>
              <a:t>закрыта. </a:t>
            </a:r>
          </a:p>
          <a:p>
            <a:pPr lvl="0"/>
            <a:endParaRPr lang="ru-RU" sz="1600" dirty="0"/>
          </a:p>
          <a:p>
            <a:pPr algn="ctr">
              <a:spcAft>
                <a:spcPts val="0"/>
              </a:spcAft>
            </a:pP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101554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t>Результативность программ</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xmlns="" id="{93E40DCD-04D5-4CD5-9A55-CE3B43163EC8}"/>
              </a:ext>
            </a:extLst>
          </p:cNvPr>
          <p:cNvSpPr/>
          <p:nvPr/>
        </p:nvSpPr>
        <p:spPr>
          <a:xfrm>
            <a:off x="611560" y="1203540"/>
            <a:ext cx="7920880" cy="500137"/>
          </a:xfrm>
          <a:prstGeom prst="rect">
            <a:avLst/>
          </a:prstGeom>
        </p:spPr>
        <p:txBody>
          <a:bodyPr wrap="square">
            <a:spAutoFit/>
          </a:bodyPr>
          <a:lstStyle/>
          <a:p>
            <a:pPr algn="ctr">
              <a:spcAft>
                <a:spcPts val="0"/>
              </a:spcAft>
            </a:pPr>
            <a:endParaRPr lang="ru-RU" sz="1050" i="1" dirty="0">
              <a:effectLst/>
              <a:latin typeface="Times New Roman" panose="02020603050405020304" pitchFamily="18" charset="0"/>
              <a:ea typeface="Times New Roman" panose="02020603050405020304" pitchFamily="18" charset="0"/>
            </a:endParaRPr>
          </a:p>
          <a:p>
            <a:pPr algn="ctr">
              <a:spcAft>
                <a:spcPts val="0"/>
              </a:spcAft>
            </a:pPr>
            <a:endParaRPr lang="ru-RU" sz="1600" dirty="0">
              <a:effectLst/>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xmlns="" id="{030DACAC-B40B-4CA8-AD6E-A42BDA140BFD}"/>
              </a:ext>
            </a:extLst>
          </p:cNvPr>
          <p:cNvSpPr/>
          <p:nvPr/>
        </p:nvSpPr>
        <p:spPr>
          <a:xfrm>
            <a:off x="611560" y="915249"/>
            <a:ext cx="8136904" cy="5401479"/>
          </a:xfrm>
          <a:prstGeom prst="rect">
            <a:avLst/>
          </a:prstGeom>
        </p:spPr>
        <p:txBody>
          <a:bodyPr wrap="square">
            <a:spAutoFit/>
          </a:bodyPr>
          <a:lstStyle/>
          <a:p>
            <a:pPr algn="just">
              <a:spcAft>
                <a:spcPts val="0"/>
              </a:spcAft>
              <a:tabLst>
                <a:tab pos="450215" algn="l"/>
              </a:tabLst>
            </a:pPr>
            <a:r>
              <a:rPr lang="ru-RU" sz="1500" b="1" dirty="0">
                <a:solidFill>
                  <a:srgbClr val="FF0000"/>
                </a:solidFill>
                <a:latin typeface="Arial" panose="020B0604020202020204" pitchFamily="34" charset="0"/>
                <a:ea typeface="SimSun" panose="02010600030101010101" pitchFamily="2" charset="-122"/>
                <a:cs typeface="Arial" panose="020B0604020202020204" pitchFamily="34" charset="0"/>
              </a:rPr>
              <a:t>Недостатки в применении целевых индикаторов и показателей, не позволяющие достоверно охарактеризовать степень достижения цели, решения задач программ и эффективность реализации программных мероприятий</a:t>
            </a:r>
          </a:p>
          <a:p>
            <a:pPr algn="just">
              <a:spcAft>
                <a:spcPts val="0"/>
              </a:spcAft>
              <a:tabLst>
                <a:tab pos="450215" algn="l"/>
              </a:tabLst>
            </a:pPr>
            <a:endParaRPr lang="ru-RU" sz="1500" dirty="0">
              <a:latin typeface="Arial" panose="020B0604020202020204" pitchFamily="34" charset="0"/>
              <a:ea typeface="SimSun" panose="02010600030101010101" pitchFamily="2" charset="-122"/>
              <a:cs typeface="Arial" panose="020B0604020202020204" pitchFamily="34" charset="0"/>
            </a:endParaRPr>
          </a:p>
          <a:p>
            <a:pPr indent="450215" algn="just"/>
            <a:r>
              <a:rPr lang="ru-RU" sz="1500" dirty="0">
                <a:latin typeface="Arial" panose="020B0604020202020204" pitchFamily="34" charset="0"/>
                <a:cs typeface="Arial" panose="020B0604020202020204" pitchFamily="34" charset="0"/>
              </a:rPr>
              <a:t>Например, в одной из муниципальных программ показатель "количество информационных материалов о профилактике социально значимых заболеваний и навыках здорового образа жизни, размещенных на официальном сайте администрации города" </a:t>
            </a:r>
            <a:r>
              <a:rPr lang="ru-RU" sz="1500" b="1" dirty="0">
                <a:solidFill>
                  <a:srgbClr val="FF0000"/>
                </a:solidFill>
                <a:latin typeface="Arial" panose="020B0604020202020204" pitchFamily="34" charset="0"/>
                <a:cs typeface="Arial" panose="020B0604020202020204" pitchFamily="34" charset="0"/>
              </a:rPr>
              <a:t>призван характеризовать повышение уровня информированности населения </a:t>
            </a:r>
            <a:r>
              <a:rPr lang="ru-RU" sz="1500" dirty="0">
                <a:latin typeface="Arial" panose="020B0604020202020204" pitchFamily="34" charset="0"/>
                <a:cs typeface="Arial" panose="020B0604020202020204" pitchFamily="34" charset="0"/>
              </a:rPr>
              <a:t>по  вопросам сохранения и укрепления здоровья. Вместе с тем само по себе  количество информационных материалов размещенных на официальном сайте </a:t>
            </a:r>
            <a:r>
              <a:rPr lang="ru-RU" sz="1500" b="1" dirty="0">
                <a:solidFill>
                  <a:srgbClr val="FF0000"/>
                </a:solidFill>
                <a:latin typeface="Arial" panose="020B0604020202020204" pitchFamily="34" charset="0"/>
                <a:cs typeface="Arial" panose="020B0604020202020204" pitchFamily="34" charset="0"/>
              </a:rPr>
              <a:t>не может характеризовать повышение уровня информированности</a:t>
            </a:r>
            <a:r>
              <a:rPr lang="ru-RU" sz="1500" dirty="0">
                <a:latin typeface="Arial" panose="020B0604020202020204" pitchFamily="34" charset="0"/>
                <a:cs typeface="Arial" panose="020B0604020202020204" pitchFamily="34" charset="0"/>
              </a:rPr>
              <a:t>, так как</a:t>
            </a:r>
            <a:r>
              <a:rPr lang="ru-RU" sz="1500" b="1" u="sng" dirty="0">
                <a:solidFill>
                  <a:srgbClr val="FF0000"/>
                </a:solidFill>
                <a:latin typeface="Arial" panose="020B0604020202020204" pitchFamily="34" charset="0"/>
                <a:cs typeface="Arial" panose="020B0604020202020204" pitchFamily="34" charset="0"/>
              </a:rPr>
              <a:t> не позволяет установить количество человек, получивших информацию </a:t>
            </a:r>
            <a:r>
              <a:rPr lang="ru-RU" sz="1500" dirty="0">
                <a:latin typeface="Arial" panose="020B0604020202020204" pitchFamily="34" charset="0"/>
                <a:cs typeface="Arial" panose="020B0604020202020204" pitchFamily="34" charset="0"/>
              </a:rPr>
              <a:t>по вопросам ведения здорового образа жизни через официальный сайт администрации города.</a:t>
            </a:r>
          </a:p>
          <a:p>
            <a:pPr indent="450215" algn="just">
              <a:spcAft>
                <a:spcPts val="0"/>
              </a:spcAft>
            </a:pPr>
            <a:r>
              <a:rPr lang="ru-RU" sz="1500" dirty="0">
                <a:latin typeface="Arial" panose="020B0604020202020204" pitchFamily="34" charset="0"/>
                <a:ea typeface="SimSun" panose="02010600030101010101" pitchFamily="2" charset="-122"/>
                <a:cs typeface="Arial" panose="020B0604020202020204" pitchFamily="34" charset="0"/>
              </a:rPr>
              <a:t>В некоторых программах для характеристики повышения уровня применяются </a:t>
            </a:r>
            <a:r>
              <a:rPr lang="ru-RU" sz="1500" b="1" dirty="0">
                <a:solidFill>
                  <a:srgbClr val="FF0000"/>
                </a:solidFill>
                <a:latin typeface="Arial" panose="020B0604020202020204" pitchFamily="34" charset="0"/>
                <a:ea typeface="SimSun" panose="02010600030101010101" pitchFamily="2" charset="-122"/>
                <a:cs typeface="Arial" panose="020B0604020202020204" pitchFamily="34" charset="0"/>
              </a:rPr>
              <a:t>показатели в числовом выражении</a:t>
            </a:r>
            <a:r>
              <a:rPr lang="ru-RU" sz="1500" dirty="0">
                <a:latin typeface="Arial" panose="020B0604020202020204" pitchFamily="34" charset="0"/>
                <a:ea typeface="SimSun" panose="02010600030101010101" pitchFamily="2" charset="-122"/>
                <a:cs typeface="Arial" panose="020B0604020202020204" pitchFamily="34" charset="0"/>
              </a:rPr>
              <a:t>. Например, для характеристики повышения уровня доступности для инвалидов применены такие показатели, как: "число доступных для инвалидов и других маломобильных групп населения приоритетных объектов дошкольного образования, расположенных в зданиях, находящихся в муниципальной собственности" и "число приобретенного наземного электрического транспорта общего пользования, оборудованного для перевозки маломобильных групп населения". Вместе с тем, </a:t>
            </a:r>
            <a:r>
              <a:rPr lang="ru-RU" sz="1500" b="1" dirty="0">
                <a:solidFill>
                  <a:srgbClr val="FF0000"/>
                </a:solidFill>
                <a:latin typeface="Arial" panose="020B0604020202020204" pitchFamily="34" charset="0"/>
                <a:ea typeface="SimSun" panose="02010600030101010101" pitchFamily="2" charset="-122"/>
                <a:cs typeface="Arial" panose="020B0604020202020204" pitchFamily="34" charset="0"/>
              </a:rPr>
              <a:t>количественные показатели не могут характеризовать повышение уровня</a:t>
            </a:r>
            <a:r>
              <a:rPr lang="ru-RU" sz="1500" dirty="0">
                <a:latin typeface="Arial" panose="020B0604020202020204" pitchFamily="34" charset="0"/>
                <a:ea typeface="SimSun" panose="02010600030101010101" pitchFamily="2" charset="-122"/>
                <a:cs typeface="Arial" panose="020B0604020202020204" pitchFamily="34" charset="0"/>
              </a:rPr>
              <a:t>, так как определение уровня предполагает соотношение  числа доступных объектов к общему числу.</a:t>
            </a:r>
            <a:r>
              <a:rPr lang="ru-RU" sz="1500" dirty="0">
                <a:highlight>
                  <a:srgbClr val="FFFF00"/>
                </a:highlight>
                <a:latin typeface="Arial" panose="020B0604020202020204" pitchFamily="34" charset="0"/>
                <a:ea typeface="SimSun" panose="02010600030101010101" pitchFamily="2" charset="-122"/>
                <a:cs typeface="Arial" panose="020B0604020202020204" pitchFamily="34" charset="0"/>
              </a:rPr>
              <a:t> </a:t>
            </a:r>
            <a:endParaRPr lang="ru-RU" sz="1500" dirty="0">
              <a:effectLst/>
              <a:latin typeface="Arial" panose="020B0604020202020204" pitchFamily="34"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416574387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t>Результативность программ</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xmlns="" id="{93E40DCD-04D5-4CD5-9A55-CE3B43163EC8}"/>
              </a:ext>
            </a:extLst>
          </p:cNvPr>
          <p:cNvSpPr/>
          <p:nvPr/>
        </p:nvSpPr>
        <p:spPr>
          <a:xfrm>
            <a:off x="611560" y="1203540"/>
            <a:ext cx="7920880" cy="500137"/>
          </a:xfrm>
          <a:prstGeom prst="rect">
            <a:avLst/>
          </a:prstGeom>
        </p:spPr>
        <p:txBody>
          <a:bodyPr wrap="square">
            <a:spAutoFit/>
          </a:bodyPr>
          <a:lstStyle/>
          <a:p>
            <a:pPr algn="ctr">
              <a:spcAft>
                <a:spcPts val="0"/>
              </a:spcAft>
            </a:pPr>
            <a:endParaRPr lang="ru-RU" sz="1050" i="1" dirty="0">
              <a:effectLst/>
              <a:latin typeface="Times New Roman" panose="02020603050405020304" pitchFamily="18" charset="0"/>
              <a:ea typeface="Times New Roman" panose="02020603050405020304" pitchFamily="18" charset="0"/>
            </a:endParaRPr>
          </a:p>
          <a:p>
            <a:pPr algn="ctr">
              <a:spcAft>
                <a:spcPts val="0"/>
              </a:spcAft>
            </a:pPr>
            <a:endParaRPr lang="ru-RU" sz="1600" dirty="0">
              <a:effectLst/>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xmlns="" id="{4CBF3CB7-CA48-4BB8-822E-EB3E45BFDE48}"/>
              </a:ext>
            </a:extLst>
          </p:cNvPr>
          <p:cNvSpPr/>
          <p:nvPr/>
        </p:nvSpPr>
        <p:spPr>
          <a:xfrm>
            <a:off x="899592" y="1601416"/>
            <a:ext cx="7632848" cy="4724370"/>
          </a:xfrm>
          <a:prstGeom prst="rect">
            <a:avLst/>
          </a:prstGeom>
        </p:spPr>
        <p:txBody>
          <a:bodyPr wrap="square">
            <a:spAutoFit/>
          </a:bodyPr>
          <a:lstStyle/>
          <a:p>
            <a:pPr indent="450215" algn="just">
              <a:spcAft>
                <a:spcPts val="0"/>
              </a:spcAft>
            </a:pPr>
            <a:r>
              <a:rPr lang="ru-RU" sz="1500" b="1" dirty="0">
                <a:solidFill>
                  <a:srgbClr val="FF0000"/>
                </a:solidFill>
                <a:latin typeface="Arial" panose="020B0604020202020204" pitchFamily="34" charset="0"/>
                <a:ea typeface="SimSun" panose="02010600030101010101" pitchFamily="2" charset="-122"/>
                <a:cs typeface="Arial" panose="020B0604020202020204" pitchFamily="34" charset="0"/>
              </a:rPr>
              <a:t>По отдельным муниципальным программам корректировка целевых индикаторов</a:t>
            </a:r>
            <a:r>
              <a:rPr lang="ru-RU" sz="1500" dirty="0">
                <a:solidFill>
                  <a:srgbClr val="FF0000"/>
                </a:solidFill>
                <a:latin typeface="Arial" panose="020B0604020202020204" pitchFamily="34" charset="0"/>
                <a:ea typeface="SimSun" panose="02010600030101010101" pitchFamily="2" charset="-122"/>
                <a:cs typeface="Arial" panose="020B0604020202020204" pitchFamily="34" charset="0"/>
              </a:rPr>
              <a:t>  </a:t>
            </a:r>
            <a:r>
              <a:rPr lang="ru-RU" sz="1500" dirty="0">
                <a:latin typeface="Arial" panose="020B0604020202020204" pitchFamily="34" charset="0"/>
                <a:ea typeface="SimSun" panose="02010600030101010101" pitchFamily="2" charset="-122"/>
                <a:cs typeface="Arial" panose="020B0604020202020204" pitchFamily="34" charset="0"/>
              </a:rPr>
              <a:t>и показателей производилась </a:t>
            </a:r>
            <a:r>
              <a:rPr lang="ru-RU" sz="1500" u="sng" dirty="0">
                <a:solidFill>
                  <a:srgbClr val="FF0000"/>
                </a:solidFill>
                <a:latin typeface="Arial" panose="020B0604020202020204" pitchFamily="34" charset="0"/>
                <a:ea typeface="SimSun" panose="02010600030101010101" pitchFamily="2" charset="-122"/>
                <a:cs typeface="Arial" panose="020B0604020202020204" pitchFamily="34" charset="0"/>
              </a:rPr>
              <a:t>незадолго до окончания отчетного периода</a:t>
            </a:r>
            <a:r>
              <a:rPr lang="ru-RU" sz="1500" dirty="0">
                <a:latin typeface="Arial" panose="020B0604020202020204" pitchFamily="34" charset="0"/>
                <a:ea typeface="SimSun" panose="02010600030101010101" pitchFamily="2" charset="-122"/>
                <a:cs typeface="Arial" panose="020B0604020202020204" pitchFamily="34" charset="0"/>
              </a:rPr>
              <a:t>, когда ответственный исполнитель уже </a:t>
            </a:r>
            <a:r>
              <a:rPr lang="ru-RU" sz="1500" u="sng" dirty="0">
                <a:solidFill>
                  <a:srgbClr val="FF0000"/>
                </a:solidFill>
                <a:latin typeface="Arial" panose="020B0604020202020204" pitchFamily="34" charset="0"/>
                <a:ea typeface="SimSun" panose="02010600030101010101" pitchFamily="2" charset="-122"/>
                <a:cs typeface="Arial" panose="020B0604020202020204" pitchFamily="34" charset="0"/>
              </a:rPr>
              <a:t>владел</a:t>
            </a:r>
            <a:r>
              <a:rPr lang="ru-RU" sz="1500" dirty="0">
                <a:latin typeface="Arial" panose="020B0604020202020204" pitchFamily="34" charset="0"/>
                <a:ea typeface="SimSun" panose="02010600030101010101" pitchFamily="2" charset="-122"/>
                <a:cs typeface="Arial" panose="020B0604020202020204" pitchFamily="34" charset="0"/>
              </a:rPr>
              <a:t> информацией о реально достигнутых значениях целевых индикаторов (показателей), что </a:t>
            </a:r>
            <a:r>
              <a:rPr lang="ru-RU" sz="1500" u="sng" dirty="0">
                <a:solidFill>
                  <a:srgbClr val="FF0000"/>
                </a:solidFill>
                <a:latin typeface="Arial" panose="020B0604020202020204" pitchFamily="34" charset="0"/>
                <a:ea typeface="SimSun" panose="02010600030101010101" pitchFamily="2" charset="-122"/>
                <a:cs typeface="Arial" panose="020B0604020202020204" pitchFamily="34" charset="0"/>
              </a:rPr>
              <a:t>можно расценить как "подведение" плановых значений под фактически достигнутые</a:t>
            </a:r>
            <a:r>
              <a:rPr lang="ru-RU" sz="1500" dirty="0">
                <a:latin typeface="Arial" panose="020B0604020202020204" pitchFamily="34" charset="0"/>
                <a:ea typeface="SimSun" panose="02010600030101010101" pitchFamily="2" charset="-122"/>
                <a:cs typeface="Arial" panose="020B0604020202020204" pitchFamily="34" charset="0"/>
              </a:rPr>
              <a:t>, с целью </a:t>
            </a:r>
            <a:r>
              <a:rPr lang="ru-RU" sz="1500" u="sng" dirty="0">
                <a:solidFill>
                  <a:srgbClr val="FF0000"/>
                </a:solidFill>
                <a:latin typeface="Arial" panose="020B0604020202020204" pitchFamily="34" charset="0"/>
                <a:ea typeface="SimSun" panose="02010600030101010101" pitchFamily="2" charset="-122"/>
                <a:cs typeface="Arial" panose="020B0604020202020204" pitchFamily="34" charset="0"/>
              </a:rPr>
              <a:t>получения</a:t>
            </a:r>
            <a:r>
              <a:rPr lang="ru-RU" sz="1500" dirty="0">
                <a:latin typeface="Arial" panose="020B0604020202020204" pitchFamily="34" charset="0"/>
                <a:ea typeface="SimSun" panose="02010600030101010101" pitchFamily="2" charset="-122"/>
                <a:cs typeface="Arial" panose="020B0604020202020204" pitchFamily="34" charset="0"/>
              </a:rPr>
              <a:t> высоких </a:t>
            </a:r>
            <a:r>
              <a:rPr lang="ru-RU" sz="1500" u="sng" dirty="0">
                <a:solidFill>
                  <a:srgbClr val="FF0000"/>
                </a:solidFill>
                <a:latin typeface="Arial" panose="020B0604020202020204" pitchFamily="34" charset="0"/>
                <a:ea typeface="SimSun" panose="02010600030101010101" pitchFamily="2" charset="-122"/>
                <a:cs typeface="Arial" panose="020B0604020202020204" pitchFamily="34" charset="0"/>
              </a:rPr>
              <a:t>показателей эффективности </a:t>
            </a:r>
            <a:r>
              <a:rPr lang="ru-RU" sz="1500" dirty="0">
                <a:latin typeface="Arial" panose="020B0604020202020204" pitchFamily="34" charset="0"/>
                <a:ea typeface="SimSun" panose="02010600030101010101" pitchFamily="2" charset="-122"/>
                <a:cs typeface="Arial" panose="020B0604020202020204" pitchFamily="34" charset="0"/>
              </a:rPr>
              <a:t>реализации мероприятий программы. </a:t>
            </a:r>
          </a:p>
          <a:p>
            <a:pPr indent="450215" algn="just">
              <a:spcAft>
                <a:spcPts val="0"/>
              </a:spcAft>
            </a:pPr>
            <a:endParaRPr lang="ru-RU" sz="1500" dirty="0">
              <a:latin typeface="Arial" panose="020B0604020202020204" pitchFamily="34" charset="0"/>
              <a:ea typeface="SimSun" panose="02010600030101010101" pitchFamily="2" charset="-122"/>
              <a:cs typeface="Arial" panose="020B0604020202020204" pitchFamily="34" charset="0"/>
            </a:endParaRPr>
          </a:p>
          <a:p>
            <a:pPr indent="450215" algn="just">
              <a:spcAft>
                <a:spcPts val="0"/>
              </a:spcAft>
            </a:pPr>
            <a:r>
              <a:rPr lang="ru-RU" sz="1500" dirty="0">
                <a:latin typeface="Arial" panose="020B0604020202020204" pitchFamily="34" charset="0"/>
                <a:ea typeface="SimSun" panose="02010600030101010101" pitchFamily="2" charset="-122"/>
                <a:cs typeface="Arial" panose="020B0604020202020204" pitchFamily="34" charset="0"/>
              </a:rPr>
              <a:t>Такой пример, показатель "количество лиц, среди которых распространена печатная продукция санитарно-просветительской направленности" одной из муниципальных программ</a:t>
            </a:r>
            <a:r>
              <a:rPr lang="ru-RU" sz="1500" b="1" i="1" dirty="0">
                <a:latin typeface="Arial" panose="020B0604020202020204" pitchFamily="34" charset="0"/>
                <a:ea typeface="SimSun" panose="02010600030101010101" pitchFamily="2" charset="-122"/>
                <a:cs typeface="Arial" panose="020B0604020202020204" pitchFamily="34" charset="0"/>
              </a:rPr>
              <a:t> </a:t>
            </a:r>
            <a:r>
              <a:rPr lang="ru-RU" sz="1500" dirty="0">
                <a:latin typeface="Arial" panose="020B0604020202020204" pitchFamily="34" charset="0"/>
                <a:ea typeface="SimSun" panose="02010600030101010101" pitchFamily="2" charset="-122"/>
                <a:cs typeface="Arial" panose="020B0604020202020204" pitchFamily="34" charset="0"/>
              </a:rPr>
              <a:t>скорректирован незадолго до окончания отчетного периода (28 декабря 2015 года) в </a:t>
            </a:r>
            <a:r>
              <a:rPr lang="ru-RU" sz="1500" u="sng" dirty="0">
                <a:solidFill>
                  <a:srgbClr val="FF0000"/>
                </a:solidFill>
                <a:latin typeface="Arial" panose="020B0604020202020204" pitchFamily="34" charset="0"/>
                <a:ea typeface="SimSun" panose="02010600030101010101" pitchFamily="2" charset="-122"/>
                <a:cs typeface="Arial" panose="020B0604020202020204" pitchFamily="34" charset="0"/>
              </a:rPr>
              <a:t>сторону уменьшения </a:t>
            </a:r>
            <a:r>
              <a:rPr lang="ru-RU" sz="1500" dirty="0">
                <a:latin typeface="Arial" panose="020B0604020202020204" pitchFamily="34" charset="0"/>
                <a:ea typeface="SimSun" panose="02010600030101010101" pitchFamily="2" charset="-122"/>
                <a:cs typeface="Arial" panose="020B0604020202020204" pitchFamily="34" charset="0"/>
              </a:rPr>
              <a:t>с 135 тысяч 500 человек до 32 тысяч 700 человек, в результате выполнение показателя составило 100,0 %.</a:t>
            </a:r>
          </a:p>
          <a:p>
            <a:pPr indent="450215" algn="just">
              <a:spcAft>
                <a:spcPts val="0"/>
              </a:spcAft>
            </a:pPr>
            <a:endParaRPr lang="ru-RU" sz="1600" dirty="0">
              <a:effectLst/>
              <a:latin typeface="Arial" panose="020B0604020202020204" pitchFamily="34" charset="0"/>
              <a:ea typeface="SimSun" panose="02010600030101010101" pitchFamily="2" charset="-122"/>
              <a:cs typeface="Arial" panose="020B0604020202020204" pitchFamily="34" charset="0"/>
            </a:endParaRPr>
          </a:p>
          <a:p>
            <a:r>
              <a:rPr lang="ru-RU" dirty="0"/>
              <a:t>Классификатор нарушений</a:t>
            </a:r>
            <a:r>
              <a:rPr lang="ru-RU" b="1" dirty="0"/>
              <a:t>, </a:t>
            </a:r>
            <a:endParaRPr lang="ru-RU" dirty="0"/>
          </a:p>
          <a:p>
            <a:r>
              <a:rPr lang="ru-RU" b="1" dirty="0">
                <a:solidFill>
                  <a:srgbClr val="FF0000"/>
                </a:solidFill>
              </a:rPr>
              <a:t>выявляемых в ходе внешнего государственного аудита (контроля)</a:t>
            </a:r>
            <a:endParaRPr lang="ru-RU" dirty="0">
              <a:solidFill>
                <a:srgbClr val="FF0000"/>
              </a:solidFill>
            </a:endParaRPr>
          </a:p>
          <a:p>
            <a:r>
              <a:rPr lang="ru-RU" dirty="0"/>
              <a:t>(в редакции от 22 декабря 2015 г.)</a:t>
            </a:r>
          </a:p>
          <a:p>
            <a:pPr indent="450215" algn="just">
              <a:spcAft>
                <a:spcPts val="0"/>
              </a:spcAft>
            </a:pPr>
            <a:r>
              <a:rPr lang="ru-RU" dirty="0"/>
              <a:t>1.2.3. Нарушение порядка проведения оценки планируемой эффективности реализации государственных (муниципальных) программ</a:t>
            </a:r>
            <a:endParaRPr lang="ru-RU" sz="1600" dirty="0">
              <a:effectLst/>
              <a:latin typeface="Arial" panose="020B0604020202020204" pitchFamily="34"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2827787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Прямоугольник 2">
            <a:extLst>
              <a:ext uri="{FF2B5EF4-FFF2-40B4-BE49-F238E27FC236}">
                <a16:creationId xmlns:a16="http://schemas.microsoft.com/office/drawing/2014/main" xmlns="" id="{1C692D61-A7B1-4B19-95A4-BCB6466E11D5}"/>
              </a:ext>
            </a:extLst>
          </p:cNvPr>
          <p:cNvSpPr/>
          <p:nvPr/>
        </p:nvSpPr>
        <p:spPr>
          <a:xfrm>
            <a:off x="755576" y="890714"/>
            <a:ext cx="8064896" cy="4247317"/>
          </a:xfrm>
          <a:prstGeom prst="rect">
            <a:avLst/>
          </a:prstGeom>
        </p:spPr>
        <p:txBody>
          <a:bodyPr wrap="square">
            <a:spAutoFit/>
          </a:bodyPr>
          <a:lstStyle/>
          <a:p>
            <a:pPr algn="ctr"/>
            <a:r>
              <a:rPr lang="ru-RU" dirty="0"/>
              <a:t>АДМИНИСТРАЦИЯ ПРИМОРСКОГО КРАЯ</a:t>
            </a:r>
          </a:p>
          <a:p>
            <a:pPr algn="ctr"/>
            <a:r>
              <a:rPr lang="ru-RU" dirty="0"/>
              <a:t>ПОСТАНОВЛЕНИЕ</a:t>
            </a:r>
          </a:p>
          <a:p>
            <a:pPr algn="ctr"/>
            <a:r>
              <a:rPr lang="ru-RU" dirty="0"/>
              <a:t>от 30 декабря 2014 года N 566-па</a:t>
            </a:r>
          </a:p>
          <a:p>
            <a:pPr algn="ctr"/>
            <a:r>
              <a:rPr lang="ru-RU" dirty="0"/>
              <a:t>ОБ УТВЕРЖДЕНИИ ПОРЯДКА ПРИНЯТИЯ РЕШЕНИЙ О РАЗРАБОТКЕ ГОСУДАРСТВЕННЫХ ПРОГРАММ ПРИМОРСКОГО КРАЯ, ФОРМИРОВАНИЯ, РЕАЛИЗАЦИИ И ПРОВЕДЕНИЯ ОЦЕНКИ ЭФФЕКТИВНОСТИ РЕАЛИЗАЦИИ ГОСУДАРСТВЕННЫХ ПРОГРАММ ПРИМОРСКОГО КРАЯ </a:t>
            </a:r>
          </a:p>
          <a:p>
            <a:pPr algn="ctr"/>
            <a:endParaRPr lang="ru-RU" dirty="0"/>
          </a:p>
          <a:p>
            <a:pPr algn="ctr"/>
            <a:endParaRPr lang="ru-RU" dirty="0"/>
          </a:p>
          <a:p>
            <a:pPr algn="ctr"/>
            <a:r>
              <a:rPr lang="ru-RU" dirty="0"/>
              <a:t>При внесении изменений в ранее утвержденные государственные программы </a:t>
            </a:r>
            <a:r>
              <a:rPr lang="ru-RU" b="1" dirty="0">
                <a:solidFill>
                  <a:srgbClr val="FF0000"/>
                </a:solidFill>
              </a:rPr>
              <a:t>не допускается необоснованное ухудшение следующих основных характеристик: </a:t>
            </a:r>
          </a:p>
          <a:p>
            <a:pPr marL="285750" indent="-285750" algn="ctr">
              <a:buFont typeface="Arial" panose="020B0604020202020204" pitchFamily="34" charset="0"/>
              <a:buChar char="•"/>
            </a:pPr>
            <a:r>
              <a:rPr lang="ru-RU" b="1" dirty="0">
                <a:solidFill>
                  <a:srgbClr val="FF0000"/>
                </a:solidFill>
              </a:rPr>
              <a:t>показателей государственной программы;</a:t>
            </a:r>
          </a:p>
          <a:p>
            <a:pPr marL="285750" indent="-285750" algn="ctr">
              <a:buFont typeface="Arial" panose="020B0604020202020204" pitchFamily="34" charset="0"/>
              <a:buChar char="•"/>
            </a:pPr>
            <a:r>
              <a:rPr lang="ru-RU" b="1" dirty="0">
                <a:solidFill>
                  <a:srgbClr val="FF0000"/>
                </a:solidFill>
              </a:rPr>
              <a:t>результатов, которые должны быть получены в ходе выполнения государственной программы.</a:t>
            </a:r>
          </a:p>
        </p:txBody>
      </p:sp>
    </p:spTree>
    <p:extLst>
      <p:ext uri="{BB962C8B-B14F-4D97-AF65-F5344CB8AC3E}">
        <p14:creationId xmlns:p14="http://schemas.microsoft.com/office/powerpoint/2010/main" val="16656182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t>Результативность программ</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xmlns="" id="{93E40DCD-04D5-4CD5-9A55-CE3B43163EC8}"/>
              </a:ext>
            </a:extLst>
          </p:cNvPr>
          <p:cNvSpPr/>
          <p:nvPr/>
        </p:nvSpPr>
        <p:spPr>
          <a:xfrm>
            <a:off x="611560" y="1203540"/>
            <a:ext cx="7920880" cy="500137"/>
          </a:xfrm>
          <a:prstGeom prst="rect">
            <a:avLst/>
          </a:prstGeom>
        </p:spPr>
        <p:txBody>
          <a:bodyPr wrap="square">
            <a:spAutoFit/>
          </a:bodyPr>
          <a:lstStyle/>
          <a:p>
            <a:pPr algn="ctr">
              <a:spcAft>
                <a:spcPts val="0"/>
              </a:spcAft>
            </a:pPr>
            <a:endParaRPr lang="ru-RU" sz="1050" i="1" dirty="0">
              <a:effectLst/>
              <a:latin typeface="Times New Roman" panose="02020603050405020304" pitchFamily="18" charset="0"/>
              <a:ea typeface="Times New Roman" panose="02020603050405020304" pitchFamily="18" charset="0"/>
            </a:endParaRPr>
          </a:p>
          <a:p>
            <a:pPr algn="ctr">
              <a:spcAft>
                <a:spcPts val="0"/>
              </a:spcAft>
            </a:pPr>
            <a:endParaRPr lang="ru-RU" sz="1600" dirty="0">
              <a:effectLst/>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xmlns="" id="{DFE9EAB4-69DA-41F0-ADBA-9C02894E124B}"/>
              </a:ext>
            </a:extLst>
          </p:cNvPr>
          <p:cNvSpPr/>
          <p:nvPr/>
        </p:nvSpPr>
        <p:spPr>
          <a:xfrm>
            <a:off x="917848" y="1305342"/>
            <a:ext cx="7614592" cy="3385542"/>
          </a:xfrm>
          <a:prstGeom prst="rect">
            <a:avLst/>
          </a:prstGeom>
        </p:spPr>
        <p:txBody>
          <a:bodyPr wrap="square">
            <a:spAutoFit/>
          </a:bodyPr>
          <a:lstStyle/>
          <a:p>
            <a:pPr indent="449580" algn="just">
              <a:spcAft>
                <a:spcPts val="0"/>
              </a:spcAft>
            </a:pPr>
            <a:r>
              <a:rPr lang="ru-RU" dirty="0">
                <a:latin typeface="Arial" panose="020B0604020202020204" pitchFamily="34" charset="0"/>
                <a:ea typeface="SimSun" panose="02010600030101010101" pitchFamily="2" charset="-122"/>
                <a:cs typeface="Arial" panose="020B0604020202020204" pitchFamily="34" charset="0"/>
              </a:rPr>
              <a:t>Установлено,</a:t>
            </a:r>
            <a:r>
              <a:rPr lang="ru-RU" b="1" dirty="0">
                <a:latin typeface="Arial" panose="020B0604020202020204" pitchFamily="34" charset="0"/>
                <a:ea typeface="SimSun" panose="02010600030101010101" pitchFamily="2" charset="-122"/>
                <a:cs typeface="Arial" panose="020B0604020202020204" pitchFamily="34" charset="0"/>
              </a:rPr>
              <a:t> </a:t>
            </a:r>
            <a:r>
              <a:rPr lang="ru-RU" dirty="0">
                <a:latin typeface="Arial" panose="020B0604020202020204" pitchFamily="34" charset="0"/>
                <a:ea typeface="SimSun" panose="02010600030101010101" pitchFamily="2" charset="-122"/>
                <a:cs typeface="Arial" panose="020B0604020202020204" pitchFamily="34" charset="0"/>
              </a:rPr>
              <a:t>что</a:t>
            </a:r>
            <a:r>
              <a:rPr lang="ru-RU" b="1" dirty="0">
                <a:latin typeface="Arial" panose="020B0604020202020204" pitchFamily="34" charset="0"/>
                <a:ea typeface="SimSun" panose="02010600030101010101" pitchFamily="2" charset="-122"/>
                <a:cs typeface="Arial" panose="020B0604020202020204" pitchFamily="34" charset="0"/>
              </a:rPr>
              <a:t> </a:t>
            </a:r>
            <a:r>
              <a:rPr lang="ru-RU" dirty="0">
                <a:latin typeface="Arial" panose="020B0604020202020204" pitchFamily="34" charset="0"/>
                <a:ea typeface="SimSun" panose="02010600030101010101" pitchFamily="2" charset="-122"/>
                <a:cs typeface="Arial" panose="020B0604020202020204" pitchFamily="34" charset="0"/>
              </a:rPr>
              <a:t>за три года исследованного периода на разработку  проектно-сметной документации, </a:t>
            </a:r>
            <a:r>
              <a:rPr lang="ru-RU" b="1" dirty="0">
                <a:solidFill>
                  <a:srgbClr val="FF0000"/>
                </a:solidFill>
                <a:latin typeface="Arial" panose="020B0604020202020204" pitchFamily="34" charset="0"/>
                <a:ea typeface="SimSun" panose="02010600030101010101" pitchFamily="2" charset="-122"/>
                <a:cs typeface="Arial" panose="020B0604020202020204" pitchFamily="34" charset="0"/>
              </a:rPr>
              <a:t>которая оказалась </a:t>
            </a:r>
            <a:r>
              <a:rPr lang="ru-RU" b="1" u="sng" dirty="0">
                <a:solidFill>
                  <a:srgbClr val="FF0000"/>
                </a:solidFill>
                <a:latin typeface="Arial" panose="020B0604020202020204" pitchFamily="34" charset="0"/>
                <a:ea typeface="SimSun" panose="02010600030101010101" pitchFamily="2" charset="-122"/>
                <a:cs typeface="Arial" panose="020B0604020202020204" pitchFamily="34" charset="0"/>
              </a:rPr>
              <a:t>невостребованной</a:t>
            </a:r>
            <a:r>
              <a:rPr lang="ru-RU" b="1" dirty="0">
                <a:solidFill>
                  <a:srgbClr val="FF0000"/>
                </a:solidFill>
                <a:latin typeface="Arial" panose="020B0604020202020204" pitchFamily="34" charset="0"/>
                <a:ea typeface="SimSun" panose="02010600030101010101" pitchFamily="2" charset="-122"/>
                <a:cs typeface="Arial" panose="020B0604020202020204" pitchFamily="34" charset="0"/>
              </a:rPr>
              <a:t> администрацией города направлено свыше 114 млн рублей. </a:t>
            </a:r>
          </a:p>
          <a:p>
            <a:pPr indent="449580" algn="just">
              <a:spcAft>
                <a:spcPts val="0"/>
              </a:spcAft>
            </a:pPr>
            <a:endParaRPr lang="ru-RU" dirty="0">
              <a:latin typeface="Arial" panose="020B0604020202020204" pitchFamily="34" charset="0"/>
              <a:ea typeface="SimSun" panose="02010600030101010101" pitchFamily="2" charset="-122"/>
              <a:cs typeface="Arial" panose="020B0604020202020204" pitchFamily="34" charset="0"/>
            </a:endParaRPr>
          </a:p>
          <a:p>
            <a:pPr indent="449580" algn="just">
              <a:spcAft>
                <a:spcPts val="0"/>
              </a:spcAft>
            </a:pPr>
            <a:r>
              <a:rPr lang="ru-RU" dirty="0">
                <a:latin typeface="Arial" panose="020B0604020202020204" pitchFamily="34" charset="0"/>
                <a:ea typeface="SimSun" panose="02010600030101010101" pitchFamily="2" charset="-122"/>
                <a:cs typeface="Arial" panose="020B0604020202020204" pitchFamily="34" charset="0"/>
              </a:rPr>
              <a:t>Сделан вывод, что в случае отсутствия </a:t>
            </a:r>
            <a:r>
              <a:rPr lang="ru-RU" b="1" dirty="0">
                <a:latin typeface="Arial" panose="020B0604020202020204" pitchFamily="34" charset="0"/>
                <a:ea typeface="SimSun" panose="02010600030101010101" pitchFamily="2" charset="-122"/>
                <a:cs typeface="Arial" panose="020B0604020202020204" pitchFamily="34" charset="0"/>
              </a:rPr>
              <a:t> </a:t>
            </a:r>
            <a:r>
              <a:rPr lang="ru-RU" dirty="0">
                <a:latin typeface="Arial" panose="020B0604020202020204" pitchFamily="34" charset="0"/>
                <a:ea typeface="SimSun" panose="02010600030101010101" pitchFamily="2" charset="-122"/>
                <a:cs typeface="Arial" panose="020B0604020202020204" pitchFamily="34" charset="0"/>
              </a:rPr>
              <a:t>в дальнейшем</a:t>
            </a:r>
            <a:r>
              <a:rPr lang="ru-RU" b="1" dirty="0">
                <a:latin typeface="Arial" panose="020B0604020202020204" pitchFamily="34" charset="0"/>
                <a:ea typeface="SimSun" panose="02010600030101010101" pitchFamily="2" charset="-122"/>
                <a:cs typeface="Arial" panose="020B0604020202020204" pitchFamily="34" charset="0"/>
              </a:rPr>
              <a:t> </a:t>
            </a:r>
            <a:r>
              <a:rPr lang="ru-RU" dirty="0">
                <a:latin typeface="Arial" panose="020B0604020202020204" pitchFamily="34" charset="0"/>
                <a:ea typeface="SimSun" panose="02010600030101010101" pitchFamily="2" charset="-122"/>
                <a:cs typeface="Arial" panose="020B0604020202020204" pitchFamily="34" charset="0"/>
              </a:rPr>
              <a:t>принятых решений по строительству (реконструкции), </a:t>
            </a:r>
            <a:r>
              <a:rPr lang="ru-RU" u="sng" dirty="0">
                <a:solidFill>
                  <a:srgbClr val="FF0000"/>
                </a:solidFill>
                <a:latin typeface="Arial" panose="020B0604020202020204" pitchFamily="34" charset="0"/>
                <a:ea typeface="SimSun" panose="02010600030101010101" pitchFamily="2" charset="-122"/>
                <a:cs typeface="Arial" panose="020B0604020202020204" pitchFamily="34" charset="0"/>
              </a:rPr>
              <a:t>имеется риск</a:t>
            </a:r>
            <a:r>
              <a:rPr lang="ru-RU" b="1" u="sng" dirty="0">
                <a:solidFill>
                  <a:srgbClr val="FF0000"/>
                </a:solidFill>
                <a:latin typeface="Arial" panose="020B0604020202020204" pitchFamily="34" charset="0"/>
                <a:ea typeface="SimSun" panose="02010600030101010101" pitchFamily="2" charset="-122"/>
                <a:cs typeface="Arial" panose="020B0604020202020204" pitchFamily="34" charset="0"/>
              </a:rPr>
              <a:t> </a:t>
            </a:r>
            <a:r>
              <a:rPr lang="ru-RU" u="sng" dirty="0">
                <a:solidFill>
                  <a:srgbClr val="FF0000"/>
                </a:solidFill>
                <a:latin typeface="Arial" panose="020B0604020202020204" pitchFamily="34" charset="0"/>
                <a:ea typeface="SimSun" panose="02010600030101010101" pitchFamily="2" charset="-122"/>
                <a:cs typeface="Arial" panose="020B0604020202020204" pitchFamily="34" charset="0"/>
              </a:rPr>
              <a:t>безрезультатности данных расходов. </a:t>
            </a:r>
            <a:r>
              <a:rPr lang="ru-RU" dirty="0">
                <a:latin typeface="Arial" panose="020B0604020202020204" pitchFamily="34" charset="0"/>
                <a:ea typeface="SimSun" panose="02010600030101010101" pitchFamily="2" charset="-122"/>
                <a:cs typeface="Arial" panose="020B0604020202020204" pitchFamily="34" charset="0"/>
              </a:rPr>
              <a:t>Равно, как и риск устаревания разработанной проектно-сметной документации и, как следствие, </a:t>
            </a:r>
            <a:r>
              <a:rPr lang="ru-RU" u="sng" dirty="0">
                <a:solidFill>
                  <a:srgbClr val="FF0000"/>
                </a:solidFill>
                <a:latin typeface="Arial" panose="020B0604020202020204" pitchFamily="34" charset="0"/>
                <a:ea typeface="SimSun" panose="02010600030101010101" pitchFamily="2" charset="-122"/>
                <a:cs typeface="Arial" panose="020B0604020202020204" pitchFamily="34" charset="0"/>
              </a:rPr>
              <a:t>дополнительной нагрузки </a:t>
            </a:r>
            <a:r>
              <a:rPr lang="ru-RU" dirty="0">
                <a:latin typeface="Arial" panose="020B0604020202020204" pitchFamily="34" charset="0"/>
                <a:ea typeface="SimSun" panose="02010600030101010101" pitchFamily="2" charset="-122"/>
                <a:cs typeface="Arial" panose="020B0604020202020204" pitchFamily="34" charset="0"/>
              </a:rPr>
              <a:t>на бюджет, связанной с необходимостью ее корректировки.</a:t>
            </a:r>
            <a:r>
              <a:rPr lang="ru-RU" dirty="0">
                <a:latin typeface="Times New Roman" panose="02020603050405020304" pitchFamily="18" charset="0"/>
                <a:ea typeface="SimSun" panose="02010600030101010101" pitchFamily="2" charset="-122"/>
              </a:rPr>
              <a:t> </a:t>
            </a:r>
          </a:p>
          <a:p>
            <a:pPr indent="449580" algn="just">
              <a:spcAft>
                <a:spcPts val="0"/>
              </a:spcAft>
            </a:pPr>
            <a:endParaRPr lang="ru-RU" sz="1600" dirty="0">
              <a:effectLst/>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4017799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t>Результативность программ</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xmlns="" id="{93E40DCD-04D5-4CD5-9A55-CE3B43163EC8}"/>
              </a:ext>
            </a:extLst>
          </p:cNvPr>
          <p:cNvSpPr/>
          <p:nvPr/>
        </p:nvSpPr>
        <p:spPr>
          <a:xfrm>
            <a:off x="611560" y="1203540"/>
            <a:ext cx="7920880" cy="500137"/>
          </a:xfrm>
          <a:prstGeom prst="rect">
            <a:avLst/>
          </a:prstGeom>
        </p:spPr>
        <p:txBody>
          <a:bodyPr wrap="square">
            <a:spAutoFit/>
          </a:bodyPr>
          <a:lstStyle/>
          <a:p>
            <a:pPr algn="ctr">
              <a:spcAft>
                <a:spcPts val="0"/>
              </a:spcAft>
            </a:pPr>
            <a:endParaRPr lang="ru-RU" sz="1050" i="1" dirty="0">
              <a:effectLst/>
              <a:latin typeface="Times New Roman" panose="02020603050405020304" pitchFamily="18" charset="0"/>
              <a:ea typeface="Times New Roman" panose="02020603050405020304" pitchFamily="18" charset="0"/>
            </a:endParaRPr>
          </a:p>
          <a:p>
            <a:pPr algn="ctr">
              <a:spcAft>
                <a:spcPts val="0"/>
              </a:spcAft>
            </a:pPr>
            <a:endParaRPr lang="ru-RU" sz="1600" dirty="0">
              <a:effectLst/>
              <a:latin typeface="Times New Roman" panose="02020603050405020304" pitchFamily="18" charset="0"/>
              <a:ea typeface="Times New Roman" panose="02020603050405020304" pitchFamily="18" charset="0"/>
            </a:endParaRPr>
          </a:p>
        </p:txBody>
      </p:sp>
      <p:sp>
        <p:nvSpPr>
          <p:cNvPr id="4" name="Прямоугольник 3">
            <a:extLst>
              <a:ext uri="{FF2B5EF4-FFF2-40B4-BE49-F238E27FC236}">
                <a16:creationId xmlns:a16="http://schemas.microsoft.com/office/drawing/2014/main" xmlns="" id="{B73910B6-1AEB-4114-B3A1-42611EB61328}"/>
              </a:ext>
            </a:extLst>
          </p:cNvPr>
          <p:cNvSpPr/>
          <p:nvPr/>
        </p:nvSpPr>
        <p:spPr>
          <a:xfrm>
            <a:off x="611560" y="1423801"/>
            <a:ext cx="7920880" cy="4816575"/>
          </a:xfrm>
          <a:prstGeom prst="rect">
            <a:avLst/>
          </a:prstGeom>
        </p:spPr>
        <p:txBody>
          <a:bodyPr wrap="square">
            <a:spAutoFit/>
          </a:bodyPr>
          <a:lstStyle/>
          <a:p>
            <a:pPr indent="450215" algn="just">
              <a:lnSpc>
                <a:spcPct val="107000"/>
              </a:lnSpc>
              <a:spcAft>
                <a:spcPts val="0"/>
              </a:spcAft>
            </a:pPr>
            <a:r>
              <a:rPr lang="ru-RU" sz="1500" dirty="0">
                <a:latin typeface="Arial" panose="020B0604020202020204" pitchFamily="34" charset="0"/>
                <a:ea typeface="Calibri" panose="020F0502020204030204" pitchFamily="34" charset="0"/>
                <a:cs typeface="Arial" panose="020B0604020202020204" pitchFamily="34" charset="0"/>
              </a:rPr>
              <a:t>В стандарте внешнего государственного аудита (контроля) СГА 104 «Аудит эффективности» определено следующее:</a:t>
            </a:r>
          </a:p>
          <a:p>
            <a:pPr indent="450215" algn="just">
              <a:lnSpc>
                <a:spcPct val="107000"/>
              </a:lnSpc>
              <a:spcAft>
                <a:spcPts val="0"/>
              </a:spcAft>
            </a:pPr>
            <a:r>
              <a:rPr lang="ru-RU" sz="1500" b="1" dirty="0">
                <a:latin typeface="Arial" panose="020B0604020202020204" pitchFamily="34" charset="0"/>
                <a:ea typeface="Calibri" panose="020F0502020204030204" pitchFamily="34" charset="0"/>
                <a:cs typeface="Arial" panose="020B0604020202020204" pitchFamily="34" charset="0"/>
              </a:rPr>
              <a:t>«Результативность»</a:t>
            </a:r>
            <a:r>
              <a:rPr lang="ru-RU" sz="1500" dirty="0">
                <a:latin typeface="Arial" panose="020B0604020202020204" pitchFamily="34" charset="0"/>
                <a:ea typeface="Calibri" panose="020F0502020204030204" pitchFamily="34" charset="0"/>
                <a:cs typeface="Arial" panose="020B0604020202020204" pitchFamily="34" charset="0"/>
              </a:rPr>
              <a:t> - характеризуется достижением объектом аудита эффективности наилучших результатов с </a:t>
            </a:r>
            <a:r>
              <a:rPr lang="ru-RU" sz="1500" u="sng" dirty="0">
                <a:solidFill>
                  <a:srgbClr val="FF0000"/>
                </a:solidFill>
                <a:latin typeface="Arial" panose="020B0604020202020204" pitchFamily="34" charset="0"/>
                <a:ea typeface="Calibri" panose="020F0502020204030204" pitchFamily="34" charset="0"/>
                <a:cs typeface="Arial" panose="020B0604020202020204" pitchFamily="34" charset="0"/>
              </a:rPr>
              <a:t>использованием определенного объема </a:t>
            </a:r>
            <a:r>
              <a:rPr lang="ru-RU" sz="1500" dirty="0">
                <a:latin typeface="Arial" panose="020B0604020202020204" pitchFamily="34" charset="0"/>
                <a:ea typeface="Calibri" panose="020F0502020204030204" pitchFamily="34" charset="0"/>
                <a:cs typeface="Arial" panose="020B0604020202020204" pitchFamily="34" charset="0"/>
              </a:rPr>
              <a:t>федеральных и иных ресурсов. </a:t>
            </a:r>
          </a:p>
          <a:p>
            <a:pPr indent="450215" algn="just">
              <a:lnSpc>
                <a:spcPct val="107000"/>
              </a:lnSpc>
              <a:spcAft>
                <a:spcPts val="0"/>
              </a:spcAft>
            </a:pPr>
            <a:r>
              <a:rPr lang="ru-RU" sz="1500" i="1" u="sng" dirty="0">
                <a:latin typeface="Arial" panose="020B0604020202020204" pitchFamily="34" charset="0"/>
                <a:cs typeface="Arial" panose="020B0604020202020204" pitchFamily="34" charset="0"/>
              </a:rPr>
              <a:t>Следовательно, определенный объем ресурсов соответствует первоначально принятому финансовому обеспечению </a:t>
            </a:r>
            <a:r>
              <a:rPr lang="ru-RU" sz="1500" b="1" i="1" u="sng" dirty="0">
                <a:solidFill>
                  <a:srgbClr val="FF0000"/>
                </a:solidFill>
                <a:latin typeface="Arial" panose="020B0604020202020204" pitchFamily="34" charset="0"/>
                <a:cs typeface="Arial" panose="020B0604020202020204" pitchFamily="34" charset="0"/>
              </a:rPr>
              <a:t>Программ </a:t>
            </a:r>
            <a:r>
              <a:rPr lang="ru-RU" sz="1500" i="1" u="sng" dirty="0">
                <a:latin typeface="Arial" panose="020B0604020202020204" pitchFamily="34" charset="0"/>
                <a:cs typeface="Arial" panose="020B0604020202020204" pitchFamily="34" charset="0"/>
              </a:rPr>
              <a:t>из средств бюджетов. </a:t>
            </a:r>
            <a:r>
              <a:rPr lang="ru-RU" sz="1500" i="1" dirty="0">
                <a:latin typeface="Arial" panose="020B0604020202020204" pitchFamily="34" charset="0"/>
                <a:cs typeface="Arial" panose="020B0604020202020204" pitchFamily="34" charset="0"/>
              </a:rPr>
              <a:t>За счет снижения объемов финансирования формируются условия для </a:t>
            </a:r>
            <a:r>
              <a:rPr lang="ru-RU" sz="1500" i="1" u="sng" dirty="0">
                <a:latin typeface="Arial" panose="020B0604020202020204" pitchFamily="34" charset="0"/>
                <a:cs typeface="Arial" panose="020B0604020202020204" pitchFamily="34" charset="0"/>
              </a:rPr>
              <a:t>не достижения</a:t>
            </a:r>
            <a:r>
              <a:rPr lang="ru-RU" sz="1500" i="1" dirty="0">
                <a:latin typeface="Arial" panose="020B0604020202020204" pitchFamily="34" charset="0"/>
                <a:cs typeface="Arial" panose="020B0604020202020204" pitchFamily="34" charset="0"/>
              </a:rPr>
              <a:t> цели </a:t>
            </a:r>
            <a:r>
              <a:rPr lang="ru-RU" sz="1500" b="1" i="1" dirty="0">
                <a:solidFill>
                  <a:srgbClr val="FF0000"/>
                </a:solidFill>
                <a:latin typeface="Arial" panose="020B0604020202020204" pitchFamily="34" charset="0"/>
                <a:cs typeface="Arial" panose="020B0604020202020204" pitchFamily="34" charset="0"/>
              </a:rPr>
              <a:t>Программ.</a:t>
            </a:r>
            <a:r>
              <a:rPr lang="ru-RU" sz="1500" i="1" dirty="0">
                <a:latin typeface="Arial" panose="020B0604020202020204" pitchFamily="34" charset="0"/>
                <a:cs typeface="Arial" panose="020B0604020202020204" pitchFamily="34" charset="0"/>
              </a:rPr>
              <a:t> </a:t>
            </a:r>
            <a:endParaRPr lang="ru-RU" sz="1500" u="sng" dirty="0">
              <a:latin typeface="Arial" panose="020B0604020202020204" pitchFamily="34" charset="0"/>
              <a:ea typeface="Calibri" panose="020F0502020204030204" pitchFamily="34" charset="0"/>
              <a:cs typeface="Arial" panose="020B0604020202020204" pitchFamily="34" charset="0"/>
            </a:endParaRPr>
          </a:p>
          <a:p>
            <a:pPr indent="450215" algn="just">
              <a:lnSpc>
                <a:spcPct val="107000"/>
              </a:lnSpc>
              <a:spcAft>
                <a:spcPts val="0"/>
              </a:spcAft>
            </a:pPr>
            <a:r>
              <a:rPr lang="ru-RU" sz="1500" dirty="0">
                <a:latin typeface="Arial" panose="020B0604020202020204" pitchFamily="34" charset="0"/>
                <a:ea typeface="Calibri" panose="020F0502020204030204" pitchFamily="34" charset="0"/>
                <a:cs typeface="Arial" panose="020B0604020202020204" pitchFamily="34" charset="0"/>
              </a:rPr>
              <a:t>Для оценки результативности использования федеральных и иных ресурсов необходимо установить, имелись ли у объекта аудита эффективности</a:t>
            </a:r>
            <a:r>
              <a:rPr lang="ru-RU" sz="1500" b="1" dirty="0">
                <a:latin typeface="Arial" panose="020B0604020202020204" pitchFamily="34" charset="0"/>
                <a:ea typeface="Calibri" panose="020F0502020204030204" pitchFamily="34" charset="0"/>
                <a:cs typeface="Arial" panose="020B0604020202020204" pitchFamily="34" charset="0"/>
              </a:rPr>
              <a:t> </a:t>
            </a:r>
            <a:r>
              <a:rPr lang="ru-RU" b="1" u="sng" dirty="0">
                <a:solidFill>
                  <a:srgbClr val="FF0000"/>
                </a:solidFill>
                <a:latin typeface="Arial" panose="020B0604020202020204" pitchFamily="34" charset="0"/>
                <a:ea typeface="Calibri" panose="020F0502020204030204" pitchFamily="34" charset="0"/>
                <a:cs typeface="Arial" panose="020B0604020202020204" pitchFamily="34" charset="0"/>
              </a:rPr>
              <a:t>возможности</a:t>
            </a:r>
            <a:r>
              <a:rPr lang="ru-RU" sz="1500" u="sng" dirty="0">
                <a:latin typeface="Arial" panose="020B0604020202020204" pitchFamily="34" charset="0"/>
                <a:ea typeface="Calibri" panose="020F0502020204030204" pitchFamily="34" charset="0"/>
                <a:cs typeface="Arial" panose="020B0604020202020204" pitchFamily="34" charset="0"/>
              </a:rPr>
              <a:t> достижения наилучших результатов</a:t>
            </a:r>
            <a:r>
              <a:rPr lang="ru-RU" sz="1500" dirty="0">
                <a:latin typeface="Arial" panose="020B0604020202020204" pitchFamily="34" charset="0"/>
                <a:ea typeface="Calibri" panose="020F0502020204030204" pitchFamily="34" charset="0"/>
                <a:cs typeface="Arial" panose="020B0604020202020204" pitchFamily="34" charset="0"/>
              </a:rPr>
              <a:t> с использованием определенного объема ресурсов на указанные цели. </a:t>
            </a:r>
            <a:r>
              <a:rPr lang="ru-RU" sz="1500" b="1" dirty="0">
                <a:latin typeface="Arial" panose="020B0604020202020204" pitchFamily="34" charset="0"/>
                <a:ea typeface="Calibri" panose="020F0502020204030204" pitchFamily="34" charset="0"/>
                <a:cs typeface="Arial" panose="020B0604020202020204" pitchFamily="34" charset="0"/>
              </a:rPr>
              <a:t>В процессе определения результативности использования федеральных и иных ресурсов целесообразно провести анализ достижения показателей, </a:t>
            </a:r>
            <a:r>
              <a:rPr lang="ru-RU" sz="1500" b="1" u="sng" dirty="0">
                <a:latin typeface="Arial" panose="020B0604020202020204" pitchFamily="34" charset="0"/>
                <a:ea typeface="Calibri" panose="020F0502020204030204" pitchFamily="34" charset="0"/>
                <a:cs typeface="Arial" panose="020B0604020202020204" pitchFamily="34" charset="0"/>
              </a:rPr>
              <a:t>установленных документами стратегического планирования</a:t>
            </a:r>
            <a:r>
              <a:rPr lang="ru-RU" sz="1500" u="sng" dirty="0">
                <a:latin typeface="Arial" panose="020B0604020202020204" pitchFamily="34" charset="0"/>
                <a:ea typeface="Calibri" panose="020F0502020204030204" pitchFamily="34" charset="0"/>
                <a:cs typeface="Arial" panose="020B0604020202020204" pitchFamily="34" charset="0"/>
              </a:rPr>
              <a:t>. </a:t>
            </a:r>
          </a:p>
          <a:p>
            <a:pPr indent="450215" algn="just">
              <a:lnSpc>
                <a:spcPct val="107000"/>
              </a:lnSpc>
              <a:spcAft>
                <a:spcPts val="0"/>
              </a:spcAft>
            </a:pPr>
            <a:r>
              <a:rPr lang="ru-RU" sz="1500" dirty="0">
                <a:latin typeface="Arial" panose="020B0604020202020204" pitchFamily="34" charset="0"/>
                <a:ea typeface="Calibri" panose="020F0502020204030204" pitchFamily="34" charset="0"/>
                <a:cs typeface="Arial" panose="020B0604020202020204" pitchFamily="34" charset="0"/>
              </a:rPr>
              <a:t>При проведении указанного анализа следует учитывать и оценивать </a:t>
            </a:r>
            <a:r>
              <a:rPr lang="ru-RU" sz="1500" u="sng" dirty="0">
                <a:latin typeface="Arial" panose="020B0604020202020204" pitchFamily="34" charset="0"/>
                <a:ea typeface="Calibri" panose="020F0502020204030204" pitchFamily="34" charset="0"/>
                <a:cs typeface="Arial" panose="020B0604020202020204" pitchFamily="34" charset="0"/>
              </a:rPr>
              <a:t>влияние различных факторов на достижение целей и решение задач социально-экономического развития Российской Федерации</a:t>
            </a:r>
            <a:r>
              <a:rPr lang="ru-RU" sz="1500" dirty="0">
                <a:latin typeface="Arial" panose="020B0604020202020204" pitchFamily="34" charset="0"/>
                <a:ea typeface="Calibri" panose="020F0502020204030204" pitchFamily="34" charset="0"/>
                <a:cs typeface="Arial" panose="020B0604020202020204" pitchFamily="34" charset="0"/>
              </a:rPr>
              <a:t>.</a:t>
            </a:r>
            <a:endParaRPr lang="ru-RU" sz="15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7582611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t>Результативность программ</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xmlns="" id="{93E40DCD-04D5-4CD5-9A55-CE3B43163EC8}"/>
              </a:ext>
            </a:extLst>
          </p:cNvPr>
          <p:cNvSpPr/>
          <p:nvPr/>
        </p:nvSpPr>
        <p:spPr>
          <a:xfrm>
            <a:off x="611560" y="1203540"/>
            <a:ext cx="7920880" cy="500137"/>
          </a:xfrm>
          <a:prstGeom prst="rect">
            <a:avLst/>
          </a:prstGeom>
        </p:spPr>
        <p:txBody>
          <a:bodyPr wrap="square">
            <a:spAutoFit/>
          </a:bodyPr>
          <a:lstStyle/>
          <a:p>
            <a:pPr algn="ctr">
              <a:spcAft>
                <a:spcPts val="0"/>
              </a:spcAft>
            </a:pPr>
            <a:endParaRPr lang="ru-RU" sz="1050" i="1" dirty="0">
              <a:effectLst/>
              <a:latin typeface="Times New Roman" panose="02020603050405020304" pitchFamily="18" charset="0"/>
              <a:ea typeface="Times New Roman" panose="02020603050405020304" pitchFamily="18" charset="0"/>
            </a:endParaRPr>
          </a:p>
          <a:p>
            <a:pPr algn="ctr">
              <a:spcAft>
                <a:spcPts val="0"/>
              </a:spcAft>
            </a:pPr>
            <a:endParaRPr lang="ru-RU" sz="1600" dirty="0">
              <a:effectLst/>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xmlns="" id="{F58C23AF-816D-4907-8E88-4542EB4478D8}"/>
              </a:ext>
            </a:extLst>
          </p:cNvPr>
          <p:cNvSpPr/>
          <p:nvPr/>
        </p:nvSpPr>
        <p:spPr>
          <a:xfrm>
            <a:off x="719572" y="1453608"/>
            <a:ext cx="7704856" cy="4273221"/>
          </a:xfrm>
          <a:prstGeom prst="rect">
            <a:avLst/>
          </a:prstGeom>
        </p:spPr>
        <p:txBody>
          <a:bodyPr wrap="square">
            <a:spAutoFit/>
          </a:bodyPr>
          <a:lstStyle/>
          <a:p>
            <a:pPr marL="342900" lvl="0" indent="-342900" algn="just">
              <a:lnSpc>
                <a:spcPct val="107000"/>
              </a:lnSpc>
              <a:spcAft>
                <a:spcPts val="0"/>
              </a:spcAft>
              <a:buFont typeface="+mj-lt"/>
              <a:buAutoNum type="arabicParenR"/>
            </a:pPr>
            <a:r>
              <a:rPr lang="ru-RU" sz="1500" b="1" dirty="0">
                <a:solidFill>
                  <a:srgbClr val="FF0000"/>
                </a:solidFill>
                <a:latin typeface="Arial" panose="020B0604020202020204" pitchFamily="34" charset="0"/>
                <a:ea typeface="Calibri" panose="020F0502020204030204" pitchFamily="34" charset="0"/>
                <a:cs typeface="Arial" panose="020B0604020202020204" pitchFamily="34" charset="0"/>
              </a:rPr>
              <a:t>«низкая» - отсутствие влияния, либо незначительное положительное влияние на достижение целей и решение задач социально-экономического развития муниципального образования и региона, и целевые группы Потребителей государственных и муниципальных услуг;</a:t>
            </a:r>
          </a:p>
          <a:p>
            <a:pPr marL="342900" lvl="0" indent="-342900" algn="just">
              <a:lnSpc>
                <a:spcPct val="107000"/>
              </a:lnSpc>
              <a:spcAft>
                <a:spcPts val="0"/>
              </a:spcAft>
              <a:buFont typeface="+mj-lt"/>
              <a:buAutoNum type="arabicParenR"/>
            </a:pPr>
            <a:endParaRPr lang="ru-RU" sz="1500" b="1" dirty="0">
              <a:solidFill>
                <a:srgbClr val="FF000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Aft>
                <a:spcPts val="0"/>
              </a:spcAft>
              <a:buFont typeface="+mj-lt"/>
              <a:buAutoNum type="arabicParenR"/>
            </a:pPr>
            <a:r>
              <a:rPr lang="ru-RU" sz="1500" b="1" dirty="0">
                <a:solidFill>
                  <a:srgbClr val="FF0000"/>
                </a:solidFill>
                <a:latin typeface="Arial" panose="020B0604020202020204" pitchFamily="34" charset="0"/>
                <a:ea typeface="Calibri" panose="020F0502020204030204" pitchFamily="34" charset="0"/>
                <a:cs typeface="Arial" panose="020B0604020202020204" pitchFamily="34" charset="0"/>
              </a:rPr>
              <a:t>«средняя» - наличие значимых и измеряемых положительных изменений в социально-экономическом развитии муниципального образования и региона, и состоянии целевых групп Потребителей государственных и муниципальных услуг;</a:t>
            </a:r>
          </a:p>
          <a:p>
            <a:pPr marL="342900" lvl="0" indent="-342900" algn="just">
              <a:lnSpc>
                <a:spcPct val="107000"/>
              </a:lnSpc>
              <a:spcAft>
                <a:spcPts val="0"/>
              </a:spcAft>
              <a:buFont typeface="+mj-lt"/>
              <a:buAutoNum type="arabicParenR"/>
            </a:pPr>
            <a:endParaRPr lang="ru-RU" sz="1500" b="1" dirty="0">
              <a:solidFill>
                <a:srgbClr val="FF000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Aft>
                <a:spcPts val="0"/>
              </a:spcAft>
              <a:buFont typeface="+mj-lt"/>
              <a:buAutoNum type="arabicParenR"/>
            </a:pPr>
            <a:r>
              <a:rPr lang="ru-RU" sz="1500" b="1" dirty="0">
                <a:solidFill>
                  <a:srgbClr val="FF0000"/>
                </a:solidFill>
                <a:latin typeface="Arial" panose="020B0604020202020204" pitchFamily="34" charset="0"/>
                <a:ea typeface="Calibri" panose="020F0502020204030204" pitchFamily="34" charset="0"/>
                <a:cs typeface="Arial" panose="020B0604020202020204" pitchFamily="34" charset="0"/>
              </a:rPr>
              <a:t>«высокая» - наличие социально-экономического эффекта, который позволяет достичь целевые показатели социально-экономическом развитии муниципального образования и региона, установленные документами стратегического планирования, экономическое положение целевых групп Потребителей существенно улучшается, о чем свидетельствуют данные официальной статистики Российской Федерации.</a:t>
            </a:r>
            <a:endParaRPr lang="ru-RU" sz="1500" b="1"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165123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t>Результативность программ</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xmlns="" id="{93E40DCD-04D5-4CD5-9A55-CE3B43163EC8}"/>
              </a:ext>
            </a:extLst>
          </p:cNvPr>
          <p:cNvSpPr/>
          <p:nvPr/>
        </p:nvSpPr>
        <p:spPr>
          <a:xfrm>
            <a:off x="611560" y="1203540"/>
            <a:ext cx="7920880" cy="500137"/>
          </a:xfrm>
          <a:prstGeom prst="rect">
            <a:avLst/>
          </a:prstGeom>
        </p:spPr>
        <p:txBody>
          <a:bodyPr wrap="square">
            <a:spAutoFit/>
          </a:bodyPr>
          <a:lstStyle/>
          <a:p>
            <a:pPr algn="ctr">
              <a:spcAft>
                <a:spcPts val="0"/>
              </a:spcAft>
            </a:pPr>
            <a:endParaRPr lang="ru-RU" sz="1050" i="1" dirty="0">
              <a:effectLst/>
              <a:latin typeface="Times New Roman" panose="02020603050405020304" pitchFamily="18" charset="0"/>
              <a:ea typeface="Times New Roman" panose="02020603050405020304" pitchFamily="18" charset="0"/>
            </a:endParaRPr>
          </a:p>
          <a:p>
            <a:pPr algn="ctr">
              <a:spcAft>
                <a:spcPts val="0"/>
              </a:spcAft>
            </a:pPr>
            <a:endParaRPr lang="ru-RU" sz="1600" dirty="0">
              <a:effectLst/>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xmlns="" id="{3E052417-3D15-4E64-B269-4ECC9DEA50AA}"/>
              </a:ext>
            </a:extLst>
          </p:cNvPr>
          <p:cNvSpPr/>
          <p:nvPr/>
        </p:nvSpPr>
        <p:spPr>
          <a:xfrm>
            <a:off x="764704" y="1004752"/>
            <a:ext cx="7614592" cy="5607882"/>
          </a:xfrm>
          <a:prstGeom prst="rect">
            <a:avLst/>
          </a:prstGeom>
        </p:spPr>
        <p:txBody>
          <a:bodyPr wrap="square">
            <a:spAutoFit/>
          </a:bodyPr>
          <a:lstStyle/>
          <a:p>
            <a:pPr indent="450215" algn="just">
              <a:lnSpc>
                <a:spcPct val="107000"/>
              </a:lnSpc>
              <a:spcAft>
                <a:spcPts val="0"/>
              </a:spcAft>
            </a:pPr>
            <a:r>
              <a:rPr lang="ru-RU" sz="1400" b="1" dirty="0">
                <a:latin typeface="Arial" panose="020B0604020202020204" pitchFamily="34" charset="0"/>
                <a:ea typeface="Calibri" panose="020F0502020204030204" pitchFamily="34" charset="0"/>
                <a:cs typeface="Arial" panose="020B0604020202020204" pitchFamily="34" charset="0"/>
              </a:rPr>
              <a:t>В стандарте внешнего государственного аудита (контроля) СГА 304 «Аудит государственных и международных инвестиционных проектов» определено следующее:</a:t>
            </a:r>
          </a:p>
          <a:p>
            <a:pPr indent="450215" algn="just">
              <a:lnSpc>
                <a:spcPct val="107000"/>
              </a:lnSpc>
              <a:spcAft>
                <a:spcPts val="0"/>
              </a:spcAft>
            </a:pPr>
            <a:r>
              <a:rPr lang="ru-RU" sz="1400" b="1" dirty="0">
                <a:latin typeface="Arial" panose="020B0604020202020204" pitchFamily="34" charset="0"/>
                <a:ea typeface="Calibri" panose="020F0502020204030204" pitchFamily="34" charset="0"/>
                <a:cs typeface="Arial" panose="020B0604020202020204" pitchFamily="34" charset="0"/>
              </a:rPr>
              <a:t>«Оценка результатов деятельности объектов аудита по реализации инвестиционных проектов» включает: </a:t>
            </a:r>
          </a:p>
          <a:p>
            <a:pPr indent="450215" algn="just">
              <a:lnSpc>
                <a:spcPct val="107000"/>
              </a:lnSpc>
              <a:spcAft>
                <a:spcPts val="0"/>
              </a:spcAft>
            </a:pPr>
            <a:endParaRPr lang="ru-RU" sz="1400" b="1" dirty="0">
              <a:latin typeface="Arial" panose="020B0604020202020204" pitchFamily="34" charset="0"/>
              <a:ea typeface="Calibri" panose="020F0502020204030204" pitchFamily="34" charset="0"/>
              <a:cs typeface="Arial" panose="020B0604020202020204" pitchFamily="34" charset="0"/>
            </a:endParaRPr>
          </a:p>
          <a:p>
            <a:pPr marL="285750" indent="-285750" algn="just">
              <a:lnSpc>
                <a:spcPct val="107000"/>
              </a:lnSpc>
              <a:spcAft>
                <a:spcPts val="0"/>
              </a:spcAft>
              <a:buFontTx/>
              <a:buChar char="-"/>
            </a:pPr>
            <a:r>
              <a:rPr lang="ru-RU" sz="1400" b="1" dirty="0">
                <a:latin typeface="Arial" panose="020B0604020202020204" pitchFamily="34" charset="0"/>
                <a:ea typeface="Calibri" panose="020F0502020204030204" pitchFamily="34" charset="0"/>
                <a:cs typeface="Arial" panose="020B0604020202020204" pitchFamily="34" charset="0"/>
              </a:rPr>
              <a:t>оценку соответствия деятельности субъектов инвестиционной деятельности по подготовке и реализации инвестиционных проектов законодательным и иным нормативным правовым актам Российской Федерации; </a:t>
            </a:r>
          </a:p>
          <a:p>
            <a:pPr marL="285750" indent="-285750" algn="just">
              <a:lnSpc>
                <a:spcPct val="107000"/>
              </a:lnSpc>
              <a:spcAft>
                <a:spcPts val="0"/>
              </a:spcAft>
              <a:buFontTx/>
              <a:buChar char="-"/>
            </a:pPr>
            <a:endParaRPr lang="ru-RU" sz="1400" b="1" dirty="0">
              <a:latin typeface="Arial" panose="020B0604020202020204" pitchFamily="34" charset="0"/>
              <a:ea typeface="Calibri" panose="020F0502020204030204" pitchFamily="34" charset="0"/>
              <a:cs typeface="Arial" panose="020B0604020202020204" pitchFamily="34" charset="0"/>
            </a:endParaRPr>
          </a:p>
          <a:p>
            <a:pPr indent="450215" algn="just">
              <a:lnSpc>
                <a:spcPct val="107000"/>
              </a:lnSpc>
              <a:spcAft>
                <a:spcPts val="0"/>
              </a:spcAft>
            </a:pPr>
            <a:r>
              <a:rPr lang="ru-RU" sz="1400" b="1" dirty="0">
                <a:latin typeface="Arial" panose="020B0604020202020204" pitchFamily="34" charset="0"/>
                <a:ea typeface="Calibri" panose="020F0502020204030204" pitchFamily="34" charset="0"/>
                <a:cs typeface="Arial" panose="020B0604020202020204" pitchFamily="34" charset="0"/>
              </a:rPr>
              <a:t>-</a:t>
            </a:r>
            <a:r>
              <a:rPr lang="ru-RU" sz="1400" b="1" u="sng" dirty="0">
                <a:latin typeface="Arial" panose="020B0604020202020204" pitchFamily="34" charset="0"/>
                <a:ea typeface="Calibri" panose="020F0502020204030204" pitchFamily="34" charset="0"/>
                <a:cs typeface="Arial" panose="020B0604020202020204" pitchFamily="34" charset="0"/>
              </a:rPr>
              <a:t>оценку результатов деятельности субъектов инвестиционной деятельности</a:t>
            </a:r>
            <a:r>
              <a:rPr lang="ru-RU" sz="1400" b="1" dirty="0">
                <a:latin typeface="Arial" panose="020B0604020202020204" pitchFamily="34" charset="0"/>
                <a:ea typeface="Calibri" panose="020F0502020204030204" pitchFamily="34" charset="0"/>
                <a:cs typeface="Arial" panose="020B0604020202020204" pitchFamily="34" charset="0"/>
              </a:rPr>
              <a:t>, включая своевременность подготовки уполномоченными на то объектами аудита проектов законодательных и иных нормативных правовых актов, предусматривающих внесение изменений в законодательные и иные нормативные правовые акты Российской Федерации </a:t>
            </a:r>
            <a:r>
              <a:rPr lang="ru-RU" sz="1400" b="1" u="sng" dirty="0">
                <a:solidFill>
                  <a:srgbClr val="FF0000"/>
                </a:solidFill>
                <a:latin typeface="Arial" panose="020B0604020202020204" pitchFamily="34" charset="0"/>
                <a:ea typeface="Calibri" panose="020F0502020204030204" pitchFamily="34" charset="0"/>
                <a:cs typeface="Arial" panose="020B0604020202020204" pitchFamily="34" charset="0"/>
              </a:rPr>
              <a:t>в части, влияющей на эффективное осуществление капитальных вложений (инвестиций);</a:t>
            </a:r>
            <a:r>
              <a:rPr lang="ru-RU" sz="1400" b="1" dirty="0">
                <a:solidFill>
                  <a:srgbClr val="FF0000"/>
                </a:solidFill>
                <a:latin typeface="Arial" panose="020B0604020202020204" pitchFamily="34" charset="0"/>
                <a:ea typeface="Calibri" panose="020F0502020204030204" pitchFamily="34" charset="0"/>
                <a:cs typeface="Arial" panose="020B0604020202020204" pitchFamily="34" charset="0"/>
              </a:rPr>
              <a:t> </a:t>
            </a:r>
          </a:p>
          <a:p>
            <a:pPr indent="450215" algn="just">
              <a:lnSpc>
                <a:spcPct val="107000"/>
              </a:lnSpc>
              <a:spcAft>
                <a:spcPts val="0"/>
              </a:spcAft>
            </a:pPr>
            <a:endParaRPr lang="ru-RU" sz="1400" b="1" dirty="0">
              <a:latin typeface="Arial" panose="020B0604020202020204" pitchFamily="34" charset="0"/>
              <a:ea typeface="Calibri" panose="020F0502020204030204" pitchFamily="34" charset="0"/>
              <a:cs typeface="Arial" panose="020B0604020202020204" pitchFamily="34" charset="0"/>
            </a:endParaRPr>
          </a:p>
          <a:p>
            <a:pPr marL="285750" indent="-285750" algn="just">
              <a:lnSpc>
                <a:spcPct val="107000"/>
              </a:lnSpc>
              <a:spcAft>
                <a:spcPts val="0"/>
              </a:spcAft>
              <a:buFontTx/>
              <a:buChar char="-"/>
            </a:pPr>
            <a:r>
              <a:rPr lang="ru-RU" sz="1400" b="1" dirty="0">
                <a:latin typeface="Arial" panose="020B0604020202020204" pitchFamily="34" charset="0"/>
                <a:ea typeface="Calibri" panose="020F0502020204030204" pitchFamily="34" charset="0"/>
                <a:cs typeface="Arial" panose="020B0604020202020204" pitchFamily="34" charset="0"/>
              </a:rPr>
              <a:t>оценку соблюдения субъектами инвестиционной деятельности сроков реализации инвестиционных проектов, установленных нормативными правовыми актами Российской Федерации, государственными контрактами; оценку исполнения бюджетов инвестиционных проектов;</a:t>
            </a:r>
          </a:p>
          <a:p>
            <a:pPr marL="285750" indent="-285750" algn="just">
              <a:lnSpc>
                <a:spcPct val="107000"/>
              </a:lnSpc>
              <a:spcAft>
                <a:spcPts val="0"/>
              </a:spcAft>
              <a:buFontTx/>
              <a:buChar char="-"/>
            </a:pPr>
            <a:endParaRPr lang="ru-RU" sz="1400" b="1" dirty="0">
              <a:latin typeface="Arial" panose="020B0604020202020204" pitchFamily="34" charset="0"/>
              <a:ea typeface="Calibri" panose="020F0502020204030204" pitchFamily="34" charset="0"/>
              <a:cs typeface="Arial" panose="020B0604020202020204" pitchFamily="34" charset="0"/>
            </a:endParaRPr>
          </a:p>
          <a:p>
            <a:pPr indent="450215" algn="just">
              <a:lnSpc>
                <a:spcPct val="107000"/>
              </a:lnSpc>
              <a:spcAft>
                <a:spcPts val="0"/>
              </a:spcAft>
            </a:pPr>
            <a:r>
              <a:rPr lang="ru-RU" sz="1400" b="1" dirty="0">
                <a:latin typeface="Arial" panose="020B0604020202020204" pitchFamily="34" charset="0"/>
                <a:ea typeface="Calibri" panose="020F0502020204030204" pitchFamily="34" charset="0"/>
                <a:cs typeface="Arial" panose="020B0604020202020204" pitchFamily="34" charset="0"/>
              </a:rPr>
              <a:t>- оценку организации объектом аудита системы </a:t>
            </a:r>
            <a:r>
              <a:rPr lang="ru-RU" sz="1400" b="1" u="sng" dirty="0">
                <a:latin typeface="Arial" panose="020B0604020202020204" pitchFamily="34" charset="0"/>
                <a:ea typeface="Calibri" panose="020F0502020204030204" pitchFamily="34" charset="0"/>
                <a:cs typeface="Arial" panose="020B0604020202020204" pitchFamily="34" charset="0"/>
              </a:rPr>
              <a:t>управления рисками и системы контроля за эффективностью реализации инвестиционного проекта</a:t>
            </a:r>
            <a:r>
              <a:rPr lang="ru-RU" sz="1400" b="1" dirty="0">
                <a:latin typeface="Arial" panose="020B0604020202020204" pitchFamily="34" charset="0"/>
                <a:ea typeface="Calibri" panose="020F0502020204030204" pitchFamily="34" charset="0"/>
                <a:cs typeface="Arial" panose="020B0604020202020204" pitchFamily="34" charset="0"/>
              </a:rPr>
              <a:t>.</a:t>
            </a:r>
            <a:endParaRPr lang="ru-RU" sz="1400" b="1"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1183553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t>Результативность программ</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xmlns="" id="{93E40DCD-04D5-4CD5-9A55-CE3B43163EC8}"/>
              </a:ext>
            </a:extLst>
          </p:cNvPr>
          <p:cNvSpPr/>
          <p:nvPr/>
        </p:nvSpPr>
        <p:spPr>
          <a:xfrm>
            <a:off x="611560" y="1203540"/>
            <a:ext cx="7920880" cy="500137"/>
          </a:xfrm>
          <a:prstGeom prst="rect">
            <a:avLst/>
          </a:prstGeom>
        </p:spPr>
        <p:txBody>
          <a:bodyPr wrap="square">
            <a:spAutoFit/>
          </a:bodyPr>
          <a:lstStyle/>
          <a:p>
            <a:pPr algn="ctr">
              <a:spcAft>
                <a:spcPts val="0"/>
              </a:spcAft>
            </a:pPr>
            <a:endParaRPr lang="ru-RU" sz="1050" i="1" dirty="0">
              <a:effectLst/>
              <a:latin typeface="Times New Roman" panose="02020603050405020304" pitchFamily="18" charset="0"/>
              <a:ea typeface="Times New Roman" panose="02020603050405020304" pitchFamily="18" charset="0"/>
            </a:endParaRPr>
          </a:p>
          <a:p>
            <a:pPr algn="ctr">
              <a:spcAft>
                <a:spcPts val="0"/>
              </a:spcAft>
            </a:pPr>
            <a:endParaRPr lang="ru-RU" sz="1600" dirty="0">
              <a:effectLst/>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xmlns="" id="{65C0DB0D-7073-450E-863B-370FF82D5D5C}"/>
              </a:ext>
            </a:extLst>
          </p:cNvPr>
          <p:cNvSpPr/>
          <p:nvPr/>
        </p:nvSpPr>
        <p:spPr>
          <a:xfrm>
            <a:off x="576006" y="1318602"/>
            <a:ext cx="8280920" cy="3551870"/>
          </a:xfrm>
          <a:prstGeom prst="rect">
            <a:avLst/>
          </a:prstGeom>
        </p:spPr>
        <p:txBody>
          <a:bodyPr wrap="square">
            <a:spAutoFit/>
          </a:bodyPr>
          <a:lstStyle/>
          <a:p>
            <a:pPr indent="228600" algn="just">
              <a:lnSpc>
                <a:spcPct val="107000"/>
              </a:lnSpc>
              <a:spcAft>
                <a:spcPts val="0"/>
              </a:spcAft>
            </a:pPr>
            <a:r>
              <a:rPr lang="ru-RU" b="1" dirty="0">
                <a:latin typeface="Arial" panose="020B0604020202020204" pitchFamily="34" charset="0"/>
                <a:ea typeface="Calibri" panose="020F0502020204030204" pitchFamily="34" charset="0"/>
                <a:cs typeface="Arial" panose="020B0604020202020204" pitchFamily="34" charset="0"/>
              </a:rPr>
              <a:t>Корректировка финансовых и целевых программных показателей является естественным рабочим процессом, а значение корректировочных действий заключается в уточнении программных показателей в части, влияющей на эффективное осуществление капитальных вложений (инвестиций) в случае, например, существенного изменения макроэкономических показателей или существенного влияния иных факторов на программные показатели. </a:t>
            </a:r>
          </a:p>
          <a:p>
            <a:endParaRPr lang="ru-RU" b="1" dirty="0">
              <a:latin typeface="Arial" panose="020B0604020202020204" pitchFamily="34" charset="0"/>
              <a:ea typeface="Calibri" panose="020F0502020204030204" pitchFamily="34" charset="0"/>
              <a:cs typeface="Arial" panose="020B0604020202020204" pitchFamily="34" charset="0"/>
            </a:endParaRPr>
          </a:p>
          <a:p>
            <a:r>
              <a:rPr lang="ru-RU" b="1" dirty="0">
                <a:solidFill>
                  <a:srgbClr val="FF0000"/>
                </a:solidFill>
                <a:latin typeface="Arial" panose="020B0604020202020204" pitchFamily="34" charset="0"/>
                <a:ea typeface="Calibri" panose="020F0502020204030204" pitchFamily="34" charset="0"/>
                <a:cs typeface="Arial" panose="020B0604020202020204" pitchFamily="34" charset="0"/>
              </a:rPr>
              <a:t>Необоснованное и неоднократное сокращение объемов финансирования наряду с системным </a:t>
            </a:r>
            <a:r>
              <a:rPr lang="ru-RU" b="1" dirty="0" err="1">
                <a:solidFill>
                  <a:srgbClr val="FF0000"/>
                </a:solidFill>
                <a:latin typeface="Arial" panose="020B0604020202020204" pitchFamily="34" charset="0"/>
                <a:ea typeface="Calibri" panose="020F0502020204030204" pitchFamily="34" charset="0"/>
                <a:cs typeface="Arial" panose="020B0604020202020204" pitchFamily="34" charset="0"/>
              </a:rPr>
              <a:t>неосвоением</a:t>
            </a:r>
            <a:r>
              <a:rPr lang="ru-RU" b="1" dirty="0">
                <a:solidFill>
                  <a:srgbClr val="FF0000"/>
                </a:solidFill>
                <a:latin typeface="Arial" panose="020B0604020202020204" pitchFamily="34" charset="0"/>
                <a:ea typeface="Calibri" panose="020F0502020204030204" pitchFamily="34" charset="0"/>
                <a:cs typeface="Arial" panose="020B0604020202020204" pitchFamily="34" charset="0"/>
              </a:rPr>
              <a:t> субсидий </a:t>
            </a:r>
            <a:r>
              <a:rPr lang="ru-RU" b="1" u="sng" dirty="0">
                <a:solidFill>
                  <a:srgbClr val="FF0000"/>
                </a:solidFill>
                <a:latin typeface="Arial" panose="020B0604020202020204" pitchFamily="34" charset="0"/>
                <a:ea typeface="Calibri" panose="020F0502020204030204" pitchFamily="34" charset="0"/>
                <a:cs typeface="Arial" panose="020B0604020202020204" pitchFamily="34" charset="0"/>
              </a:rPr>
              <a:t>не позволяет достичь результатов</a:t>
            </a:r>
            <a:r>
              <a:rPr lang="ru-RU" b="1" dirty="0">
                <a:solidFill>
                  <a:srgbClr val="FF0000"/>
                </a:solidFill>
                <a:latin typeface="Arial" panose="020B0604020202020204" pitchFamily="34" charset="0"/>
                <a:ea typeface="Calibri" panose="020F0502020204030204" pitchFamily="34" charset="0"/>
                <a:cs typeface="Arial" panose="020B0604020202020204" pitchFamily="34" charset="0"/>
              </a:rPr>
              <a:t>, заявленных в первоначальной редакции программ</a:t>
            </a:r>
            <a:endParaRPr lang="ru-RU"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693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Виды и формы финансового контроля </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Rectangle 1"/>
          <p:cNvSpPr>
            <a:spLocks noChangeArrowheads="1"/>
          </p:cNvSpPr>
          <p:nvPr/>
        </p:nvSpPr>
        <p:spPr bwMode="auto">
          <a:xfrm>
            <a:off x="278146" y="1095872"/>
            <a:ext cx="8676456" cy="5570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1"/>
                </a:solidFill>
                <a:effectLst/>
                <a:latin typeface="Arial" panose="020B0604020202020204" pitchFamily="34" charset="0"/>
              </a:rPr>
              <a:t>БК РФ, Статья 265. Виды государственного (муниципального) финансового контроля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0" i="0" u="none" strike="noStrike" cap="none" normalizeH="0" baseline="0" dirty="0">
                <a:ln>
                  <a:noFill/>
                </a:ln>
                <a:solidFill>
                  <a:schemeClr val="tx1"/>
                </a:solidFill>
                <a:effectLst/>
                <a:latin typeface="Arial" panose="020B0604020202020204" pitchFamily="34" charset="0"/>
              </a:rPr>
              <a:t> </a:t>
            </a:r>
          </a:p>
          <a:p>
            <a:pPr marL="228600" marR="0" lvl="0" indent="-228600" algn="l" defTabSz="914400" rtl="0" eaLnBrk="0" fontAlgn="base" latinLnBrk="0" hangingPunct="0">
              <a:lnSpc>
                <a:spcPct val="100000"/>
              </a:lnSpc>
              <a:spcBef>
                <a:spcPct val="0"/>
              </a:spcBef>
              <a:spcAft>
                <a:spcPct val="0"/>
              </a:spcAft>
              <a:buClrTx/>
              <a:buSzTx/>
              <a:buFontTx/>
              <a:buAutoNum type="arabicPeriod"/>
              <a:tabLst/>
            </a:pPr>
            <a:r>
              <a:rPr kumimoji="0" lang="ru-RU" altLang="ru-RU" sz="1300" b="1" i="0" u="none" strike="noStrike" cap="none" normalizeH="0" baseline="0" dirty="0">
                <a:ln>
                  <a:noFill/>
                </a:ln>
                <a:solidFill>
                  <a:schemeClr val="tx1"/>
                </a:solidFill>
                <a:effectLst/>
                <a:latin typeface="Arial" panose="020B0604020202020204" pitchFamily="34" charset="0"/>
              </a:rPr>
              <a:t>Государственный (муниципальный) финансовый контроль осуществляется </a:t>
            </a:r>
            <a:r>
              <a:rPr kumimoji="0" lang="ru-RU" altLang="ru-RU" sz="1300" b="1" i="0" u="sng" strike="noStrike" cap="none" normalizeH="0" baseline="0" dirty="0">
                <a:ln>
                  <a:noFill/>
                </a:ln>
                <a:solidFill>
                  <a:schemeClr val="tx1"/>
                </a:solidFill>
                <a:effectLst/>
                <a:latin typeface="Arial" panose="020B0604020202020204" pitchFamily="34" charset="0"/>
              </a:rPr>
              <a:t>в целях обеспечения соблюдения бюджетного законодательства </a:t>
            </a:r>
            <a:r>
              <a:rPr kumimoji="0" lang="ru-RU" altLang="ru-RU" sz="1300" b="1" i="0" u="none" strike="noStrike" cap="none" normalizeH="0" baseline="0" dirty="0">
                <a:ln>
                  <a:noFill/>
                </a:ln>
                <a:solidFill>
                  <a:schemeClr val="tx1"/>
                </a:solidFill>
                <a:effectLst/>
                <a:latin typeface="Arial" panose="020B0604020202020204" pitchFamily="34" charset="0"/>
              </a:rPr>
              <a:t>Российской Федерации и иных нормативных правовых актов, регулирующих бюджетные правоотношения.</a:t>
            </a:r>
            <a:endParaRPr kumimoji="0" lang="en-US" altLang="ru-RU" sz="1300" b="1" i="0" u="none" strike="noStrike" cap="none" normalizeH="0" baseline="0" dirty="0">
              <a:ln>
                <a:noFill/>
              </a:ln>
              <a:solidFill>
                <a:schemeClr val="tx1"/>
              </a:solidFill>
              <a:effectLst/>
              <a:latin typeface="Arial" panose="020B0604020202020204" pitchFamily="34" charset="0"/>
            </a:endParaRPr>
          </a:p>
          <a:p>
            <a:pPr marL="228600" marR="0" lvl="0" indent="-228600" algn="l" defTabSz="914400" rtl="0" eaLnBrk="0" fontAlgn="base" latinLnBrk="0" hangingPunct="0">
              <a:lnSpc>
                <a:spcPct val="100000"/>
              </a:lnSpc>
              <a:spcBef>
                <a:spcPct val="0"/>
              </a:spcBef>
              <a:spcAft>
                <a:spcPct val="0"/>
              </a:spcAft>
              <a:buClrTx/>
              <a:buSzTx/>
              <a:buFontTx/>
              <a:buAutoNum type="arabicPeriod"/>
              <a:tabLst/>
            </a:pPr>
            <a:endParaRPr kumimoji="0" lang="ru-RU" altLang="ru-RU" sz="13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1"/>
                </a:solidFill>
                <a:effectLst/>
                <a:latin typeface="Arial" panose="020B0604020202020204" pitchFamily="34" charset="0"/>
              </a:rPr>
              <a:t>Государственный (муниципальный) финансовый контроль подразделяется на </a:t>
            </a:r>
            <a:r>
              <a:rPr kumimoji="0" lang="ru-RU" altLang="ru-RU" sz="1300" b="1" i="0" u="sng" strike="noStrike" cap="none" normalizeH="0" baseline="0" dirty="0">
                <a:ln>
                  <a:noFill/>
                </a:ln>
                <a:solidFill>
                  <a:schemeClr val="tx1"/>
                </a:solidFill>
                <a:effectLst/>
                <a:latin typeface="Arial" panose="020B0604020202020204" pitchFamily="34" charset="0"/>
              </a:rPr>
              <a:t>внешний и внутренний, предварительный и последующий.</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3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1"/>
                </a:solidFill>
                <a:effectLst/>
                <a:latin typeface="Arial" panose="020B0604020202020204" pitchFamily="34" charset="0"/>
              </a:rPr>
              <a:t>2. </a:t>
            </a:r>
            <a:r>
              <a:rPr kumimoji="0" lang="ru-RU" altLang="ru-RU" sz="1300" b="1" i="0" u="none" strike="noStrike" cap="none" normalizeH="0" baseline="0" dirty="0">
                <a:ln>
                  <a:noFill/>
                </a:ln>
                <a:solidFill>
                  <a:srgbClr val="FF0000"/>
                </a:solidFill>
                <a:effectLst/>
                <a:latin typeface="Arial" panose="020B0604020202020204" pitchFamily="34" charset="0"/>
              </a:rPr>
              <a:t>В</a:t>
            </a:r>
            <a:r>
              <a:rPr kumimoji="0" lang="ru-RU" altLang="ru-RU" sz="1300" b="1" i="0" u="sng" strike="noStrike" cap="none" normalizeH="0" baseline="0" dirty="0">
                <a:ln>
                  <a:noFill/>
                </a:ln>
                <a:solidFill>
                  <a:srgbClr val="FF0000"/>
                </a:solidFill>
                <a:effectLst/>
                <a:latin typeface="Arial" panose="020B0604020202020204" pitchFamily="34" charset="0"/>
              </a:rPr>
              <a:t>нешний</a:t>
            </a:r>
            <a:r>
              <a:rPr kumimoji="0" lang="ru-RU" altLang="ru-RU" sz="1300" b="1" i="0" u="none" strike="noStrike" cap="none" normalizeH="0" baseline="0" dirty="0">
                <a:ln>
                  <a:noFill/>
                </a:ln>
                <a:solidFill>
                  <a:schemeClr val="tx1"/>
                </a:solidFill>
                <a:effectLst/>
                <a:latin typeface="Arial" panose="020B0604020202020204" pitchFamily="34" charset="0"/>
              </a:rPr>
              <a:t> государственный (муниципальный) финансовый контроль в сфере бюджетных правоотношений </a:t>
            </a:r>
            <a:r>
              <a:rPr kumimoji="0" lang="ru-RU" altLang="ru-RU" sz="1300" b="1" i="0" u="sng" strike="noStrike" cap="none" normalizeH="0" baseline="0" dirty="0">
                <a:ln>
                  <a:noFill/>
                </a:ln>
                <a:solidFill>
                  <a:schemeClr val="tx1"/>
                </a:solidFill>
                <a:effectLst/>
                <a:latin typeface="Arial" panose="020B0604020202020204" pitchFamily="34" charset="0"/>
              </a:rPr>
              <a:t>является контрольной деятельностью соответственно Счетной палаты Российской Федерации, контрольно-счетных органов субъектов Российской Федерации и муниципальных образований</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3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1"/>
                </a:solidFill>
                <a:effectLst/>
                <a:latin typeface="Arial" panose="020B0604020202020204" pitchFamily="34" charset="0"/>
              </a:rPr>
              <a:t>3.</a:t>
            </a:r>
            <a:r>
              <a:rPr kumimoji="0" lang="ru-RU" altLang="ru-RU" sz="1300" b="1" i="0" u="none" strike="noStrike" cap="none" normalizeH="0" baseline="0" dirty="0">
                <a:ln>
                  <a:noFill/>
                </a:ln>
                <a:solidFill>
                  <a:srgbClr val="FF0000"/>
                </a:solidFill>
                <a:effectLst/>
                <a:latin typeface="Arial" panose="020B0604020202020204" pitchFamily="34" charset="0"/>
              </a:rPr>
              <a:t> </a:t>
            </a:r>
            <a:r>
              <a:rPr kumimoji="0" lang="ru-RU" altLang="ru-RU" sz="1300" b="1" i="0" u="sng" strike="noStrike" cap="none" normalizeH="0" baseline="0" dirty="0">
                <a:ln>
                  <a:noFill/>
                </a:ln>
                <a:solidFill>
                  <a:srgbClr val="FF0000"/>
                </a:solidFill>
                <a:effectLst/>
                <a:latin typeface="Arial" panose="020B0604020202020204" pitchFamily="34" charset="0"/>
              </a:rPr>
              <a:t>Внутренний</a:t>
            </a:r>
            <a:r>
              <a:rPr kumimoji="0" lang="ru-RU" altLang="ru-RU" sz="1300" b="1" i="0" u="none" strike="noStrike" cap="none" normalizeH="0" baseline="0" dirty="0">
                <a:ln>
                  <a:noFill/>
                </a:ln>
                <a:solidFill>
                  <a:srgbClr val="FF0000"/>
                </a:solidFill>
                <a:effectLst/>
                <a:latin typeface="Arial" panose="020B0604020202020204" pitchFamily="34" charset="0"/>
              </a:rPr>
              <a:t> </a:t>
            </a:r>
            <a:r>
              <a:rPr kumimoji="0" lang="ru-RU" altLang="ru-RU" sz="1300" b="1" i="0" u="none" strike="noStrike" cap="none" normalizeH="0" baseline="0" dirty="0">
                <a:ln>
                  <a:noFill/>
                </a:ln>
                <a:solidFill>
                  <a:schemeClr val="tx1"/>
                </a:solidFill>
                <a:effectLst/>
                <a:latin typeface="Arial" panose="020B0604020202020204" pitchFamily="34" charset="0"/>
              </a:rPr>
              <a:t>государственный (муниципальный) финансовый контроль в сфере бюджетных правоотношений </a:t>
            </a:r>
            <a:r>
              <a:rPr kumimoji="0" lang="ru-RU" altLang="ru-RU" sz="1300" b="1" i="0" u="sng" strike="noStrike" cap="none" normalizeH="0" baseline="0" dirty="0">
                <a:ln>
                  <a:noFill/>
                </a:ln>
                <a:solidFill>
                  <a:schemeClr val="tx1"/>
                </a:solidFill>
                <a:effectLst/>
                <a:latin typeface="Arial" panose="020B0604020202020204" pitchFamily="34" charset="0"/>
              </a:rPr>
              <a:t>является контрольной деятельностью Федерального казначейства, органов государственного (муниципального) финансового контроля, являющихся соответственно органами (должностными лицами) исполнительной власти субъектов Российской Федерации, местных администраций</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3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1"/>
                </a:solidFill>
                <a:effectLst/>
                <a:latin typeface="Arial" panose="020B0604020202020204" pitchFamily="34" charset="0"/>
              </a:rPr>
              <a:t>4. </a:t>
            </a:r>
            <a:r>
              <a:rPr kumimoji="0" lang="ru-RU" altLang="ru-RU" sz="1300" b="1" i="0" u="sng" strike="noStrike" cap="none" normalizeH="0" baseline="0" dirty="0">
                <a:ln>
                  <a:noFill/>
                </a:ln>
                <a:solidFill>
                  <a:schemeClr val="tx1"/>
                </a:solidFill>
                <a:effectLst/>
                <a:latin typeface="Arial" panose="020B0604020202020204" pitchFamily="34" charset="0"/>
              </a:rPr>
              <a:t>Предварительный контроль </a:t>
            </a:r>
            <a:r>
              <a:rPr kumimoji="0" lang="ru-RU" altLang="ru-RU" sz="1300" b="1" i="0" u="none" strike="noStrike" cap="none" normalizeH="0" baseline="0" dirty="0">
                <a:ln>
                  <a:noFill/>
                </a:ln>
                <a:solidFill>
                  <a:schemeClr val="tx1"/>
                </a:solidFill>
                <a:effectLst/>
                <a:latin typeface="Arial" panose="020B0604020202020204" pitchFamily="34" charset="0"/>
              </a:rPr>
              <a:t>осуществляется в целях </a:t>
            </a:r>
            <a:r>
              <a:rPr kumimoji="0" lang="ru-RU" altLang="ru-RU" sz="1300" b="1" i="0" u="sng" strike="noStrike" cap="none" normalizeH="0" baseline="0" dirty="0">
                <a:ln>
                  <a:noFill/>
                </a:ln>
                <a:solidFill>
                  <a:schemeClr val="tx1"/>
                </a:solidFill>
                <a:effectLst/>
                <a:latin typeface="Arial" panose="020B0604020202020204" pitchFamily="34" charset="0"/>
              </a:rPr>
              <a:t>предупреждения и пресечения </a:t>
            </a:r>
            <a:r>
              <a:rPr kumimoji="0" lang="ru-RU" altLang="ru-RU" sz="1300" b="1" i="0" u="none" strike="noStrike" cap="none" normalizeH="0" baseline="0" dirty="0">
                <a:ln>
                  <a:noFill/>
                </a:ln>
                <a:solidFill>
                  <a:schemeClr val="tx1"/>
                </a:solidFill>
                <a:effectLst/>
                <a:latin typeface="Arial" panose="020B0604020202020204" pitchFamily="34" charset="0"/>
              </a:rPr>
              <a:t>бюджетных нарушений в процессе исполнения бюджетов бюджетной системы Российской Федерации.</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3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1"/>
                </a:solidFill>
                <a:effectLst/>
                <a:latin typeface="Arial" panose="020B0604020202020204" pitchFamily="34" charset="0"/>
              </a:rPr>
              <a:t>5. </a:t>
            </a:r>
            <a:r>
              <a:rPr kumimoji="0" lang="ru-RU" altLang="ru-RU" sz="1300" b="1" i="0" u="sng" strike="noStrike" cap="none" normalizeH="0" baseline="0" dirty="0">
                <a:ln>
                  <a:noFill/>
                </a:ln>
                <a:solidFill>
                  <a:schemeClr val="tx1"/>
                </a:solidFill>
                <a:effectLst/>
                <a:latin typeface="Arial" panose="020B0604020202020204" pitchFamily="34" charset="0"/>
              </a:rPr>
              <a:t>Последующий контроль </a:t>
            </a:r>
            <a:r>
              <a:rPr kumimoji="0" lang="ru-RU" altLang="ru-RU" sz="1300" b="1" i="0" u="none" strike="noStrike" cap="none" normalizeH="0" baseline="0" dirty="0">
                <a:ln>
                  <a:noFill/>
                </a:ln>
                <a:solidFill>
                  <a:schemeClr val="tx1"/>
                </a:solidFill>
                <a:effectLst/>
                <a:latin typeface="Arial" panose="020B0604020202020204" pitchFamily="34" charset="0"/>
              </a:rPr>
              <a:t>осуществляется </a:t>
            </a:r>
            <a:r>
              <a:rPr kumimoji="0" lang="ru-RU" altLang="ru-RU" sz="1300" b="1" i="0" u="sng" strike="noStrike" cap="none" normalizeH="0" baseline="0" dirty="0">
                <a:ln>
                  <a:noFill/>
                </a:ln>
                <a:solidFill>
                  <a:schemeClr val="tx1"/>
                </a:solidFill>
                <a:effectLst/>
                <a:latin typeface="Arial" panose="020B0604020202020204" pitchFamily="34" charset="0"/>
              </a:rPr>
              <a:t>по результатам исполнения бюджетов бюджетной системы </a:t>
            </a:r>
            <a:r>
              <a:rPr kumimoji="0" lang="ru-RU" altLang="ru-RU" sz="1300" b="1" i="0" u="none" strike="noStrike" cap="none" normalizeH="0" baseline="0" dirty="0">
                <a:ln>
                  <a:noFill/>
                </a:ln>
                <a:solidFill>
                  <a:schemeClr val="tx1"/>
                </a:solidFill>
                <a:effectLst/>
                <a:latin typeface="Arial" panose="020B0604020202020204" pitchFamily="34" charset="0"/>
              </a:rPr>
              <a:t>Российской Федерации в целях установления </a:t>
            </a:r>
            <a:r>
              <a:rPr kumimoji="0" lang="ru-RU" altLang="ru-RU" sz="1300" b="1" i="0" u="sng" strike="noStrike" cap="none" normalizeH="0" baseline="0" dirty="0">
                <a:ln>
                  <a:noFill/>
                </a:ln>
                <a:solidFill>
                  <a:schemeClr val="tx1"/>
                </a:solidFill>
                <a:effectLst/>
                <a:latin typeface="Arial" panose="020B0604020202020204" pitchFamily="34" charset="0"/>
              </a:rPr>
              <a:t>законности их исполнения, достоверности учета</a:t>
            </a:r>
            <a:r>
              <a:rPr kumimoji="0" lang="ru-RU" altLang="ru-RU" sz="1300" b="1" i="0" u="none" strike="noStrike" cap="none" normalizeH="0" baseline="0" dirty="0">
                <a:ln>
                  <a:noFill/>
                </a:ln>
                <a:solidFill>
                  <a:schemeClr val="tx1"/>
                </a:solidFill>
                <a:effectLst/>
                <a:latin typeface="Arial" panose="020B0604020202020204" pitchFamily="34" charset="0"/>
              </a:rPr>
              <a:t> и отчетности.</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392363428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Объекты финансового контроля </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Rectangle 1"/>
          <p:cNvSpPr>
            <a:spLocks noChangeArrowheads="1"/>
          </p:cNvSpPr>
          <p:nvPr/>
        </p:nvSpPr>
        <p:spPr bwMode="auto">
          <a:xfrm>
            <a:off x="413792" y="1167084"/>
            <a:ext cx="8316416" cy="5401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1"/>
                </a:solidFill>
                <a:effectLst/>
                <a:latin typeface="Arial" panose="020B0604020202020204" pitchFamily="34" charset="0"/>
              </a:rPr>
              <a:t>БК РФ, Статья 266.1. Объекты государственного (муниципального) финансового контроля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3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sng" strike="noStrike" cap="none" normalizeH="0" baseline="0" dirty="0">
                <a:ln>
                  <a:noFill/>
                </a:ln>
                <a:solidFill>
                  <a:schemeClr val="tx1"/>
                </a:solidFill>
                <a:effectLst/>
                <a:latin typeface="Arial" panose="020B0604020202020204" pitchFamily="34" charset="0"/>
              </a:rPr>
              <a:t>Объектами</a:t>
            </a:r>
            <a:r>
              <a:rPr kumimoji="0" lang="ru-RU" altLang="ru-RU" sz="1400" b="1" i="0" u="none" strike="noStrike" cap="none" normalizeH="0" baseline="0" dirty="0">
                <a:ln>
                  <a:noFill/>
                </a:ln>
                <a:solidFill>
                  <a:schemeClr val="tx1"/>
                </a:solidFill>
                <a:effectLst/>
                <a:latin typeface="Arial" panose="020B0604020202020204" pitchFamily="34" charset="0"/>
              </a:rPr>
              <a:t> государственного (муниципального) финансового контроля (далее - объекты контроля) являются: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400" b="1"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400" b="1" i="0" u="none" strike="noStrike" cap="none" normalizeH="0" baseline="0" dirty="0">
                <a:ln>
                  <a:noFill/>
                </a:ln>
                <a:solidFill>
                  <a:schemeClr val="tx1"/>
                </a:solidFill>
                <a:effectLst/>
                <a:latin typeface="Arial" panose="020B0604020202020204" pitchFamily="34" charset="0"/>
              </a:rPr>
              <a:t>главные распорядители (распорядители, получатели) бюджетных средств, главные администраторы (администраторы) доходов бюджета, главные администраторы (администраторы) источников финансирования дефицита бюджета;</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ru-RU" altLang="ru-RU" sz="1400" b="1"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400" b="1" i="0" u="none" strike="noStrike" cap="none" normalizeH="0" baseline="0" dirty="0">
                <a:ln>
                  <a:noFill/>
                </a:ln>
                <a:solidFill>
                  <a:schemeClr val="tx1"/>
                </a:solidFill>
                <a:effectLst/>
                <a:latin typeface="Arial" panose="020B0604020202020204" pitchFamily="34" charset="0"/>
              </a:rPr>
              <a:t>финансовые органы (главные распорядители (распорядители) и получатели средств бюджета, которому предоставлены межбюджетные трансферты)</a:t>
            </a:r>
            <a:r>
              <a:rPr kumimoji="0" lang="ru-RU" altLang="ru-RU" sz="1400" b="1" i="0" u="sng" strike="noStrike" cap="none" normalizeH="0" baseline="0" dirty="0">
                <a:ln>
                  <a:noFill/>
                </a:ln>
                <a:solidFill>
                  <a:schemeClr val="tx1"/>
                </a:solidFill>
                <a:effectLst/>
                <a:latin typeface="Arial" panose="020B0604020202020204" pitchFamily="34" charset="0"/>
              </a:rPr>
              <a:t> в части соблюдения ими целей, порядка и условий предоставления межбюджетных трансфертов, бюджетных кредитов, </a:t>
            </a:r>
            <a:r>
              <a:rPr kumimoji="0" lang="ru-RU" altLang="ru-RU" sz="1400" b="1" i="0" u="none" strike="noStrike" cap="none" normalizeH="0" baseline="0" dirty="0">
                <a:ln>
                  <a:noFill/>
                </a:ln>
                <a:solidFill>
                  <a:schemeClr val="tx1"/>
                </a:solidFill>
                <a:effectLst/>
                <a:latin typeface="Arial" panose="020B0604020202020204" pitchFamily="34" charset="0"/>
              </a:rPr>
              <a:t>предоставленных из другого бюджета бюджетной системы Российской Федерации, а также </a:t>
            </a:r>
            <a:r>
              <a:rPr kumimoji="0" lang="ru-RU" altLang="ru-RU" sz="1400" b="1" i="0" u="sng" strike="noStrike" cap="none" normalizeH="0" baseline="0" dirty="0">
                <a:ln>
                  <a:noFill/>
                </a:ln>
                <a:solidFill>
                  <a:srgbClr val="FF0000"/>
                </a:solidFill>
                <a:effectLst/>
                <a:latin typeface="Arial" panose="020B0604020202020204" pitchFamily="34" charset="0"/>
              </a:rPr>
              <a:t>достижения ими показателей результативности </a:t>
            </a:r>
            <a:r>
              <a:rPr kumimoji="0" lang="ru-RU" altLang="ru-RU" sz="1400" b="1" i="0" u="none" strike="noStrike" cap="none" normalizeH="0" baseline="0" dirty="0">
                <a:ln>
                  <a:noFill/>
                </a:ln>
                <a:solidFill>
                  <a:srgbClr val="FF0000"/>
                </a:solidFill>
                <a:effectLst/>
                <a:latin typeface="Arial" panose="020B0604020202020204" pitchFamily="34" charset="0"/>
              </a:rPr>
              <a:t>использования указанных средств, </a:t>
            </a:r>
            <a:r>
              <a:rPr kumimoji="0" lang="ru-RU" altLang="ru-RU" sz="1400" b="1" i="0" u="sng" strike="noStrike" cap="none" normalizeH="0" baseline="0" dirty="0">
                <a:ln>
                  <a:noFill/>
                </a:ln>
                <a:solidFill>
                  <a:srgbClr val="FF0000"/>
                </a:solidFill>
                <a:effectLst/>
                <a:latin typeface="Arial" panose="020B0604020202020204" pitchFamily="34" charset="0"/>
              </a:rPr>
              <a:t>соответствующих целевым показателям и индикаторам</a:t>
            </a:r>
            <a:r>
              <a:rPr kumimoji="0" lang="ru-RU" altLang="ru-RU" sz="1400" b="1" i="0" u="none" strike="noStrike" cap="none" normalizeH="0" baseline="0" dirty="0">
                <a:ln>
                  <a:noFill/>
                </a:ln>
                <a:solidFill>
                  <a:srgbClr val="FF0000"/>
                </a:solidFill>
                <a:effectLst/>
                <a:latin typeface="Arial" panose="020B0604020202020204" pitchFamily="34" charset="0"/>
              </a:rPr>
              <a:t>, </a:t>
            </a:r>
            <a:r>
              <a:rPr kumimoji="0" lang="ru-RU" altLang="ru-RU" sz="1400" b="1" i="0" u="none" strike="noStrike" cap="none" normalizeH="0" baseline="0" dirty="0">
                <a:ln>
                  <a:noFill/>
                </a:ln>
                <a:solidFill>
                  <a:schemeClr val="tx1"/>
                </a:solidFill>
                <a:effectLst/>
                <a:latin typeface="Arial" panose="020B0604020202020204" pitchFamily="34" charset="0"/>
              </a:rPr>
              <a:t>предусмотренным государственными (муниципальными) программами;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ru-RU" altLang="ru-RU" sz="1400" b="1"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400" b="1" i="0" u="none" strike="noStrike" cap="none" normalizeH="0" baseline="0" dirty="0">
                <a:ln>
                  <a:noFill/>
                </a:ln>
                <a:solidFill>
                  <a:schemeClr val="tx1"/>
                </a:solidFill>
                <a:effectLst/>
                <a:latin typeface="Arial" panose="020B0604020202020204" pitchFamily="34" charset="0"/>
              </a:rPr>
              <a:t>государственные (муниципальные) учреждения;</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400" b="1" i="0" u="none" strike="noStrike" cap="none" normalizeH="0" baseline="0" dirty="0">
                <a:ln>
                  <a:noFill/>
                </a:ln>
                <a:solidFill>
                  <a:schemeClr val="tx1"/>
                </a:solidFill>
                <a:effectLst/>
                <a:latin typeface="Arial" panose="020B0604020202020204" pitchFamily="34" charset="0"/>
              </a:rPr>
              <a:t>государственные (муниципальные) унитарные предприятия;</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400" b="1" i="0" u="none" strike="noStrike" cap="none" normalizeH="0" baseline="0" dirty="0">
                <a:ln>
                  <a:noFill/>
                </a:ln>
                <a:solidFill>
                  <a:schemeClr val="tx1"/>
                </a:solidFill>
                <a:effectLst/>
                <a:latin typeface="Arial" panose="020B0604020202020204" pitchFamily="34" charset="0"/>
              </a:rPr>
              <a:t>государственные корпорации и государственные компании;</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400" b="1" i="0" u="none" strike="noStrike" cap="none" normalizeH="0" baseline="0" dirty="0">
                <a:ln>
                  <a:noFill/>
                </a:ln>
                <a:solidFill>
                  <a:schemeClr val="tx1"/>
                </a:solidFill>
                <a:effectLst/>
                <a:latin typeface="Arial" panose="020B0604020202020204" pitchFamily="34" charset="0"/>
              </a:rPr>
              <a:t>хозяйственные товарищества и общества с участием публично-правовых образований в их уставных (складочных) капиталах, а также коммерческие организации с долей (вкладом) таких товариществ и обществ в их уставных (складочных) капиталах;</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4083384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Объекты финансового контроля </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Rectangle 1"/>
          <p:cNvSpPr>
            <a:spLocks noChangeArrowheads="1"/>
          </p:cNvSpPr>
          <p:nvPr/>
        </p:nvSpPr>
        <p:spPr bwMode="auto">
          <a:xfrm>
            <a:off x="413792" y="1014299"/>
            <a:ext cx="8316416" cy="5216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1"/>
                </a:solidFill>
                <a:effectLst/>
                <a:latin typeface="Arial" panose="020B0604020202020204" pitchFamily="34" charset="0"/>
              </a:rPr>
              <a:t>БК РФ, Статья 266.1. Объекты государственного (муниципального) финансового контроля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3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1"/>
                </a:solidFill>
                <a:effectLst/>
                <a:latin typeface="Arial" panose="020B0604020202020204" pitchFamily="34" charset="0"/>
              </a:rPr>
              <a:t>Объектами государственного (муниципального) финансового контроля (далее - объекты контроля) являются: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400" b="1"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400" b="1" i="0" u="sng" strike="noStrike" cap="none" normalizeH="0" baseline="0" dirty="0">
                <a:ln>
                  <a:noFill/>
                </a:ln>
                <a:solidFill>
                  <a:schemeClr val="tx1"/>
                </a:solidFill>
                <a:effectLst/>
                <a:latin typeface="Arial" panose="020B0604020202020204" pitchFamily="34" charset="0"/>
              </a:rPr>
              <a:t>юридические лица</a:t>
            </a:r>
            <a:r>
              <a:rPr kumimoji="0" lang="ru-RU" altLang="ru-RU" sz="1400" b="1" i="0" u="none" strike="noStrike" cap="none" normalizeH="0" baseline="0" dirty="0">
                <a:ln>
                  <a:noFill/>
                </a:ln>
                <a:solidFill>
                  <a:schemeClr val="tx1"/>
                </a:solidFill>
                <a:effectLst/>
                <a:latin typeface="Arial" panose="020B0604020202020204" pitchFamily="34" charset="0"/>
              </a:rPr>
              <a:t>, </a:t>
            </a:r>
            <a:r>
              <a:rPr kumimoji="0" lang="ru-RU" altLang="ru-RU" sz="1400" b="1" i="0" u="sng" strike="noStrike" cap="none" normalizeH="0" baseline="0" dirty="0">
                <a:ln>
                  <a:noFill/>
                </a:ln>
                <a:solidFill>
                  <a:schemeClr val="tx1"/>
                </a:solidFill>
                <a:effectLst/>
                <a:latin typeface="Arial" panose="020B0604020202020204" pitchFamily="34" charset="0"/>
              </a:rPr>
              <a:t>индивидуальные предприниматели, физические лица в </a:t>
            </a:r>
            <a:r>
              <a:rPr kumimoji="0" lang="ru-RU" altLang="ru-RU" sz="1400" b="1" i="0" u="sng" strike="noStrike" cap="none" normalizeH="0" baseline="0" dirty="0">
                <a:ln>
                  <a:noFill/>
                </a:ln>
                <a:solidFill>
                  <a:srgbClr val="FF0000"/>
                </a:solidFill>
                <a:effectLst/>
                <a:latin typeface="Arial" panose="020B0604020202020204" pitchFamily="34" charset="0"/>
              </a:rPr>
              <a:t>части соблюдения ими условий договоров </a:t>
            </a:r>
            <a:r>
              <a:rPr kumimoji="0" lang="ru-RU" altLang="ru-RU" sz="1400" b="1" i="0" u="sng" strike="noStrike" cap="none" normalizeH="0" baseline="0" dirty="0">
                <a:ln>
                  <a:noFill/>
                </a:ln>
                <a:solidFill>
                  <a:schemeClr val="tx1"/>
                </a:solidFill>
                <a:effectLst/>
                <a:latin typeface="Arial" panose="020B0604020202020204" pitchFamily="34" charset="0"/>
              </a:rPr>
              <a:t>(соглашений) о предоставлении средств из соответствующего бюджета бюджетной системы </a:t>
            </a:r>
            <a:r>
              <a:rPr kumimoji="0" lang="ru-RU" altLang="ru-RU" sz="1400" b="1" i="0" u="none" strike="noStrike" cap="none" normalizeH="0" baseline="0" dirty="0">
                <a:ln>
                  <a:noFill/>
                </a:ln>
                <a:solidFill>
                  <a:schemeClr val="tx1"/>
                </a:solidFill>
                <a:effectLst/>
                <a:latin typeface="Arial" panose="020B0604020202020204" pitchFamily="34" charset="0"/>
              </a:rPr>
              <a:t>Российской Федерации, </a:t>
            </a:r>
            <a:r>
              <a:rPr kumimoji="0" lang="ru-RU" altLang="ru-RU" sz="1400" b="1" i="0" u="sng" strike="noStrike" cap="none" normalizeH="0" baseline="0" dirty="0">
                <a:ln>
                  <a:noFill/>
                </a:ln>
                <a:solidFill>
                  <a:schemeClr val="tx1"/>
                </a:solidFill>
                <a:effectLst/>
                <a:latin typeface="Arial" panose="020B0604020202020204" pitchFamily="34" charset="0"/>
              </a:rPr>
              <a:t>государственных (муниципальных) контрактов, соблюдения ими целей, порядка и условий предоставления кредитов и займов, обеспеченных государственными и муниципальными гарантиями, целей, порядка и условий размещения средств бюджета в ценные бумаги таких юридических лиц</a:t>
            </a:r>
            <a:r>
              <a:rPr kumimoji="0" lang="ru-RU" altLang="ru-RU" sz="1400" b="1" i="0" u="none" strike="noStrike" cap="none" normalizeH="0" baseline="0" dirty="0">
                <a:ln>
                  <a:noFill/>
                </a:ln>
                <a:solidFill>
                  <a:schemeClr val="tx1"/>
                </a:solidFill>
                <a:effectLst/>
                <a:latin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ru-RU" altLang="ru-RU" sz="1400" b="1"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400" b="1" i="0" u="none" strike="noStrike" cap="none" normalizeH="0" baseline="0" dirty="0">
                <a:ln>
                  <a:noFill/>
                </a:ln>
                <a:solidFill>
                  <a:schemeClr val="tx1"/>
                </a:solidFill>
                <a:effectLst/>
                <a:latin typeface="Arial" panose="020B0604020202020204" pitchFamily="34" charset="0"/>
              </a:rPr>
              <a:t>органы управления государственными внебюджетными фондами;</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ru-RU" altLang="ru-RU" sz="1400" b="1"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400" b="1" i="0" u="sng" strike="noStrike" cap="none" normalizeH="0" baseline="0" dirty="0">
                <a:ln>
                  <a:noFill/>
                </a:ln>
                <a:solidFill>
                  <a:schemeClr val="tx1"/>
                </a:solidFill>
                <a:effectLst/>
                <a:latin typeface="Arial" panose="020B0604020202020204" pitchFamily="34" charset="0"/>
              </a:rPr>
              <a:t>юридические лица</a:t>
            </a:r>
            <a:r>
              <a:rPr kumimoji="0" lang="ru-RU" altLang="ru-RU" sz="1400" b="1" i="0" u="none" strike="noStrike" cap="none" normalizeH="0" baseline="0" dirty="0">
                <a:ln>
                  <a:noFill/>
                </a:ln>
                <a:solidFill>
                  <a:schemeClr val="tx1"/>
                </a:solidFill>
                <a:effectLst/>
                <a:latin typeface="Arial" panose="020B0604020202020204" pitchFamily="34" charset="0"/>
              </a:rPr>
              <a:t>, получающие средства из </a:t>
            </a:r>
            <a:r>
              <a:rPr kumimoji="0" lang="ru-RU" altLang="ru-RU" sz="1400" b="1" i="0" u="sng" strike="noStrike" cap="none" normalizeH="0" baseline="0" dirty="0">
                <a:ln>
                  <a:noFill/>
                </a:ln>
                <a:solidFill>
                  <a:schemeClr val="tx1"/>
                </a:solidFill>
                <a:effectLst/>
                <a:latin typeface="Arial" panose="020B0604020202020204" pitchFamily="34" charset="0"/>
              </a:rPr>
              <a:t>бюджетов государственных внебюджетных фондов по договорам о финансовом обеспечении обязательного медицинского страхования;</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ru-RU" altLang="ru-RU" sz="1400" b="1" i="0" u="sng"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400" b="1" i="0" u="sng" strike="noStrike" cap="none" normalizeH="0" baseline="0" dirty="0">
                <a:ln>
                  <a:noFill/>
                </a:ln>
                <a:solidFill>
                  <a:schemeClr val="tx1"/>
                </a:solidFill>
                <a:effectLst/>
                <a:latin typeface="Arial" panose="020B0604020202020204" pitchFamily="34" charset="0"/>
              </a:rPr>
              <a:t>кредитные</a:t>
            </a:r>
            <a:r>
              <a:rPr kumimoji="0" lang="ru-RU" altLang="ru-RU" sz="1400" b="1" i="0" u="none" strike="noStrike" cap="none" normalizeH="0" baseline="0" dirty="0">
                <a:ln>
                  <a:noFill/>
                </a:ln>
                <a:solidFill>
                  <a:schemeClr val="tx1"/>
                </a:solidFill>
                <a:effectLst/>
                <a:latin typeface="Arial" panose="020B0604020202020204" pitchFamily="34" charset="0"/>
              </a:rPr>
              <a:t> </a:t>
            </a:r>
            <a:r>
              <a:rPr kumimoji="0" lang="ru-RU" altLang="ru-RU" sz="1400" b="1" i="0" u="sng" strike="noStrike" cap="none" normalizeH="0" baseline="0" dirty="0">
                <a:ln>
                  <a:noFill/>
                </a:ln>
                <a:solidFill>
                  <a:schemeClr val="tx1"/>
                </a:solidFill>
                <a:effectLst/>
                <a:latin typeface="Arial" panose="020B0604020202020204" pitchFamily="34" charset="0"/>
              </a:rPr>
              <a:t>организации, осуществляющие отдельные операции с бюджетными средствами, в части </a:t>
            </a:r>
            <a:r>
              <a:rPr kumimoji="0" lang="ru-RU" altLang="ru-RU" sz="1400" b="1" i="0" u="sng" strike="noStrike" cap="none" normalizeH="0" baseline="0" dirty="0">
                <a:ln>
                  <a:noFill/>
                </a:ln>
                <a:solidFill>
                  <a:srgbClr val="FF0000"/>
                </a:solidFill>
                <a:effectLst/>
                <a:latin typeface="Arial" panose="020B0604020202020204" pitchFamily="34" charset="0"/>
              </a:rPr>
              <a:t>соблюдения ими условий договоров (соглашений) о предоставлении средств из соответствующего бюджета бюджетной системы </a:t>
            </a:r>
            <a:r>
              <a:rPr kumimoji="0" lang="ru-RU" altLang="ru-RU" sz="1400" b="1" i="0" u="none" strike="noStrike" cap="none" normalizeH="0" baseline="0" dirty="0">
                <a:ln>
                  <a:noFill/>
                </a:ln>
                <a:solidFill>
                  <a:schemeClr val="tx1"/>
                </a:solidFill>
                <a:effectLst/>
                <a:latin typeface="Arial" panose="020B0604020202020204" pitchFamily="34" charset="0"/>
              </a:rPr>
              <a:t>Российской Федерации</a:t>
            </a:r>
            <a:r>
              <a:rPr kumimoji="0" lang="ru-RU" altLang="ru-RU" sz="1300" b="1" i="0" u="none" strike="noStrike" cap="none" normalizeH="0" baseline="0" dirty="0">
                <a:ln>
                  <a:noFill/>
                </a:ln>
                <a:solidFill>
                  <a:schemeClr val="tx1"/>
                </a:solidFill>
                <a:effectLst/>
                <a:latin typeface="Arial" panose="020B0604020202020204" pitchFamily="34" charset="0"/>
              </a:rPr>
              <a:t>.</a:t>
            </a:r>
          </a:p>
        </p:txBody>
      </p:sp>
    </p:spTree>
    <p:extLst>
      <p:ext uri="{BB962C8B-B14F-4D97-AF65-F5344CB8AC3E}">
        <p14:creationId xmlns:p14="http://schemas.microsoft.com/office/powerpoint/2010/main" val="23540946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Методы финансового контроля </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Rectangle 1"/>
          <p:cNvSpPr>
            <a:spLocks noChangeArrowheads="1"/>
          </p:cNvSpPr>
          <p:nvPr/>
        </p:nvSpPr>
        <p:spPr bwMode="auto">
          <a:xfrm>
            <a:off x="341784" y="1719394"/>
            <a:ext cx="8460432" cy="4616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1"/>
                </a:solidFill>
                <a:effectLst/>
                <a:latin typeface="Arial" panose="020B0604020202020204" pitchFamily="34" charset="0"/>
              </a:rPr>
              <a:t>БК РФ, Статья 267.1. Методы осуществления государственного (муниципального) финансового контроля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1"/>
                </a:solidFill>
                <a:effectLst/>
                <a:latin typeface="Arial" panose="020B0604020202020204" pitchFamily="34" charset="0"/>
              </a:rPr>
              <a:t> </a:t>
            </a:r>
            <a:endParaRPr kumimoji="0" lang="en-US" altLang="ru-RU" sz="14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b="1" i="0" u="sng" strike="noStrike" cap="none" normalizeH="0" baseline="0" dirty="0">
                <a:ln>
                  <a:noFill/>
                </a:ln>
                <a:solidFill>
                  <a:srgbClr val="FF0000"/>
                </a:solidFill>
                <a:effectLst/>
                <a:latin typeface="Arial" panose="020B0604020202020204" pitchFamily="34" charset="0"/>
              </a:rPr>
              <a:t>Методами</a:t>
            </a:r>
            <a:r>
              <a:rPr kumimoji="0" lang="ru-RU" altLang="ru-RU" sz="1400" b="1" i="0" u="none" strike="noStrike" cap="none" normalizeH="0" baseline="0" dirty="0">
                <a:ln>
                  <a:noFill/>
                </a:ln>
                <a:solidFill>
                  <a:schemeClr val="tx1"/>
                </a:solidFill>
                <a:effectLst/>
                <a:latin typeface="Arial" panose="020B0604020202020204" pitchFamily="34" charset="0"/>
              </a:rPr>
              <a:t> осуществления государственного (муниципального) </a:t>
            </a:r>
            <a:r>
              <a:rPr kumimoji="0" lang="ru-RU" altLang="ru-RU" sz="1400" b="1" i="0" u="sng" strike="noStrike" cap="none" normalizeH="0" baseline="0" dirty="0">
                <a:ln>
                  <a:noFill/>
                </a:ln>
                <a:solidFill>
                  <a:schemeClr val="tx1"/>
                </a:solidFill>
                <a:effectLst/>
                <a:latin typeface="Arial" panose="020B0604020202020204" pitchFamily="34" charset="0"/>
              </a:rPr>
              <a:t>финансового контроля </a:t>
            </a:r>
            <a:r>
              <a:rPr kumimoji="0" lang="ru-RU" altLang="ru-RU" sz="1400" b="1" i="0" u="none" strike="noStrike" cap="none" normalizeH="0" baseline="0" dirty="0">
                <a:ln>
                  <a:noFill/>
                </a:ln>
                <a:solidFill>
                  <a:schemeClr val="tx1"/>
                </a:solidFill>
                <a:effectLst/>
                <a:latin typeface="Arial" panose="020B0604020202020204" pitchFamily="34" charset="0"/>
              </a:rPr>
              <a:t>являются </a:t>
            </a:r>
            <a:r>
              <a:rPr kumimoji="0" lang="ru-RU" altLang="ru-RU" sz="1400" b="1" i="0" u="sng" strike="noStrike" cap="none" normalizeH="0" baseline="0" dirty="0">
                <a:ln>
                  <a:noFill/>
                </a:ln>
                <a:solidFill>
                  <a:schemeClr val="tx1"/>
                </a:solidFill>
                <a:effectLst/>
                <a:latin typeface="Arial" panose="020B0604020202020204" pitchFamily="34" charset="0"/>
              </a:rPr>
              <a:t>проверка, ревизия, обследование, санкционирование операций. </a:t>
            </a:r>
          </a:p>
          <a:p>
            <a:pPr marL="228600" marR="0" lvl="0" indent="-228600" algn="l" defTabSz="914400" rtl="0" eaLnBrk="0" fontAlgn="base" latinLnBrk="0" hangingPunct="0">
              <a:lnSpc>
                <a:spcPct val="100000"/>
              </a:lnSpc>
              <a:spcBef>
                <a:spcPct val="0"/>
              </a:spcBef>
              <a:spcAft>
                <a:spcPct val="0"/>
              </a:spcAft>
              <a:buClrTx/>
              <a:buSzTx/>
              <a:buFontTx/>
              <a:buAutoNum type="arabicPeriod"/>
              <a:tabLst/>
            </a:pPr>
            <a:endParaRPr kumimoji="0" lang="ru-RU" altLang="ru-RU" sz="14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1"/>
                </a:solidFill>
                <a:effectLst/>
                <a:latin typeface="Arial" panose="020B0604020202020204" pitchFamily="34" charset="0"/>
              </a:rPr>
              <a:t>Под </a:t>
            </a:r>
            <a:r>
              <a:rPr kumimoji="0" lang="ru-RU" altLang="ru-RU" b="1" i="0" u="sng" strike="noStrike" cap="none" normalizeH="0" baseline="0" dirty="0">
                <a:ln>
                  <a:noFill/>
                </a:ln>
                <a:solidFill>
                  <a:srgbClr val="FF0000"/>
                </a:solidFill>
                <a:effectLst/>
                <a:latin typeface="Arial" panose="020B0604020202020204" pitchFamily="34" charset="0"/>
              </a:rPr>
              <a:t>проверкой</a:t>
            </a:r>
            <a:r>
              <a:rPr kumimoji="0" lang="ru-RU" altLang="ru-RU" sz="1400" b="1" i="0" u="none" strike="noStrike" cap="none" normalizeH="0" baseline="0" dirty="0">
                <a:ln>
                  <a:noFill/>
                </a:ln>
                <a:solidFill>
                  <a:schemeClr val="tx1"/>
                </a:solidFill>
                <a:effectLst/>
                <a:latin typeface="Arial" panose="020B0604020202020204" pitchFamily="34" charset="0"/>
              </a:rPr>
              <a:t> понимается </a:t>
            </a:r>
            <a:r>
              <a:rPr kumimoji="0" lang="ru-RU" altLang="ru-RU" sz="1400" b="1" i="0" u="sng" strike="noStrike" cap="none" normalizeH="0" baseline="0" dirty="0">
                <a:ln>
                  <a:noFill/>
                </a:ln>
                <a:solidFill>
                  <a:schemeClr val="tx1"/>
                </a:solidFill>
                <a:effectLst/>
                <a:latin typeface="Arial" panose="020B0604020202020204" pitchFamily="34" charset="0"/>
              </a:rPr>
              <a:t>совершение контрольных действий по документальному и фактическому изучению законности </a:t>
            </a:r>
            <a:r>
              <a:rPr kumimoji="0" lang="ru-RU" altLang="ru-RU" sz="1400" b="1" i="0" u="sng" strike="noStrike" cap="none" normalizeH="0" baseline="0" dirty="0">
                <a:ln>
                  <a:noFill/>
                </a:ln>
                <a:solidFill>
                  <a:srgbClr val="FF0000"/>
                </a:solidFill>
                <a:effectLst/>
                <a:latin typeface="Arial" panose="020B0604020202020204" pitchFamily="34" charset="0"/>
              </a:rPr>
              <a:t>отдельных</a:t>
            </a:r>
            <a:r>
              <a:rPr kumimoji="0" lang="ru-RU" altLang="ru-RU" sz="1400" b="1" i="0" u="sng" strike="noStrike" cap="none" normalizeH="0" baseline="0" dirty="0">
                <a:ln>
                  <a:noFill/>
                </a:ln>
                <a:solidFill>
                  <a:schemeClr val="tx1"/>
                </a:solidFill>
                <a:effectLst/>
                <a:latin typeface="Arial" panose="020B0604020202020204" pitchFamily="34" charset="0"/>
              </a:rPr>
              <a:t> финансовых и хозяйственных операций, достоверности бюджетного (бухгалтерского) учета и бюджетной (бухгалтерской) отчетности в отношении деятельности объекта контроля за определенный перио</a:t>
            </a:r>
            <a:r>
              <a:rPr kumimoji="0" lang="ru-RU" altLang="ru-RU" sz="1400" b="1" i="0" u="none" strike="noStrike" cap="none" normalizeH="0" baseline="0" dirty="0">
                <a:ln>
                  <a:noFill/>
                </a:ln>
                <a:solidFill>
                  <a:schemeClr val="tx1"/>
                </a:solidFill>
                <a:effectLst/>
                <a:latin typeface="Arial" panose="020B0604020202020204" pitchFamily="34" charset="0"/>
              </a:rPr>
              <a:t>д.</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4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1"/>
                </a:solidFill>
                <a:effectLst/>
                <a:latin typeface="Arial" panose="020B0604020202020204" pitchFamily="34" charset="0"/>
              </a:rPr>
              <a:t>Под </a:t>
            </a:r>
            <a:r>
              <a:rPr kumimoji="0" lang="ru-RU" altLang="ru-RU" b="1" i="0" u="sng" strike="noStrike" cap="none" normalizeH="0" baseline="0" dirty="0">
                <a:ln>
                  <a:noFill/>
                </a:ln>
                <a:solidFill>
                  <a:srgbClr val="FF0000"/>
                </a:solidFill>
                <a:effectLst/>
                <a:latin typeface="Arial" panose="020B0604020202020204" pitchFamily="34" charset="0"/>
              </a:rPr>
              <a:t>ревизией</a:t>
            </a:r>
            <a:r>
              <a:rPr kumimoji="0" lang="ru-RU" altLang="ru-RU" sz="1400" b="1" i="0" u="none" strike="noStrike" cap="none" normalizeH="0" baseline="0" dirty="0">
                <a:ln>
                  <a:noFill/>
                </a:ln>
                <a:solidFill>
                  <a:schemeClr val="tx1"/>
                </a:solidFill>
                <a:effectLst/>
                <a:latin typeface="Arial" panose="020B0604020202020204" pitchFamily="34" charset="0"/>
              </a:rPr>
              <a:t> понимается </a:t>
            </a:r>
            <a:r>
              <a:rPr kumimoji="0" lang="ru-RU" altLang="ru-RU" sz="1400" b="1" i="0" u="sng" strike="noStrike" cap="none" normalizeH="0" baseline="0" dirty="0">
                <a:ln>
                  <a:noFill/>
                </a:ln>
                <a:solidFill>
                  <a:schemeClr val="tx1"/>
                </a:solidFill>
                <a:effectLst/>
                <a:latin typeface="Arial" panose="020B0604020202020204" pitchFamily="34" charset="0"/>
              </a:rPr>
              <a:t>комплексная проверка деятельности объекта контроля, которая выражается в проведении контрольных действий по документальному и фактическому изучению законности всей совокупности совершенных финансовых и хозяйственных операций, достоверности и правильности их отражения в бюджетной (бухгалтерской) отчетности</a:t>
            </a:r>
            <a:r>
              <a:rPr kumimoji="0" lang="ru-RU" altLang="ru-RU" sz="1400" b="1"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ru-RU" sz="14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1"/>
                </a:solidFill>
                <a:effectLst/>
                <a:latin typeface="Arial" panose="020B0604020202020204" pitchFamily="34" charset="0"/>
              </a:rPr>
              <a:t>Результаты проверки, ревизии </a:t>
            </a:r>
            <a:r>
              <a:rPr kumimoji="0" lang="ru-RU" altLang="ru-RU" sz="1400" b="1" i="0" u="none" strike="noStrike" cap="none" normalizeH="0" baseline="0" dirty="0">
                <a:ln>
                  <a:noFill/>
                </a:ln>
                <a:solidFill>
                  <a:srgbClr val="FF0000"/>
                </a:solidFill>
                <a:effectLst/>
                <a:latin typeface="Arial" panose="020B0604020202020204" pitchFamily="34" charset="0"/>
              </a:rPr>
              <a:t>оформляются актом</a:t>
            </a:r>
            <a:r>
              <a:rPr kumimoji="0" lang="ru-RU" altLang="ru-RU" sz="1400" b="1"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62086227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Методы финансового контроля </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Rectangle 1"/>
          <p:cNvSpPr>
            <a:spLocks noChangeArrowheads="1"/>
          </p:cNvSpPr>
          <p:nvPr/>
        </p:nvSpPr>
        <p:spPr bwMode="auto">
          <a:xfrm>
            <a:off x="341784" y="2442668"/>
            <a:ext cx="8460432"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1"/>
                </a:solidFill>
                <a:effectLst/>
                <a:latin typeface="Arial" panose="020B0604020202020204" pitchFamily="34" charset="0"/>
              </a:rPr>
              <a:t>БК РФ, Статья 267.1. Методы осуществления государственного (муниципального) финансового контроля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1"/>
                </a:solidFill>
                <a:effectLst/>
                <a:latin typeface="Arial" panose="020B0604020202020204" pitchFamily="34" charset="0"/>
              </a:rPr>
              <a:t>Под </a:t>
            </a:r>
            <a:r>
              <a:rPr kumimoji="0" lang="ru-RU" altLang="ru-RU" sz="1400" b="1" i="0" u="sng" strike="noStrike" cap="none" normalizeH="0" baseline="0" dirty="0">
                <a:ln>
                  <a:noFill/>
                </a:ln>
                <a:solidFill>
                  <a:srgbClr val="FF0000"/>
                </a:solidFill>
                <a:effectLst/>
                <a:latin typeface="Arial" panose="020B0604020202020204" pitchFamily="34" charset="0"/>
              </a:rPr>
              <a:t>обследованием</a:t>
            </a:r>
            <a:r>
              <a:rPr kumimoji="0" lang="ru-RU" altLang="ru-RU" sz="1400" b="1" i="0" u="none" strike="noStrike" cap="none" normalizeH="0" baseline="0" dirty="0">
                <a:ln>
                  <a:noFill/>
                </a:ln>
                <a:solidFill>
                  <a:schemeClr val="tx1"/>
                </a:solidFill>
                <a:effectLst/>
                <a:latin typeface="Arial" panose="020B0604020202020204" pitchFamily="34" charset="0"/>
              </a:rPr>
              <a:t> понимаются </a:t>
            </a:r>
            <a:r>
              <a:rPr kumimoji="0" lang="ru-RU" altLang="ru-RU" sz="1400" b="1" i="0" u="sng" strike="noStrike" cap="none" normalizeH="0" baseline="0" dirty="0">
                <a:ln>
                  <a:noFill/>
                </a:ln>
                <a:solidFill>
                  <a:schemeClr val="tx1"/>
                </a:solidFill>
                <a:effectLst/>
                <a:latin typeface="Arial" panose="020B0604020202020204" pitchFamily="34" charset="0"/>
              </a:rPr>
              <a:t>анализ и оценка состояния определенной сферы деятельности объекта контроля.</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ru-RU" sz="14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1"/>
                </a:solidFill>
                <a:effectLst/>
                <a:latin typeface="Arial" panose="020B0604020202020204" pitchFamily="34" charset="0"/>
              </a:rPr>
              <a:t>Результаты обследования оформляются заключением.</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4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1"/>
                </a:solidFill>
                <a:effectLst/>
                <a:latin typeface="Arial" panose="020B0604020202020204" pitchFamily="34" charset="0"/>
              </a:rPr>
              <a:t>Под </a:t>
            </a:r>
            <a:r>
              <a:rPr kumimoji="0" lang="ru-RU" altLang="ru-RU" sz="1400" b="1" i="0" u="sng" strike="noStrike" cap="none" normalizeH="0" baseline="0" dirty="0">
                <a:ln>
                  <a:noFill/>
                </a:ln>
                <a:solidFill>
                  <a:srgbClr val="FF0000"/>
                </a:solidFill>
                <a:effectLst/>
                <a:latin typeface="Arial" panose="020B0604020202020204" pitchFamily="34" charset="0"/>
              </a:rPr>
              <a:t>санкционированием</a:t>
            </a:r>
            <a:r>
              <a:rPr kumimoji="0" lang="ru-RU" altLang="ru-RU" sz="1400" b="1" i="0" u="none" strike="noStrike" cap="none" normalizeH="0" baseline="0" dirty="0">
                <a:ln>
                  <a:noFill/>
                </a:ln>
                <a:solidFill>
                  <a:schemeClr val="tx1"/>
                </a:solidFill>
                <a:effectLst/>
                <a:latin typeface="Arial" panose="020B0604020202020204" pitchFamily="34" charset="0"/>
              </a:rPr>
              <a:t>  (предварительный контроль) операций понимается </a:t>
            </a:r>
            <a:r>
              <a:rPr kumimoji="0" lang="ru-RU" altLang="ru-RU" sz="1400" b="1" i="0" u="sng" strike="noStrike" cap="none" normalizeH="0" baseline="0" dirty="0">
                <a:ln>
                  <a:noFill/>
                </a:ln>
                <a:solidFill>
                  <a:schemeClr val="tx1"/>
                </a:solidFill>
                <a:effectLst/>
                <a:latin typeface="Arial" panose="020B0604020202020204" pitchFamily="34" charset="0"/>
              </a:rPr>
              <a:t>совершение разрешительной надписи после проверки документов</a:t>
            </a:r>
            <a:r>
              <a:rPr kumimoji="0" lang="ru-RU" altLang="ru-RU" sz="1400" b="1" i="0" u="none" strike="noStrike" cap="none" normalizeH="0" baseline="0" dirty="0">
                <a:ln>
                  <a:noFill/>
                </a:ln>
                <a:solidFill>
                  <a:schemeClr val="tx1"/>
                </a:solidFill>
                <a:effectLst/>
                <a:latin typeface="Arial" panose="020B0604020202020204" pitchFamily="34" charset="0"/>
              </a:rPr>
              <a:t>, представленных в целях осуществления финансовых операций,</a:t>
            </a:r>
            <a:r>
              <a:rPr kumimoji="0" lang="ru-RU" altLang="ru-RU" sz="1400" b="1" i="0" u="sng" strike="noStrike" cap="none" normalizeH="0" baseline="0" dirty="0">
                <a:ln>
                  <a:noFill/>
                </a:ln>
                <a:solidFill>
                  <a:schemeClr val="tx1"/>
                </a:solidFill>
                <a:effectLst/>
                <a:latin typeface="Arial" panose="020B0604020202020204" pitchFamily="34" charset="0"/>
              </a:rPr>
              <a:t> на их наличие и (или) на соответствие указанной в них информации требованиям бюджетного законодательства </a:t>
            </a:r>
            <a:r>
              <a:rPr kumimoji="0" lang="ru-RU" altLang="ru-RU" sz="1400" b="1" i="0" u="none" strike="noStrike" cap="none" normalizeH="0" baseline="0" dirty="0">
                <a:ln>
                  <a:noFill/>
                </a:ln>
                <a:solidFill>
                  <a:schemeClr val="tx1"/>
                </a:solidFill>
                <a:effectLst/>
                <a:latin typeface="Arial" panose="020B0604020202020204" pitchFamily="34" charset="0"/>
              </a:rPr>
              <a:t>Российской Федерации и иных нормативных правовых актов, регулирующих бюджетные правоотношения.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19620928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Бюджетные полномочия органов финансового контроля </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Прямоугольник 2"/>
          <p:cNvSpPr/>
          <p:nvPr/>
        </p:nvSpPr>
        <p:spPr>
          <a:xfrm>
            <a:off x="647564" y="1275395"/>
            <a:ext cx="8028892" cy="5324535"/>
          </a:xfrm>
          <a:prstGeom prst="rect">
            <a:avLst/>
          </a:prstGeom>
        </p:spPr>
        <p:txBody>
          <a:bodyPr wrap="square">
            <a:spAutoFit/>
          </a:bodyPr>
          <a:lstStyle/>
          <a:p>
            <a:r>
              <a:rPr lang="ru-RU" sz="1600" b="1" dirty="0"/>
              <a:t>БК РФ Статья 157. Бюджетные полномочия органов государственного (муниципального) финансового контроля</a:t>
            </a:r>
          </a:p>
          <a:p>
            <a:endParaRPr lang="ru-RU" sz="1600" b="1" dirty="0"/>
          </a:p>
          <a:p>
            <a:pPr marL="228600" indent="-228600">
              <a:buAutoNum type="arabicPeriod"/>
            </a:pPr>
            <a:endParaRPr lang="ru-RU" sz="1600" b="1" dirty="0"/>
          </a:p>
          <a:p>
            <a:r>
              <a:rPr lang="ru-RU" sz="1600" b="1" dirty="0">
                <a:solidFill>
                  <a:srgbClr val="FF0000"/>
                </a:solidFill>
              </a:rPr>
              <a:t>Счетная палата Российской Федерации, контрольно-счетные органы субъектов Российской Федерации и муниципальных образований </a:t>
            </a:r>
            <a:r>
              <a:rPr lang="ru-RU" sz="1600" b="1" dirty="0"/>
              <a:t>осуществляют </a:t>
            </a:r>
            <a:r>
              <a:rPr lang="ru-RU" sz="1600" b="1" u="sng" dirty="0"/>
              <a:t>бюджетные полномочия </a:t>
            </a:r>
            <a:r>
              <a:rPr lang="ru-RU" sz="1600" b="1" dirty="0"/>
              <a:t>по:</a:t>
            </a:r>
          </a:p>
          <a:p>
            <a:endParaRPr lang="ru-RU" sz="1600" b="1" dirty="0"/>
          </a:p>
          <a:p>
            <a:pPr marL="171450" indent="-171450">
              <a:spcAft>
                <a:spcPts val="600"/>
              </a:spcAft>
              <a:buFont typeface="Arial" panose="020B0604020202020204" pitchFamily="34" charset="0"/>
              <a:buChar char="•"/>
            </a:pPr>
            <a:r>
              <a:rPr lang="ru-RU" sz="1600" b="1" u="sng" dirty="0"/>
              <a:t>аудиту эффективности</a:t>
            </a:r>
            <a:r>
              <a:rPr lang="ru-RU" sz="1600" b="1" dirty="0"/>
              <a:t>, направленному на определение экономности и результативности использования бюджетных средств;</a:t>
            </a:r>
          </a:p>
          <a:p>
            <a:pPr marL="171450" indent="-171450">
              <a:spcAft>
                <a:spcPts val="600"/>
              </a:spcAft>
              <a:buFont typeface="Arial" panose="020B0604020202020204" pitchFamily="34" charset="0"/>
              <a:buChar char="•"/>
            </a:pPr>
            <a:r>
              <a:rPr lang="ru-RU" sz="1600" b="1" u="sng" dirty="0"/>
              <a:t>экспертизе проектов законов </a:t>
            </a:r>
            <a:r>
              <a:rPr lang="ru-RU" sz="1600" b="1" dirty="0"/>
              <a:t>(решений) о бюджетах, иных нормативных правовых актов бюджетного законодательства Российской Федерации, в том числе </a:t>
            </a:r>
            <a:r>
              <a:rPr lang="ru-RU" sz="1600" b="1" u="sng" dirty="0"/>
              <a:t>обоснованности показателей </a:t>
            </a:r>
            <a:r>
              <a:rPr lang="ru-RU" sz="1600" b="1" dirty="0"/>
              <a:t>(параметров и характеристик) </a:t>
            </a:r>
            <a:r>
              <a:rPr lang="ru-RU" sz="1600" b="1" u="sng" dirty="0"/>
              <a:t>бюджетов</a:t>
            </a:r>
            <a:r>
              <a:rPr lang="ru-RU" sz="1600" b="1" dirty="0"/>
              <a:t>;</a:t>
            </a:r>
          </a:p>
          <a:p>
            <a:pPr marL="171450" indent="-171450">
              <a:spcAft>
                <a:spcPts val="600"/>
              </a:spcAft>
              <a:buFont typeface="Arial" panose="020B0604020202020204" pitchFamily="34" charset="0"/>
              <a:buChar char="•"/>
            </a:pPr>
            <a:r>
              <a:rPr lang="ru-RU" sz="1600" b="1" u="sng" dirty="0"/>
              <a:t>экспертизе государственных (муниципальных) программ;</a:t>
            </a:r>
          </a:p>
          <a:p>
            <a:pPr marL="171450" indent="-171450">
              <a:spcAft>
                <a:spcPts val="600"/>
              </a:spcAft>
              <a:buFont typeface="Arial" panose="020B0604020202020204" pitchFamily="34" charset="0"/>
              <a:buChar char="•"/>
            </a:pPr>
            <a:r>
              <a:rPr lang="ru-RU" sz="1600" b="1" u="sng" dirty="0"/>
              <a:t>анализу и мониторингу бюджетного процесса</a:t>
            </a:r>
            <a:r>
              <a:rPr lang="ru-RU" sz="1600" b="1" dirty="0"/>
              <a:t>, в том числе подготовке предложений </a:t>
            </a:r>
            <a:r>
              <a:rPr lang="ru-RU" sz="1600" b="1" u="sng" dirty="0"/>
              <a:t>по устранению выявленных отклонений </a:t>
            </a:r>
            <a:r>
              <a:rPr lang="ru-RU" sz="1600" b="1" dirty="0"/>
              <a:t>в бюджетном процессе и совершенствованию бюджетного законодательства Российской Федерации;</a:t>
            </a:r>
          </a:p>
          <a:p>
            <a:pPr marL="171450" indent="-171450">
              <a:spcAft>
                <a:spcPts val="600"/>
              </a:spcAft>
              <a:buFont typeface="Arial" panose="020B0604020202020204" pitchFamily="34" charset="0"/>
              <a:buChar char="•"/>
            </a:pPr>
            <a:r>
              <a:rPr lang="ru-RU" sz="1600" b="1" dirty="0"/>
              <a:t>подготовке </a:t>
            </a:r>
            <a:r>
              <a:rPr lang="ru-RU" sz="1600" b="1" u="sng" dirty="0"/>
              <a:t>предложений по совершенствованию </a:t>
            </a:r>
            <a:r>
              <a:rPr lang="ru-RU" sz="1600" b="1" dirty="0"/>
              <a:t>осуществления главными администраторами бюджетных средств </a:t>
            </a:r>
            <a:r>
              <a:rPr lang="ru-RU" sz="1600" b="1" u="sng" dirty="0"/>
              <a:t>внутреннего финансового контроля </a:t>
            </a:r>
            <a:r>
              <a:rPr lang="ru-RU" sz="1600" b="1" dirty="0"/>
              <a:t>и внутреннего финансового аудита;</a:t>
            </a:r>
          </a:p>
        </p:txBody>
      </p:sp>
    </p:spTree>
    <p:extLst>
      <p:ext uri="{BB962C8B-B14F-4D97-AF65-F5344CB8AC3E}">
        <p14:creationId xmlns:p14="http://schemas.microsoft.com/office/powerpoint/2010/main" val="27560396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a:p>
            <a:pPr algn="ctr"/>
            <a:endParaRPr lang="ru-RU" dirty="0"/>
          </a:p>
          <a:p>
            <a:pPr algn="ctr"/>
            <a:r>
              <a:rPr lang="ru-RU" dirty="0"/>
              <a:t>Контроль и надзор в финансово-бюджетной сфере</a:t>
            </a:r>
            <a:br>
              <a:rPr lang="ru-RU" dirty="0"/>
            </a:br>
            <a:r>
              <a:rPr lang="ru-RU" dirty="0"/>
              <a:t/>
            </a:r>
            <a:br>
              <a:rPr lang="ru-RU" dirty="0"/>
            </a:b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Прямоугольник 2"/>
          <p:cNvSpPr/>
          <p:nvPr/>
        </p:nvSpPr>
        <p:spPr>
          <a:xfrm>
            <a:off x="647564" y="1016641"/>
            <a:ext cx="7848872" cy="584775"/>
          </a:xfrm>
          <a:prstGeom prst="rect">
            <a:avLst/>
          </a:prstGeom>
        </p:spPr>
        <p:txBody>
          <a:bodyPr wrap="square">
            <a:spAutoFit/>
          </a:bodyPr>
          <a:lstStyle/>
          <a:p>
            <a:pPr algn="ctr"/>
            <a:r>
              <a:rPr lang="ru-RU" sz="1600" b="1" dirty="0">
                <a:solidFill>
                  <a:schemeClr val="tx2">
                    <a:lumMod val="75000"/>
                  </a:schemeClr>
                </a:solidFill>
                <a:latin typeface="Arial" pitchFamily="34" charset="0"/>
                <a:cs typeface="Arial" pitchFamily="34" charset="0"/>
              </a:rPr>
              <a:t>Казначейство России</a:t>
            </a:r>
          </a:p>
          <a:p>
            <a:pPr algn="ctr"/>
            <a:r>
              <a:rPr lang="en-US" sz="1600" b="1" dirty="0">
                <a:solidFill>
                  <a:schemeClr val="tx2">
                    <a:lumMod val="75000"/>
                  </a:schemeClr>
                </a:solidFill>
                <a:latin typeface="Arial" pitchFamily="34" charset="0"/>
                <a:cs typeface="Arial" pitchFamily="34" charset="0"/>
                <a:hlinkClick r:id="rId2"/>
              </a:rPr>
              <a:t>http://www.roskazna.ru/inaya-deyatelnost/kontrolnaya-i-nadzornaya-funktsii/</a:t>
            </a:r>
            <a:endParaRPr lang="ru-RU" sz="1600" b="1" dirty="0">
              <a:solidFill>
                <a:schemeClr val="tx2">
                  <a:lumMod val="75000"/>
                </a:schemeClr>
              </a:solidFill>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xmlns="" id="{8D61B75C-EA2A-4130-A7CE-E215632B2BFE}"/>
              </a:ext>
            </a:extLst>
          </p:cNvPr>
          <p:cNvSpPr/>
          <p:nvPr/>
        </p:nvSpPr>
        <p:spPr>
          <a:xfrm>
            <a:off x="274560" y="1972868"/>
            <a:ext cx="8650106" cy="3693319"/>
          </a:xfrm>
          <a:prstGeom prst="rect">
            <a:avLst/>
          </a:prstGeom>
        </p:spPr>
        <p:txBody>
          <a:bodyPr wrap="square">
            <a:spAutoFit/>
          </a:bodyPr>
          <a:lstStyle/>
          <a:p>
            <a:r>
              <a:rPr lang="ru-RU" dirty="0"/>
              <a:t>Полномочия по контролю и надзору в финансово-бюджетной сфере в порядке, установленном Правительством Российской Федерации (пункт введен Постановлением Правительства РФ от 13.04.2016 N 300) </a:t>
            </a:r>
            <a:br>
              <a:rPr lang="ru-RU" dirty="0"/>
            </a:br>
            <a:r>
              <a:rPr lang="ru-RU" dirty="0"/>
              <a:t/>
            </a:r>
            <a:br>
              <a:rPr lang="ru-RU" dirty="0"/>
            </a:br>
            <a:r>
              <a:rPr lang="ru-RU" dirty="0"/>
              <a:t>Контроль и надзор в финансово-бюджетной сфере</a:t>
            </a:r>
          </a:p>
          <a:p>
            <a:r>
              <a:rPr lang="ru-RU" dirty="0"/>
              <a:t> </a:t>
            </a:r>
          </a:p>
          <a:p>
            <a:pPr marL="342900" indent="-342900">
              <a:buFont typeface="+mj-lt"/>
              <a:buAutoNum type="arabicPeriod"/>
            </a:pPr>
            <a:r>
              <a:rPr lang="ru-RU" b="1" dirty="0"/>
              <a:t>Внутренний государственный финансовый контроль </a:t>
            </a:r>
          </a:p>
          <a:p>
            <a:pPr marL="342900" indent="-342900">
              <a:buFont typeface="+mj-lt"/>
              <a:buAutoNum type="arabicPeriod"/>
            </a:pPr>
            <a:r>
              <a:rPr lang="ru-RU" b="1" dirty="0"/>
              <a:t>Контроль в сфере закупок</a:t>
            </a:r>
          </a:p>
          <a:p>
            <a:pPr marL="342900" indent="-342900">
              <a:buFont typeface="+mj-lt"/>
              <a:buAutoNum type="arabicPeriod"/>
            </a:pPr>
            <a:r>
              <a:rPr lang="ru-RU" b="1" dirty="0"/>
              <a:t>Реализация результатов контроля </a:t>
            </a:r>
          </a:p>
          <a:p>
            <a:pPr marL="342900" indent="-342900">
              <a:buFont typeface="+mj-lt"/>
              <a:buAutoNum type="arabicPeriod"/>
            </a:pPr>
            <a:r>
              <a:rPr lang="ru-RU" b="1" dirty="0"/>
              <a:t>Анализ осуществления внутреннего финансового контроля </a:t>
            </a:r>
          </a:p>
          <a:p>
            <a:pPr marL="342900" indent="-342900">
              <a:buFont typeface="+mj-lt"/>
              <a:buAutoNum type="arabicPeriod"/>
            </a:pPr>
            <a:r>
              <a:rPr lang="ru-RU" b="1" dirty="0"/>
              <a:t>Анализ осуществления бюджетных полномочий</a:t>
            </a:r>
            <a:r>
              <a:rPr lang="ru-RU" dirty="0"/>
              <a:t/>
            </a:r>
            <a:br>
              <a:rPr lang="ru-RU" dirty="0"/>
            </a:br>
            <a:r>
              <a:rPr lang="ru-RU" dirty="0"/>
              <a:t/>
            </a:r>
            <a:br>
              <a:rPr lang="ru-RU" dirty="0"/>
            </a:br>
            <a:endParaRPr lang="ru-RU" dirty="0">
              <a:effectLst/>
            </a:endParaRPr>
          </a:p>
        </p:txBody>
      </p:sp>
    </p:spTree>
    <p:extLst>
      <p:ext uri="{BB962C8B-B14F-4D97-AF65-F5344CB8AC3E}">
        <p14:creationId xmlns:p14="http://schemas.microsoft.com/office/powerpoint/2010/main" val="208772595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Бюджетные полномочия органов финансового контроля </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Прямоугольник 2"/>
          <p:cNvSpPr/>
          <p:nvPr/>
        </p:nvSpPr>
        <p:spPr>
          <a:xfrm>
            <a:off x="395536" y="1131532"/>
            <a:ext cx="8496944" cy="6232475"/>
          </a:xfrm>
          <a:prstGeom prst="rect">
            <a:avLst/>
          </a:prstGeom>
        </p:spPr>
        <p:txBody>
          <a:bodyPr wrap="square">
            <a:spAutoFit/>
          </a:bodyPr>
          <a:lstStyle/>
          <a:p>
            <a:r>
              <a:rPr lang="ru-RU" sz="1300" b="1" dirty="0"/>
              <a:t>БК РФ Статья 157. Бюджетные полномочия органов государственного (муниципального) финансового контроля</a:t>
            </a:r>
          </a:p>
          <a:p>
            <a:endParaRPr lang="ru-RU" sz="1300" b="1" dirty="0"/>
          </a:p>
          <a:p>
            <a:r>
              <a:rPr lang="ru-RU" sz="1600" b="1" u="sng" dirty="0"/>
              <a:t>Федеральное казначейство </a:t>
            </a:r>
            <a:r>
              <a:rPr lang="ru-RU" sz="1300" b="1" u="sng" dirty="0"/>
              <a:t>проводит анализ исполнения бюджетных п</a:t>
            </a:r>
            <a:r>
              <a:rPr lang="ru-RU" sz="1300" b="1" dirty="0"/>
              <a:t>олномочий органов государственного (муниципального) </a:t>
            </a:r>
            <a:r>
              <a:rPr lang="ru-RU" sz="1300" b="1" u="sng" dirty="0"/>
              <a:t>финансового контроля</a:t>
            </a:r>
            <a:r>
              <a:rPr lang="ru-RU" sz="1300" b="1" dirty="0"/>
              <a:t>, являющихся органами (должностными лицами) исполнительной власти субъектов Российской Федерации (местных администраций). </a:t>
            </a:r>
            <a:endParaRPr lang="en-US" sz="1300" b="1" dirty="0"/>
          </a:p>
          <a:p>
            <a:endParaRPr lang="en-US" sz="1300" b="1" dirty="0"/>
          </a:p>
          <a:p>
            <a:r>
              <a:rPr lang="ru-RU" sz="1300" b="1" dirty="0">
                <a:solidFill>
                  <a:srgbClr val="FF0000"/>
                </a:solidFill>
              </a:rPr>
              <a:t>Органы государственного (муниципального) финансового контроля</a:t>
            </a:r>
            <a:r>
              <a:rPr lang="ru-RU" sz="1300" b="1" dirty="0"/>
              <a:t>, являющиеся органами (должностными лицами) исполнительной власти субъектов Российской Федерации (местных администраций), </a:t>
            </a:r>
            <a:r>
              <a:rPr lang="ru-RU" sz="1300" b="1" u="sng" dirty="0">
                <a:solidFill>
                  <a:srgbClr val="FF0000"/>
                </a:solidFill>
              </a:rPr>
              <a:t>обязаны предоставлять информацию и документы, запрашиваемые Федеральным казначейством в целях осуществления указанного полномочия.</a:t>
            </a:r>
          </a:p>
          <a:p>
            <a:endParaRPr lang="ru-RU" sz="1300" b="1" dirty="0"/>
          </a:p>
          <a:p>
            <a:r>
              <a:rPr lang="ru-RU" sz="1300" b="1" dirty="0"/>
              <a:t>Федеральное казначейство, органы государственного (муниципального) финансового контроля, являющиеся органами (должностными лицами) исполнительной власти субъектов Российской Федерации (местных администраций), </a:t>
            </a:r>
            <a:r>
              <a:rPr lang="ru-RU" sz="1300" b="1" u="sng" dirty="0"/>
              <a:t>проводят анализ осуществления главными администраторами бюджетных средств, не являющимися органами, указанными </a:t>
            </a:r>
            <a:r>
              <a:rPr lang="ru-RU" sz="1300" b="1" dirty="0"/>
              <a:t>в </a:t>
            </a:r>
            <a:r>
              <a:rPr lang="ru-RU" sz="1300" b="1" dirty="0">
                <a:hlinkClick r:id="rId2"/>
              </a:rPr>
              <a:t>пункте 2 статьи 265</a:t>
            </a:r>
            <a:r>
              <a:rPr lang="ru-RU" sz="1300" b="1" dirty="0"/>
              <a:t> (</a:t>
            </a:r>
            <a:r>
              <a:rPr lang="ru-RU" sz="900" dirty="0"/>
              <a:t>Внешний государственный (муниципальный) финансовый контроль в сфере бюджетных правоотношений является контрольной деятельностью соответственно Счетной палаты Российской Федерации, контрольно-счетных органов субъектов Российской Федерации и муниципальных образований…)</a:t>
            </a:r>
            <a:r>
              <a:rPr lang="ru-RU" sz="900" b="1" dirty="0"/>
              <a:t> </a:t>
            </a:r>
            <a:r>
              <a:rPr lang="ru-RU" sz="1300" b="1" dirty="0"/>
              <a:t>настоящего Кодекса, </a:t>
            </a:r>
            <a:r>
              <a:rPr lang="ru-RU" sz="1300" b="1" u="sng" dirty="0"/>
              <a:t>внутреннего финансового контроля и внутреннего финансового аудита.</a:t>
            </a:r>
          </a:p>
          <a:p>
            <a:endParaRPr lang="ru-RU" sz="1300" b="1" dirty="0"/>
          </a:p>
          <a:p>
            <a:r>
              <a:rPr lang="ru-RU" sz="1300" b="1" dirty="0">
                <a:solidFill>
                  <a:srgbClr val="FF0000"/>
                </a:solidFill>
              </a:rPr>
              <a:t>Главные администраторы средств федерального бюджета, главные администраторы средств бюджета субъекта Российской Федерации, главные администраторы средств местного бюджета, не являющиеся органами,</a:t>
            </a:r>
            <a:r>
              <a:rPr lang="ru-RU" sz="1300" b="1" dirty="0"/>
              <a:t> указанными в </a:t>
            </a:r>
            <a:r>
              <a:rPr lang="ru-RU" sz="1300" b="1" dirty="0">
                <a:hlinkClick r:id="rId2"/>
              </a:rPr>
              <a:t>пункте 2 статьи 265</a:t>
            </a:r>
            <a:r>
              <a:rPr lang="ru-RU" sz="1300" b="1" dirty="0"/>
              <a:t> настоящего Кодекса, </a:t>
            </a:r>
            <a:r>
              <a:rPr lang="ru-RU" sz="1300" b="1" u="sng" dirty="0"/>
              <a:t>обязаны предоставлять информацию и документы, запрашиваемые соответственно Федеральным казначейством, органом государственного (муниципального) финансового контроля, </a:t>
            </a:r>
            <a:r>
              <a:rPr lang="ru-RU" sz="1300" b="1" dirty="0"/>
              <a:t>являющимся органом (должностными лицами) исполнительной власти субъекта Российской Федерации (местной администрации), </a:t>
            </a:r>
            <a:r>
              <a:rPr lang="ru-RU" sz="1300" b="1" u="sng" dirty="0"/>
              <a:t>в целях осуществления полномочия по проведению анализа осуществления главными администраторами бюджетных средств внутреннего финансового контроля и внутреннего финансового аудита.</a:t>
            </a:r>
          </a:p>
          <a:p>
            <a:r>
              <a:rPr lang="ru-RU" dirty="0">
                <a:solidFill>
                  <a:srgbClr val="000000"/>
                </a:solidFill>
              </a:rPr>
              <a:t/>
            </a:r>
            <a:br>
              <a:rPr lang="ru-RU" dirty="0">
                <a:solidFill>
                  <a:srgbClr val="000000"/>
                </a:solidFill>
              </a:rPr>
            </a:br>
            <a:endParaRPr lang="ru-RU" u="none" strike="noStrike" dirty="0">
              <a:solidFill>
                <a:srgbClr val="000000"/>
              </a:solidFill>
              <a:effectLst/>
            </a:endParaRPr>
          </a:p>
        </p:txBody>
      </p:sp>
    </p:spTree>
    <p:extLst>
      <p:ext uri="{BB962C8B-B14F-4D97-AF65-F5344CB8AC3E}">
        <p14:creationId xmlns:p14="http://schemas.microsoft.com/office/powerpoint/2010/main" val="33998344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Полномочия органов внешнего финансового контроля </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Rectangle 1"/>
          <p:cNvSpPr>
            <a:spLocks noChangeArrowheads="1"/>
          </p:cNvSpPr>
          <p:nvPr/>
        </p:nvSpPr>
        <p:spPr bwMode="auto">
          <a:xfrm>
            <a:off x="197768" y="885293"/>
            <a:ext cx="8748464" cy="5563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dirty="0">
                <a:ln>
                  <a:noFill/>
                </a:ln>
                <a:solidFill>
                  <a:schemeClr val="tx1"/>
                </a:solidFill>
                <a:effectLst/>
                <a:latin typeface="Arial" panose="020B0604020202020204" pitchFamily="34" charset="0"/>
              </a:rPr>
              <a:t>БК РФ, Статья 268.1. Полномочия органов </a:t>
            </a:r>
            <a:r>
              <a:rPr kumimoji="0" lang="ru-RU" altLang="ru-RU" sz="1200" b="1" i="0" u="sng" strike="noStrike" cap="none" normalizeH="0" baseline="0" dirty="0">
                <a:ln>
                  <a:noFill/>
                </a:ln>
                <a:solidFill>
                  <a:schemeClr val="tx1"/>
                </a:solidFill>
                <a:effectLst/>
                <a:latin typeface="Arial" panose="020B0604020202020204" pitchFamily="34" charset="0"/>
              </a:rPr>
              <a:t>внешнего </a:t>
            </a:r>
            <a:r>
              <a:rPr kumimoji="0" lang="ru-RU" altLang="ru-RU" sz="1200" b="1" i="0" u="none" strike="noStrike" cap="none" normalizeH="0" baseline="0" dirty="0">
                <a:ln>
                  <a:noFill/>
                </a:ln>
                <a:solidFill>
                  <a:schemeClr val="tx1"/>
                </a:solidFill>
                <a:effectLst/>
                <a:latin typeface="Arial" panose="020B0604020202020204" pitchFamily="34" charset="0"/>
              </a:rPr>
              <a:t>государственного (муниципального) финансового контроля по осуществлению внешнего государственного (муниципального) финансового контроля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sng" strike="noStrike" cap="none" normalizeH="0" baseline="0" dirty="0">
                <a:ln>
                  <a:noFill/>
                </a:ln>
                <a:solidFill>
                  <a:schemeClr val="tx1"/>
                </a:solidFill>
                <a:effectLst/>
                <a:latin typeface="Arial" panose="020B0604020202020204" pitchFamily="34" charset="0"/>
              </a:rPr>
              <a:t>Полномочиями органов внешнего </a:t>
            </a:r>
            <a:r>
              <a:rPr kumimoji="0" lang="ru-RU" altLang="ru-RU" sz="1300" b="1" i="0" u="none" strike="noStrike" cap="none" normalizeH="0" baseline="0" dirty="0">
                <a:ln>
                  <a:noFill/>
                </a:ln>
                <a:solidFill>
                  <a:schemeClr val="tx1"/>
                </a:solidFill>
                <a:effectLst/>
                <a:latin typeface="Arial" panose="020B0604020202020204" pitchFamily="34" charset="0"/>
              </a:rPr>
              <a:t>государственного (муниципального) финансового контроля по осуществлению внешнего государственного (муниципального) финансового контроля являются:</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300" b="1" i="0" u="sng" strike="noStrike" cap="none" normalizeH="0" baseline="0" dirty="0">
                <a:ln>
                  <a:noFill/>
                </a:ln>
                <a:solidFill>
                  <a:schemeClr val="tx1"/>
                </a:solidFill>
                <a:effectLst/>
                <a:latin typeface="Arial" panose="020B0604020202020204" pitchFamily="34" charset="0"/>
              </a:rPr>
              <a:t>контроль за соблюдением бюджетного законодательства </a:t>
            </a:r>
            <a:r>
              <a:rPr kumimoji="0" lang="ru-RU" altLang="ru-RU" sz="1300" b="1" i="0" u="none" strike="noStrike" cap="none" normalizeH="0" baseline="0" dirty="0">
                <a:ln>
                  <a:noFill/>
                </a:ln>
                <a:solidFill>
                  <a:schemeClr val="tx1"/>
                </a:solidFill>
                <a:effectLst/>
                <a:latin typeface="Arial" panose="020B0604020202020204" pitchFamily="34" charset="0"/>
              </a:rPr>
              <a:t>Российской Федерации и иных нормативных правовых актов, регулирующих бюджетные правоотношения, в ходе исполнения бюджета;</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300" b="1" i="0" u="sng" strike="noStrike" cap="none" normalizeH="0" baseline="0" dirty="0">
                <a:ln>
                  <a:noFill/>
                </a:ln>
                <a:solidFill>
                  <a:schemeClr val="tx1"/>
                </a:solidFill>
                <a:effectLst/>
                <a:latin typeface="Arial" panose="020B0604020202020204" pitchFamily="34" charset="0"/>
              </a:rPr>
              <a:t>контроль за достоверностью, полнотой и соответствием нормативным требованиям составления и представления бюджетной отчетности </a:t>
            </a:r>
            <a:r>
              <a:rPr kumimoji="0" lang="ru-RU" altLang="ru-RU" sz="1300" b="1" i="0" u="none" strike="noStrike" cap="none" normalizeH="0" baseline="0" dirty="0">
                <a:ln>
                  <a:noFill/>
                </a:ln>
                <a:solidFill>
                  <a:schemeClr val="tx1"/>
                </a:solidFill>
                <a:effectLst/>
                <a:latin typeface="Arial" panose="020B0604020202020204" pitchFamily="34" charset="0"/>
              </a:rPr>
              <a:t>главных администраторов бюджетных средств, </a:t>
            </a:r>
            <a:r>
              <a:rPr kumimoji="0" lang="ru-RU" altLang="ru-RU" sz="1300" b="1" i="0" u="sng" strike="noStrike" cap="none" normalizeH="0" baseline="0" dirty="0">
                <a:ln>
                  <a:noFill/>
                </a:ln>
                <a:solidFill>
                  <a:schemeClr val="tx1"/>
                </a:solidFill>
                <a:effectLst/>
                <a:latin typeface="Arial" panose="020B0604020202020204" pitchFamily="34" charset="0"/>
              </a:rPr>
              <a:t>квартального и годового отчетов </a:t>
            </a:r>
            <a:r>
              <a:rPr kumimoji="0" lang="ru-RU" altLang="ru-RU" sz="1300" b="1" i="0" u="none" strike="noStrike" cap="none" normalizeH="0" baseline="0" dirty="0">
                <a:ln>
                  <a:noFill/>
                </a:ln>
                <a:solidFill>
                  <a:schemeClr val="tx1"/>
                </a:solidFill>
                <a:effectLst/>
                <a:latin typeface="Arial" panose="020B0604020202020204" pitchFamily="34" charset="0"/>
              </a:rPr>
              <a:t>об исполнении бюджета;</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3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ru-RU" altLang="ru-RU" sz="1300" b="1" u="sng" dirty="0">
                <a:latin typeface="Arial" panose="020B0604020202020204" pitchFamily="34" charset="0"/>
              </a:rPr>
              <a:t>Действия </a:t>
            </a:r>
            <a:r>
              <a:rPr lang="ru-RU" altLang="ru-RU" sz="1300" b="1" dirty="0">
                <a:latin typeface="Arial" panose="020B0604020202020204" pitchFamily="34" charset="0"/>
              </a:rPr>
              <a:t>п</a:t>
            </a:r>
            <a:r>
              <a:rPr kumimoji="0" lang="ru-RU" altLang="ru-RU" sz="1300" b="1" i="0" u="none" strike="noStrike" cap="none" normalizeH="0" baseline="0" dirty="0">
                <a:ln>
                  <a:noFill/>
                </a:ln>
                <a:solidFill>
                  <a:schemeClr val="tx1"/>
                </a:solidFill>
                <a:effectLst/>
                <a:latin typeface="Arial" panose="020B0604020202020204" pitchFamily="34" charset="0"/>
              </a:rPr>
              <a:t>ри осуществлении полномочий по </a:t>
            </a:r>
            <a:r>
              <a:rPr kumimoji="0" lang="ru-RU" altLang="ru-RU" sz="1300" b="1" i="0" u="none" strike="noStrike" cap="none" normalizeH="0" baseline="0" dirty="0">
                <a:ln>
                  <a:noFill/>
                </a:ln>
                <a:solidFill>
                  <a:srgbClr val="FF0000"/>
                </a:solidFill>
                <a:effectLst/>
                <a:latin typeface="Arial" panose="020B0604020202020204" pitchFamily="34" charset="0"/>
              </a:rPr>
              <a:t>внешнему</a:t>
            </a:r>
            <a:r>
              <a:rPr kumimoji="0" lang="ru-RU" altLang="ru-RU" sz="1300" b="1" i="0" u="none" strike="noStrike" cap="none" normalizeH="0" baseline="0" dirty="0">
                <a:ln>
                  <a:noFill/>
                </a:ln>
                <a:solidFill>
                  <a:schemeClr val="tx1"/>
                </a:solidFill>
                <a:effectLst/>
                <a:latin typeface="Arial" panose="020B0604020202020204" pitchFamily="34" charset="0"/>
              </a:rPr>
              <a:t> государственному (муниципальному) финансовому контролю органами внешнего государственного (муниципального) финансового контроля:</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250" b="1" i="0" u="sng" strike="noStrike" cap="none" normalizeH="0" baseline="0" dirty="0">
                <a:ln>
                  <a:noFill/>
                </a:ln>
                <a:solidFill>
                  <a:schemeClr val="tx1"/>
                </a:solidFill>
                <a:effectLst/>
                <a:latin typeface="Arial" panose="020B0604020202020204" pitchFamily="34" charset="0"/>
              </a:rPr>
              <a:t>проводятся проверки, ревизии, анализ, обследования, мониторинг </a:t>
            </a:r>
            <a:r>
              <a:rPr kumimoji="0" lang="ru-RU" altLang="ru-RU" sz="1250" b="1" i="0" u="none" strike="noStrike" cap="none" normalizeH="0" baseline="0" dirty="0">
                <a:ln>
                  <a:noFill/>
                </a:ln>
                <a:solidFill>
                  <a:schemeClr val="tx1"/>
                </a:solidFill>
                <a:effectLst/>
                <a:latin typeface="Arial" panose="020B0604020202020204" pitchFamily="34" charset="0"/>
              </a:rPr>
              <a:t>в ходе осуществления ими в установленном порядке контрольных и экспертно-аналитических мероприятий в соответствии с Федеральным </a:t>
            </a:r>
            <a:r>
              <a:rPr kumimoji="0" lang="ru-RU" altLang="ru-RU" sz="1250" b="1" i="0" u="none" strike="noStrike" cap="none" normalizeH="0" baseline="0" dirty="0">
                <a:ln>
                  <a:noFill/>
                </a:ln>
                <a:solidFill>
                  <a:schemeClr val="tx1"/>
                </a:solidFill>
                <a:effectLst/>
                <a:latin typeface="Arial" panose="020B0604020202020204" pitchFamily="34" charset="0"/>
                <a:hlinkClick r:id="rId2"/>
              </a:rPr>
              <a:t>законом</a:t>
            </a:r>
            <a:r>
              <a:rPr kumimoji="0" lang="ru-RU" altLang="ru-RU" sz="1250" b="1" i="0" u="none" strike="noStrike" cap="none" normalizeH="0" baseline="0" dirty="0">
                <a:ln>
                  <a:noFill/>
                </a:ln>
                <a:solidFill>
                  <a:schemeClr val="tx1"/>
                </a:solidFill>
                <a:effectLst/>
                <a:latin typeface="Arial" panose="020B0604020202020204" pitchFamily="34" charset="0"/>
              </a:rPr>
              <a:t> от 5 апреля 2013 года N 41-ФЗ "О Счетной палате Российской Федерации" и Федеральным </a:t>
            </a:r>
            <a:r>
              <a:rPr kumimoji="0" lang="ru-RU" altLang="ru-RU" sz="1250" b="1" i="0" u="none" strike="noStrike" cap="none" normalizeH="0" baseline="0" dirty="0">
                <a:ln>
                  <a:noFill/>
                </a:ln>
                <a:solidFill>
                  <a:schemeClr val="tx1"/>
                </a:solidFill>
                <a:effectLst/>
                <a:latin typeface="Arial" panose="020B0604020202020204" pitchFamily="34" charset="0"/>
                <a:hlinkClick r:id="rId3"/>
              </a:rPr>
              <a:t>законом</a:t>
            </a:r>
            <a:r>
              <a:rPr kumimoji="0" lang="ru-RU" altLang="ru-RU" sz="1250" b="1" i="0" u="none" strike="noStrike" cap="none" normalizeH="0" baseline="0" dirty="0">
                <a:ln>
                  <a:noFill/>
                </a:ln>
                <a:solidFill>
                  <a:schemeClr val="tx1"/>
                </a:solidFill>
                <a:effectLst/>
                <a:latin typeface="Arial" panose="020B0604020202020204" pitchFamily="34" charset="0"/>
              </a:rPr>
              <a:t> от 7 февраля 2011 года N 6-ФЗ "Об общих принципах организации и деятельности контрольно-счетных органов субъектов Российской Федерации и муниципальных образований";</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250" b="1" i="0" u="none" strike="noStrike" cap="none" normalizeH="0" baseline="0" dirty="0">
                <a:ln>
                  <a:noFill/>
                </a:ln>
                <a:solidFill>
                  <a:schemeClr val="tx1"/>
                </a:solidFill>
                <a:effectLst/>
                <a:latin typeface="Arial" panose="020B0604020202020204" pitchFamily="34" charset="0"/>
              </a:rPr>
              <a:t>направляются объектам контроля </a:t>
            </a:r>
            <a:r>
              <a:rPr kumimoji="0" lang="ru-RU" altLang="ru-RU" sz="1250" b="1" i="0" u="sng" strike="noStrike" cap="none" normalizeH="0" baseline="0" dirty="0">
                <a:ln>
                  <a:noFill/>
                </a:ln>
                <a:solidFill>
                  <a:schemeClr val="tx1"/>
                </a:solidFill>
                <a:effectLst/>
                <a:latin typeface="Arial" panose="020B0604020202020204" pitchFamily="34" charset="0"/>
              </a:rPr>
              <a:t>представлени</a:t>
            </a:r>
            <a:r>
              <a:rPr kumimoji="0" lang="ru-RU" altLang="ru-RU" sz="1250" b="1" i="0" u="none" strike="noStrike" cap="none" normalizeH="0" baseline="0" dirty="0">
                <a:ln>
                  <a:noFill/>
                </a:ln>
                <a:solidFill>
                  <a:schemeClr val="tx1"/>
                </a:solidFill>
                <a:effectLst/>
                <a:latin typeface="Arial" panose="020B0604020202020204" pitchFamily="34" charset="0"/>
              </a:rPr>
              <a:t>я, </a:t>
            </a:r>
            <a:r>
              <a:rPr kumimoji="0" lang="ru-RU" altLang="ru-RU" sz="1250" b="1" i="0" u="sng" strike="noStrike" cap="none" normalizeH="0" baseline="0" dirty="0">
                <a:ln>
                  <a:noFill/>
                </a:ln>
                <a:solidFill>
                  <a:schemeClr val="tx1"/>
                </a:solidFill>
                <a:effectLst/>
                <a:latin typeface="Arial" panose="020B0604020202020204" pitchFamily="34" charset="0"/>
              </a:rPr>
              <a:t>предписания</a:t>
            </a:r>
            <a:r>
              <a:rPr kumimoji="0" lang="ru-RU" altLang="ru-RU" sz="1250" b="1" i="0" u="none" strike="noStrike" cap="none" normalizeH="0" baseline="0" dirty="0">
                <a:ln>
                  <a:noFill/>
                </a:ln>
                <a:solidFill>
                  <a:schemeClr val="tx1"/>
                </a:solidFill>
                <a:effectLst/>
                <a:latin typeface="Arial" panose="020B0604020202020204" pitchFamily="34" charset="0"/>
              </a:rPr>
              <a:t>;</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250" b="1" i="0" u="sng" strike="noStrike" cap="none" normalizeH="0" baseline="0" dirty="0">
                <a:ln>
                  <a:noFill/>
                </a:ln>
                <a:solidFill>
                  <a:schemeClr val="tx1"/>
                </a:solidFill>
                <a:effectLst/>
                <a:latin typeface="Arial" panose="020B0604020202020204" pitchFamily="34" charset="0"/>
              </a:rPr>
              <a:t>направляются</a:t>
            </a:r>
            <a:r>
              <a:rPr kumimoji="0" lang="ru-RU" altLang="ru-RU" sz="1250" b="1" i="0" u="none" strike="noStrike" cap="none" normalizeH="0" baseline="0" dirty="0">
                <a:ln>
                  <a:noFill/>
                </a:ln>
                <a:solidFill>
                  <a:schemeClr val="tx1"/>
                </a:solidFill>
                <a:effectLst/>
                <a:latin typeface="Arial" panose="020B0604020202020204" pitchFamily="34" charset="0"/>
              </a:rPr>
              <a:t> финансовым органам, уполномоченным в соответствии с настоящим Кодексом, иными актами бюджетного законодательства Российской Федерации принимать решения о применении предусмотренных настоящим Кодексом бюджетных мер принуждения, </a:t>
            </a:r>
            <a:r>
              <a:rPr kumimoji="0" lang="ru-RU" altLang="ru-RU" sz="1250" b="1" i="0" u="sng" strike="noStrike" cap="none" normalizeH="0" baseline="0" dirty="0">
                <a:ln>
                  <a:noFill/>
                </a:ln>
                <a:solidFill>
                  <a:schemeClr val="tx1"/>
                </a:solidFill>
                <a:effectLst/>
                <a:latin typeface="Arial" panose="020B0604020202020204" pitchFamily="34" charset="0"/>
              </a:rPr>
              <a:t>уведомления о применении бюджетных мер принуждения;</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250" b="1" i="0" u="sng" strike="noStrike" cap="none" normalizeH="0" baseline="0" dirty="0">
                <a:ln>
                  <a:noFill/>
                </a:ln>
                <a:solidFill>
                  <a:schemeClr val="tx1"/>
                </a:solidFill>
                <a:effectLst/>
                <a:latin typeface="Arial" panose="020B0604020202020204" pitchFamily="34" charset="0"/>
              </a:rPr>
              <a:t>осуществляется производство по делам об административных правонарушениях </a:t>
            </a:r>
            <a:r>
              <a:rPr kumimoji="0" lang="ru-RU" altLang="ru-RU" sz="1250" b="1" i="0" u="none" strike="noStrike" cap="none" normalizeH="0" baseline="0" dirty="0">
                <a:ln>
                  <a:noFill/>
                </a:ln>
                <a:solidFill>
                  <a:schemeClr val="tx1"/>
                </a:solidFill>
                <a:effectLst/>
                <a:latin typeface="Arial" panose="020B0604020202020204" pitchFamily="34" charset="0"/>
              </a:rPr>
              <a:t>в порядке, установленном законодательством об административных правонарушениях.</a:t>
            </a:r>
          </a:p>
        </p:txBody>
      </p:sp>
    </p:spTree>
    <p:extLst>
      <p:ext uri="{BB962C8B-B14F-4D97-AF65-F5344CB8AC3E}">
        <p14:creationId xmlns:p14="http://schemas.microsoft.com/office/powerpoint/2010/main" val="157776479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Полномочия органов финансового контроля </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Rectangle 1"/>
          <p:cNvSpPr>
            <a:spLocks noChangeArrowheads="1"/>
          </p:cNvSpPr>
          <p:nvPr/>
        </p:nvSpPr>
        <p:spPr bwMode="auto">
          <a:xfrm>
            <a:off x="395536" y="1362252"/>
            <a:ext cx="8424936" cy="449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1"/>
                </a:solidFill>
                <a:effectLst/>
                <a:latin typeface="Arial" panose="020B0604020202020204" pitchFamily="34" charset="0"/>
              </a:rPr>
              <a:t>БК РФ, Статья 269.1.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1"/>
                </a:solidFill>
                <a:effectLst/>
                <a:latin typeface="Arial" panose="020B0604020202020204" pitchFamily="34" charset="0"/>
              </a:rPr>
              <a:t> </a:t>
            </a:r>
          </a:p>
          <a:p>
            <a:pPr marR="0" lvl="0" algn="l" defTabSz="914400" rtl="0" eaLnBrk="0" fontAlgn="base" latinLnBrk="0" hangingPunct="0">
              <a:lnSpc>
                <a:spcPct val="100000"/>
              </a:lnSpc>
              <a:spcBef>
                <a:spcPct val="0"/>
              </a:spcBef>
              <a:spcAft>
                <a:spcPct val="0"/>
              </a:spcAft>
              <a:buClrTx/>
              <a:buSzTx/>
              <a:tabLst/>
            </a:pPr>
            <a:r>
              <a:rPr kumimoji="0" lang="ru-RU" altLang="ru-RU" sz="1300" b="1" i="0" u="sng" strike="noStrike" cap="none" normalizeH="0" baseline="0" dirty="0">
                <a:ln>
                  <a:noFill/>
                </a:ln>
                <a:solidFill>
                  <a:schemeClr val="tx1"/>
                </a:solidFill>
                <a:effectLst/>
                <a:latin typeface="Arial" panose="020B0604020202020204" pitchFamily="34" charset="0"/>
              </a:rPr>
              <a:t>Полномочиями Федерального казначейства </a:t>
            </a:r>
            <a:r>
              <a:rPr kumimoji="0" lang="ru-RU" altLang="ru-RU" sz="1300" b="1" i="0" u="none" strike="noStrike" cap="none" normalizeH="0" baseline="0" dirty="0">
                <a:ln>
                  <a:noFill/>
                </a:ln>
                <a:solidFill>
                  <a:schemeClr val="tx1"/>
                </a:solidFill>
                <a:effectLst/>
                <a:latin typeface="Arial" panose="020B0604020202020204" pitchFamily="34" charset="0"/>
              </a:rPr>
              <a:t>(финансовых органов субъектов Российской Федерации или муниципальных образований) по осуществлению </a:t>
            </a:r>
            <a:r>
              <a:rPr kumimoji="0" lang="ru-RU" altLang="ru-RU" sz="1300" b="1" i="0" u="none" strike="noStrike" cap="none" normalizeH="0" baseline="0" dirty="0">
                <a:ln>
                  <a:noFill/>
                </a:ln>
                <a:solidFill>
                  <a:srgbClr val="FF0000"/>
                </a:solidFill>
                <a:effectLst/>
                <a:latin typeface="Arial" panose="020B0604020202020204" pitchFamily="34" charset="0"/>
              </a:rPr>
              <a:t>внутреннего</a:t>
            </a:r>
            <a:r>
              <a:rPr kumimoji="0" lang="ru-RU" altLang="ru-RU" sz="1300" b="1" i="0" u="none" strike="noStrike" cap="none" normalizeH="0" baseline="0" dirty="0">
                <a:ln>
                  <a:noFill/>
                </a:ln>
                <a:solidFill>
                  <a:schemeClr val="tx1"/>
                </a:solidFill>
                <a:effectLst/>
                <a:latin typeface="Arial" panose="020B0604020202020204" pitchFamily="34" charset="0"/>
              </a:rPr>
              <a:t> государственного (муниципального) финансового контроля </a:t>
            </a:r>
            <a:r>
              <a:rPr kumimoji="0" lang="ru-RU" altLang="ru-RU" sz="1300" b="1" i="0" u="sng" strike="noStrike" cap="none" normalizeH="0" baseline="0" dirty="0">
                <a:ln>
                  <a:noFill/>
                </a:ln>
                <a:solidFill>
                  <a:schemeClr val="tx1"/>
                </a:solidFill>
                <a:effectLst/>
                <a:latin typeface="Arial" panose="020B0604020202020204" pitchFamily="34" charset="0"/>
              </a:rPr>
              <a:t>при санкционировании операций </a:t>
            </a:r>
            <a:r>
              <a:rPr kumimoji="0" lang="ru-RU" altLang="ru-RU" sz="1300" b="1" i="0" u="none" strike="noStrike" cap="none" normalizeH="0" baseline="0" dirty="0">
                <a:ln>
                  <a:noFill/>
                </a:ln>
                <a:solidFill>
                  <a:schemeClr val="tx1"/>
                </a:solidFill>
                <a:effectLst/>
                <a:latin typeface="Arial" panose="020B0604020202020204" pitchFamily="34" charset="0"/>
              </a:rPr>
              <a:t>являются: </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endParaRPr kumimoji="0" lang="ru-RU" altLang="ru-RU" sz="1300" b="1"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300" b="1" i="0" u="sng" strike="noStrike" cap="none" normalizeH="0" baseline="0" dirty="0">
                <a:ln>
                  <a:noFill/>
                </a:ln>
                <a:solidFill>
                  <a:schemeClr val="tx1"/>
                </a:solidFill>
                <a:effectLst/>
                <a:latin typeface="Arial" panose="020B0604020202020204" pitchFamily="34" charset="0"/>
              </a:rPr>
              <a:t>контроль за </a:t>
            </a:r>
            <a:r>
              <a:rPr kumimoji="0" lang="ru-RU" altLang="ru-RU" sz="1300" b="1" i="0" u="sng" strike="noStrike" cap="none" normalizeH="0" baseline="0" dirty="0" err="1">
                <a:ln>
                  <a:noFill/>
                </a:ln>
                <a:solidFill>
                  <a:schemeClr val="tx1"/>
                </a:solidFill>
                <a:effectLst/>
                <a:latin typeface="Arial" panose="020B0604020202020204" pitchFamily="34" charset="0"/>
              </a:rPr>
              <a:t>непревышением</a:t>
            </a:r>
            <a:r>
              <a:rPr kumimoji="0" lang="ru-RU" altLang="ru-RU" sz="1300" b="1" i="0" u="sng" strike="noStrike" cap="none" normalizeH="0" baseline="0" dirty="0">
                <a:ln>
                  <a:noFill/>
                </a:ln>
                <a:solidFill>
                  <a:schemeClr val="tx1"/>
                </a:solidFill>
                <a:effectLst/>
                <a:latin typeface="Arial" panose="020B0604020202020204" pitchFamily="34" charset="0"/>
              </a:rPr>
              <a:t> суммы по операции над лимитами</a:t>
            </a:r>
            <a:r>
              <a:rPr kumimoji="0" lang="ru-RU" altLang="ru-RU" sz="1300" b="1" i="0" u="none" strike="noStrike" cap="none" normalizeH="0" baseline="0" dirty="0">
                <a:ln>
                  <a:noFill/>
                </a:ln>
                <a:solidFill>
                  <a:schemeClr val="tx1"/>
                </a:solidFill>
                <a:effectLst/>
                <a:latin typeface="Arial" panose="020B0604020202020204" pitchFamily="34" charset="0"/>
              </a:rPr>
              <a:t> бюджетных обязательств и (или) бюджетными ассигнованиями;</a:t>
            </a:r>
            <a:endParaRPr kumimoji="0" lang="en-US" altLang="ru-RU" sz="1300" b="1"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ru-RU" altLang="ru-RU" sz="1300" b="1"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300" b="1" i="0" u="sng" strike="noStrike" cap="none" normalizeH="0" baseline="0" dirty="0">
                <a:ln>
                  <a:noFill/>
                </a:ln>
                <a:solidFill>
                  <a:schemeClr val="tx1"/>
                </a:solidFill>
                <a:effectLst/>
                <a:latin typeface="Arial" panose="020B0604020202020204" pitchFamily="34" charset="0"/>
              </a:rPr>
              <a:t>контроль за соответствием содержания проводимой операции коду бюджетной классификации </a:t>
            </a:r>
            <a:r>
              <a:rPr kumimoji="0" lang="ru-RU" altLang="ru-RU" sz="1300" b="1" i="0" u="none" strike="noStrike" cap="none" normalizeH="0" baseline="0" dirty="0">
                <a:ln>
                  <a:noFill/>
                </a:ln>
                <a:solidFill>
                  <a:schemeClr val="tx1"/>
                </a:solidFill>
                <a:effectLst/>
                <a:latin typeface="Arial" panose="020B0604020202020204" pitchFamily="34" charset="0"/>
              </a:rPr>
              <a:t>Российской Федерации, указанному в платежном документе, представленном в Федеральное казначейство получателем бюджетных средств; </a:t>
            </a:r>
            <a:endParaRPr kumimoji="0" lang="en-US" altLang="ru-RU" sz="1300" b="1"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ru-RU" altLang="ru-RU" sz="1300" b="1"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300" b="1" i="0" u="sng" strike="noStrike" cap="none" normalizeH="0" baseline="0" dirty="0">
                <a:ln>
                  <a:noFill/>
                </a:ln>
                <a:solidFill>
                  <a:schemeClr val="tx1"/>
                </a:solidFill>
                <a:effectLst/>
                <a:latin typeface="Arial" panose="020B0604020202020204" pitchFamily="34" charset="0"/>
              </a:rPr>
              <a:t>контроль за наличием документов</a:t>
            </a:r>
            <a:r>
              <a:rPr kumimoji="0" lang="ru-RU" altLang="ru-RU" sz="1300" b="1" i="0" u="none" strike="noStrike" cap="none" normalizeH="0" baseline="0" dirty="0">
                <a:ln>
                  <a:noFill/>
                </a:ln>
                <a:solidFill>
                  <a:schemeClr val="tx1"/>
                </a:solidFill>
                <a:effectLst/>
                <a:latin typeface="Arial" panose="020B0604020202020204" pitchFamily="34" charset="0"/>
              </a:rPr>
              <a:t>, подтверждающих возникновение денежного обязательства, подлежащего оплате за счет средств бюджета;</a:t>
            </a:r>
            <a:endParaRPr kumimoji="0" lang="en-US" altLang="ru-RU" sz="1300" b="1"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US" altLang="ru-RU" sz="1300" b="1" dirty="0">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300" b="1" i="0" u="sng" strike="noStrike" cap="none" normalizeH="0" baseline="0" dirty="0">
                <a:ln>
                  <a:noFill/>
                </a:ln>
                <a:solidFill>
                  <a:schemeClr val="tx1"/>
                </a:solidFill>
                <a:effectLst/>
                <a:latin typeface="Arial" panose="020B0604020202020204" pitchFamily="34" charset="0"/>
              </a:rPr>
              <a:t>контроль за соответствием сведений </a:t>
            </a:r>
            <a:r>
              <a:rPr kumimoji="0" lang="ru-RU" altLang="ru-RU" sz="1300" b="1" i="0" u="none" strike="noStrike" cap="none" normalizeH="0" baseline="0" dirty="0">
                <a:ln>
                  <a:noFill/>
                </a:ln>
                <a:solidFill>
                  <a:schemeClr val="tx1"/>
                </a:solidFill>
                <a:effectLst/>
                <a:latin typeface="Arial" panose="020B0604020202020204" pitchFamily="34" charset="0"/>
              </a:rPr>
              <a:t>о поставленном на учет бюджетном обязательстве по государственному (муниципальному) контракту </a:t>
            </a:r>
            <a:r>
              <a:rPr kumimoji="0" lang="ru-RU" altLang="ru-RU" sz="1300" b="1" i="0" u="sng" strike="noStrike" cap="none" normalizeH="0" baseline="0" dirty="0">
                <a:ln>
                  <a:noFill/>
                </a:ln>
                <a:solidFill>
                  <a:schemeClr val="tx1"/>
                </a:solidFill>
                <a:effectLst/>
                <a:latin typeface="Arial" panose="020B0604020202020204" pitchFamily="34" charset="0"/>
              </a:rPr>
              <a:t>сведениям</a:t>
            </a:r>
            <a:r>
              <a:rPr kumimoji="0" lang="ru-RU" altLang="ru-RU" sz="1300" b="1" i="0" u="none" strike="noStrike" cap="none" normalizeH="0" baseline="0" dirty="0">
                <a:ln>
                  <a:noFill/>
                </a:ln>
                <a:solidFill>
                  <a:schemeClr val="tx1"/>
                </a:solidFill>
                <a:effectLst/>
                <a:latin typeface="Arial" panose="020B0604020202020204" pitchFamily="34" charset="0"/>
              </a:rPr>
              <a:t> о данном государственном (муниципальном) контракте, содержащемся </a:t>
            </a:r>
            <a:r>
              <a:rPr kumimoji="0" lang="ru-RU" altLang="ru-RU" sz="1300" b="1" i="0" u="sng" strike="noStrike" cap="none" normalizeH="0" baseline="0" dirty="0">
                <a:ln>
                  <a:noFill/>
                </a:ln>
                <a:solidFill>
                  <a:schemeClr val="tx1"/>
                </a:solidFill>
                <a:effectLst/>
                <a:latin typeface="Arial" panose="020B0604020202020204" pitchFamily="34" charset="0"/>
              </a:rPr>
              <a:t>в предусмотренном </a:t>
            </a:r>
            <a:r>
              <a:rPr kumimoji="0" lang="ru-RU" altLang="ru-RU" sz="1300" b="1" i="0" u="none" strike="noStrike" cap="none" normalizeH="0" baseline="0" dirty="0">
                <a:ln>
                  <a:noFill/>
                </a:ln>
                <a:solidFill>
                  <a:schemeClr val="tx1"/>
                </a:solidFill>
                <a:effectLst/>
                <a:latin typeface="Arial" panose="020B0604020202020204" pitchFamily="34" charset="0"/>
                <a:hlinkClick r:id="rId2"/>
              </a:rPr>
              <a:t>законодательством</a:t>
            </a:r>
            <a:r>
              <a:rPr kumimoji="0" lang="ru-RU" altLang="ru-RU" sz="1300" b="1" i="0" u="none" strike="noStrike" cap="none" normalizeH="0" baseline="0" dirty="0">
                <a:ln>
                  <a:noFill/>
                </a:ln>
                <a:solidFill>
                  <a:schemeClr val="tx1"/>
                </a:solidFill>
                <a:effectLst/>
                <a:latin typeface="Arial" panose="020B0604020202020204" pitchFamily="34" charset="0"/>
              </a:rPr>
              <a:t> Российской Федерации о контрактной системе в сфере закупок товаров, работ, услуг для обеспечения государственных и муниципальных нужд </a:t>
            </a:r>
            <a:r>
              <a:rPr kumimoji="0" lang="ru-RU" altLang="ru-RU" sz="1300" b="1" i="0" u="sng" strike="noStrike" cap="none" normalizeH="0" baseline="0" dirty="0">
                <a:ln>
                  <a:noFill/>
                </a:ln>
                <a:solidFill>
                  <a:schemeClr val="tx1"/>
                </a:solidFill>
                <a:effectLst/>
                <a:latin typeface="Arial" panose="020B0604020202020204" pitchFamily="34" charset="0"/>
              </a:rPr>
              <a:t>реестре контрактов</a:t>
            </a:r>
            <a:r>
              <a:rPr kumimoji="0" lang="ru-RU" altLang="ru-RU" sz="1300" b="1" i="0" u="none" strike="noStrike" cap="none" normalizeH="0" baseline="0" dirty="0">
                <a:ln>
                  <a:noFill/>
                </a:ln>
                <a:solidFill>
                  <a:schemeClr val="tx1"/>
                </a:solidFill>
                <a:effectLst/>
                <a:latin typeface="Arial" panose="020B0604020202020204" pitchFamily="34" charset="0"/>
              </a:rPr>
              <a:t>, заключенных заказчиками.</a:t>
            </a:r>
          </a:p>
        </p:txBody>
      </p:sp>
    </p:spTree>
    <p:extLst>
      <p:ext uri="{BB962C8B-B14F-4D97-AF65-F5344CB8AC3E}">
        <p14:creationId xmlns:p14="http://schemas.microsoft.com/office/powerpoint/2010/main" val="213151249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Полномочия органов внутреннего финансового контроля </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Rectangle 1"/>
          <p:cNvSpPr>
            <a:spLocks noChangeArrowheads="1"/>
          </p:cNvSpPr>
          <p:nvPr/>
        </p:nvSpPr>
        <p:spPr bwMode="auto">
          <a:xfrm>
            <a:off x="395536" y="1240614"/>
            <a:ext cx="8640960" cy="5086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dirty="0">
                <a:ln>
                  <a:noFill/>
                </a:ln>
                <a:solidFill>
                  <a:schemeClr val="tx1"/>
                </a:solidFill>
                <a:effectLst/>
                <a:latin typeface="Arial" panose="020B0604020202020204" pitchFamily="34" charset="0"/>
              </a:rPr>
              <a:t>БК РФ, Статья 269.2. </a:t>
            </a:r>
            <a:endParaRPr kumimoji="0" lang="en-US" altLang="ru-RU" sz="125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ru-RU" sz="1250"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50" b="1" i="0" u="none" strike="noStrike" cap="none" normalizeH="0" baseline="0" dirty="0">
                <a:ln>
                  <a:noFill/>
                </a:ln>
                <a:solidFill>
                  <a:schemeClr val="tx1"/>
                </a:solidFill>
                <a:effectLst/>
                <a:latin typeface="Arial" panose="020B0604020202020204" pitchFamily="34" charset="0"/>
              </a:rPr>
              <a:t>Полномочия органов </a:t>
            </a:r>
            <a:r>
              <a:rPr kumimoji="0" lang="ru-RU" altLang="ru-RU" sz="1250" b="1" i="0" u="sng" strike="noStrike" cap="none" normalizeH="0" baseline="0" dirty="0">
                <a:ln>
                  <a:noFill/>
                </a:ln>
                <a:solidFill>
                  <a:srgbClr val="FF0000"/>
                </a:solidFill>
                <a:effectLst/>
                <a:latin typeface="Arial" panose="020B0604020202020204" pitchFamily="34" charset="0"/>
              </a:rPr>
              <a:t>внутреннего</a:t>
            </a:r>
            <a:r>
              <a:rPr kumimoji="0" lang="ru-RU" altLang="ru-RU" sz="1250" b="1" i="0" u="none" strike="noStrike" cap="none" normalizeH="0" baseline="0" dirty="0">
                <a:ln>
                  <a:noFill/>
                </a:ln>
                <a:solidFill>
                  <a:srgbClr val="FF0000"/>
                </a:solidFill>
                <a:effectLst/>
                <a:latin typeface="Arial" panose="020B0604020202020204" pitchFamily="34" charset="0"/>
              </a:rPr>
              <a:t> </a:t>
            </a:r>
            <a:r>
              <a:rPr kumimoji="0" lang="ru-RU" altLang="ru-RU" sz="1250" b="1" i="0" u="none" strike="noStrike" cap="none" normalizeH="0" baseline="0" dirty="0">
                <a:ln>
                  <a:noFill/>
                </a:ln>
                <a:solidFill>
                  <a:schemeClr val="tx1"/>
                </a:solidFill>
                <a:effectLst/>
                <a:latin typeface="Arial" panose="020B0604020202020204" pitchFamily="34" charset="0"/>
              </a:rPr>
              <a:t>государственного (муниципального) финансового контроля по осуществлению внутреннего государственного (муниципального) финансового контроля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50" b="1" i="0" u="none" strike="noStrike" cap="none" normalizeH="0" baseline="0" dirty="0">
                <a:ln>
                  <a:noFill/>
                </a:ln>
                <a:solidFill>
                  <a:schemeClr val="tx1"/>
                </a:solidFill>
                <a:effectLst/>
                <a:latin typeface="Arial" panose="020B0604020202020204" pitchFamily="34" charset="0"/>
              </a:rPr>
              <a:t> </a:t>
            </a:r>
            <a:endParaRPr kumimoji="0" lang="ru-RU" altLang="ru-RU" sz="1250" b="1" i="0" u="sng" strike="noStrike" cap="none" normalizeH="0" baseline="0" dirty="0">
              <a:ln>
                <a:noFill/>
              </a:ln>
              <a:solidFill>
                <a:schemeClr val="tx1"/>
              </a:solidFill>
              <a:effectLst/>
              <a:latin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250" b="1" i="0" u="sng" strike="noStrike" cap="none" normalizeH="0" baseline="0" dirty="0">
                <a:ln>
                  <a:noFill/>
                </a:ln>
                <a:solidFill>
                  <a:schemeClr val="tx1"/>
                </a:solidFill>
                <a:effectLst/>
                <a:latin typeface="Arial" panose="020B0604020202020204" pitchFamily="34" charset="0"/>
              </a:rPr>
              <a:t>контроль за соблюдением бюджетного законодательства </a:t>
            </a:r>
            <a:r>
              <a:rPr kumimoji="0" lang="ru-RU" altLang="ru-RU" sz="1250" b="1" i="0" u="none" strike="noStrike" cap="none" normalizeH="0" baseline="0" dirty="0">
                <a:ln>
                  <a:noFill/>
                </a:ln>
                <a:solidFill>
                  <a:schemeClr val="tx1"/>
                </a:solidFill>
                <a:effectLst/>
                <a:latin typeface="Arial" panose="020B0604020202020204" pitchFamily="34" charset="0"/>
              </a:rPr>
              <a:t>Российской Федерации и иных нормативных правовых актов, регулирующих бюджетные правоотношения;</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250" b="1" i="0" u="sng" strike="noStrike" cap="none" normalizeH="0" baseline="0" dirty="0">
                <a:ln>
                  <a:noFill/>
                </a:ln>
                <a:solidFill>
                  <a:schemeClr val="tx1"/>
                </a:solidFill>
                <a:effectLst/>
                <a:latin typeface="Arial" panose="020B0604020202020204" pitchFamily="34" charset="0"/>
              </a:rPr>
              <a:t>контроль за полнотой и достоверностью отчетности </a:t>
            </a:r>
            <a:r>
              <a:rPr kumimoji="0" lang="ru-RU" altLang="ru-RU" sz="1250" b="1" i="0" u="none" strike="noStrike" cap="none" normalizeH="0" baseline="0" dirty="0">
                <a:ln>
                  <a:noFill/>
                </a:ln>
                <a:solidFill>
                  <a:schemeClr val="tx1"/>
                </a:solidFill>
                <a:effectLst/>
                <a:latin typeface="Arial" panose="020B0604020202020204" pitchFamily="34" charset="0"/>
              </a:rPr>
              <a:t>о реализации </a:t>
            </a:r>
            <a:r>
              <a:rPr kumimoji="0" lang="ru-RU" altLang="ru-RU" sz="1250" b="1" i="0" u="sng" strike="noStrike" cap="none" normalizeH="0" baseline="0" dirty="0">
                <a:ln>
                  <a:noFill/>
                </a:ln>
                <a:solidFill>
                  <a:schemeClr val="tx1"/>
                </a:solidFill>
                <a:effectLst/>
                <a:latin typeface="Arial" panose="020B0604020202020204" pitchFamily="34" charset="0"/>
              </a:rPr>
              <a:t>государственных (муниципальных) программ</a:t>
            </a:r>
            <a:r>
              <a:rPr kumimoji="0" lang="ru-RU" altLang="ru-RU" sz="1250" b="1" i="0" u="none" strike="noStrike" cap="none" normalizeH="0" baseline="0" dirty="0">
                <a:ln>
                  <a:noFill/>
                </a:ln>
                <a:solidFill>
                  <a:schemeClr val="tx1"/>
                </a:solidFill>
                <a:effectLst/>
                <a:latin typeface="Arial" panose="020B0604020202020204" pitchFamily="34" charset="0"/>
              </a:rPr>
              <a:t>, в том числе отчетности </a:t>
            </a:r>
            <a:r>
              <a:rPr kumimoji="0" lang="ru-RU" altLang="ru-RU" sz="1250" b="1" i="0" u="sng" strike="noStrike" cap="none" normalizeH="0" baseline="0" dirty="0">
                <a:ln>
                  <a:noFill/>
                </a:ln>
                <a:solidFill>
                  <a:schemeClr val="tx1"/>
                </a:solidFill>
                <a:effectLst/>
                <a:latin typeface="Arial" panose="020B0604020202020204" pitchFamily="34" charset="0"/>
              </a:rPr>
              <a:t>об исполнении государственных (муниципальных) заданий</a:t>
            </a:r>
            <a:r>
              <a:rPr kumimoji="0" lang="ru-RU" altLang="ru-RU" sz="1250" b="1"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5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50" b="1" i="0" u="none" strike="noStrike" cap="none" normalizeH="0" baseline="0" dirty="0">
                <a:ln>
                  <a:noFill/>
                </a:ln>
                <a:solidFill>
                  <a:schemeClr val="tx1"/>
                </a:solidFill>
                <a:effectLst/>
                <a:latin typeface="Arial" panose="020B0604020202020204" pitchFamily="34" charset="0"/>
              </a:rPr>
              <a:t>При осуществлении полномочий по внутреннему государственному (муниципальному) финансовому контролю </a:t>
            </a:r>
            <a:r>
              <a:rPr kumimoji="0" lang="ru-RU" altLang="ru-RU" sz="1250" b="1" i="0" u="sng" strike="noStrike" cap="none" normalizeH="0" baseline="0" dirty="0">
                <a:ln>
                  <a:noFill/>
                </a:ln>
                <a:solidFill>
                  <a:schemeClr val="tx1"/>
                </a:solidFill>
                <a:effectLst/>
                <a:latin typeface="Arial" panose="020B0604020202020204" pitchFamily="34" charset="0"/>
              </a:rPr>
              <a:t>органами внутреннего </a:t>
            </a:r>
            <a:r>
              <a:rPr kumimoji="0" lang="ru-RU" altLang="ru-RU" sz="1250" b="1" i="0" u="none" strike="noStrike" cap="none" normalizeH="0" baseline="0" dirty="0">
                <a:ln>
                  <a:noFill/>
                </a:ln>
                <a:solidFill>
                  <a:schemeClr val="tx1"/>
                </a:solidFill>
                <a:effectLst/>
                <a:latin typeface="Arial" panose="020B0604020202020204" pitchFamily="34" charset="0"/>
              </a:rPr>
              <a:t>государственного (муниципального) финансового контроля: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250" b="1" i="0" u="sng" strike="noStrike" cap="none" normalizeH="0" baseline="0" dirty="0">
                <a:ln>
                  <a:noFill/>
                </a:ln>
                <a:solidFill>
                  <a:schemeClr val="tx1"/>
                </a:solidFill>
                <a:effectLst/>
                <a:latin typeface="Arial" panose="020B0604020202020204" pitchFamily="34" charset="0"/>
              </a:rPr>
              <a:t>проводятся проверки, ревизии и обследования;</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250" b="1" i="0" u="sng" strike="noStrike" cap="none" normalizeH="0" baseline="0" dirty="0">
                <a:ln>
                  <a:noFill/>
                </a:ln>
                <a:solidFill>
                  <a:schemeClr val="tx1"/>
                </a:solidFill>
                <a:effectLst/>
                <a:latin typeface="Arial" panose="020B0604020202020204" pitchFamily="34" charset="0"/>
              </a:rPr>
              <a:t>направляются объектам контроля акты, заключения, представления и (или) предписания;</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250" b="1" i="0" u="sng" strike="noStrike" cap="none" normalizeH="0" baseline="0" dirty="0">
                <a:ln>
                  <a:noFill/>
                </a:ln>
                <a:solidFill>
                  <a:schemeClr val="tx1"/>
                </a:solidFill>
                <a:effectLst/>
                <a:latin typeface="Arial" panose="020B0604020202020204" pitchFamily="34" charset="0"/>
              </a:rPr>
              <a:t>направляются</a:t>
            </a:r>
            <a:r>
              <a:rPr kumimoji="0" lang="ru-RU" altLang="ru-RU" sz="1250" b="1" i="0" u="none" strike="noStrike" cap="none" normalizeH="0" baseline="0" dirty="0">
                <a:ln>
                  <a:noFill/>
                </a:ln>
                <a:solidFill>
                  <a:schemeClr val="tx1"/>
                </a:solidFill>
                <a:effectLst/>
                <a:latin typeface="Arial" panose="020B0604020202020204" pitchFamily="34" charset="0"/>
              </a:rPr>
              <a:t> органам и должностным лицам, уполномоченным в соответствии с настоящим Кодексом, иными актами бюджетного законодательства Российской Федерации принимать решения о применении бюджетных мер принуждения, </a:t>
            </a:r>
            <a:r>
              <a:rPr kumimoji="0" lang="ru-RU" altLang="ru-RU" sz="1250" b="1" i="0" u="sng" strike="noStrike" cap="none" normalizeH="0" baseline="0" dirty="0">
                <a:ln>
                  <a:noFill/>
                </a:ln>
                <a:solidFill>
                  <a:schemeClr val="tx1"/>
                </a:solidFill>
                <a:effectLst/>
                <a:latin typeface="Arial" panose="020B0604020202020204" pitchFamily="34" charset="0"/>
              </a:rPr>
              <a:t>уведомления о применении бюджетных мер принуждения</a:t>
            </a:r>
            <a:r>
              <a:rPr kumimoji="0" lang="ru-RU" altLang="ru-RU" sz="1250" b="1" i="0" u="none" strike="noStrike" cap="none" normalizeH="0" baseline="0" dirty="0">
                <a:ln>
                  <a:noFill/>
                </a:ln>
                <a:solidFill>
                  <a:schemeClr val="tx1"/>
                </a:solidFill>
                <a:effectLst/>
                <a:latin typeface="Arial" panose="020B0604020202020204" pitchFamily="34" charset="0"/>
              </a:rPr>
              <a:t>;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250" b="1" i="0" u="sng" strike="noStrike" cap="none" normalizeH="0" baseline="0" dirty="0">
                <a:ln>
                  <a:noFill/>
                </a:ln>
                <a:solidFill>
                  <a:schemeClr val="tx1"/>
                </a:solidFill>
                <a:effectLst/>
                <a:latin typeface="Arial" panose="020B0604020202020204" pitchFamily="34" charset="0"/>
              </a:rPr>
              <a:t>осуществляется производство по делам об административных правонарушениях </a:t>
            </a:r>
            <a:r>
              <a:rPr kumimoji="0" lang="ru-RU" altLang="ru-RU" sz="1250" b="1" i="0" u="none" strike="noStrike" cap="none" normalizeH="0" baseline="0" dirty="0">
                <a:ln>
                  <a:noFill/>
                </a:ln>
                <a:solidFill>
                  <a:schemeClr val="tx1"/>
                </a:solidFill>
                <a:effectLst/>
                <a:latin typeface="Arial" panose="020B0604020202020204" pitchFamily="34" charset="0"/>
              </a:rPr>
              <a:t>в порядке, установленном законодательством об административных правонарушениях.</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5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50" b="1" i="0" u="none" strike="noStrike" cap="none" normalizeH="0" baseline="0" dirty="0">
                <a:ln>
                  <a:noFill/>
                </a:ln>
                <a:solidFill>
                  <a:schemeClr val="tx1"/>
                </a:solidFill>
                <a:effectLst/>
                <a:latin typeface="Arial" panose="020B0604020202020204" pitchFamily="34" charset="0"/>
                <a:hlinkClick r:id="rId2"/>
              </a:rPr>
              <a:t>Порядок</a:t>
            </a:r>
            <a:r>
              <a:rPr kumimoji="0" lang="ru-RU" altLang="ru-RU" sz="1250" b="1" i="0" u="none" strike="noStrike" cap="none" normalizeH="0" baseline="0" dirty="0">
                <a:ln>
                  <a:noFill/>
                </a:ln>
                <a:solidFill>
                  <a:schemeClr val="tx1"/>
                </a:solidFill>
                <a:effectLst/>
                <a:latin typeface="Arial" panose="020B0604020202020204" pitchFamily="34" charset="0"/>
              </a:rPr>
              <a:t> осуществления полномочий органами внутреннего государственного (муниципального) финансового контроля по внутреннему государственному (муниципальному) финансовому контролю </a:t>
            </a:r>
            <a:r>
              <a:rPr kumimoji="0" lang="ru-RU" altLang="ru-RU" sz="1250" b="1" i="0" u="sng" strike="noStrike" cap="none" normalizeH="0" baseline="0" dirty="0">
                <a:ln>
                  <a:noFill/>
                </a:ln>
                <a:solidFill>
                  <a:schemeClr val="tx1"/>
                </a:solidFill>
                <a:effectLst/>
                <a:latin typeface="Arial" panose="020B0604020202020204" pitchFamily="34" charset="0"/>
              </a:rPr>
              <a:t>определяется соответственно федеральными законами, нормативными правовыми актами </a:t>
            </a:r>
            <a:r>
              <a:rPr kumimoji="0" lang="ru-RU" altLang="ru-RU" sz="1250" b="1" i="0" u="none" strike="noStrike" cap="none" normalizeH="0" baseline="0" dirty="0">
                <a:ln>
                  <a:noFill/>
                </a:ln>
                <a:solidFill>
                  <a:schemeClr val="tx1"/>
                </a:solidFill>
                <a:effectLst/>
                <a:latin typeface="Arial" panose="020B0604020202020204" pitchFamily="34" charset="0"/>
              </a:rPr>
              <a:t>Правительства Российской Федерации, высшего исполнительного органа государственной власти субъекта Российской Федерации, муниципальными правовыми актами местных администраций, а также </a:t>
            </a:r>
            <a:r>
              <a:rPr kumimoji="0" lang="ru-RU" altLang="ru-RU" sz="1250" b="1" i="0" u="sng" strike="noStrike" cap="none" normalizeH="0" baseline="0" dirty="0">
                <a:ln>
                  <a:noFill/>
                </a:ln>
                <a:solidFill>
                  <a:schemeClr val="tx1"/>
                </a:solidFill>
                <a:effectLst/>
                <a:latin typeface="Arial" panose="020B0604020202020204" pitchFamily="34" charset="0"/>
              </a:rPr>
              <a:t>стандартами </a:t>
            </a:r>
            <a:r>
              <a:rPr kumimoji="0" lang="ru-RU" altLang="ru-RU" sz="1250" b="1" i="0" u="none" strike="noStrike" cap="none" normalizeH="0" baseline="0" dirty="0">
                <a:ln>
                  <a:noFill/>
                </a:ln>
                <a:solidFill>
                  <a:schemeClr val="tx1"/>
                </a:solidFill>
                <a:effectLst/>
                <a:latin typeface="Arial" panose="020B0604020202020204" pitchFamily="34" charset="0"/>
              </a:rPr>
              <a:t>осуществления внутреннего государственного (муниципального) финансового контроля. </a:t>
            </a:r>
          </a:p>
        </p:txBody>
      </p:sp>
    </p:spTree>
    <p:extLst>
      <p:ext uri="{BB962C8B-B14F-4D97-AF65-F5344CB8AC3E}">
        <p14:creationId xmlns:p14="http://schemas.microsoft.com/office/powerpoint/2010/main" val="299629404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Полномочия органов внутреннего финансового контроля </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Rectangle 1"/>
          <p:cNvSpPr>
            <a:spLocks noChangeArrowheads="1"/>
          </p:cNvSpPr>
          <p:nvPr/>
        </p:nvSpPr>
        <p:spPr bwMode="auto">
          <a:xfrm>
            <a:off x="318955" y="1163851"/>
            <a:ext cx="8506090" cy="5093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1"/>
                </a:solidFill>
                <a:effectLst/>
                <a:latin typeface="Arial" panose="020B0604020202020204" pitchFamily="34" charset="0"/>
              </a:rPr>
              <a:t>БК РФ, Статья 269.2.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sng" strike="noStrike" cap="none" normalizeH="0" baseline="0" dirty="0">
                <a:ln>
                  <a:noFill/>
                </a:ln>
                <a:solidFill>
                  <a:schemeClr val="tx1"/>
                </a:solidFill>
                <a:effectLst/>
                <a:latin typeface="Arial" panose="020B0604020202020204" pitchFamily="34" charset="0"/>
              </a:rPr>
              <a:t>Порядок осуществления полномочий </a:t>
            </a:r>
            <a:r>
              <a:rPr kumimoji="0" lang="ru-RU" altLang="ru-RU" sz="1300" b="1" i="0" u="none" strike="noStrike" cap="none" normalizeH="0" baseline="0" dirty="0">
                <a:ln>
                  <a:noFill/>
                </a:ln>
                <a:solidFill>
                  <a:schemeClr val="tx1"/>
                </a:solidFill>
                <a:effectLst/>
                <a:latin typeface="Arial" panose="020B0604020202020204" pitchFamily="34" charset="0"/>
              </a:rPr>
              <a:t>органами внутреннего государственного (муниципального) финансового контроля </a:t>
            </a:r>
            <a:r>
              <a:rPr kumimoji="0" lang="ru-RU" altLang="ru-RU" sz="1300" b="1" i="0" u="sng" strike="noStrike" cap="none" normalizeH="0" baseline="0" dirty="0">
                <a:ln>
                  <a:noFill/>
                </a:ln>
                <a:solidFill>
                  <a:schemeClr val="tx1"/>
                </a:solidFill>
                <a:effectLst/>
                <a:latin typeface="Arial" panose="020B0604020202020204" pitchFamily="34" charset="0"/>
              </a:rPr>
              <a:t>по внутреннему </a:t>
            </a:r>
            <a:r>
              <a:rPr kumimoji="0" lang="ru-RU" altLang="ru-RU" sz="1300" b="1" i="0" u="none" strike="noStrike" cap="none" normalizeH="0" baseline="0" dirty="0">
                <a:ln>
                  <a:noFill/>
                </a:ln>
                <a:solidFill>
                  <a:schemeClr val="tx1"/>
                </a:solidFill>
                <a:effectLst/>
                <a:latin typeface="Arial" panose="020B0604020202020204" pitchFamily="34" charset="0"/>
              </a:rPr>
              <a:t>государственному (муниципальному) финансовому контролю должен содержать:</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300" b="1"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300" b="1" i="0" u="sng" strike="noStrike" cap="none" normalizeH="0" baseline="0" dirty="0">
                <a:ln>
                  <a:noFill/>
                </a:ln>
                <a:solidFill>
                  <a:schemeClr val="tx1"/>
                </a:solidFill>
                <a:effectLst/>
                <a:latin typeface="Arial" panose="020B0604020202020204" pitchFamily="34" charset="0"/>
              </a:rPr>
              <a:t>основания и порядок </a:t>
            </a:r>
            <a:r>
              <a:rPr kumimoji="0" lang="ru-RU" altLang="ru-RU" sz="1300" b="1" i="0" u="none" strike="noStrike" cap="none" normalizeH="0" baseline="0" dirty="0">
                <a:ln>
                  <a:noFill/>
                </a:ln>
                <a:solidFill>
                  <a:schemeClr val="tx1"/>
                </a:solidFill>
                <a:effectLst/>
                <a:latin typeface="Arial" panose="020B0604020202020204" pitchFamily="34" charset="0"/>
              </a:rPr>
              <a:t>проведения проверок, ревизий и обследований,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300" b="1" i="0" u="none" strike="noStrike" cap="none" normalizeH="0" baseline="0" dirty="0">
                <a:ln>
                  <a:noFill/>
                </a:ln>
                <a:solidFill>
                  <a:schemeClr val="tx1"/>
                </a:solidFill>
                <a:effectLst/>
                <a:latin typeface="Arial" panose="020B0604020202020204" pitchFamily="34" charset="0"/>
              </a:rPr>
              <a:t>в том числе </a:t>
            </a:r>
            <a:r>
              <a:rPr kumimoji="0" lang="ru-RU" altLang="ru-RU" sz="1300" b="1" i="0" u="sng" strike="noStrike" cap="none" normalizeH="0" baseline="0" dirty="0">
                <a:ln>
                  <a:noFill/>
                </a:ln>
                <a:solidFill>
                  <a:schemeClr val="tx1"/>
                </a:solidFill>
                <a:effectLst/>
                <a:latin typeface="Arial" panose="020B0604020202020204" pitchFamily="34" charset="0"/>
              </a:rPr>
              <a:t>перечень должностных лиц</a:t>
            </a:r>
            <a:r>
              <a:rPr kumimoji="0" lang="ru-RU" altLang="ru-RU" sz="1300" b="1" i="0" u="none" strike="noStrike" cap="none" normalizeH="0" baseline="0" dirty="0">
                <a:ln>
                  <a:noFill/>
                </a:ln>
                <a:solidFill>
                  <a:schemeClr val="tx1"/>
                </a:solidFill>
                <a:effectLst/>
                <a:latin typeface="Arial" panose="020B0604020202020204" pitchFamily="34" charset="0"/>
              </a:rPr>
              <a:t>, уполномоченных принимать решения об их проведении, о периодичности их проведения,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300" b="1" i="0" u="sng" strike="noStrike" cap="none" normalizeH="0" baseline="0" dirty="0">
                <a:ln>
                  <a:noFill/>
                </a:ln>
                <a:solidFill>
                  <a:schemeClr val="tx1"/>
                </a:solidFill>
                <a:effectLst/>
                <a:latin typeface="Arial" panose="020B0604020202020204" pitchFamily="34" charset="0"/>
              </a:rPr>
              <a:t>права и обязанности должностных лиц </a:t>
            </a:r>
            <a:r>
              <a:rPr kumimoji="0" lang="ru-RU" altLang="ru-RU" sz="1300" b="1" i="0" u="none" strike="noStrike" cap="none" normalizeH="0" baseline="0" dirty="0">
                <a:ln>
                  <a:noFill/>
                </a:ln>
                <a:solidFill>
                  <a:schemeClr val="tx1"/>
                </a:solidFill>
                <a:effectLst/>
                <a:latin typeface="Arial" panose="020B0604020202020204" pitchFamily="34" charset="0"/>
              </a:rPr>
              <a:t>органов внутреннего государственного (муниципального) финансового контроля,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300" b="1" i="0" u="sng" strike="noStrike" cap="none" normalizeH="0" baseline="0" dirty="0">
                <a:ln>
                  <a:noFill/>
                </a:ln>
                <a:solidFill>
                  <a:schemeClr val="tx1"/>
                </a:solidFill>
                <a:effectLst/>
                <a:latin typeface="Arial" panose="020B0604020202020204" pitchFamily="34" charset="0"/>
              </a:rPr>
              <a:t>права и обязанности объектов контроля </a:t>
            </a:r>
            <a:r>
              <a:rPr kumimoji="0" lang="ru-RU" altLang="ru-RU" sz="1300" b="1" i="0" u="none" strike="noStrike" cap="none" normalizeH="0" baseline="0" dirty="0">
                <a:ln>
                  <a:noFill/>
                </a:ln>
                <a:solidFill>
                  <a:schemeClr val="tx1"/>
                </a:solidFill>
                <a:effectLst/>
                <a:latin typeface="Arial" panose="020B0604020202020204" pitchFamily="34" charset="0"/>
              </a:rPr>
              <a:t>(их должностных лиц), в том числе по организационно-техническому обеспечению проверок, ревизий и обследований, осуществляемых должностными лицами органов внутреннего государственного (муниципального) финансового контроля.</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3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sng" strike="noStrike" cap="none" normalizeH="0" baseline="0" dirty="0">
                <a:ln>
                  <a:noFill/>
                </a:ln>
                <a:solidFill>
                  <a:schemeClr val="tx1"/>
                </a:solidFill>
                <a:effectLst/>
                <a:latin typeface="Arial" panose="020B0604020202020204" pitchFamily="34" charset="0"/>
              </a:rPr>
              <a:t>Стандарты осуществления внутреннего государственного (муниципального) финансового контроля </a:t>
            </a:r>
            <a:r>
              <a:rPr kumimoji="0" lang="ru-RU" altLang="ru-RU" sz="1300" b="1" i="0" u="none" strike="noStrike" cap="none" normalizeH="0" baseline="0" dirty="0">
                <a:ln>
                  <a:noFill/>
                </a:ln>
                <a:solidFill>
                  <a:schemeClr val="tx1"/>
                </a:solidFill>
                <a:effectLst/>
                <a:latin typeface="Arial" panose="020B0604020202020204" pitchFamily="34" charset="0"/>
              </a:rPr>
              <a:t>утверждаются соответственно </a:t>
            </a:r>
            <a:r>
              <a:rPr kumimoji="0" lang="ru-RU" altLang="ru-RU" sz="1300" b="1" i="0" u="sng" strike="noStrike" cap="none" normalizeH="0" baseline="0" dirty="0">
                <a:ln>
                  <a:noFill/>
                </a:ln>
                <a:solidFill>
                  <a:schemeClr val="tx1"/>
                </a:solidFill>
                <a:effectLst/>
                <a:latin typeface="Arial" panose="020B0604020202020204" pitchFamily="34" charset="0"/>
              </a:rPr>
              <a:t>Министерством финансов Российской Федерации, уполномоченным органом исполнительной власти субъекта Российской Федерации, органом местного самоуправления</a:t>
            </a:r>
            <a:r>
              <a:rPr kumimoji="0" lang="ru-RU" altLang="ru-RU" sz="1300" b="1" i="0" u="none" strike="noStrike" cap="none" normalizeH="0" baseline="0" dirty="0">
                <a:ln>
                  <a:noFill/>
                </a:ln>
                <a:solidFill>
                  <a:schemeClr val="tx1"/>
                </a:solidFill>
                <a:effectLst/>
                <a:latin typeface="Arial" panose="020B0604020202020204" pitchFamily="34" charset="0"/>
              </a:rPr>
              <a:t> </a:t>
            </a:r>
            <a:r>
              <a:rPr kumimoji="0" lang="ru-RU" altLang="ru-RU" sz="1300" b="1" i="0" u="sng" strike="noStrike" cap="none" normalizeH="0" baseline="0" dirty="0">
                <a:ln>
                  <a:noFill/>
                </a:ln>
                <a:solidFill>
                  <a:schemeClr val="tx1"/>
                </a:solidFill>
                <a:effectLst/>
                <a:latin typeface="Arial" panose="020B0604020202020204" pitchFamily="34" charset="0"/>
              </a:rPr>
              <a:t>в соответствии с порядком </a:t>
            </a:r>
            <a:r>
              <a:rPr kumimoji="0" lang="ru-RU" altLang="ru-RU" sz="1300" b="1" i="0" u="none" strike="noStrike" cap="none" normalizeH="0" baseline="0" dirty="0">
                <a:ln>
                  <a:noFill/>
                </a:ln>
                <a:solidFill>
                  <a:schemeClr val="tx1"/>
                </a:solidFill>
                <a:effectLst/>
                <a:latin typeface="Arial" panose="020B0604020202020204" pitchFamily="34" charset="0"/>
              </a:rPr>
              <a:t>осуществления полномочий органами внутреннего государственного (муниципального) финансового контроля по внутреннему государственному (муниципальному) финансовому контролю, </a:t>
            </a:r>
            <a:r>
              <a:rPr kumimoji="0" lang="ru-RU" altLang="ru-RU" sz="1300" b="1" i="0" u="sng" strike="noStrike" cap="none" normalizeH="0" baseline="0" dirty="0">
                <a:ln>
                  <a:noFill/>
                </a:ln>
                <a:solidFill>
                  <a:schemeClr val="tx1"/>
                </a:solidFill>
                <a:effectLst/>
                <a:latin typeface="Arial" panose="020B0604020202020204" pitchFamily="34" charset="0"/>
              </a:rPr>
              <a:t>определенным соответственно федеральными законами, нормативными правовыми актами Правительства Российской Федерации, высшего исполнительного органа государственной власти субъекта Российской Федерации, муниципальными правовыми актами местных администраций</a:t>
            </a:r>
          </a:p>
        </p:txBody>
      </p:sp>
    </p:spTree>
    <p:extLst>
      <p:ext uri="{BB962C8B-B14F-4D97-AF65-F5344CB8AC3E}">
        <p14:creationId xmlns:p14="http://schemas.microsoft.com/office/powerpoint/2010/main" val="68019174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Представления и предписания</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Rectangle 1"/>
          <p:cNvSpPr>
            <a:spLocks noChangeArrowheads="1"/>
          </p:cNvSpPr>
          <p:nvPr/>
        </p:nvSpPr>
        <p:spPr bwMode="auto">
          <a:xfrm>
            <a:off x="467544" y="1239780"/>
            <a:ext cx="8555269" cy="5062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dirty="0">
                <a:ln>
                  <a:noFill/>
                </a:ln>
                <a:solidFill>
                  <a:schemeClr val="tx1"/>
                </a:solidFill>
                <a:effectLst/>
                <a:latin typeface="Arial" panose="020B0604020202020204" pitchFamily="34" charset="0"/>
              </a:rPr>
              <a:t>БК РФ, Статья 270.2. Представления и предписания органов государственного (муниципального) финансового контроля</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3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sng" strike="noStrike" cap="none" normalizeH="0" baseline="0" dirty="0">
                <a:ln>
                  <a:noFill/>
                </a:ln>
                <a:solidFill>
                  <a:schemeClr val="tx1"/>
                </a:solidFill>
                <a:effectLst/>
                <a:latin typeface="Arial" panose="020B0604020202020204" pitchFamily="34" charset="0"/>
              </a:rPr>
              <a:t>Под представлением </a:t>
            </a:r>
            <a:r>
              <a:rPr kumimoji="0" lang="ru-RU" altLang="ru-RU" sz="1300" b="1" i="0" u="none" strike="noStrike" cap="none" normalizeH="0" baseline="0" dirty="0">
                <a:ln>
                  <a:noFill/>
                </a:ln>
                <a:solidFill>
                  <a:schemeClr val="tx1"/>
                </a:solidFill>
                <a:effectLst/>
                <a:latin typeface="Arial" panose="020B0604020202020204" pitchFamily="34" charset="0"/>
              </a:rPr>
              <a:t>понимается документ органа внутреннего государственного (муниципального) финансового контроля, который должен </a:t>
            </a:r>
            <a:r>
              <a:rPr kumimoji="0" lang="ru-RU" altLang="ru-RU" sz="1300" b="1" i="0" u="sng" strike="noStrike" cap="none" normalizeH="0" baseline="0" dirty="0">
                <a:ln>
                  <a:noFill/>
                </a:ln>
                <a:solidFill>
                  <a:schemeClr val="tx1"/>
                </a:solidFill>
                <a:effectLst/>
                <a:latin typeface="Arial" panose="020B0604020202020204" pitchFamily="34" charset="0"/>
              </a:rPr>
              <a:t>содержать информацию о выявленных нарушениях бюджетного законодательства </a:t>
            </a:r>
            <a:r>
              <a:rPr kumimoji="0" lang="ru-RU" altLang="ru-RU" sz="1300" b="1" i="0" u="none" strike="noStrike" cap="none" normalizeH="0" baseline="0" dirty="0">
                <a:ln>
                  <a:noFill/>
                </a:ln>
                <a:solidFill>
                  <a:schemeClr val="tx1"/>
                </a:solidFill>
                <a:effectLst/>
                <a:latin typeface="Arial" panose="020B0604020202020204" pitchFamily="34" charset="0"/>
              </a:rPr>
              <a:t>Российской Федерации и иных нормативных правовых актов, регулирующих бюджетные правоотношения, нарушениях условий договоров (соглашений) о предоставлении средств из бюджета, государственных (муниципальных) контрактов, целей, порядка и условий предоставления кредитов и займов, обеспеченных государственными и муниципальными гарантиями, целей, порядка и условий размещения средств бюджета в ценные бумаги объектов контроля, </a:t>
            </a:r>
            <a:r>
              <a:rPr kumimoji="0" lang="ru-RU" altLang="ru-RU" sz="1300" b="1" i="0" u="sng" strike="noStrike" cap="none" normalizeH="0" baseline="0" dirty="0">
                <a:ln>
                  <a:noFill/>
                </a:ln>
                <a:solidFill>
                  <a:schemeClr val="tx1"/>
                </a:solidFill>
                <a:effectLst/>
                <a:latin typeface="Arial" panose="020B0604020202020204" pitchFamily="34" charset="0"/>
              </a:rPr>
              <a:t>а также требования о принятии мер по устранению причин и условий таких нарушений или требования о возврате предоставленных средств бюджета, обязательные для рассмотрения в установленные в указанном документе сроки или в течение 30 календарных дней со дня его получения, если срок не указан.</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3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sng" strike="noStrike" cap="none" normalizeH="0" baseline="0" dirty="0">
                <a:ln>
                  <a:noFill/>
                </a:ln>
                <a:solidFill>
                  <a:schemeClr val="tx1"/>
                </a:solidFill>
                <a:effectLst/>
                <a:latin typeface="Arial" panose="020B0604020202020204" pitchFamily="34" charset="0"/>
              </a:rPr>
              <a:t>Под предписанием </a:t>
            </a:r>
            <a:r>
              <a:rPr kumimoji="0" lang="ru-RU" altLang="ru-RU" sz="1300" b="1" i="0" u="none" strike="noStrike" cap="none" normalizeH="0" baseline="0" dirty="0">
                <a:ln>
                  <a:noFill/>
                </a:ln>
                <a:solidFill>
                  <a:schemeClr val="tx1"/>
                </a:solidFill>
                <a:effectLst/>
                <a:latin typeface="Arial" panose="020B0604020202020204" pitchFamily="34" charset="0"/>
              </a:rPr>
              <a:t>понимается документ органа внутреннего государственного (муниципального) финансового контроля, </a:t>
            </a:r>
            <a:r>
              <a:rPr kumimoji="0" lang="ru-RU" altLang="ru-RU" sz="1300" b="1" i="0" u="sng" strike="noStrike" cap="none" normalizeH="0" baseline="0" dirty="0">
                <a:ln>
                  <a:noFill/>
                </a:ln>
                <a:solidFill>
                  <a:schemeClr val="tx1"/>
                </a:solidFill>
                <a:effectLst/>
                <a:latin typeface="Arial" panose="020B0604020202020204" pitchFamily="34" charset="0"/>
              </a:rPr>
              <a:t>содержащий обязательные для исполнения в указанный в предписании срок требования об устранении нарушений бюджетного законодательства </a:t>
            </a:r>
            <a:r>
              <a:rPr kumimoji="0" lang="ru-RU" altLang="ru-RU" sz="1300" b="1" i="0" u="none" strike="noStrike" cap="none" normalizeH="0" baseline="0" dirty="0">
                <a:ln>
                  <a:noFill/>
                </a:ln>
                <a:solidFill>
                  <a:schemeClr val="tx1"/>
                </a:solidFill>
                <a:effectLst/>
                <a:latin typeface="Arial" panose="020B0604020202020204" pitchFamily="34" charset="0"/>
              </a:rPr>
              <a:t>Российской Федерации и иных нормативных правовых актов, регулирующих бюджетные правоотношения, нарушений условий договоров (соглашений) о предоставлении средств из бюджета, государственных (муниципальных) контрактов, целей, порядка и условий предоставления кредитов и займов, обеспеченных государственными и муниципальными гарантиями, целей, порядка и условий размещения средств бюджета в ценные бумаги объектов контроля </a:t>
            </a:r>
            <a:r>
              <a:rPr kumimoji="0" lang="ru-RU" altLang="ru-RU" sz="1300" b="1" i="0" u="sng" strike="noStrike" cap="none" normalizeH="0" baseline="0" dirty="0">
                <a:ln>
                  <a:noFill/>
                </a:ln>
                <a:solidFill>
                  <a:schemeClr val="tx1"/>
                </a:solidFill>
                <a:effectLst/>
                <a:latin typeface="Arial" panose="020B0604020202020204" pitchFamily="34" charset="0"/>
              </a:rPr>
              <a:t>и (или) требования о возмещении причиненного ущерба Российской Федерации, субъекту Российской Федерации, муниципальному образованию</a:t>
            </a:r>
            <a:r>
              <a:rPr kumimoji="0" lang="ru-RU" altLang="ru-RU" sz="1300" b="1" i="0" u="none" strike="noStrike" cap="none" normalizeH="0" baseline="0" dirty="0">
                <a:ln>
                  <a:noFill/>
                </a:ln>
                <a:solidFill>
                  <a:schemeClr val="tx1"/>
                </a:solidFill>
                <a:effectLst/>
                <a:latin typeface="Arial" panose="020B0604020202020204" pitchFamily="34" charset="0"/>
              </a:rPr>
              <a:t>.</a:t>
            </a:r>
          </a:p>
        </p:txBody>
      </p:sp>
    </p:spTree>
    <p:extLst>
      <p:ext uri="{BB962C8B-B14F-4D97-AF65-F5344CB8AC3E}">
        <p14:creationId xmlns:p14="http://schemas.microsoft.com/office/powerpoint/2010/main" val="360568996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Представления и предписания</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Rectangle 1"/>
          <p:cNvSpPr>
            <a:spLocks noChangeArrowheads="1"/>
          </p:cNvSpPr>
          <p:nvPr/>
        </p:nvSpPr>
        <p:spPr bwMode="auto">
          <a:xfrm>
            <a:off x="366373" y="1503509"/>
            <a:ext cx="8411253" cy="435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1"/>
                </a:solidFill>
                <a:effectLst/>
                <a:latin typeface="Arial" panose="020B0604020202020204" pitchFamily="34" charset="0"/>
              </a:rPr>
              <a:t>БК РФ, Статья 270.2.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400" b="1" i="0" u="sng"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sng" strike="noStrike" cap="none" normalizeH="0" baseline="0" dirty="0">
                <a:ln>
                  <a:noFill/>
                </a:ln>
                <a:solidFill>
                  <a:schemeClr val="tx1"/>
                </a:solidFill>
                <a:effectLst/>
                <a:latin typeface="Arial" panose="020B0604020202020204" pitchFamily="34" charset="0"/>
              </a:rPr>
              <a:t>Представления и предписания </a:t>
            </a:r>
            <a:r>
              <a:rPr kumimoji="0" lang="ru-RU" altLang="ru-RU" sz="1400" b="1" i="0" u="none" strike="noStrike" cap="none" normalizeH="0" baseline="0" dirty="0">
                <a:ln>
                  <a:noFill/>
                </a:ln>
                <a:solidFill>
                  <a:schemeClr val="tx1"/>
                </a:solidFill>
                <a:effectLst/>
                <a:latin typeface="Arial" panose="020B0604020202020204" pitchFamily="34" charset="0"/>
              </a:rPr>
              <a:t>органов </a:t>
            </a:r>
            <a:r>
              <a:rPr kumimoji="0" lang="ru-RU" altLang="ru-RU" sz="1400" b="1" i="0" u="sng" strike="noStrike" cap="none" normalizeH="0" baseline="0" dirty="0">
                <a:ln>
                  <a:noFill/>
                </a:ln>
                <a:solidFill>
                  <a:schemeClr val="tx1"/>
                </a:solidFill>
                <a:effectLst/>
                <a:latin typeface="Arial" panose="020B0604020202020204" pitchFamily="34" charset="0"/>
              </a:rPr>
              <a:t>внешнего</a:t>
            </a:r>
            <a:r>
              <a:rPr kumimoji="0" lang="ru-RU" altLang="ru-RU" sz="1400" b="1" i="0" u="none" strike="noStrike" cap="none" normalizeH="0" baseline="0" dirty="0">
                <a:ln>
                  <a:noFill/>
                </a:ln>
                <a:solidFill>
                  <a:schemeClr val="tx1"/>
                </a:solidFill>
                <a:effectLst/>
                <a:latin typeface="Arial" panose="020B0604020202020204" pitchFamily="34" charset="0"/>
              </a:rPr>
              <a:t> государственного (муниципального) финансового контроля </a:t>
            </a:r>
            <a:r>
              <a:rPr kumimoji="0" lang="ru-RU" altLang="ru-RU" sz="1400" b="1" i="0" u="sng" strike="noStrike" cap="none" normalizeH="0" baseline="0" dirty="0">
                <a:ln>
                  <a:noFill/>
                </a:ln>
                <a:solidFill>
                  <a:schemeClr val="tx1"/>
                </a:solidFill>
                <a:effectLst/>
                <a:latin typeface="Arial" panose="020B0604020202020204" pitchFamily="34" charset="0"/>
              </a:rPr>
              <a:t>составляются и направляются </a:t>
            </a:r>
            <a:r>
              <a:rPr kumimoji="0" lang="ru-RU" altLang="ru-RU" sz="1400" b="1" i="0" u="none" strike="noStrike" cap="none" normalizeH="0" baseline="0" dirty="0">
                <a:ln>
                  <a:noFill/>
                </a:ln>
                <a:solidFill>
                  <a:schemeClr val="tx1"/>
                </a:solidFill>
                <a:effectLst/>
                <a:latin typeface="Arial" panose="020B0604020202020204" pitchFamily="34" charset="0"/>
              </a:rPr>
              <a:t>объектам контроля </a:t>
            </a:r>
            <a:r>
              <a:rPr kumimoji="0" lang="ru-RU" altLang="ru-RU" sz="1400" b="1" i="0" u="sng" strike="noStrike" cap="none" normalizeH="0" baseline="0" dirty="0">
                <a:ln>
                  <a:noFill/>
                </a:ln>
                <a:solidFill>
                  <a:schemeClr val="tx1"/>
                </a:solidFill>
                <a:effectLst/>
                <a:latin typeface="Arial" panose="020B0604020202020204" pitchFamily="34" charset="0"/>
              </a:rPr>
              <a:t>в соответствии </a:t>
            </a:r>
            <a:r>
              <a:rPr kumimoji="0" lang="ru-RU" altLang="ru-RU" sz="1400" b="1" i="0" u="none" strike="noStrike" cap="none" normalizeH="0" baseline="0" dirty="0">
                <a:ln>
                  <a:noFill/>
                </a:ln>
                <a:solidFill>
                  <a:schemeClr val="tx1"/>
                </a:solidFill>
                <a:effectLst/>
                <a:latin typeface="Arial" panose="020B0604020202020204" pitchFamily="34" charset="0"/>
              </a:rPr>
              <a:t>с Федеральным </a:t>
            </a:r>
            <a:r>
              <a:rPr kumimoji="0" lang="ru-RU" altLang="ru-RU" sz="1400" b="1" i="0" u="none" strike="noStrike" cap="none" normalizeH="0" baseline="0" dirty="0">
                <a:ln>
                  <a:noFill/>
                </a:ln>
                <a:solidFill>
                  <a:schemeClr val="tx1"/>
                </a:solidFill>
                <a:effectLst/>
                <a:latin typeface="Arial" panose="020B0604020202020204" pitchFamily="34" charset="0"/>
                <a:hlinkClick r:id="rId2"/>
              </a:rPr>
              <a:t>законом</a:t>
            </a:r>
            <a:r>
              <a:rPr kumimoji="0" lang="ru-RU" altLang="ru-RU" sz="1400" b="1" i="0" u="none" strike="noStrike" cap="none" normalizeH="0" baseline="0" dirty="0">
                <a:ln>
                  <a:noFill/>
                </a:ln>
                <a:solidFill>
                  <a:schemeClr val="tx1"/>
                </a:solidFill>
                <a:effectLst/>
                <a:latin typeface="Arial" panose="020B0604020202020204" pitchFamily="34" charset="0"/>
              </a:rPr>
              <a:t> от 5 апреля 2013 года N 41-ФЗ "О Счетной палате Российской Федерации" и Федеральным </a:t>
            </a:r>
            <a:r>
              <a:rPr kumimoji="0" lang="ru-RU" altLang="ru-RU" sz="1400" b="1" i="0" u="none" strike="noStrike" cap="none" normalizeH="0" baseline="0" dirty="0">
                <a:ln>
                  <a:noFill/>
                </a:ln>
                <a:solidFill>
                  <a:schemeClr val="tx1"/>
                </a:solidFill>
                <a:effectLst/>
                <a:latin typeface="Arial" panose="020B0604020202020204" pitchFamily="34" charset="0"/>
                <a:hlinkClick r:id="rId3"/>
              </a:rPr>
              <a:t>законом</a:t>
            </a:r>
            <a:r>
              <a:rPr kumimoji="0" lang="ru-RU" altLang="ru-RU" sz="1400" b="1" i="0" u="none" strike="noStrike" cap="none" normalizeH="0" baseline="0" dirty="0">
                <a:ln>
                  <a:noFill/>
                </a:ln>
                <a:solidFill>
                  <a:schemeClr val="tx1"/>
                </a:solidFill>
                <a:effectLst/>
                <a:latin typeface="Arial" panose="020B0604020202020204" pitchFamily="34" charset="0"/>
              </a:rPr>
              <a:t> от 7 февраля 2011 года N 6-ФЗ "Об общих принципах организации и деятельности контрольно-счетных органов субъектов Российской Федерации и муниципальных образований".</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4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sng" strike="noStrike" cap="none" normalizeH="0" baseline="0" dirty="0">
                <a:ln>
                  <a:noFill/>
                </a:ln>
                <a:solidFill>
                  <a:schemeClr val="tx1"/>
                </a:solidFill>
                <a:effectLst/>
                <a:latin typeface="Arial" panose="020B0604020202020204" pitchFamily="34" charset="0"/>
              </a:rPr>
              <a:t>Неисполнение предписаний </a:t>
            </a:r>
            <a:r>
              <a:rPr kumimoji="0" lang="ru-RU" altLang="ru-RU" sz="1400" b="1" i="0" u="none" strike="noStrike" cap="none" normalizeH="0" baseline="0" dirty="0">
                <a:ln>
                  <a:noFill/>
                </a:ln>
                <a:solidFill>
                  <a:schemeClr val="tx1"/>
                </a:solidFill>
                <a:effectLst/>
                <a:latin typeface="Arial" panose="020B0604020202020204" pitchFamily="34" charset="0"/>
              </a:rPr>
              <a:t>органа внутреннего государственного (муниципального) финансового контроля о возмещении </a:t>
            </a:r>
            <a:r>
              <a:rPr kumimoji="0" lang="ru-RU" altLang="ru-RU" sz="1400" b="1" i="0" u="sng" strike="noStrike" cap="none" normalizeH="0" baseline="0" dirty="0">
                <a:ln>
                  <a:noFill/>
                </a:ln>
                <a:solidFill>
                  <a:schemeClr val="tx1"/>
                </a:solidFill>
                <a:effectLst/>
                <a:latin typeface="Arial" panose="020B0604020202020204" pitchFamily="34" charset="0"/>
              </a:rPr>
              <a:t>причиненного</a:t>
            </a:r>
            <a:r>
              <a:rPr kumimoji="0" lang="ru-RU" altLang="ru-RU" sz="1400" b="1" i="0" u="none" strike="noStrike" cap="none" normalizeH="0" baseline="0" dirty="0">
                <a:ln>
                  <a:noFill/>
                </a:ln>
                <a:solidFill>
                  <a:schemeClr val="tx1"/>
                </a:solidFill>
                <a:effectLst/>
                <a:latin typeface="Arial" panose="020B0604020202020204" pitchFamily="34" charset="0"/>
              </a:rPr>
              <a:t> Российской Федерации, субъекту Российской Федерации, муниципальному образованию </a:t>
            </a:r>
            <a:r>
              <a:rPr kumimoji="0" lang="ru-RU" altLang="ru-RU" sz="1400" b="1" i="0" u="sng" strike="noStrike" cap="none" normalizeH="0" baseline="0" dirty="0">
                <a:ln>
                  <a:noFill/>
                </a:ln>
                <a:solidFill>
                  <a:schemeClr val="tx1"/>
                </a:solidFill>
                <a:effectLst/>
                <a:latin typeface="Arial" panose="020B0604020202020204" pitchFamily="34" charset="0"/>
              </a:rPr>
              <a:t>ущерба</a:t>
            </a:r>
            <a:r>
              <a:rPr kumimoji="0" lang="ru-RU" altLang="ru-RU" sz="1400" b="1" i="0" u="none" strike="noStrike" cap="none" normalizeH="0" baseline="0" dirty="0">
                <a:ln>
                  <a:noFill/>
                </a:ln>
                <a:solidFill>
                  <a:schemeClr val="tx1"/>
                </a:solidFill>
                <a:effectLst/>
                <a:latin typeface="Arial" panose="020B0604020202020204" pitchFamily="34" charset="0"/>
              </a:rPr>
              <a:t> </a:t>
            </a:r>
            <a:r>
              <a:rPr kumimoji="0" lang="ru-RU" altLang="ru-RU" sz="1400" b="1" i="0" u="sng" strike="noStrike" cap="none" normalizeH="0" baseline="0" dirty="0">
                <a:ln>
                  <a:noFill/>
                </a:ln>
                <a:solidFill>
                  <a:schemeClr val="tx1"/>
                </a:solidFill>
                <a:effectLst/>
                <a:latin typeface="Arial" panose="020B0604020202020204" pitchFamily="34" charset="0"/>
              </a:rPr>
              <a:t>является основанием для обращения уполномоченного </a:t>
            </a:r>
            <a:r>
              <a:rPr kumimoji="0" lang="ru-RU" altLang="ru-RU" sz="1400" b="1" i="0" u="none" strike="noStrike" cap="none" normalizeH="0" baseline="0" dirty="0">
                <a:ln>
                  <a:noFill/>
                </a:ln>
                <a:solidFill>
                  <a:schemeClr val="tx1"/>
                </a:solidFill>
                <a:effectLst/>
                <a:latin typeface="Arial" panose="020B0604020202020204" pitchFamily="34" charset="0"/>
              </a:rPr>
              <a:t>соответственно нормативным правовым актом Правительства Российской Федерации, нормативным правовым актом </a:t>
            </a:r>
            <a:r>
              <a:rPr kumimoji="0" lang="ru-RU" altLang="ru-RU" sz="1400" b="1" i="0" strike="noStrike" cap="none" normalizeH="0" baseline="0" dirty="0">
                <a:ln>
                  <a:noFill/>
                </a:ln>
                <a:solidFill>
                  <a:schemeClr val="tx1"/>
                </a:solidFill>
                <a:effectLst/>
                <a:latin typeface="Arial" panose="020B0604020202020204" pitchFamily="34" charset="0"/>
              </a:rPr>
              <a:t>высшего исполнительного органа государственной власти субъекта Российской Федерации, муниципальным правовым актом местной администрации государственного (муниципального) </a:t>
            </a:r>
            <a:r>
              <a:rPr kumimoji="0" lang="ru-RU" altLang="ru-RU" sz="1400" b="1" i="0" u="sng" strike="noStrike" cap="none" normalizeH="0" baseline="0" dirty="0">
                <a:ln>
                  <a:noFill/>
                </a:ln>
                <a:solidFill>
                  <a:schemeClr val="tx1"/>
                </a:solidFill>
                <a:effectLst/>
                <a:latin typeface="Arial" panose="020B0604020202020204" pitchFamily="34" charset="0"/>
              </a:rPr>
              <a:t>органа в суд с исковыми заявлениями о возмещении ущерба, причиненного Российской Федерации, субъекту Российской Федерации, муниципальному образованию.</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1428209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4" name="Прямоугольник 3"/>
          <p:cNvSpPr/>
          <p:nvPr/>
        </p:nvSpPr>
        <p:spPr>
          <a:xfrm>
            <a:off x="242374" y="1038847"/>
            <a:ext cx="8650106" cy="5632311"/>
          </a:xfrm>
          <a:prstGeom prst="rect">
            <a:avLst/>
          </a:prstGeom>
        </p:spPr>
        <p:txBody>
          <a:bodyPr wrap="square">
            <a:spAutoFit/>
          </a:bodyPr>
          <a:lstStyle/>
          <a:p>
            <a:pPr eaLnBrk="0" fontAlgn="base" hangingPunct="0">
              <a:spcBef>
                <a:spcPct val="0"/>
              </a:spcBef>
              <a:spcAft>
                <a:spcPct val="0"/>
              </a:spcAft>
            </a:pPr>
            <a:r>
              <a:rPr lang="ru-RU" sz="1200" b="1" dirty="0">
                <a:solidFill>
                  <a:schemeClr val="tx2">
                    <a:lumMod val="75000"/>
                  </a:schemeClr>
                </a:solidFill>
                <a:latin typeface="Arial" panose="020B0604020202020204" pitchFamily="34" charset="0"/>
                <a:cs typeface="Arial" panose="020B0604020202020204" pitchFamily="34" charset="0"/>
              </a:rPr>
              <a:t>Федеральный закон от 7 февраля 2011 г. N 6-ФЗ "Об общих принципах организации и деятельности контрольно-счетных органов субъектов Российской Федерации и муниципальных образований»</a:t>
            </a:r>
          </a:p>
          <a:p>
            <a:pPr eaLnBrk="0" fontAlgn="base" hangingPunct="0">
              <a:spcBef>
                <a:spcPct val="0"/>
              </a:spcBef>
              <a:spcAft>
                <a:spcPct val="0"/>
              </a:spcAft>
            </a:pPr>
            <a:r>
              <a:rPr lang="ru-RU" sz="1200" dirty="0">
                <a:solidFill>
                  <a:schemeClr val="tx2">
                    <a:lumMod val="75000"/>
                  </a:schemeClr>
                </a:solidFill>
                <a:latin typeface="Arial" panose="020B0604020202020204" pitchFamily="34" charset="0"/>
                <a:cs typeface="Arial" panose="020B0604020202020204" pitchFamily="34" charset="0"/>
              </a:rPr>
              <a:t/>
            </a:r>
            <a:br>
              <a:rPr lang="ru-RU" sz="1200" dirty="0">
                <a:solidFill>
                  <a:schemeClr val="tx2">
                    <a:lumMod val="75000"/>
                  </a:schemeClr>
                </a:solidFill>
                <a:latin typeface="Arial" panose="020B0604020202020204" pitchFamily="34" charset="0"/>
                <a:cs typeface="Arial" panose="020B0604020202020204" pitchFamily="34" charset="0"/>
              </a:rPr>
            </a:br>
            <a:r>
              <a:rPr lang="ru-RU" sz="1300" b="1" dirty="0">
                <a:solidFill>
                  <a:schemeClr val="tx2">
                    <a:lumMod val="75000"/>
                  </a:schemeClr>
                </a:solidFill>
                <a:latin typeface="Arial" panose="020B0604020202020204" pitchFamily="34" charset="0"/>
                <a:cs typeface="Arial" panose="020B0604020202020204" pitchFamily="34" charset="0"/>
              </a:rPr>
              <a:t>Контрольно-счетный орган </a:t>
            </a:r>
            <a:r>
              <a:rPr lang="ru-RU" sz="1300" b="1" u="sng" dirty="0">
                <a:solidFill>
                  <a:schemeClr val="tx2">
                    <a:lumMod val="75000"/>
                  </a:schemeClr>
                </a:solidFill>
                <a:latin typeface="Arial" panose="020B0604020202020204" pitchFamily="34" charset="0"/>
                <a:cs typeface="Arial" panose="020B0604020202020204" pitchFamily="34" charset="0"/>
              </a:rPr>
              <a:t>субъекта Российской Федерации </a:t>
            </a:r>
            <a:r>
              <a:rPr lang="ru-RU" sz="1300" b="1" dirty="0">
                <a:solidFill>
                  <a:schemeClr val="tx2">
                    <a:lumMod val="75000"/>
                  </a:schemeClr>
                </a:solidFill>
                <a:latin typeface="Arial" panose="020B0604020202020204" pitchFamily="34" charset="0"/>
                <a:cs typeface="Arial" panose="020B0604020202020204" pitchFamily="34" charset="0"/>
              </a:rPr>
              <a:t>осуществляет следующие основные полномочия:</a:t>
            </a:r>
          </a:p>
          <a:p>
            <a:pPr eaLnBrk="0" fontAlgn="base" hangingPunct="0">
              <a:spcBef>
                <a:spcPct val="0"/>
              </a:spcBef>
              <a:spcAft>
                <a:spcPct val="0"/>
              </a:spcAft>
            </a:pPr>
            <a:endParaRPr lang="ru-RU" sz="1200" b="1" dirty="0">
              <a:solidFill>
                <a:schemeClr val="tx2">
                  <a:lumMod val="75000"/>
                </a:schemeClr>
              </a:solidFill>
              <a:latin typeface="Arial" panose="020B0604020202020204" pitchFamily="34" charset="0"/>
              <a:cs typeface="Arial" panose="020B0604020202020204" pitchFamily="34" charset="0"/>
            </a:endParaRPr>
          </a:p>
          <a:p>
            <a:pPr marL="228600" indent="-228600">
              <a:buAutoNum type="arabicParenR"/>
            </a:pPr>
            <a:r>
              <a:rPr lang="ru-RU" sz="1200" b="1" dirty="0">
                <a:solidFill>
                  <a:schemeClr val="tx2">
                    <a:lumMod val="75000"/>
                  </a:schemeClr>
                </a:solidFill>
                <a:latin typeface="Arial" panose="020B0604020202020204" pitchFamily="34" charset="0"/>
                <a:cs typeface="Arial" panose="020B0604020202020204" pitchFamily="34" charset="0"/>
              </a:rPr>
              <a:t>контроль за </a:t>
            </a:r>
            <a:r>
              <a:rPr lang="ru-RU" sz="1200" b="1" u="sng" dirty="0">
                <a:solidFill>
                  <a:schemeClr val="tx2">
                    <a:lumMod val="75000"/>
                  </a:schemeClr>
                </a:solidFill>
                <a:latin typeface="Arial" panose="020B0604020202020204" pitchFamily="34" charset="0"/>
                <a:cs typeface="Arial" panose="020B0604020202020204" pitchFamily="34" charset="0"/>
              </a:rPr>
              <a:t>исполнением бюджета </a:t>
            </a:r>
            <a:r>
              <a:rPr lang="ru-RU" sz="1200" b="1" dirty="0">
                <a:solidFill>
                  <a:schemeClr val="tx2">
                    <a:lumMod val="75000"/>
                  </a:schemeClr>
                </a:solidFill>
                <a:latin typeface="Arial" panose="020B0604020202020204" pitchFamily="34" charset="0"/>
                <a:cs typeface="Arial" panose="020B0604020202020204" pitchFamily="34" charset="0"/>
              </a:rPr>
              <a:t>субъекта Российской Федерации и бюджета территориального государственного внебюджетного фонда;</a:t>
            </a:r>
          </a:p>
          <a:p>
            <a:pPr marL="228600" indent="-228600">
              <a:buAutoNum type="arabicParenR"/>
            </a:pPr>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2) </a:t>
            </a:r>
            <a:r>
              <a:rPr lang="ru-RU" sz="1200" b="1" u="sng" dirty="0">
                <a:solidFill>
                  <a:schemeClr val="tx2">
                    <a:lumMod val="75000"/>
                  </a:schemeClr>
                </a:solidFill>
                <a:latin typeface="Arial" panose="020B0604020202020204" pitchFamily="34" charset="0"/>
                <a:cs typeface="Arial" panose="020B0604020202020204" pitchFamily="34" charset="0"/>
              </a:rPr>
              <a:t>экспертиза проектов законов о бюджетах </a:t>
            </a:r>
            <a:r>
              <a:rPr lang="ru-RU" sz="1200" b="1" dirty="0">
                <a:solidFill>
                  <a:schemeClr val="tx2">
                    <a:lumMod val="75000"/>
                  </a:schemeClr>
                </a:solidFill>
                <a:latin typeface="Arial" panose="020B0604020202020204" pitchFamily="34" charset="0"/>
                <a:cs typeface="Arial" panose="020B0604020202020204" pitchFamily="34" charset="0"/>
              </a:rPr>
              <a:t>субъекта Российской Федерации и проектов законов о бюджетах территориального государственного внебюджетного фонда;</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3) </a:t>
            </a:r>
            <a:r>
              <a:rPr lang="ru-RU" sz="1200" b="1" u="sng" dirty="0">
                <a:solidFill>
                  <a:schemeClr val="tx2">
                    <a:lumMod val="75000"/>
                  </a:schemeClr>
                </a:solidFill>
                <a:latin typeface="Arial" panose="020B0604020202020204" pitchFamily="34" charset="0"/>
                <a:cs typeface="Arial" panose="020B0604020202020204" pitchFamily="34" charset="0"/>
              </a:rPr>
              <a:t>внешняя проверка годового отчета об исполнении бюджета </a:t>
            </a:r>
            <a:r>
              <a:rPr lang="ru-RU" sz="1200" b="1" dirty="0">
                <a:solidFill>
                  <a:schemeClr val="tx2">
                    <a:lumMod val="75000"/>
                  </a:schemeClr>
                </a:solidFill>
                <a:latin typeface="Arial" panose="020B0604020202020204" pitchFamily="34" charset="0"/>
                <a:cs typeface="Arial" panose="020B0604020202020204" pitchFamily="34" charset="0"/>
              </a:rPr>
              <a:t>субъекта Российской Федерации, годового отчета об исполнении бюджета территориального государственного внебюджетного фонда;</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4) </a:t>
            </a:r>
            <a:r>
              <a:rPr lang="ru-RU" sz="1200" b="1" u="sng" dirty="0">
                <a:solidFill>
                  <a:schemeClr val="tx2">
                    <a:lumMod val="75000"/>
                  </a:schemeClr>
                </a:solidFill>
                <a:latin typeface="Arial" panose="020B0604020202020204" pitchFamily="34" charset="0"/>
                <a:cs typeface="Arial" panose="020B0604020202020204" pitchFamily="34" charset="0"/>
              </a:rPr>
              <a:t>организация и осуществление контроля </a:t>
            </a:r>
            <a:r>
              <a:rPr lang="ru-RU" sz="1200" b="1" dirty="0">
                <a:solidFill>
                  <a:schemeClr val="tx2">
                    <a:lumMod val="75000"/>
                  </a:schemeClr>
                </a:solidFill>
                <a:latin typeface="Arial" panose="020B0604020202020204" pitchFamily="34" charset="0"/>
                <a:cs typeface="Arial" panose="020B0604020202020204" pitchFamily="34" charset="0"/>
              </a:rPr>
              <a:t>за </a:t>
            </a:r>
            <a:r>
              <a:rPr lang="ru-RU" sz="1200" b="1" u="sng" dirty="0">
                <a:solidFill>
                  <a:schemeClr val="tx2">
                    <a:lumMod val="75000"/>
                  </a:schemeClr>
                </a:solidFill>
                <a:latin typeface="Arial" panose="020B0604020202020204" pitchFamily="34" charset="0"/>
                <a:cs typeface="Arial" panose="020B0604020202020204" pitchFamily="34" charset="0"/>
              </a:rPr>
              <a:t>законностью, результативностью (эффективностью и экономностью) использования средств бюджета </a:t>
            </a:r>
            <a:r>
              <a:rPr lang="ru-RU" sz="1200" b="1" dirty="0">
                <a:solidFill>
                  <a:schemeClr val="tx2">
                    <a:lumMod val="75000"/>
                  </a:schemeClr>
                </a:solidFill>
                <a:latin typeface="Arial" panose="020B0604020202020204" pitchFamily="34" charset="0"/>
                <a:cs typeface="Arial" panose="020B0604020202020204" pitchFamily="34" charset="0"/>
              </a:rPr>
              <a:t>субъекта Российской Федерации, средств бюджетов территориальных государственных внебюджетных фондов и иных источников, предусмотренных законодательством Российской Федерации;</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5) </a:t>
            </a:r>
            <a:r>
              <a:rPr lang="ru-RU" sz="1200" b="1" u="sng" dirty="0">
                <a:solidFill>
                  <a:schemeClr val="tx2">
                    <a:lumMod val="75000"/>
                  </a:schemeClr>
                </a:solidFill>
                <a:latin typeface="Arial" panose="020B0604020202020204" pitchFamily="34" charset="0"/>
                <a:cs typeface="Arial" panose="020B0604020202020204" pitchFamily="34" charset="0"/>
              </a:rPr>
              <a:t>контроль за соблюдением установленного порядка управления и распоряжения имуществом</a:t>
            </a:r>
            <a:r>
              <a:rPr lang="ru-RU" sz="1200" b="1" dirty="0">
                <a:solidFill>
                  <a:schemeClr val="tx2">
                    <a:lumMod val="75000"/>
                  </a:schemeClr>
                </a:solidFill>
                <a:latin typeface="Arial" panose="020B0604020202020204" pitchFamily="34" charset="0"/>
                <a:cs typeface="Arial" panose="020B0604020202020204" pitchFamily="34" charset="0"/>
              </a:rPr>
              <a:t>, находящимся в государственной собственности субъекта Российской Федерации, в том числе охраняемыми результатами интеллектуальной деятельности и средствами индивидуализации, принадлежащими субъекту Российской Федерации;</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6) </a:t>
            </a:r>
            <a:r>
              <a:rPr lang="ru-RU" sz="1200" b="1" u="sng" dirty="0">
                <a:solidFill>
                  <a:schemeClr val="tx2">
                    <a:lumMod val="75000"/>
                  </a:schemeClr>
                </a:solidFill>
                <a:latin typeface="Arial" panose="020B0604020202020204" pitchFamily="34" charset="0"/>
                <a:cs typeface="Arial" panose="020B0604020202020204" pitchFamily="34" charset="0"/>
              </a:rPr>
              <a:t>оценка эффективности предоставления налоговых и иных льгот и преимуществ, бюджетных кредитов </a:t>
            </a:r>
            <a:r>
              <a:rPr lang="ru-RU" sz="1200" b="1" dirty="0">
                <a:solidFill>
                  <a:schemeClr val="tx2">
                    <a:lumMod val="75000"/>
                  </a:schemeClr>
                </a:solidFill>
                <a:latin typeface="Arial" panose="020B0604020202020204" pitchFamily="34" charset="0"/>
                <a:cs typeface="Arial" panose="020B0604020202020204" pitchFamily="34" charset="0"/>
              </a:rPr>
              <a:t>за счет средств бюджета субъекта Российской Федерации, а также оценка </a:t>
            </a:r>
            <a:r>
              <a:rPr lang="ru-RU" sz="1200" b="1" u="sng" dirty="0">
                <a:solidFill>
                  <a:schemeClr val="tx2">
                    <a:lumMod val="75000"/>
                  </a:schemeClr>
                </a:solidFill>
                <a:latin typeface="Arial" panose="020B0604020202020204" pitchFamily="34" charset="0"/>
                <a:cs typeface="Arial" panose="020B0604020202020204" pitchFamily="34" charset="0"/>
              </a:rPr>
              <a:t>законности предоставления государственных гарантий и поручительств </a:t>
            </a:r>
            <a:r>
              <a:rPr lang="ru-RU" sz="1200" b="1" dirty="0">
                <a:solidFill>
                  <a:schemeClr val="tx2">
                    <a:lumMod val="75000"/>
                  </a:schemeClr>
                </a:solidFill>
                <a:latin typeface="Arial" panose="020B0604020202020204" pitchFamily="34" charset="0"/>
                <a:cs typeface="Arial" panose="020B0604020202020204" pitchFamily="34" charset="0"/>
              </a:rPr>
              <a:t>или обеспечения исполнения обязательств другими способами по сделкам, </a:t>
            </a:r>
            <a:r>
              <a:rPr lang="ru-RU" sz="1000" b="1" dirty="0">
                <a:solidFill>
                  <a:schemeClr val="tx2">
                    <a:lumMod val="75000"/>
                  </a:schemeClr>
                </a:solidFill>
                <a:latin typeface="Arial" panose="020B0604020202020204" pitchFamily="34" charset="0"/>
                <a:cs typeface="Arial" panose="020B0604020202020204" pitchFamily="34" charset="0"/>
              </a:rPr>
              <a:t>совершаемым юридическими лицами и индивидуальными предпринимателями за счет средств бюджета субъекта Российской Федерации и имущества, находящегося в государственной собственности субъекта Российской Федерации;</a:t>
            </a:r>
          </a:p>
        </p:txBody>
      </p:sp>
    </p:spTree>
    <p:extLst>
      <p:ext uri="{BB962C8B-B14F-4D97-AF65-F5344CB8AC3E}">
        <p14:creationId xmlns:p14="http://schemas.microsoft.com/office/powerpoint/2010/main" val="141151261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467544" y="1131532"/>
            <a:ext cx="8352928" cy="5632311"/>
          </a:xfrm>
          <a:prstGeom prst="rect">
            <a:avLst/>
          </a:prstGeom>
        </p:spPr>
        <p:txBody>
          <a:bodyPr wrap="square">
            <a:spAutoFit/>
          </a:bodyPr>
          <a:lstStyle/>
          <a:p>
            <a:pPr eaLnBrk="0" fontAlgn="base" hangingPunct="0">
              <a:spcBef>
                <a:spcPct val="0"/>
              </a:spcBef>
              <a:spcAft>
                <a:spcPct val="0"/>
              </a:spcAft>
            </a:pPr>
            <a:r>
              <a:rPr lang="ru-RU" sz="1200" b="1" dirty="0">
                <a:solidFill>
                  <a:schemeClr val="tx2">
                    <a:lumMod val="75000"/>
                  </a:schemeClr>
                </a:solidFill>
                <a:latin typeface="Arial" panose="020B0604020202020204" pitchFamily="34" charset="0"/>
                <a:cs typeface="Arial" panose="020B0604020202020204" pitchFamily="34" charset="0"/>
              </a:rPr>
              <a:t>Федеральный закон от 7 февраля 2011 г. N 6-ФЗ</a:t>
            </a:r>
            <a:br>
              <a:rPr lang="ru-RU" sz="1200" b="1" dirty="0">
                <a:solidFill>
                  <a:schemeClr val="tx2">
                    <a:lumMod val="75000"/>
                  </a:schemeClr>
                </a:solidFill>
                <a:latin typeface="Arial" panose="020B0604020202020204" pitchFamily="34" charset="0"/>
                <a:cs typeface="Arial" panose="020B0604020202020204" pitchFamily="34" charset="0"/>
              </a:rPr>
            </a:br>
            <a:r>
              <a:rPr lang="ru-RU" sz="1200" b="1" dirty="0">
                <a:solidFill>
                  <a:schemeClr val="tx2">
                    <a:lumMod val="75000"/>
                  </a:schemeClr>
                </a:solidFill>
                <a:latin typeface="Arial" panose="020B0604020202020204" pitchFamily="34" charset="0"/>
                <a:cs typeface="Arial" panose="020B0604020202020204" pitchFamily="34" charset="0"/>
              </a:rPr>
              <a:t>"Об общих принципах организации и деятельности контрольно-счетных органов субъектов Российской Федерации и муниципальных образований"</a:t>
            </a:r>
            <a:r>
              <a:rPr lang="ru-RU" sz="1200" dirty="0">
                <a:solidFill>
                  <a:schemeClr val="tx2">
                    <a:lumMod val="75000"/>
                  </a:schemeClr>
                </a:solidFill>
                <a:latin typeface="Arial" panose="020B0604020202020204" pitchFamily="34" charset="0"/>
                <a:cs typeface="Arial" panose="020B0604020202020204" pitchFamily="34" charset="0"/>
              </a:rPr>
              <a:t/>
            </a:r>
            <a:br>
              <a:rPr lang="ru-RU" sz="1200" dirty="0">
                <a:solidFill>
                  <a:schemeClr val="tx2">
                    <a:lumMod val="75000"/>
                  </a:schemeClr>
                </a:solidFill>
                <a:latin typeface="Arial" panose="020B0604020202020204" pitchFamily="34" charset="0"/>
                <a:cs typeface="Arial" panose="020B0604020202020204" pitchFamily="34" charset="0"/>
              </a:rPr>
            </a:br>
            <a:endParaRPr lang="ru-RU" sz="1200"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Основные полномочия контрольно-счетных органов</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7) </a:t>
            </a:r>
            <a:r>
              <a:rPr lang="ru-RU" sz="1200" b="1" u="sng" dirty="0">
                <a:solidFill>
                  <a:schemeClr val="tx2">
                    <a:lumMod val="75000"/>
                  </a:schemeClr>
                </a:solidFill>
                <a:latin typeface="Arial" panose="020B0604020202020204" pitchFamily="34" charset="0"/>
                <a:cs typeface="Arial" panose="020B0604020202020204" pitchFamily="34" charset="0"/>
              </a:rPr>
              <a:t>финансово-экономическая экспертиза проектов законов </a:t>
            </a:r>
            <a:r>
              <a:rPr lang="ru-RU" sz="1200" b="1" dirty="0">
                <a:solidFill>
                  <a:schemeClr val="tx2">
                    <a:lumMod val="75000"/>
                  </a:schemeClr>
                </a:solidFill>
                <a:latin typeface="Arial" panose="020B0604020202020204" pitchFamily="34" charset="0"/>
                <a:cs typeface="Arial" panose="020B0604020202020204" pitchFamily="34" charset="0"/>
              </a:rPr>
              <a:t>субъекта Российской Федерации и нормативных правовых актов органов государственной власти субъекта Российской Федерации (включая обоснованность финансово-экономических обоснований) в части, </a:t>
            </a:r>
            <a:r>
              <a:rPr lang="ru-RU" sz="1200" b="1" u="sng" dirty="0">
                <a:solidFill>
                  <a:schemeClr val="tx2">
                    <a:lumMod val="75000"/>
                  </a:schemeClr>
                </a:solidFill>
                <a:latin typeface="Arial" panose="020B0604020202020204" pitchFamily="34" charset="0"/>
                <a:cs typeface="Arial" panose="020B0604020202020204" pitchFamily="34" charset="0"/>
              </a:rPr>
              <a:t>касающейся расходных обязательств субъекта Российской Федерации, а также государственных программ субъекта Российской Федерации;</a:t>
            </a:r>
          </a:p>
          <a:p>
            <a:endParaRPr lang="ru-RU" sz="1200" b="1" u="sng"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8) </a:t>
            </a:r>
            <a:r>
              <a:rPr lang="ru-RU" sz="1200" b="1" u="sng" dirty="0">
                <a:solidFill>
                  <a:schemeClr val="tx2">
                    <a:lumMod val="75000"/>
                  </a:schemeClr>
                </a:solidFill>
                <a:latin typeface="Arial" panose="020B0604020202020204" pitchFamily="34" charset="0"/>
                <a:cs typeface="Arial" panose="020B0604020202020204" pitchFamily="34" charset="0"/>
              </a:rPr>
              <a:t>анализ бюджетного процесса в субъекте Российской Федерации и подготовка предложений, направленных на его совершенствование;</a:t>
            </a:r>
          </a:p>
          <a:p>
            <a:endParaRPr lang="ru-RU" sz="1200" b="1" u="sng"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9) </a:t>
            </a:r>
            <a:r>
              <a:rPr lang="ru-RU" sz="1200" b="1" u="sng" dirty="0">
                <a:solidFill>
                  <a:schemeClr val="tx2">
                    <a:lumMod val="75000"/>
                  </a:schemeClr>
                </a:solidFill>
                <a:latin typeface="Arial" panose="020B0604020202020204" pitchFamily="34" charset="0"/>
                <a:cs typeface="Arial" panose="020B0604020202020204" pitchFamily="34" charset="0"/>
              </a:rPr>
              <a:t>контроль за законностью, результативностью (эффективностью и экономностью) использования межбюджетных трансфертов, предоставленных из бюджета субъекта Российской Федерации бюджетам муниципальных образований</a:t>
            </a:r>
            <a:r>
              <a:rPr lang="ru-RU" sz="1200" b="1" dirty="0">
                <a:solidFill>
                  <a:schemeClr val="tx2">
                    <a:lumMod val="75000"/>
                  </a:schemeClr>
                </a:solidFill>
                <a:latin typeface="Arial" panose="020B0604020202020204" pitchFamily="34" charset="0"/>
                <a:cs typeface="Arial" panose="020B0604020202020204" pitchFamily="34" charset="0"/>
              </a:rPr>
              <a:t>, расположенных на территории субъекта Российской Федерации, а также проверка местного бюджета в случаях, установленных </a:t>
            </a:r>
            <a:r>
              <a:rPr lang="ru-RU" sz="1200" b="1" dirty="0">
                <a:solidFill>
                  <a:schemeClr val="tx2">
                    <a:lumMod val="75000"/>
                  </a:schemeClr>
                </a:solidFill>
                <a:latin typeface="Arial" panose="020B0604020202020204" pitchFamily="34" charset="0"/>
                <a:cs typeface="Arial" panose="020B0604020202020204" pitchFamily="34" charset="0"/>
                <a:hlinkClick r:id="rId2"/>
              </a:rPr>
              <a:t>Бюджетным кодексом</a:t>
            </a:r>
            <a:r>
              <a:rPr lang="ru-RU" sz="1200" b="1" dirty="0">
                <a:solidFill>
                  <a:schemeClr val="tx2">
                    <a:lumMod val="75000"/>
                  </a:schemeClr>
                </a:solidFill>
                <a:latin typeface="Arial" panose="020B0604020202020204" pitchFamily="34" charset="0"/>
                <a:cs typeface="Arial" panose="020B0604020202020204" pitchFamily="34" charset="0"/>
              </a:rPr>
              <a:t> Российской Федерации;</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10) </a:t>
            </a:r>
            <a:r>
              <a:rPr lang="ru-RU" sz="1200" b="1" u="sng" dirty="0">
                <a:solidFill>
                  <a:schemeClr val="tx2">
                    <a:lumMod val="75000"/>
                  </a:schemeClr>
                </a:solidFill>
                <a:latin typeface="Arial" panose="020B0604020202020204" pitchFamily="34" charset="0"/>
                <a:cs typeface="Arial" panose="020B0604020202020204" pitchFamily="34" charset="0"/>
              </a:rPr>
              <a:t>подготовка информации о ходе исполнения бюджета </a:t>
            </a:r>
            <a:r>
              <a:rPr lang="ru-RU" sz="1200" b="1" dirty="0">
                <a:solidFill>
                  <a:schemeClr val="tx2">
                    <a:lumMod val="75000"/>
                  </a:schemeClr>
                </a:solidFill>
                <a:latin typeface="Arial" panose="020B0604020202020204" pitchFamily="34" charset="0"/>
                <a:cs typeface="Arial" panose="020B0604020202020204" pitchFamily="34" charset="0"/>
              </a:rPr>
              <a:t>субъекта Российской Федерации, бюджета территориального государственного внебюджетного фонда, </a:t>
            </a:r>
            <a:r>
              <a:rPr lang="ru-RU" sz="1200" b="1" u="sng" dirty="0">
                <a:solidFill>
                  <a:schemeClr val="tx2">
                    <a:lumMod val="75000"/>
                  </a:schemeClr>
                </a:solidFill>
                <a:latin typeface="Arial" panose="020B0604020202020204" pitchFamily="34" charset="0"/>
                <a:cs typeface="Arial" panose="020B0604020202020204" pitchFamily="34" charset="0"/>
              </a:rPr>
              <a:t>о результатах проведенных контрольных и экспертно-аналитических мероприятий </a:t>
            </a:r>
            <a:r>
              <a:rPr lang="ru-RU" sz="1200" b="1" dirty="0">
                <a:solidFill>
                  <a:schemeClr val="tx2">
                    <a:lumMod val="75000"/>
                  </a:schemeClr>
                </a:solidFill>
                <a:latin typeface="Arial" panose="020B0604020202020204" pitchFamily="34" charset="0"/>
                <a:cs typeface="Arial" panose="020B0604020202020204" pitchFamily="34" charset="0"/>
              </a:rPr>
              <a:t>и представление такой информации в законодательный (представительный) орган государственной власти субъекта Российской Федерации и высшему должностному лицу субъекта Российской Федерации (руководителю высшего исполнительного органа государственной власти субъекта Российской Федерации);</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11) участие в пределах полномочий в мероприятиях, направленных на противодействие коррупции;</a:t>
            </a:r>
          </a:p>
          <a:p>
            <a:r>
              <a:rPr lang="ru-RU" sz="1200" b="1" dirty="0">
                <a:solidFill>
                  <a:schemeClr val="tx2">
                    <a:lumMod val="75000"/>
                  </a:schemeClr>
                </a:solidFill>
                <a:latin typeface="Arial" panose="020B0604020202020204" pitchFamily="34" charset="0"/>
                <a:cs typeface="Arial" panose="020B0604020202020204" pitchFamily="34" charset="0"/>
              </a:rPr>
              <a:t>12) иные полномочия в сфере внешнего государственного финансового контроля….</a:t>
            </a:r>
          </a:p>
        </p:txBody>
      </p:sp>
    </p:spTree>
    <p:extLst>
      <p:ext uri="{BB962C8B-B14F-4D97-AF65-F5344CB8AC3E}">
        <p14:creationId xmlns:p14="http://schemas.microsoft.com/office/powerpoint/2010/main" val="425749027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467544" y="1529408"/>
            <a:ext cx="8208912" cy="4616648"/>
          </a:xfrm>
          <a:prstGeom prst="rect">
            <a:avLst/>
          </a:prstGeom>
        </p:spPr>
        <p:txBody>
          <a:bodyPr wrap="square">
            <a:spAutoFit/>
          </a:bodyPr>
          <a:lstStyle/>
          <a:p>
            <a:r>
              <a:rPr lang="ru-RU" sz="1500" b="1" dirty="0"/>
              <a:t>Федеральный закон от 07.02.2011 N 6-ФЗ (ред. от 04.03.2014) "Об общих принципах организации и деятельности контрольно-счетных органов субъектов Российской Федерации и муниципальных образований»</a:t>
            </a:r>
          </a:p>
          <a:p>
            <a:endParaRPr lang="ru-RU" sz="1500" b="1" dirty="0"/>
          </a:p>
          <a:p>
            <a:r>
              <a:rPr lang="ru-RU" sz="1500" b="1" dirty="0"/>
              <a:t>Статья 10. </a:t>
            </a:r>
            <a:r>
              <a:rPr lang="ru-RU" sz="1500" b="1" u="sng" dirty="0"/>
              <a:t>Формы</a:t>
            </a:r>
            <a:r>
              <a:rPr lang="ru-RU" sz="1500" b="1" dirty="0"/>
              <a:t> осуществления контрольно-счетными органами внешнего государственного и муниципального финансового контроля</a:t>
            </a:r>
          </a:p>
          <a:p>
            <a:r>
              <a:rPr lang="ru-RU" sz="1500" b="1" dirty="0"/>
              <a:t> </a:t>
            </a:r>
          </a:p>
          <a:p>
            <a:r>
              <a:rPr lang="ru-RU" sz="1500" b="1" dirty="0"/>
              <a:t>Внешний государственный и муниципальный финансовый контроль осуществляется контрольно-счетными органами </a:t>
            </a:r>
            <a:r>
              <a:rPr lang="ru-RU" sz="1500" b="1" u="sng" dirty="0"/>
              <a:t>в форме контрольных или экспертно-аналитических мероприятий.</a:t>
            </a:r>
          </a:p>
          <a:p>
            <a:pPr marL="342900" indent="-342900">
              <a:buAutoNum type="arabicPeriod"/>
            </a:pPr>
            <a:endParaRPr lang="ru-RU" sz="1500" b="1" dirty="0"/>
          </a:p>
          <a:p>
            <a:r>
              <a:rPr lang="ru-RU" sz="1500" b="1" dirty="0"/>
              <a:t>При проведении </a:t>
            </a:r>
            <a:r>
              <a:rPr lang="ru-RU" sz="1500" b="1" u="sng" dirty="0"/>
              <a:t>контрольного мероприятия </a:t>
            </a:r>
            <a:r>
              <a:rPr lang="ru-RU" sz="1500" b="1" dirty="0"/>
              <a:t>контрольно-счетным органом составляется соответствующий </a:t>
            </a:r>
            <a:r>
              <a:rPr lang="ru-RU" sz="1500" b="1" u="sng" dirty="0"/>
              <a:t>акт </a:t>
            </a:r>
            <a:r>
              <a:rPr lang="ru-RU" sz="1500" b="1" dirty="0"/>
              <a:t>(акты), который доводится до сведения руководителей проверяемых органов и организаций. </a:t>
            </a:r>
            <a:r>
              <a:rPr lang="ru-RU" sz="1500" b="1" u="sng" dirty="0"/>
              <a:t>На основании акта </a:t>
            </a:r>
            <a:r>
              <a:rPr lang="ru-RU" sz="1500" b="1" dirty="0"/>
              <a:t>(актов) контрольно-счетным органом составляется </a:t>
            </a:r>
            <a:r>
              <a:rPr lang="ru-RU" sz="1500" b="1" u="sng" dirty="0"/>
              <a:t>отчет.</a:t>
            </a:r>
          </a:p>
          <a:p>
            <a:endParaRPr lang="ru-RU" sz="1500" b="1" dirty="0"/>
          </a:p>
          <a:p>
            <a:r>
              <a:rPr lang="ru-RU" sz="1500" b="1" dirty="0"/>
              <a:t>При проведении </a:t>
            </a:r>
            <a:r>
              <a:rPr lang="ru-RU" sz="1500" b="1" u="sng" dirty="0"/>
              <a:t>экспертно-аналитического</a:t>
            </a:r>
            <a:r>
              <a:rPr lang="ru-RU" sz="1500" b="1" dirty="0"/>
              <a:t> мероприятия контрольно-счетным органом </a:t>
            </a:r>
            <a:r>
              <a:rPr lang="ru-RU" sz="1500" b="1" u="sng" dirty="0"/>
              <a:t>составляются отчет или заключение.</a:t>
            </a:r>
          </a:p>
          <a:p>
            <a:endParaRPr lang="ru-RU" sz="1200" dirty="0">
              <a:effectLst/>
            </a:endParaRPr>
          </a:p>
          <a:p>
            <a:endParaRPr lang="ru-RU" sz="1200" dirty="0">
              <a:effectLst/>
            </a:endParaRPr>
          </a:p>
        </p:txBody>
      </p:sp>
    </p:spTree>
    <p:extLst>
      <p:ext uri="{BB962C8B-B14F-4D97-AF65-F5344CB8AC3E}">
        <p14:creationId xmlns:p14="http://schemas.microsoft.com/office/powerpoint/2010/main" val="153868246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395536" y="1146002"/>
            <a:ext cx="7803134" cy="461665"/>
          </a:xfrm>
          <a:prstGeom prst="rect">
            <a:avLst/>
          </a:prstGeom>
        </p:spPr>
        <p:txBody>
          <a:bodyPr wrap="square">
            <a:spAutoFit/>
          </a:bodyPr>
          <a:lstStyle/>
          <a:p>
            <a:r>
              <a:rPr lang="ru-RU" sz="1200" b="1" dirty="0">
                <a:solidFill>
                  <a:srgbClr val="333333"/>
                </a:solidFill>
              </a:rPr>
              <a:t>Федеральный закон от 07.02.2011 N 6-ФЗ (ред. от 04.03.2014) "Об общих принципах организации и деятельности контрольно-счетных органов субъектов Российской Федерации и муниципальных образований»</a:t>
            </a:r>
            <a:endParaRPr lang="ru-RU" sz="1200" b="1" dirty="0"/>
          </a:p>
        </p:txBody>
      </p:sp>
      <p:sp>
        <p:nvSpPr>
          <p:cNvPr id="3" name="Rectangle 1"/>
          <p:cNvSpPr>
            <a:spLocks noChangeArrowheads="1"/>
          </p:cNvSpPr>
          <p:nvPr/>
        </p:nvSpPr>
        <p:spPr bwMode="auto">
          <a:xfrm>
            <a:off x="395536" y="1683012"/>
            <a:ext cx="8424936"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dirty="0">
                <a:ln>
                  <a:noFill/>
                </a:ln>
                <a:solidFill>
                  <a:schemeClr val="tx1"/>
                </a:solidFill>
                <a:effectLst/>
                <a:latin typeface="Arial" panose="020B0604020202020204" pitchFamily="34" charset="0"/>
              </a:rPr>
              <a:t>Статья 11. </a:t>
            </a:r>
            <a:r>
              <a:rPr kumimoji="0" lang="ru-RU" altLang="ru-RU" sz="1200" b="1" i="0" u="sng" strike="noStrike" cap="none" normalizeH="0" baseline="0" dirty="0">
                <a:ln>
                  <a:noFill/>
                </a:ln>
                <a:solidFill>
                  <a:schemeClr val="tx1"/>
                </a:solidFill>
                <a:effectLst/>
                <a:latin typeface="Arial" panose="020B0604020202020204" pitchFamily="34" charset="0"/>
              </a:rPr>
              <a:t>Стандарты внешнего </a:t>
            </a:r>
            <a:r>
              <a:rPr kumimoji="0" lang="ru-RU" altLang="ru-RU" sz="1200" b="1" i="0" u="none" strike="noStrike" cap="none" normalizeH="0" baseline="0" dirty="0">
                <a:ln>
                  <a:noFill/>
                </a:ln>
                <a:solidFill>
                  <a:schemeClr val="tx1"/>
                </a:solidFill>
                <a:effectLst/>
                <a:latin typeface="Arial" panose="020B0604020202020204" pitchFamily="34" charset="0"/>
              </a:rPr>
              <a:t>государственного и муниципального финансового контроля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dirty="0">
                <a:ln>
                  <a:noFill/>
                </a:ln>
                <a:solidFill>
                  <a:schemeClr val="tx1"/>
                </a:solidFill>
                <a:effectLst/>
                <a:latin typeface="Arial" panose="020B0604020202020204" pitchFamily="34" charset="0"/>
              </a:rPr>
              <a:t>Контрольно-счетные органы при осуществлении внешнего государственного и муниципального финансового контроля руководствуются ….стандартами внешнего государственного и муниципального финансового контроля.</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1" i="0" u="sng" strike="noStrike" cap="none" normalizeH="0" baseline="0" dirty="0">
                <a:ln>
                  <a:noFill/>
                </a:ln>
                <a:solidFill>
                  <a:schemeClr val="tx1"/>
                </a:solidFill>
                <a:effectLst/>
                <a:latin typeface="Arial" panose="020B0604020202020204" pitchFamily="34" charset="0"/>
              </a:rPr>
              <a:t>Стандарты</a:t>
            </a:r>
            <a:r>
              <a:rPr kumimoji="0" lang="ru-RU" altLang="ru-RU" sz="1200" b="1" i="0" u="none" strike="noStrike" cap="none" normalizeH="0" baseline="0" dirty="0">
                <a:ln>
                  <a:noFill/>
                </a:ln>
                <a:solidFill>
                  <a:schemeClr val="tx1"/>
                </a:solidFill>
                <a:effectLst/>
                <a:latin typeface="Arial" panose="020B0604020202020204" pitchFamily="34" charset="0"/>
              </a:rPr>
              <a:t> внешнего государственного и муниципального финансового контроля для проведения контрольных и экспертно-аналитических мероприятий </a:t>
            </a:r>
            <a:r>
              <a:rPr kumimoji="0" lang="ru-RU" altLang="ru-RU" sz="1200" b="1" i="0" u="sng" strike="noStrike" cap="none" normalizeH="0" baseline="0" dirty="0">
                <a:ln>
                  <a:noFill/>
                </a:ln>
                <a:solidFill>
                  <a:schemeClr val="tx1"/>
                </a:solidFill>
                <a:effectLst/>
                <a:latin typeface="Arial" panose="020B0604020202020204" pitchFamily="34" charset="0"/>
              </a:rPr>
              <a:t>утверждаются контрольно-счетными органами</a:t>
            </a:r>
            <a:r>
              <a:rPr kumimoji="0" lang="ru-RU" altLang="ru-RU" sz="1200" b="1"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dirty="0">
                <a:ln>
                  <a:noFill/>
                </a:ln>
                <a:solidFill>
                  <a:schemeClr val="tx1"/>
                </a:solidFill>
                <a:effectLst/>
                <a:latin typeface="Arial" panose="020B0604020202020204" pitchFamily="34" charset="0"/>
              </a:rPr>
              <a:t>1) в отношении органов государственной власти и государственных органов, органов территориальных государственных внебюджетных фондов, органов местного самоуправления и муниципальных органов, государственных и муниципальных учреждений и унитарных предприятий субъектов Российской Федерации или муниципальных образований - </a:t>
            </a:r>
            <a:r>
              <a:rPr kumimoji="0" lang="ru-RU" altLang="ru-RU" sz="1200" b="1" i="0" u="sng" strike="noStrike" cap="none" normalizeH="0" baseline="0" dirty="0">
                <a:ln>
                  <a:noFill/>
                </a:ln>
                <a:solidFill>
                  <a:schemeClr val="tx1"/>
                </a:solidFill>
                <a:effectLst/>
                <a:latin typeface="Arial" panose="020B0604020202020204" pitchFamily="34" charset="0"/>
              </a:rPr>
              <a:t>в соответствии с общими требованиями, утвержденными Счетной палатой Российской Федерации и (или) контрольно-счетным органом субъекта Российской Федерации;</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dirty="0">
                <a:ln>
                  <a:noFill/>
                </a:ln>
                <a:solidFill>
                  <a:schemeClr val="tx1"/>
                </a:solidFill>
                <a:effectLst/>
                <a:latin typeface="Arial" panose="020B0604020202020204" pitchFamily="34" charset="0"/>
              </a:rPr>
              <a:t>2) в отношении иных организаций - в соответствии с общими требованиями, установленными федеральным законом.</a:t>
            </a:r>
          </a:p>
          <a:p>
            <a:pPr marL="0" marR="0" lvl="0" indent="0" algn="l" defTabSz="914400" rtl="0" eaLnBrk="0" fontAlgn="base" latinLnBrk="0" hangingPunct="0">
              <a:lnSpc>
                <a:spcPct val="100000"/>
              </a:lnSpc>
              <a:spcBef>
                <a:spcPct val="0"/>
              </a:spcBef>
              <a:spcAft>
                <a:spcPct val="0"/>
              </a:spcAft>
              <a:buClrTx/>
              <a:buSzTx/>
              <a:buFontTx/>
              <a:buNone/>
              <a:tabLst/>
            </a:pPr>
            <a:endParaRPr lang="ru-RU" altLang="ru-RU" sz="1200"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dirty="0">
                <a:ln>
                  <a:noFill/>
                </a:ln>
                <a:solidFill>
                  <a:schemeClr val="tx1"/>
                </a:solidFill>
                <a:effectLst/>
                <a:latin typeface="Arial" panose="020B0604020202020204" pitchFamily="34" charset="0"/>
              </a:rPr>
              <a:t>При подготовке стандартов внешнего государственного и муниципального финансового контроля </a:t>
            </a:r>
            <a:r>
              <a:rPr kumimoji="0" lang="ru-RU" altLang="ru-RU" sz="1200" b="1" i="0" u="sng" strike="noStrike" cap="none" normalizeH="0" baseline="0" dirty="0">
                <a:ln>
                  <a:noFill/>
                </a:ln>
                <a:solidFill>
                  <a:schemeClr val="tx1"/>
                </a:solidFill>
                <a:effectLst/>
                <a:latin typeface="Arial" panose="020B0604020202020204" pitchFamily="34" charset="0"/>
              </a:rPr>
              <a:t>учитываются международные стандарты </a:t>
            </a:r>
            <a:r>
              <a:rPr kumimoji="0" lang="ru-RU" altLang="ru-RU" sz="1200" b="1" i="0" u="none" strike="noStrike" cap="none" normalizeH="0" baseline="0" dirty="0">
                <a:ln>
                  <a:noFill/>
                </a:ln>
                <a:solidFill>
                  <a:schemeClr val="tx1"/>
                </a:solidFill>
                <a:effectLst/>
                <a:latin typeface="Arial" panose="020B0604020202020204" pitchFamily="34" charset="0"/>
              </a:rPr>
              <a:t>в области государственного контроля, аудита и финансовой отчетности.</a:t>
            </a:r>
          </a:p>
          <a:p>
            <a:pPr marL="0" marR="0" lvl="0" indent="0" algn="l" defTabSz="914400" rtl="0" eaLnBrk="0" fontAlgn="base" latinLnBrk="0" hangingPunct="0">
              <a:lnSpc>
                <a:spcPct val="100000"/>
              </a:lnSpc>
              <a:spcBef>
                <a:spcPct val="0"/>
              </a:spcBef>
              <a:spcAft>
                <a:spcPct val="0"/>
              </a:spcAft>
              <a:buClrTx/>
              <a:buSzTx/>
              <a:buFontTx/>
              <a:buNone/>
              <a:tabLst/>
            </a:pPr>
            <a:endParaRPr lang="ru-RU" altLang="ru-RU" sz="1200"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1" i="0" u="sng" strike="noStrike" cap="none" normalizeH="0" baseline="0" dirty="0">
                <a:ln>
                  <a:noFill/>
                </a:ln>
                <a:solidFill>
                  <a:schemeClr val="tx1"/>
                </a:solidFill>
                <a:effectLst/>
                <a:latin typeface="Arial" panose="020B0604020202020204" pitchFamily="34" charset="0"/>
              </a:rPr>
              <a:t>Стандарты</a:t>
            </a:r>
            <a:r>
              <a:rPr kumimoji="0" lang="ru-RU" altLang="ru-RU" sz="1200" b="1" i="0" u="none" strike="noStrike" cap="none" normalizeH="0" baseline="0" dirty="0">
                <a:ln>
                  <a:noFill/>
                </a:ln>
                <a:solidFill>
                  <a:schemeClr val="tx1"/>
                </a:solidFill>
                <a:effectLst/>
                <a:latin typeface="Arial" panose="020B0604020202020204" pitchFamily="34" charset="0"/>
              </a:rPr>
              <a:t> внешнего государственного и муниципального финансового контроля контрольно-счетных органов </a:t>
            </a:r>
            <a:r>
              <a:rPr kumimoji="0" lang="ru-RU" altLang="ru-RU" sz="1200" b="1" i="0" u="sng" strike="noStrike" cap="none" normalizeH="0" baseline="0" dirty="0">
                <a:ln>
                  <a:noFill/>
                </a:ln>
                <a:solidFill>
                  <a:schemeClr val="tx1"/>
                </a:solidFill>
                <a:effectLst/>
                <a:latin typeface="Arial" panose="020B0604020202020204" pitchFamily="34" charset="0"/>
              </a:rPr>
              <a:t>не могут противоречить </a:t>
            </a:r>
            <a:r>
              <a:rPr kumimoji="0" lang="ru-RU" altLang="ru-RU" sz="1200" b="1" i="0" u="none" strike="noStrike" cap="none" normalizeH="0" baseline="0" dirty="0">
                <a:ln>
                  <a:noFill/>
                </a:ln>
                <a:solidFill>
                  <a:schemeClr val="tx1"/>
                </a:solidFill>
                <a:effectLst/>
                <a:latin typeface="Arial" panose="020B0604020202020204" pitchFamily="34" charset="0"/>
              </a:rPr>
              <a:t>законодательству Российской Федерации и (или) законодательству субъектов Российской Федерации.</a:t>
            </a:r>
          </a:p>
        </p:txBody>
      </p:sp>
    </p:spTree>
    <p:extLst>
      <p:ext uri="{BB962C8B-B14F-4D97-AF65-F5344CB8AC3E}">
        <p14:creationId xmlns:p14="http://schemas.microsoft.com/office/powerpoint/2010/main" val="364120397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647564" y="1185421"/>
            <a:ext cx="7848872" cy="5339923"/>
          </a:xfrm>
          <a:prstGeom prst="rect">
            <a:avLst/>
          </a:prstGeom>
        </p:spPr>
        <p:txBody>
          <a:bodyPr wrap="square">
            <a:spAutoFit/>
          </a:bodyPr>
          <a:lstStyle/>
          <a:p>
            <a:r>
              <a:rPr lang="ru-RU" sz="1400" b="1" dirty="0">
                <a:solidFill>
                  <a:srgbClr val="333333"/>
                </a:solidFill>
              </a:rPr>
              <a:t>Федеральный закон от 07.02.2011 N 6-ФЗ (ред. от 04.03.2014) "Об общих принципах организации и деятельности контрольно-счетных органов субъектов Российской Федерации и муниципальных образований»</a:t>
            </a:r>
          </a:p>
          <a:p>
            <a:endParaRPr lang="ru-RU" sz="1400" b="1" dirty="0">
              <a:solidFill>
                <a:srgbClr val="333333"/>
              </a:solidFill>
            </a:endParaRPr>
          </a:p>
          <a:p>
            <a:r>
              <a:rPr lang="ru-RU" sz="1500" b="1" dirty="0"/>
              <a:t>Статья 12. Планирование деятельности контрольно-счетных органов</a:t>
            </a:r>
          </a:p>
          <a:p>
            <a:endParaRPr lang="ru-RU" sz="1500" b="1" dirty="0"/>
          </a:p>
          <a:p>
            <a:r>
              <a:rPr lang="ru-RU" sz="1500" b="1" dirty="0"/>
              <a:t>Контрольно-счетные органы осуществляют свою деятельность </a:t>
            </a:r>
            <a:r>
              <a:rPr lang="ru-RU" sz="1500" b="1" u="sng" dirty="0"/>
              <a:t>на основе планов, которые разрабатываются и утверждаются ими самостоятельно.</a:t>
            </a:r>
          </a:p>
          <a:p>
            <a:pPr marL="342900" indent="-342900">
              <a:buAutoNum type="arabicPeriod"/>
            </a:pPr>
            <a:endParaRPr lang="ru-RU" sz="1500" b="1" dirty="0"/>
          </a:p>
          <a:p>
            <a:r>
              <a:rPr lang="ru-RU" sz="1500" b="1" dirty="0"/>
              <a:t>Планирование деятельности контрольно-счетных органов осуществляется</a:t>
            </a:r>
            <a:r>
              <a:rPr lang="ru-RU" sz="1500" b="1" u="sng" dirty="0"/>
              <a:t> с учетом результатов контрольных и экспертно-аналитических мероприятий</a:t>
            </a:r>
            <a:r>
              <a:rPr lang="ru-RU" sz="1500" b="1" dirty="0"/>
              <a:t>, а также </a:t>
            </a:r>
            <a:r>
              <a:rPr lang="ru-RU" sz="1500" b="1" u="sng" dirty="0"/>
              <a:t>на основании поручений законодательных (представительных) органов, предложений и запросов высших должностных лиц субъектов Российской Федерации (руководителей высших исполнительных органов государственной власти субъектов Российской Федерации), глав муниципальных образований</a:t>
            </a:r>
            <a:r>
              <a:rPr lang="ru-RU" sz="1500" b="1" dirty="0"/>
              <a:t>.</a:t>
            </a:r>
          </a:p>
          <a:p>
            <a:endParaRPr lang="ru-RU" sz="1500" b="1" dirty="0"/>
          </a:p>
          <a:p>
            <a:r>
              <a:rPr lang="ru-RU" sz="1500" b="1" u="sng" dirty="0"/>
              <a:t>Порядок включения </a:t>
            </a:r>
            <a:r>
              <a:rPr lang="ru-RU" sz="1500" b="1" dirty="0"/>
              <a:t>в планы деятельности контрольно-счетных органов </a:t>
            </a:r>
            <a:r>
              <a:rPr lang="ru-RU" sz="1500" b="1" u="sng" dirty="0"/>
              <a:t>поручений </a:t>
            </a:r>
            <a:r>
              <a:rPr lang="ru-RU" sz="1500" b="1" dirty="0"/>
              <a:t>законодательных (представительных) органов, </a:t>
            </a:r>
            <a:r>
              <a:rPr lang="ru-RU" sz="1500" b="1" u="sng" dirty="0"/>
              <a:t>предложений и запросов </a:t>
            </a:r>
            <a:r>
              <a:rPr lang="ru-RU" sz="1500" b="1" dirty="0"/>
              <a:t>высших должностных лиц субъектов Российской Федерации (руководителей высших исполнительных органов государственной власти субъектов Российской Федерации), глав муниципальных образований </a:t>
            </a:r>
            <a:r>
              <a:rPr lang="ru-RU" sz="1500" b="1" u="sng" dirty="0"/>
              <a:t>устанавливается соответственно законами субъектов Российской Федерации или нормативными правовыми актами представительных органов муниципальных образований.</a:t>
            </a:r>
            <a:endParaRPr lang="ru-RU" sz="1500" b="1" u="sng" dirty="0">
              <a:effectLst/>
            </a:endParaRPr>
          </a:p>
        </p:txBody>
      </p:sp>
    </p:spTree>
    <p:extLst>
      <p:ext uri="{BB962C8B-B14F-4D97-AF65-F5344CB8AC3E}">
        <p14:creationId xmlns:p14="http://schemas.microsoft.com/office/powerpoint/2010/main" val="126444638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Прямоугольник 2"/>
          <p:cNvSpPr/>
          <p:nvPr/>
        </p:nvSpPr>
        <p:spPr>
          <a:xfrm>
            <a:off x="1259632" y="3105835"/>
            <a:ext cx="6768752" cy="830997"/>
          </a:xfrm>
          <a:prstGeom prst="rect">
            <a:avLst/>
          </a:prstGeom>
        </p:spPr>
        <p:txBody>
          <a:bodyPr wrap="square">
            <a:spAutoFit/>
          </a:bodyPr>
          <a:lstStyle/>
          <a:p>
            <a:pPr algn="ctr"/>
            <a:r>
              <a:rPr lang="ru-RU" sz="2400" b="1" dirty="0">
                <a:solidFill>
                  <a:schemeClr val="tx2">
                    <a:lumMod val="75000"/>
                  </a:schemeClr>
                </a:solidFill>
                <a:latin typeface="Arial" panose="020B0604020202020204" pitchFamily="34" charset="0"/>
                <a:cs typeface="Arial" panose="020B0604020202020204" pitchFamily="34" charset="0"/>
              </a:rPr>
              <a:t>2. Организация  внешнего финансового контроля и аудита</a:t>
            </a:r>
          </a:p>
        </p:txBody>
      </p:sp>
    </p:spTree>
    <p:extLst>
      <p:ext uri="{BB962C8B-B14F-4D97-AF65-F5344CB8AC3E}">
        <p14:creationId xmlns:p14="http://schemas.microsoft.com/office/powerpoint/2010/main" val="67034848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Прямоугольник 2"/>
          <p:cNvSpPr/>
          <p:nvPr/>
        </p:nvSpPr>
        <p:spPr>
          <a:xfrm>
            <a:off x="2286000" y="3105835"/>
            <a:ext cx="4572000" cy="369332"/>
          </a:xfrm>
          <a:prstGeom prst="rect">
            <a:avLst/>
          </a:prstGeom>
        </p:spPr>
        <p:txBody>
          <a:bodyPr>
            <a:spAutoFit/>
          </a:bodyPr>
          <a:lstStyle/>
          <a:p>
            <a:pPr algn="ctr"/>
            <a:endParaRPr lang="ru-RU" dirty="0"/>
          </a:p>
        </p:txBody>
      </p:sp>
      <p:sp>
        <p:nvSpPr>
          <p:cNvPr id="2" name="Прямоугольник 1"/>
          <p:cNvSpPr/>
          <p:nvPr/>
        </p:nvSpPr>
        <p:spPr>
          <a:xfrm>
            <a:off x="611560" y="1327534"/>
            <a:ext cx="7920880" cy="5201424"/>
          </a:xfrm>
          <a:prstGeom prst="rect">
            <a:avLst/>
          </a:prstGeom>
        </p:spPr>
        <p:txBody>
          <a:bodyPr wrap="square">
            <a:spAutoFit/>
          </a:bodyPr>
          <a:lstStyle/>
          <a:p>
            <a:pPr algn="ctr"/>
            <a:r>
              <a:rPr lang="ru-RU" sz="1600" b="1" dirty="0"/>
              <a:t>Программа повышения эффективности управления общественными (государственными и муниципальными) финансами на период до 2018 года, </a:t>
            </a:r>
            <a:r>
              <a:rPr lang="ru-RU" sz="1200" b="1" dirty="0"/>
              <a:t>утверждена распоряжением Правительства Российской Федерации от 30 декабря 2013 года № 2593-р</a:t>
            </a:r>
          </a:p>
          <a:p>
            <a:endParaRPr lang="ru-RU" sz="1600" b="1" dirty="0"/>
          </a:p>
          <a:p>
            <a:r>
              <a:rPr lang="ru-RU" sz="1600" b="1" dirty="0"/>
              <a:t>В условиях перехода к программному бюджету происходит трансформация задач органов внешнего государственного (муниципального) финансового контроля. При организации их деятельности акцент должен быть смещен </a:t>
            </a:r>
            <a:r>
              <a:rPr lang="ru-RU" sz="1600" b="1" u="sng" dirty="0"/>
              <a:t>с контроля над финансовыми потоками к контролю за результатами, которые приносит их использование.</a:t>
            </a:r>
          </a:p>
          <a:p>
            <a:endParaRPr lang="ru-RU" sz="1600" b="1" dirty="0"/>
          </a:p>
          <a:p>
            <a:r>
              <a:rPr lang="ru-RU" sz="1600" b="1" dirty="0"/>
              <a:t>Одним из основных инструментов в деятельности органов внешнего государственного (муниципального) контроля при этом должен стать </a:t>
            </a:r>
            <a:r>
              <a:rPr lang="ru-RU" sz="1600" b="1" u="sng" dirty="0"/>
              <a:t>аудит эффективности</a:t>
            </a:r>
            <a:r>
              <a:rPr lang="ru-RU" sz="1600" b="1" dirty="0"/>
              <a:t>. Он предполагает не только анализ достижения запланированных результатов, но и разработку рекомендаций по устранению системных причин, которые препятствуют их достижению. </a:t>
            </a:r>
          </a:p>
          <a:p>
            <a:endParaRPr lang="ru-RU" sz="1600" b="1" dirty="0"/>
          </a:p>
          <a:p>
            <a:r>
              <a:rPr lang="ru-RU" sz="1600" b="1" dirty="0"/>
              <a:t>Аудит эффективности призван дать оценку эффективности деятельности органов государственной власти и органов местного самоуправления</a:t>
            </a:r>
            <a:r>
              <a:rPr lang="ru-RU" sz="1600" b="1" u="sng" dirty="0"/>
              <a:t> с точки зрения результативности выполнения мероприятий государственных (муниципальных) программ, а также достижения конечных целей и задач данных программ </a:t>
            </a:r>
            <a:r>
              <a:rPr lang="ru-RU" sz="1600" b="1" dirty="0"/>
              <a:t>в социальной, экономической или иных сферах деятельности общества.</a:t>
            </a:r>
          </a:p>
        </p:txBody>
      </p:sp>
    </p:spTree>
    <p:extLst>
      <p:ext uri="{BB962C8B-B14F-4D97-AF65-F5344CB8AC3E}">
        <p14:creationId xmlns:p14="http://schemas.microsoft.com/office/powerpoint/2010/main" val="309094789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Прямоугольник 2"/>
          <p:cNvSpPr/>
          <p:nvPr/>
        </p:nvSpPr>
        <p:spPr>
          <a:xfrm>
            <a:off x="2286000" y="3105835"/>
            <a:ext cx="4572000" cy="369332"/>
          </a:xfrm>
          <a:prstGeom prst="rect">
            <a:avLst/>
          </a:prstGeom>
        </p:spPr>
        <p:txBody>
          <a:bodyPr>
            <a:spAutoFit/>
          </a:bodyPr>
          <a:lstStyle/>
          <a:p>
            <a:pPr algn="ctr"/>
            <a:endParaRPr lang="ru-RU" dirty="0"/>
          </a:p>
        </p:txBody>
      </p:sp>
      <p:sp>
        <p:nvSpPr>
          <p:cNvPr id="4" name="Прямоугольник 3"/>
          <p:cNvSpPr/>
          <p:nvPr/>
        </p:nvSpPr>
        <p:spPr>
          <a:xfrm>
            <a:off x="827584" y="1260046"/>
            <a:ext cx="7848872" cy="5055230"/>
          </a:xfrm>
          <a:prstGeom prst="rect">
            <a:avLst/>
          </a:prstGeom>
        </p:spPr>
        <p:txBody>
          <a:bodyPr wrap="square">
            <a:spAutoFit/>
          </a:bodyPr>
          <a:lstStyle/>
          <a:p>
            <a:endParaRPr lang="ru-RU" sz="1200" dirty="0"/>
          </a:p>
          <a:p>
            <a:r>
              <a:rPr lang="ru-RU" sz="1200" b="1" dirty="0">
                <a:solidFill>
                  <a:schemeClr val="tx2">
                    <a:lumMod val="75000"/>
                  </a:schemeClr>
                </a:solidFill>
                <a:latin typeface="Arial" panose="020B0604020202020204" pitchFamily="34" charset="0"/>
                <a:cs typeface="Arial" panose="020B0604020202020204" pitchFamily="34" charset="0"/>
              </a:rPr>
              <a:t>Стандарт финансового контроля СФК 104 "Проведение аудита эффективности использования государственных средств"</a:t>
            </a:r>
          </a:p>
          <a:p>
            <a:pPr lvl="0" eaLnBrk="0" fontAlgn="base" hangingPunct="0">
              <a:spcBef>
                <a:spcPct val="0"/>
              </a:spcBef>
              <a:spcAft>
                <a:spcPct val="0"/>
              </a:spcAft>
            </a:pPr>
            <a:endParaRPr lang="ru-RU" altLang="ru-RU" sz="1200" b="1" dirty="0">
              <a:solidFill>
                <a:schemeClr val="tx2">
                  <a:lumMod val="75000"/>
                </a:schemeClr>
              </a:solidFill>
              <a:latin typeface="Arial" panose="020B0604020202020204" pitchFamily="34" charset="0"/>
            </a:endParaRPr>
          </a:p>
          <a:p>
            <a:pPr lvl="0" eaLnBrk="0" fontAlgn="base" hangingPunct="0">
              <a:spcBef>
                <a:spcPct val="0"/>
              </a:spcBef>
              <a:spcAft>
                <a:spcPct val="0"/>
              </a:spcAft>
            </a:pPr>
            <a:endParaRPr lang="ru-RU" altLang="ru-RU" sz="1200" b="1" dirty="0">
              <a:solidFill>
                <a:schemeClr val="tx2">
                  <a:lumMod val="75000"/>
                </a:schemeClr>
              </a:solidFill>
              <a:latin typeface="Arial" panose="020B0604020202020204" pitchFamily="34" charset="0"/>
            </a:endParaRPr>
          </a:p>
          <a:p>
            <a:pPr lvl="0" eaLnBrk="0" fontAlgn="base" hangingPunct="0">
              <a:spcBef>
                <a:spcPct val="0"/>
              </a:spcBef>
              <a:spcAft>
                <a:spcPct val="0"/>
              </a:spcAft>
            </a:pPr>
            <a:r>
              <a:rPr lang="ru-RU" altLang="ru-RU" sz="1250" b="1" dirty="0">
                <a:solidFill>
                  <a:schemeClr val="tx2">
                    <a:lumMod val="75000"/>
                  </a:schemeClr>
                </a:solidFill>
                <a:latin typeface="Arial" panose="020B0604020202020204" pitchFamily="34" charset="0"/>
              </a:rPr>
              <a:t>Аудит эффективности представляет собой </a:t>
            </a:r>
            <a:r>
              <a:rPr lang="ru-RU" altLang="ru-RU" sz="1250" b="1" u="sng" dirty="0">
                <a:solidFill>
                  <a:schemeClr val="tx2">
                    <a:lumMod val="75000"/>
                  </a:schemeClr>
                </a:solidFill>
                <a:latin typeface="Arial" panose="020B0604020202020204" pitchFamily="34" charset="0"/>
              </a:rPr>
              <a:t>тип финансового контроля, осуществляемого посредством проведения контрольного мероприятия</a:t>
            </a:r>
            <a:r>
              <a:rPr lang="ru-RU" altLang="ru-RU" sz="1250" b="1" dirty="0">
                <a:solidFill>
                  <a:schemeClr val="tx2">
                    <a:lumMod val="75000"/>
                  </a:schemeClr>
                </a:solidFill>
                <a:latin typeface="Arial" panose="020B0604020202020204" pitchFamily="34" charset="0"/>
              </a:rPr>
              <a:t>, целями которого является определение эффективности использования государственных средств, полученных проверяемыми организациями и учреждениями для достижения запланированных целей, решения поставленных социально-экономических задач и выполнения возложенных функций.</a:t>
            </a:r>
          </a:p>
          <a:p>
            <a:pPr lvl="0" eaLnBrk="0" fontAlgn="base" hangingPunct="0">
              <a:spcBef>
                <a:spcPct val="0"/>
              </a:spcBef>
              <a:spcAft>
                <a:spcPct val="0"/>
              </a:spcAft>
            </a:pPr>
            <a:r>
              <a:rPr lang="ru-RU" altLang="ru-RU" sz="1250" b="1" dirty="0">
                <a:solidFill>
                  <a:schemeClr val="tx2">
                    <a:lumMod val="75000"/>
                  </a:schemeClr>
                </a:solidFill>
                <a:latin typeface="Arial" panose="020B0604020202020204" pitchFamily="34" charset="0"/>
              </a:rPr>
              <a:t> </a:t>
            </a:r>
          </a:p>
          <a:p>
            <a:pPr lvl="0" eaLnBrk="0" fontAlgn="base" hangingPunct="0">
              <a:spcBef>
                <a:spcPct val="0"/>
              </a:spcBef>
              <a:spcAft>
                <a:spcPct val="0"/>
              </a:spcAft>
            </a:pPr>
            <a:r>
              <a:rPr lang="ru-RU" altLang="ru-RU" sz="1250" b="1" u="sng" dirty="0">
                <a:solidFill>
                  <a:schemeClr val="tx2">
                    <a:lumMod val="75000"/>
                  </a:schemeClr>
                </a:solidFill>
                <a:latin typeface="Arial" panose="020B0604020202020204" pitchFamily="34" charset="0"/>
              </a:rPr>
              <a:t>Предметом аудита </a:t>
            </a:r>
            <a:r>
              <a:rPr lang="ru-RU" altLang="ru-RU" sz="1250" b="1" dirty="0">
                <a:solidFill>
                  <a:schemeClr val="tx2">
                    <a:lumMod val="75000"/>
                  </a:schemeClr>
                </a:solidFill>
                <a:latin typeface="Arial" panose="020B0604020202020204" pitchFamily="34" charset="0"/>
              </a:rPr>
              <a:t>эффективности является использование государственных средств, состав которых определен в стандарте финансового контроля, устанавливающем общие правила проведения контрольного мероприятия.</a:t>
            </a:r>
          </a:p>
          <a:p>
            <a:pPr lvl="0" eaLnBrk="0" fontAlgn="base" hangingPunct="0">
              <a:spcBef>
                <a:spcPct val="0"/>
              </a:spcBef>
              <a:spcAft>
                <a:spcPct val="0"/>
              </a:spcAft>
            </a:pPr>
            <a:r>
              <a:rPr lang="ru-RU" altLang="ru-RU" sz="1250" b="1" dirty="0">
                <a:solidFill>
                  <a:schemeClr val="tx2">
                    <a:lumMod val="75000"/>
                  </a:schemeClr>
                </a:solidFill>
                <a:latin typeface="Arial" panose="020B0604020202020204" pitchFamily="34" charset="0"/>
              </a:rPr>
              <a:t>В процессе проведения аудита эффективности в пределах полномочий Счетной палаты проверяются и анализируются:</a:t>
            </a:r>
          </a:p>
          <a:p>
            <a:pPr marL="285750" lvl="0" indent="-285750" eaLnBrk="0" fontAlgn="base" hangingPunct="0">
              <a:spcBef>
                <a:spcPct val="0"/>
              </a:spcBef>
              <a:spcAft>
                <a:spcPct val="0"/>
              </a:spcAft>
              <a:buFont typeface="Wingdings" panose="05000000000000000000" pitchFamily="2" charset="2"/>
              <a:buChar char="§"/>
            </a:pPr>
            <a:r>
              <a:rPr lang="ru-RU" altLang="ru-RU" sz="1250" b="1" dirty="0">
                <a:solidFill>
                  <a:schemeClr val="tx2">
                    <a:lumMod val="75000"/>
                  </a:schemeClr>
                </a:solidFill>
                <a:latin typeface="Arial" panose="020B0604020202020204" pitchFamily="34" charset="0"/>
              </a:rPr>
              <a:t>организация и процессы использования государственных средств;</a:t>
            </a:r>
          </a:p>
          <a:p>
            <a:pPr marL="285750" lvl="0" indent="-285750" eaLnBrk="0" fontAlgn="base" hangingPunct="0">
              <a:spcBef>
                <a:spcPct val="0"/>
              </a:spcBef>
              <a:spcAft>
                <a:spcPct val="0"/>
              </a:spcAft>
              <a:buFont typeface="Wingdings" panose="05000000000000000000" pitchFamily="2" charset="2"/>
              <a:buChar char="§"/>
            </a:pPr>
            <a:r>
              <a:rPr lang="ru-RU" altLang="ru-RU" sz="1250" b="1" dirty="0">
                <a:solidFill>
                  <a:schemeClr val="tx2">
                    <a:lumMod val="75000"/>
                  </a:schemeClr>
                </a:solidFill>
                <a:latin typeface="Arial" panose="020B0604020202020204" pitchFamily="34" charset="0"/>
              </a:rPr>
              <a:t>результаты использования государственных средств;</a:t>
            </a:r>
          </a:p>
          <a:p>
            <a:pPr marL="285750" lvl="0" indent="-285750" eaLnBrk="0" fontAlgn="base" hangingPunct="0">
              <a:spcBef>
                <a:spcPct val="0"/>
              </a:spcBef>
              <a:spcAft>
                <a:spcPct val="0"/>
              </a:spcAft>
              <a:buFont typeface="Wingdings" panose="05000000000000000000" pitchFamily="2" charset="2"/>
              <a:buChar char="§"/>
            </a:pPr>
            <a:r>
              <a:rPr lang="ru-RU" altLang="ru-RU" sz="1250" b="1" dirty="0">
                <a:solidFill>
                  <a:schemeClr val="tx2">
                    <a:lumMod val="75000"/>
                  </a:schemeClr>
                </a:solidFill>
                <a:latin typeface="Arial" panose="020B0604020202020204" pitchFamily="34" charset="0"/>
              </a:rPr>
              <a:t>деятельность проверяемых организаций и учреждений по использованию государственных средств.</a:t>
            </a:r>
          </a:p>
          <a:p>
            <a:pPr lvl="0" eaLnBrk="0" fontAlgn="base" hangingPunct="0">
              <a:spcBef>
                <a:spcPct val="0"/>
              </a:spcBef>
              <a:spcAft>
                <a:spcPct val="0"/>
              </a:spcAft>
            </a:pPr>
            <a:r>
              <a:rPr lang="ru-RU" altLang="ru-RU" sz="1250" b="1" dirty="0">
                <a:solidFill>
                  <a:schemeClr val="tx2">
                    <a:lumMod val="75000"/>
                  </a:schemeClr>
                </a:solidFill>
                <a:latin typeface="Arial" panose="020B0604020202020204" pitchFamily="34" charset="0"/>
              </a:rPr>
              <a:t> </a:t>
            </a:r>
          </a:p>
          <a:p>
            <a:pPr lvl="0" eaLnBrk="0" fontAlgn="base" hangingPunct="0">
              <a:spcBef>
                <a:spcPct val="0"/>
              </a:spcBef>
              <a:spcAft>
                <a:spcPct val="0"/>
              </a:spcAft>
            </a:pPr>
            <a:r>
              <a:rPr lang="ru-RU" altLang="ru-RU" sz="1250" b="1" u="sng" dirty="0">
                <a:solidFill>
                  <a:schemeClr val="tx2">
                    <a:lumMod val="75000"/>
                  </a:schemeClr>
                </a:solidFill>
                <a:latin typeface="Arial" panose="020B0604020202020204" pitchFamily="34" charset="0"/>
              </a:rPr>
              <a:t>Проверяемыми объектами </a:t>
            </a:r>
            <a:r>
              <a:rPr lang="ru-RU" altLang="ru-RU" sz="1250" b="1" dirty="0">
                <a:solidFill>
                  <a:schemeClr val="tx2">
                    <a:lumMod val="75000"/>
                  </a:schemeClr>
                </a:solidFill>
                <a:latin typeface="Arial" panose="020B0604020202020204" pitchFamily="34" charset="0"/>
              </a:rPr>
              <a:t>при проведении аудита эффективности являются </a:t>
            </a:r>
            <a:r>
              <a:rPr lang="ru-RU" altLang="ru-RU" sz="1250" b="1" u="sng" dirty="0">
                <a:solidFill>
                  <a:schemeClr val="tx2">
                    <a:lumMod val="75000"/>
                  </a:schemeClr>
                </a:solidFill>
                <a:latin typeface="Arial" panose="020B0604020202020204" pitchFamily="34" charset="0"/>
              </a:rPr>
              <a:t>организации и учреждения</a:t>
            </a:r>
            <a:r>
              <a:rPr lang="ru-RU" altLang="ru-RU" sz="1250" b="1" dirty="0">
                <a:solidFill>
                  <a:schemeClr val="tx2">
                    <a:lumMod val="75000"/>
                  </a:schemeClr>
                </a:solidFill>
                <a:latin typeface="Arial" panose="020B0604020202020204" pitchFamily="34" charset="0"/>
              </a:rPr>
              <a:t>, на которые распространяются контрольные полномочия Счетной палаты, установленные статьей 12 Федерального закона "О Счетной палате Российской Федерации. По результатам проверки и анализа деятельности указанных объектов определяется степень эффективности использования ими государственных средств.</a:t>
            </a:r>
          </a:p>
        </p:txBody>
      </p:sp>
    </p:spTree>
    <p:extLst>
      <p:ext uri="{BB962C8B-B14F-4D97-AF65-F5344CB8AC3E}">
        <p14:creationId xmlns:p14="http://schemas.microsoft.com/office/powerpoint/2010/main" val="181226751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Прямоугольник 2"/>
          <p:cNvSpPr/>
          <p:nvPr/>
        </p:nvSpPr>
        <p:spPr>
          <a:xfrm>
            <a:off x="2286000" y="3105835"/>
            <a:ext cx="4572000" cy="369332"/>
          </a:xfrm>
          <a:prstGeom prst="rect">
            <a:avLst/>
          </a:prstGeom>
        </p:spPr>
        <p:txBody>
          <a:bodyPr>
            <a:spAutoFit/>
          </a:bodyPr>
          <a:lstStyle/>
          <a:p>
            <a:pPr algn="ctr"/>
            <a:endParaRPr lang="ru-RU" dirty="0"/>
          </a:p>
        </p:txBody>
      </p:sp>
      <p:sp>
        <p:nvSpPr>
          <p:cNvPr id="4" name="Прямоугольник 3"/>
          <p:cNvSpPr/>
          <p:nvPr/>
        </p:nvSpPr>
        <p:spPr>
          <a:xfrm>
            <a:off x="827584" y="1260046"/>
            <a:ext cx="7848872" cy="5078313"/>
          </a:xfrm>
          <a:prstGeom prst="rect">
            <a:avLst/>
          </a:prstGeom>
        </p:spPr>
        <p:txBody>
          <a:bodyPr wrap="square">
            <a:spAutoFit/>
          </a:bodyPr>
          <a:lstStyle/>
          <a:p>
            <a:endParaRPr lang="ru-RU" sz="1400" dirty="0"/>
          </a:p>
          <a:p>
            <a:r>
              <a:rPr lang="ru-RU" sz="1400" b="1" dirty="0">
                <a:solidFill>
                  <a:schemeClr val="tx2">
                    <a:lumMod val="75000"/>
                  </a:schemeClr>
                </a:solidFill>
                <a:latin typeface="Arial" panose="020B0604020202020204" pitchFamily="34" charset="0"/>
                <a:cs typeface="Arial" panose="020B0604020202020204" pitchFamily="34" charset="0"/>
              </a:rPr>
              <a:t>Стандарт финансового контроля СФК 104 "Проведение аудита эффективности использования государственных средств"</a:t>
            </a:r>
          </a:p>
          <a:p>
            <a:pPr lvl="0" eaLnBrk="0" fontAlgn="base" hangingPunct="0">
              <a:spcBef>
                <a:spcPct val="0"/>
              </a:spcBef>
              <a:spcAft>
                <a:spcPct val="0"/>
              </a:spcAft>
            </a:pPr>
            <a:endParaRPr lang="ru-RU" altLang="ru-RU" sz="1500" b="1" dirty="0">
              <a:solidFill>
                <a:schemeClr val="tx2">
                  <a:lumMod val="75000"/>
                </a:schemeClr>
              </a:solidFill>
              <a:latin typeface="Arial" panose="020B0604020202020204" pitchFamily="34" charset="0"/>
            </a:endParaRPr>
          </a:p>
          <a:p>
            <a:r>
              <a:rPr lang="ru-RU" sz="1500" b="1" dirty="0">
                <a:solidFill>
                  <a:schemeClr val="tx2">
                    <a:lumMod val="75000"/>
                  </a:schemeClr>
                </a:solidFill>
                <a:latin typeface="Arial" panose="020B0604020202020204" pitchFamily="34" charset="0"/>
                <a:cs typeface="Arial" panose="020B0604020202020204" pitchFamily="34" charset="0"/>
              </a:rPr>
              <a:t>Эффективность использования государственных средств характеризуется соотношением между результатами использования государственных средств и затратами на их достижение, которое включает определение</a:t>
            </a:r>
            <a:r>
              <a:rPr lang="ru-RU" sz="1500" b="1" u="sng" dirty="0">
                <a:solidFill>
                  <a:schemeClr val="tx2">
                    <a:lumMod val="75000"/>
                  </a:schemeClr>
                </a:solidFill>
                <a:latin typeface="Arial" panose="020B0604020202020204" pitchFamily="34" charset="0"/>
                <a:cs typeface="Arial" panose="020B0604020202020204" pitchFamily="34" charset="0"/>
              </a:rPr>
              <a:t> экономичности, продуктивности и результативности </a:t>
            </a:r>
            <a:r>
              <a:rPr lang="ru-RU" sz="1500" b="1" dirty="0">
                <a:solidFill>
                  <a:schemeClr val="tx2">
                    <a:lumMod val="75000"/>
                  </a:schemeClr>
                </a:solidFill>
                <a:latin typeface="Arial" panose="020B0604020202020204" pitchFamily="34" charset="0"/>
                <a:cs typeface="Arial" panose="020B0604020202020204" pitchFamily="34" charset="0"/>
              </a:rPr>
              <a:t>использования государственных средств.</a:t>
            </a:r>
          </a:p>
          <a:p>
            <a:endParaRPr lang="ru-RU" sz="1500" b="1" dirty="0">
              <a:solidFill>
                <a:schemeClr val="tx2">
                  <a:lumMod val="7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ru-RU" sz="1500" b="1" dirty="0">
                <a:solidFill>
                  <a:schemeClr val="tx2">
                    <a:lumMod val="75000"/>
                  </a:schemeClr>
                </a:solidFill>
                <a:latin typeface="Arial" panose="020B0604020202020204" pitchFamily="34" charset="0"/>
                <a:cs typeface="Arial" panose="020B0604020202020204" pitchFamily="34" charset="0"/>
              </a:rPr>
              <a:t>Экономичность выражает наилучшее соотношение между </a:t>
            </a:r>
            <a:r>
              <a:rPr lang="ru-RU" sz="1500" b="1" u="sng" dirty="0">
                <a:solidFill>
                  <a:schemeClr val="tx2">
                    <a:lumMod val="75000"/>
                  </a:schemeClr>
                </a:solidFill>
                <a:latin typeface="Arial" panose="020B0604020202020204" pitchFamily="34" charset="0"/>
                <a:cs typeface="Arial" panose="020B0604020202020204" pitchFamily="34" charset="0"/>
              </a:rPr>
              <a:t>ресурсами и результатами их использования</a:t>
            </a:r>
            <a:r>
              <a:rPr lang="ru-RU" sz="1500" b="1" dirty="0">
                <a:solidFill>
                  <a:schemeClr val="tx2">
                    <a:lumMod val="75000"/>
                  </a:schemeClr>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ru-RU" sz="1500" b="1" dirty="0">
                <a:solidFill>
                  <a:schemeClr val="tx2">
                    <a:lumMod val="75000"/>
                  </a:schemeClr>
                </a:solidFill>
                <a:latin typeface="Arial" panose="020B0604020202020204" pitchFamily="34" charset="0"/>
                <a:cs typeface="Arial" panose="020B0604020202020204" pitchFamily="34" charset="0"/>
              </a:rPr>
              <a:t>продуктивность характеризует</a:t>
            </a:r>
            <a:r>
              <a:rPr lang="ru-RU" sz="1500" b="1" u="sng" dirty="0">
                <a:solidFill>
                  <a:schemeClr val="tx2">
                    <a:lumMod val="75000"/>
                  </a:schemeClr>
                </a:solidFill>
                <a:latin typeface="Arial" panose="020B0604020202020204" pitchFamily="34" charset="0"/>
                <a:cs typeface="Arial" panose="020B0604020202020204" pitchFamily="34" charset="0"/>
              </a:rPr>
              <a:t> рациональность использования ресурсов</a:t>
            </a:r>
            <a:r>
              <a:rPr lang="ru-RU" sz="1500" b="1" dirty="0">
                <a:solidFill>
                  <a:schemeClr val="tx2">
                    <a:lumMod val="75000"/>
                  </a:schemeClr>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ru-RU" sz="1500" b="1" dirty="0">
                <a:solidFill>
                  <a:schemeClr val="tx2">
                    <a:lumMod val="75000"/>
                  </a:schemeClr>
                </a:solidFill>
                <a:latin typeface="Arial" panose="020B0604020202020204" pitchFamily="34" charset="0"/>
                <a:cs typeface="Arial" panose="020B0604020202020204" pitchFamily="34" charset="0"/>
              </a:rPr>
              <a:t>а результативность показывает </a:t>
            </a:r>
            <a:r>
              <a:rPr lang="ru-RU" sz="1500" b="1" u="sng" dirty="0">
                <a:solidFill>
                  <a:schemeClr val="tx2">
                    <a:lumMod val="75000"/>
                  </a:schemeClr>
                </a:solidFill>
                <a:latin typeface="Arial" panose="020B0604020202020204" pitchFamily="34" charset="0"/>
                <a:cs typeface="Arial" panose="020B0604020202020204" pitchFamily="34" charset="0"/>
              </a:rPr>
              <a:t>степень достижения намеченных целей или решения поставленных задач.</a:t>
            </a:r>
          </a:p>
          <a:p>
            <a:endParaRPr lang="ru-RU" sz="1500" b="1" dirty="0">
              <a:solidFill>
                <a:schemeClr val="tx2">
                  <a:lumMod val="75000"/>
                </a:schemeClr>
              </a:solidFill>
              <a:latin typeface="Arial" panose="020B0604020202020204" pitchFamily="34" charset="0"/>
              <a:cs typeface="Arial" panose="020B0604020202020204" pitchFamily="34" charset="0"/>
            </a:endParaRPr>
          </a:p>
          <a:p>
            <a:r>
              <a:rPr lang="ru-RU" sz="1500" b="1" dirty="0">
                <a:solidFill>
                  <a:schemeClr val="tx2">
                    <a:lumMod val="75000"/>
                  </a:schemeClr>
                </a:solidFill>
                <a:latin typeface="Arial" panose="020B0604020202020204" pitchFamily="34" charset="0"/>
                <a:cs typeface="Arial" panose="020B0604020202020204" pitchFamily="34" charset="0"/>
              </a:rPr>
              <a:t>При проведении конкретного аудита эффективности устанавливается, насколько экономично, продуктивно и результативно использованы государственные средства объектами проверки </a:t>
            </a:r>
            <a:r>
              <a:rPr lang="ru-RU" sz="1500" b="1" u="sng" dirty="0">
                <a:solidFill>
                  <a:schemeClr val="tx2">
                    <a:lumMod val="75000"/>
                  </a:schemeClr>
                </a:solidFill>
                <a:latin typeface="Arial" panose="020B0604020202020204" pitchFamily="34" charset="0"/>
                <a:cs typeface="Arial" panose="020B0604020202020204" pitchFamily="34" charset="0"/>
              </a:rPr>
              <a:t>на достижение запланированных целей, решение поставленных перед ними задач, выполнение возложенных функций</a:t>
            </a:r>
            <a:r>
              <a:rPr lang="ru-RU" sz="1500" b="1" dirty="0">
                <a:solidFill>
                  <a:schemeClr val="tx2">
                    <a:lumMod val="75000"/>
                  </a:schemeClr>
                </a:solidFill>
                <a:latin typeface="Arial" panose="020B0604020202020204" pitchFamily="34" charset="0"/>
                <a:cs typeface="Arial" panose="020B0604020202020204" pitchFamily="34" charset="0"/>
              </a:rPr>
              <a:t>, или определяются отдельные из указанных сторон эффективности использования государственных средств.</a:t>
            </a:r>
          </a:p>
          <a:p>
            <a:pPr lvl="0" eaLnBrk="0" fontAlgn="base" hangingPunct="0">
              <a:spcBef>
                <a:spcPct val="0"/>
              </a:spcBef>
              <a:spcAft>
                <a:spcPct val="0"/>
              </a:spcAft>
            </a:pPr>
            <a:endParaRPr lang="ru-RU" altLang="ru-RU" sz="1200" b="1" dirty="0">
              <a:solidFill>
                <a:schemeClr val="tx2">
                  <a:lumMod val="75000"/>
                </a:schemeClr>
              </a:solidFill>
              <a:latin typeface="Arial" panose="020B0604020202020204" pitchFamily="34" charset="0"/>
            </a:endParaRPr>
          </a:p>
        </p:txBody>
      </p:sp>
    </p:spTree>
    <p:extLst>
      <p:ext uri="{BB962C8B-B14F-4D97-AF65-F5344CB8AC3E}">
        <p14:creationId xmlns:p14="http://schemas.microsoft.com/office/powerpoint/2010/main" val="164144764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внешнего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266384" y="1070242"/>
            <a:ext cx="8434082" cy="5262979"/>
          </a:xfrm>
          <a:prstGeom prst="rect">
            <a:avLst/>
          </a:prstGeom>
        </p:spPr>
        <p:txBody>
          <a:bodyPr wrap="square">
            <a:spAutoFit/>
          </a:bodyPr>
          <a:lstStyle/>
          <a:p>
            <a:endParaRPr lang="ru-RU" sz="1200" b="1" dirty="0"/>
          </a:p>
          <a:p>
            <a:r>
              <a:rPr lang="ru-RU" sz="1200" b="1" dirty="0">
                <a:latin typeface="times new roman" panose="02020603050405020304" pitchFamily="18" charset="0"/>
              </a:rPr>
              <a:t>Стандарты внешнего государственного финансового контроля (СФК КСП Приморского края)</a:t>
            </a:r>
            <a:endParaRPr lang="ru-RU" sz="1200" dirty="0"/>
          </a:p>
          <a:p>
            <a:r>
              <a:rPr lang="ru-RU" sz="1200" b="1" dirty="0">
                <a:latin typeface="times new roman" panose="02020603050405020304" pitchFamily="18" charset="0"/>
              </a:rPr>
              <a:t>СФК КСП Приморского края (бюджет)</a:t>
            </a:r>
            <a:endParaRPr lang="ru-RU" sz="1200" dirty="0"/>
          </a:p>
          <a:p>
            <a:pPr marL="171450" indent="-171450">
              <a:buFont typeface="Arial" panose="020B0604020202020204" pitchFamily="34" charset="0"/>
              <a:buChar char="•"/>
            </a:pPr>
            <a:r>
              <a:rPr lang="ru-RU" sz="1200" dirty="0">
                <a:latin typeface="times new roman" panose="02020603050405020304" pitchFamily="18" charset="0"/>
              </a:rPr>
              <a:t>СФК КСП Приморского края-1 (бюджет) Внешняя проверка годового отчета об исполнении краевого бюджета и экспертиза проекта закона об исполнении краевого бюджета</a:t>
            </a:r>
            <a:endParaRPr lang="ru-RU" sz="1200" dirty="0"/>
          </a:p>
          <a:p>
            <a:pPr marL="171450" indent="-171450">
              <a:buFont typeface="Arial" panose="020B0604020202020204" pitchFamily="34" charset="0"/>
              <a:buChar char="•"/>
            </a:pPr>
            <a:r>
              <a:rPr lang="ru-RU" sz="1200" dirty="0">
                <a:latin typeface="times new roman" panose="02020603050405020304" pitchFamily="18" charset="0"/>
              </a:rPr>
              <a:t>СФК КСП Приморского края-2 (бюджет) Проведение оперативного контроля за ходом исполнения закона Приморского края о бюджете Приморского края на текущий финансовый год и плановый период</a:t>
            </a:r>
            <a:endParaRPr lang="ru-RU" sz="1200" dirty="0"/>
          </a:p>
          <a:p>
            <a:pPr marL="171450" indent="-171450">
              <a:buFont typeface="Arial" panose="020B0604020202020204" pitchFamily="34" charset="0"/>
              <a:buChar char="•"/>
            </a:pPr>
            <a:r>
              <a:rPr lang="ru-RU" sz="1200" dirty="0">
                <a:latin typeface="times new roman" panose="02020603050405020304" pitchFamily="18" charset="0"/>
              </a:rPr>
              <a:t>СФК КСП Приморского края-3 (проект бюджета ТФОМС Приморского края) Проведение экспертизы проекта закона Приморского края о бюджете Территориального фонда обязательного медицинского страхования Приморского края</a:t>
            </a:r>
            <a:endParaRPr lang="ru-RU" sz="1200" dirty="0"/>
          </a:p>
          <a:p>
            <a:pPr marL="171450" indent="-171450">
              <a:buFont typeface="Arial" panose="020B0604020202020204" pitchFamily="34" charset="0"/>
              <a:buChar char="•"/>
            </a:pPr>
            <a:r>
              <a:rPr lang="ru-RU" sz="1200" dirty="0">
                <a:latin typeface="times new roman" panose="02020603050405020304" pitchFamily="18" charset="0"/>
              </a:rPr>
              <a:t>СФК КСП Приморского края-4 (бюджет) Порядок проведения проверки отчета об исполнении бюджета Территориального фонда обязательного медицинского страхования Приморского края за отчетный финансовый год и подготовки заключения на него</a:t>
            </a:r>
          </a:p>
          <a:p>
            <a:endParaRPr lang="ru-RU" sz="1200" dirty="0"/>
          </a:p>
          <a:p>
            <a:r>
              <a:rPr lang="ru-RU" sz="1200" b="1" dirty="0">
                <a:latin typeface="times new roman" panose="02020603050405020304" pitchFamily="18" charset="0"/>
              </a:rPr>
              <a:t>СФК КСП Приморского края (общие)</a:t>
            </a:r>
            <a:endParaRPr lang="ru-RU" sz="1200" dirty="0"/>
          </a:p>
          <a:p>
            <a:pPr marL="171450" indent="-171450">
              <a:buFont typeface="Arial" panose="020B0604020202020204" pitchFamily="34" charset="0"/>
              <a:buChar char="•"/>
            </a:pPr>
            <a:r>
              <a:rPr lang="ru-RU" sz="1200" dirty="0">
                <a:latin typeface="times new roman" panose="02020603050405020304" pitchFamily="18" charset="0"/>
              </a:rPr>
              <a:t>СФК КСП Приморского края-1 (общие) Общие правила проведения контрольного мероприятия</a:t>
            </a:r>
            <a:endParaRPr lang="ru-RU" sz="1200" dirty="0"/>
          </a:p>
          <a:p>
            <a:pPr marL="171450" indent="-171450">
              <a:buFont typeface="Arial" panose="020B0604020202020204" pitchFamily="34" charset="0"/>
              <a:buChar char="•"/>
            </a:pPr>
            <a:r>
              <a:rPr lang="ru-RU" sz="1200" dirty="0">
                <a:latin typeface="times new roman" panose="02020603050405020304" pitchFamily="18" charset="0"/>
              </a:rPr>
              <a:t>СФК КСП Приморского края-2 (общие) Проведение экспертно-аналитического мероприятия</a:t>
            </a:r>
            <a:r>
              <a:rPr lang="ru-RU" sz="1200" dirty="0"/>
              <a:t> </a:t>
            </a:r>
            <a:r>
              <a:rPr lang="ru-RU" sz="1200" dirty="0">
                <a:latin typeface="times new roman" panose="02020603050405020304" pitchFamily="18" charset="0"/>
              </a:rPr>
              <a:t>ПРИЛОЖЕНИЯ к СФК КСП Приморского края-2 (общие)</a:t>
            </a:r>
            <a:endParaRPr lang="ru-RU" sz="1200" dirty="0"/>
          </a:p>
          <a:p>
            <a:pPr marL="171450" indent="-171450">
              <a:buFont typeface="Arial" panose="020B0604020202020204" pitchFamily="34" charset="0"/>
              <a:buChar char="•"/>
            </a:pPr>
            <a:r>
              <a:rPr lang="ru-RU" sz="1200" dirty="0">
                <a:latin typeface="times new roman" panose="02020603050405020304" pitchFamily="18" charset="0"/>
              </a:rPr>
              <a:t>СФК КСП Приморского края-3 (общие) Финансово-экономическая экспертиза проектов законов Приморского края и иных нормативных правовых актов органов государственной власти Приморского края</a:t>
            </a:r>
          </a:p>
          <a:p>
            <a:endParaRPr lang="ru-RU" sz="1200" dirty="0"/>
          </a:p>
          <a:p>
            <a:r>
              <a:rPr lang="ru-RU" sz="1200" b="1" dirty="0">
                <a:latin typeface="times new roman" panose="02020603050405020304" pitchFamily="18" charset="0"/>
              </a:rPr>
              <a:t>СФК КСП Приморского края (специальные)</a:t>
            </a:r>
            <a:endParaRPr lang="ru-RU" sz="1200" dirty="0"/>
          </a:p>
          <a:p>
            <a:r>
              <a:rPr lang="ru-RU" sz="1200" b="1" dirty="0">
                <a:latin typeface="times new roman" panose="02020603050405020304" pitchFamily="18" charset="0"/>
              </a:rPr>
              <a:t>Стандарты организации деятельности (СОД КСП Приморского края)</a:t>
            </a:r>
            <a:endParaRPr lang="ru-RU" sz="1200" dirty="0"/>
          </a:p>
          <a:p>
            <a:pPr marL="171450" indent="-171450">
              <a:buFont typeface="Arial" panose="020B0604020202020204" pitchFamily="34" charset="0"/>
              <a:buChar char="•"/>
            </a:pPr>
            <a:r>
              <a:rPr lang="ru-RU" sz="1200" dirty="0">
                <a:latin typeface="times new roman" panose="02020603050405020304" pitchFamily="18" charset="0"/>
              </a:rPr>
              <a:t>СОД КСП Приморского края-1 Порядок организации методологического обеспечения деятельности Контрольно-счетной палаты Приморского края</a:t>
            </a:r>
            <a:endParaRPr lang="ru-RU" sz="1200" dirty="0"/>
          </a:p>
          <a:p>
            <a:pPr marL="171450" indent="-171450">
              <a:buFont typeface="Arial" panose="020B0604020202020204" pitchFamily="34" charset="0"/>
              <a:buChar char="•"/>
            </a:pPr>
            <a:r>
              <a:rPr lang="ru-RU" sz="1200" dirty="0">
                <a:latin typeface="times new roman" panose="02020603050405020304" pitchFamily="18" charset="0"/>
              </a:rPr>
              <a:t>СОД КСП Приморского края-2 Порядок планирования работы Контрольно-счетной палаты Приморского края</a:t>
            </a:r>
            <a:endParaRPr lang="ru-RU" sz="1200" dirty="0"/>
          </a:p>
          <a:p>
            <a:pPr marL="171450" indent="-171450">
              <a:buFont typeface="Arial" panose="020B0604020202020204" pitchFamily="34" charset="0"/>
              <a:buChar char="•"/>
            </a:pPr>
            <a:r>
              <a:rPr lang="ru-RU" sz="1200" dirty="0">
                <a:latin typeface="times new roman" panose="02020603050405020304" pitchFamily="18" charset="0"/>
              </a:rPr>
              <a:t>СОД КСП Приморского края-3 Порядок организации и проведения совместных контрольных и экспертно-аналитических мероприятий Контрольно-счетной палаты Приморского края и контрольно-счетных органов муниципальных образований</a:t>
            </a:r>
            <a:endParaRPr lang="ru-RU" sz="1200" dirty="0"/>
          </a:p>
          <a:p>
            <a:pPr marL="171450" indent="-171450">
              <a:buFont typeface="Arial" panose="020B0604020202020204" pitchFamily="34" charset="0"/>
              <a:buChar char="•"/>
            </a:pPr>
            <a:r>
              <a:rPr lang="ru-RU" sz="1200" dirty="0">
                <a:latin typeface="times new roman" panose="02020603050405020304" pitchFamily="18" charset="0"/>
              </a:rPr>
              <a:t>СОД КСП Приморского края-4 Порядок подготовки отчета о деятельности Контрольно-счетной палаты Приморского края</a:t>
            </a:r>
            <a:endParaRPr lang="ru-RU" sz="1200" dirty="0"/>
          </a:p>
        </p:txBody>
      </p:sp>
    </p:spTree>
    <p:extLst>
      <p:ext uri="{BB962C8B-B14F-4D97-AF65-F5344CB8AC3E}">
        <p14:creationId xmlns:p14="http://schemas.microsoft.com/office/powerpoint/2010/main" val="88207254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внешнего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539552" y="1203540"/>
            <a:ext cx="8208912" cy="5693866"/>
          </a:xfrm>
          <a:prstGeom prst="rect">
            <a:avLst/>
          </a:prstGeom>
        </p:spPr>
        <p:txBody>
          <a:bodyPr wrap="square">
            <a:spAutoFit/>
          </a:bodyPr>
          <a:lstStyle/>
          <a:p>
            <a:r>
              <a:rPr lang="ru-RU" sz="1300" b="1" dirty="0">
                <a:latin typeface="times new roman" panose="02020603050405020304" pitchFamily="18" charset="0"/>
              </a:rPr>
              <a:t>СФК КСП Приморского края-1 (общие) Общие правила проведения контрольного мероприятия</a:t>
            </a:r>
          </a:p>
          <a:p>
            <a:endParaRPr lang="ru-RU" sz="1300" b="1" dirty="0">
              <a:latin typeface="times new roman" panose="02020603050405020304" pitchFamily="18" charset="0"/>
            </a:endParaRPr>
          </a:p>
          <a:p>
            <a:r>
              <a:rPr lang="ru-RU" sz="1400" b="1" dirty="0"/>
              <a:t>Содержание контрольного мероприятия </a:t>
            </a:r>
          </a:p>
          <a:p>
            <a:r>
              <a:rPr lang="ru-RU" sz="1400" b="1" dirty="0"/>
              <a:t> </a:t>
            </a:r>
          </a:p>
          <a:p>
            <a:r>
              <a:rPr lang="ru-RU" sz="1400" b="1" dirty="0"/>
              <a:t>Контрольное мероприятие – это </a:t>
            </a:r>
            <a:r>
              <a:rPr lang="ru-RU" sz="1400" b="1" u="sng" dirty="0"/>
              <a:t>организационная форма осуществления контрольной деятельности</a:t>
            </a:r>
            <a:r>
              <a:rPr lang="ru-RU" sz="1400" b="1" dirty="0"/>
              <a:t>, посредством которой обеспечивается реализация задач, функций и полномочий Контрольно-счётной палаты в сфере внешнего государственного аудита (контроля). </a:t>
            </a:r>
          </a:p>
          <a:p>
            <a:endParaRPr lang="ru-RU" sz="1400" b="1" dirty="0"/>
          </a:p>
          <a:p>
            <a:r>
              <a:rPr lang="ru-RU" sz="1400" b="1" u="sng" dirty="0"/>
              <a:t>Предметом</a:t>
            </a:r>
            <a:r>
              <a:rPr lang="ru-RU" sz="1400" b="1" dirty="0"/>
              <a:t> контрольного мероприятия является процесс формирования и использования:</a:t>
            </a:r>
          </a:p>
          <a:p>
            <a:r>
              <a:rPr lang="ru-RU" sz="1400" b="1" dirty="0"/>
              <a:t> - средств краевого бюджета;</a:t>
            </a:r>
          </a:p>
          <a:p>
            <a:r>
              <a:rPr lang="ru-RU" sz="1400" b="1" dirty="0"/>
              <a:t> - бюджета территориального фонда обязательного медицинского страхования Приморского края;</a:t>
            </a:r>
          </a:p>
          <a:p>
            <a:r>
              <a:rPr lang="ru-RU" sz="1400" b="1" dirty="0"/>
              <a:t>- средств краевого бюджета, поступивших в бюджеты муниципальных образований, находящихся на территории Приморского края;</a:t>
            </a:r>
          </a:p>
          <a:p>
            <a:r>
              <a:rPr lang="ru-RU" sz="1400" b="1" dirty="0"/>
              <a:t>- имущества, находящегося в государственной собственности Приморского края, в том числе имущества, переданного в оперативное управление и хозяйственное ведение;</a:t>
            </a:r>
          </a:p>
          <a:p>
            <a:r>
              <a:rPr lang="ru-RU" sz="1400" b="1" dirty="0"/>
              <a:t>- средств, полученных государственными учреждениями от приносящей доход деятельности;</a:t>
            </a:r>
          </a:p>
          <a:p>
            <a:r>
              <a:rPr lang="ru-RU" sz="1400" b="1" dirty="0"/>
              <a:t>- средств краевого бюджета, предусмотренных на исполнение государственных программ Приморского края;</a:t>
            </a:r>
          </a:p>
          <a:p>
            <a:pPr marL="285750" indent="-285750">
              <a:buFontTx/>
              <a:buChar char="-"/>
            </a:pPr>
            <a:r>
              <a:rPr lang="ru-RU" sz="1400" b="1" dirty="0"/>
              <a:t>других государственных средств в соответствии с законодательными и иными нормативными правовыми актами.</a:t>
            </a:r>
          </a:p>
          <a:p>
            <a:pPr marL="285750" indent="-285750">
              <a:buFontTx/>
              <a:buChar char="-"/>
            </a:pPr>
            <a:endParaRPr lang="ru-RU" sz="1400" b="1" dirty="0"/>
          </a:p>
          <a:p>
            <a:r>
              <a:rPr lang="ru-RU" sz="1400" b="1" dirty="0"/>
              <a:t>При проведении контрольного мероприятия проверяются документы и иные материалы, содержащие данные о предмете контрольного мероприятия.</a:t>
            </a:r>
          </a:p>
          <a:p>
            <a:endParaRPr lang="ru-RU" sz="1300" b="1" dirty="0"/>
          </a:p>
          <a:p>
            <a:r>
              <a:rPr lang="ru-RU" sz="1300" b="1" dirty="0"/>
              <a:t>Предмет контрольного мероприятия отражается, как правило, в наименовании контрольного мероприятия.</a:t>
            </a:r>
          </a:p>
          <a:p>
            <a:endParaRPr lang="ru-RU" dirty="0"/>
          </a:p>
        </p:txBody>
      </p:sp>
    </p:spTree>
    <p:extLst>
      <p:ext uri="{BB962C8B-B14F-4D97-AF65-F5344CB8AC3E}">
        <p14:creationId xmlns:p14="http://schemas.microsoft.com/office/powerpoint/2010/main" val="198007878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539552" y="1203540"/>
            <a:ext cx="8208912" cy="4278094"/>
          </a:xfrm>
          <a:prstGeom prst="rect">
            <a:avLst/>
          </a:prstGeom>
        </p:spPr>
        <p:txBody>
          <a:bodyPr wrap="square">
            <a:spAutoFit/>
          </a:bodyPr>
          <a:lstStyle/>
          <a:p>
            <a:r>
              <a:rPr lang="ru-RU" sz="1400" b="1" dirty="0">
                <a:latin typeface="times new roman" panose="02020603050405020304" pitchFamily="18" charset="0"/>
              </a:rPr>
              <a:t>СФК КСП Приморского края-1 (общие) Общие правила проведения контрольного мероприятия</a:t>
            </a:r>
          </a:p>
          <a:p>
            <a:endParaRPr lang="ru-RU" sz="1400" b="1" dirty="0">
              <a:latin typeface="times new roman" panose="02020603050405020304" pitchFamily="18" charset="0"/>
            </a:endParaRPr>
          </a:p>
          <a:p>
            <a:r>
              <a:rPr lang="ru-RU" sz="1400" b="1" dirty="0"/>
              <a:t>Содержание контрольного мероприятия </a:t>
            </a:r>
          </a:p>
          <a:p>
            <a:r>
              <a:rPr lang="ru-RU" sz="1400" b="1" dirty="0"/>
              <a:t> </a:t>
            </a:r>
          </a:p>
          <a:p>
            <a:r>
              <a:rPr lang="ru-RU" sz="1400" b="1" u="sng" dirty="0"/>
              <a:t>Объектами</a:t>
            </a:r>
            <a:r>
              <a:rPr lang="ru-RU" sz="1400" b="1" dirty="0"/>
              <a:t> контрольного мероприятия в соответствии с положениями статьи  9 Закона Приморского края от  04.08.2011 № 795-КЗ «О Контрольно-счетной палате Приморского края» являются: </a:t>
            </a:r>
          </a:p>
          <a:p>
            <a:endParaRPr lang="ru-RU" sz="1400" b="1" dirty="0"/>
          </a:p>
          <a:p>
            <a:pPr marL="285750" indent="-285750">
              <a:buFont typeface="Arial" panose="020B0604020202020204" pitchFamily="34" charset="0"/>
              <a:buChar char="•"/>
            </a:pPr>
            <a:r>
              <a:rPr lang="ru-RU" sz="1400" b="1" dirty="0"/>
              <a:t>органы государственной власти и государственные органы Приморского края,</a:t>
            </a:r>
          </a:p>
          <a:p>
            <a:pPr marL="285750" indent="-285750">
              <a:buFont typeface="Arial" panose="020B0604020202020204" pitchFamily="34" charset="0"/>
              <a:buChar char="•"/>
            </a:pPr>
            <a:r>
              <a:rPr lang="ru-RU" sz="1400" b="1" dirty="0"/>
              <a:t>органы управления территориальным фондом обязательного медицинского страхования Приморского края, органы местного самоуправления, </a:t>
            </a:r>
          </a:p>
          <a:p>
            <a:pPr marL="285750" indent="-285750">
              <a:buFont typeface="Arial" panose="020B0604020202020204" pitchFamily="34" charset="0"/>
              <a:buChar char="•"/>
            </a:pPr>
            <a:r>
              <a:rPr lang="ru-RU" sz="1400" b="1" dirty="0"/>
              <a:t>краевые государственные учреждения и краевые государственные унитарные предприятия, </a:t>
            </a:r>
          </a:p>
          <a:p>
            <a:pPr marL="285750" indent="-285750">
              <a:buFont typeface="Arial" panose="020B0604020202020204" pitchFamily="34" charset="0"/>
              <a:buChar char="•"/>
            </a:pPr>
            <a:r>
              <a:rPr lang="ru-RU" sz="1400" b="1" dirty="0"/>
              <a:t>а также иные организации, если они используют средства краевого бюджета и иное имущество, находящееся в собственности Приморского края; </a:t>
            </a:r>
          </a:p>
          <a:p>
            <a:pPr marL="285750" indent="-285750">
              <a:buFont typeface="Arial" panose="020B0604020202020204" pitchFamily="34" charset="0"/>
              <a:buChar char="•"/>
            </a:pPr>
            <a:r>
              <a:rPr lang="ru-RU" sz="1400" b="1" dirty="0"/>
              <a:t>а также иные организации путем осуществления проверки соблюдения условий получения ими субсидий, кредитов, гарантий за счет средств краевого бюджета</a:t>
            </a:r>
            <a:r>
              <a:rPr lang="ru-RU" sz="1600" b="1" u="sng" dirty="0"/>
              <a:t> в порядке контроля за деятельностью главных распорядителей (распорядителей) и получателей средств краевого бюджета, предоставивших указанные средства</a:t>
            </a:r>
            <a:r>
              <a:rPr lang="ru-RU" sz="1400" b="1" dirty="0"/>
              <a:t>, </a:t>
            </a:r>
            <a:r>
              <a:rPr lang="ru-RU" sz="1400" b="1" u="sng" dirty="0"/>
              <a:t>в случаях, если возможность проверок указанных организаций установлена в договорах о предоставлении субсидий, кредитов, гарантий за счет средств краевого бюджета.</a:t>
            </a:r>
          </a:p>
        </p:txBody>
      </p:sp>
    </p:spTree>
    <p:extLst>
      <p:ext uri="{BB962C8B-B14F-4D97-AF65-F5344CB8AC3E}">
        <p14:creationId xmlns:p14="http://schemas.microsoft.com/office/powerpoint/2010/main" val="362194175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467544" y="1203540"/>
            <a:ext cx="8208912" cy="5155257"/>
          </a:xfrm>
          <a:prstGeom prst="rect">
            <a:avLst/>
          </a:prstGeom>
        </p:spPr>
        <p:txBody>
          <a:bodyPr wrap="square">
            <a:spAutoFit/>
          </a:bodyPr>
          <a:lstStyle/>
          <a:p>
            <a:r>
              <a:rPr lang="ru-RU" sz="1400" b="1" dirty="0">
                <a:latin typeface="times new roman" panose="02020603050405020304" pitchFamily="18" charset="0"/>
              </a:rPr>
              <a:t>СФК КСП Приморского края-1 (общие) Общие правила проведения контрольного мероприятия</a:t>
            </a:r>
          </a:p>
          <a:p>
            <a:endParaRPr lang="ru-RU" sz="1400" b="1" dirty="0">
              <a:latin typeface="times new roman" panose="02020603050405020304" pitchFamily="18" charset="0"/>
            </a:endParaRPr>
          </a:p>
          <a:p>
            <a:r>
              <a:rPr lang="ru-RU" sz="1400" b="1" dirty="0"/>
              <a:t>Содержание контрольного мероприятия </a:t>
            </a:r>
          </a:p>
          <a:p>
            <a:r>
              <a:rPr lang="ru-RU" sz="1400" b="1" dirty="0"/>
              <a:t> </a:t>
            </a:r>
          </a:p>
          <a:p>
            <a:r>
              <a:rPr lang="ru-RU" sz="1500" b="1" dirty="0"/>
              <a:t>Контрольные мероприятия </a:t>
            </a:r>
            <a:r>
              <a:rPr lang="ru-RU" sz="1500" b="1" u="sng" dirty="0"/>
              <a:t>отвечают следующим требованиям</a:t>
            </a:r>
            <a:r>
              <a:rPr lang="ru-RU" sz="1500" b="1" dirty="0"/>
              <a:t>:</a:t>
            </a:r>
          </a:p>
          <a:p>
            <a:r>
              <a:rPr lang="ru-RU" sz="1500" b="1" dirty="0"/>
              <a:t>- исполняются на основании годового плана работы  Контрольно-счётной палаты;</a:t>
            </a:r>
          </a:p>
          <a:p>
            <a:r>
              <a:rPr lang="ru-RU" sz="1500" b="1" dirty="0"/>
              <a:t>- основанием для проведения внеплановых контрольных мероприятий является поручение Законодательного Собрания Приморского края, предложение Губернатора Приморского края, решение коллегии Контрольно-счётной палаты, при этом в  годовой план работы вносятся соответствующие изменения;</a:t>
            </a:r>
          </a:p>
          <a:p>
            <a:r>
              <a:rPr lang="ru-RU" sz="1500" b="1" dirty="0"/>
              <a:t>- проведение контрольного мероприятия оформляется соответствующим распоряжением председателя Контрольно-счётной палаты;</a:t>
            </a:r>
          </a:p>
          <a:p>
            <a:r>
              <a:rPr lang="ru-RU" sz="1500" b="1" dirty="0"/>
              <a:t>- по результатам контрольного  мероприятия должностное лицо Контрольно-счётной палаты, ответственное за его проведение, составляет акт.</a:t>
            </a:r>
          </a:p>
          <a:p>
            <a:endParaRPr lang="ru-RU" sz="1500" b="1" dirty="0"/>
          </a:p>
          <a:p>
            <a:r>
              <a:rPr lang="ru-RU" sz="1500" b="1" dirty="0"/>
              <a:t>При проведении контрольного мероприятия применяются различные методы финансового контроля, включающие </a:t>
            </a:r>
            <a:r>
              <a:rPr lang="ru-RU" sz="1500" b="1" u="sng" dirty="0"/>
              <a:t>проверку</a:t>
            </a:r>
            <a:r>
              <a:rPr lang="ru-RU" sz="1500" b="1" dirty="0"/>
              <a:t>, </a:t>
            </a:r>
            <a:r>
              <a:rPr lang="ru-RU" sz="1500" b="1" u="sng" dirty="0"/>
              <a:t>анализ, обследование, экспертизу  и другие методы</a:t>
            </a:r>
            <a:r>
              <a:rPr lang="ru-RU" sz="1500" b="1" dirty="0"/>
              <a:t>, конкретное сочетание которых зависит от типа финансового контроля и целей контрольного мероприятия.</a:t>
            </a:r>
          </a:p>
          <a:p>
            <a:endParaRPr lang="ru-RU" sz="1200" dirty="0"/>
          </a:p>
          <a:p>
            <a:endParaRPr lang="ru-RU" sz="1200" dirty="0"/>
          </a:p>
          <a:p>
            <a:r>
              <a:rPr lang="ru-RU" sz="1200" dirty="0"/>
              <a:t> </a:t>
            </a:r>
          </a:p>
          <a:p>
            <a:endParaRPr lang="ru-RU" sz="1200" dirty="0"/>
          </a:p>
        </p:txBody>
      </p:sp>
    </p:spTree>
    <p:extLst>
      <p:ext uri="{BB962C8B-B14F-4D97-AF65-F5344CB8AC3E}">
        <p14:creationId xmlns:p14="http://schemas.microsoft.com/office/powerpoint/2010/main" val="173323926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539552" y="1203540"/>
            <a:ext cx="8208912" cy="5539978"/>
          </a:xfrm>
          <a:prstGeom prst="rect">
            <a:avLst/>
          </a:prstGeom>
        </p:spPr>
        <p:txBody>
          <a:bodyPr wrap="square">
            <a:spAutoFit/>
          </a:bodyPr>
          <a:lstStyle/>
          <a:p>
            <a:r>
              <a:rPr lang="ru-RU" sz="1300" b="1" dirty="0">
                <a:latin typeface="times new roman" panose="02020603050405020304" pitchFamily="18" charset="0"/>
              </a:rPr>
              <a:t>СФК КСП Приморского края-1 (общие) Общие правила проведения контрольного мероприятия</a:t>
            </a:r>
          </a:p>
          <a:p>
            <a:endParaRPr lang="ru-RU" sz="1300" b="1" dirty="0"/>
          </a:p>
          <a:p>
            <a:r>
              <a:rPr lang="ru-RU" sz="1300" b="1" dirty="0"/>
              <a:t>Организация и подготовка контрольного мероприятия</a:t>
            </a:r>
          </a:p>
          <a:p>
            <a:r>
              <a:rPr lang="ru-RU" sz="1300" b="1" dirty="0"/>
              <a:t> </a:t>
            </a:r>
          </a:p>
          <a:p>
            <a:r>
              <a:rPr lang="ru-RU" sz="1400" b="1" dirty="0"/>
              <a:t>Организация контрольного мероприятия включает следующие этапы: </a:t>
            </a:r>
          </a:p>
          <a:p>
            <a:pPr marL="285750" indent="-285750">
              <a:buFont typeface="Arial" panose="020B0604020202020204" pitchFamily="34" charset="0"/>
              <a:buChar char="•"/>
            </a:pPr>
            <a:r>
              <a:rPr lang="ru-RU" sz="1400" b="1" dirty="0"/>
              <a:t>подготовительный этап;</a:t>
            </a:r>
          </a:p>
          <a:p>
            <a:pPr marL="285750" indent="-285750">
              <a:buFont typeface="Arial" panose="020B0604020202020204" pitchFamily="34" charset="0"/>
              <a:buChar char="•"/>
            </a:pPr>
            <a:r>
              <a:rPr lang="ru-RU" sz="1400" b="1" dirty="0"/>
              <a:t>основной этап;</a:t>
            </a:r>
          </a:p>
          <a:p>
            <a:pPr marL="285750" indent="-285750">
              <a:buFont typeface="Arial" panose="020B0604020202020204" pitchFamily="34" charset="0"/>
              <a:buChar char="•"/>
            </a:pPr>
            <a:r>
              <a:rPr lang="ru-RU" sz="1400" b="1" dirty="0"/>
              <a:t>заключительный этап.</a:t>
            </a:r>
          </a:p>
          <a:p>
            <a:endParaRPr lang="ru-RU" sz="1400" b="1" dirty="0"/>
          </a:p>
          <a:p>
            <a:r>
              <a:rPr lang="ru-RU" sz="1400" b="1" dirty="0"/>
              <a:t>Подготовительный этап контрольного мероприятия осуществляется </a:t>
            </a:r>
            <a:r>
              <a:rPr lang="ru-RU" sz="1400" b="1" u="sng" dirty="0"/>
              <a:t>в целях изучения объекта и предмета </a:t>
            </a:r>
            <a:r>
              <a:rPr lang="ru-RU" sz="1400" b="1" dirty="0"/>
              <a:t>контрольного мероприятия и подготовки задания проведения контрольного мероприятия.</a:t>
            </a:r>
          </a:p>
          <a:p>
            <a:endParaRPr lang="ru-RU" sz="1400" b="1" dirty="0"/>
          </a:p>
          <a:p>
            <a:r>
              <a:rPr lang="ru-RU" sz="1400" b="1" dirty="0"/>
              <a:t>На этапе подготовки к контрольному мероприятию проводится предварительное изучение его предмета и объектов, </a:t>
            </a:r>
            <a:r>
              <a:rPr lang="ru-RU" sz="1400" b="1" u="sng" dirty="0"/>
              <a:t>по итогам которого определяются цели и вопросы контрольного мероприятия, методы его проведения, а также критерии оценки эффективности в случае проведения аудита эффективности.</a:t>
            </a:r>
          </a:p>
          <a:p>
            <a:endParaRPr lang="ru-RU" sz="1400" b="1" u="sng" dirty="0"/>
          </a:p>
          <a:p>
            <a:r>
              <a:rPr lang="ru-RU" sz="1400" b="1" dirty="0"/>
              <a:t>Основной этап контрольного мероприятия осуществляется </a:t>
            </a:r>
            <a:r>
              <a:rPr lang="ru-RU" sz="1400" b="1" u="sng" dirty="0"/>
              <a:t>на основании распоряжения </a:t>
            </a:r>
            <a:r>
              <a:rPr lang="ru-RU" sz="1400" b="1" dirty="0"/>
              <a:t>Председателя Контрольно-счётной палаты под руководством аудитора Контрольно-счётной палаты, ответственного за его организацию и проведение. </a:t>
            </a:r>
          </a:p>
          <a:p>
            <a:endParaRPr lang="ru-RU" sz="1400" b="1" dirty="0"/>
          </a:p>
          <a:p>
            <a:r>
              <a:rPr lang="ru-RU" sz="1400" b="1" dirty="0"/>
              <a:t>Численность участников контрольного мероприятия на объекте контроля должна быть, как правило, не менее</a:t>
            </a:r>
            <a:r>
              <a:rPr lang="ru-RU" sz="1400" b="1" u="sng" dirty="0"/>
              <a:t> двух </a:t>
            </a:r>
            <a:r>
              <a:rPr lang="ru-RU" sz="1400" b="1" dirty="0"/>
              <a:t>сотрудников Контрольно-счётной палаты.</a:t>
            </a:r>
          </a:p>
          <a:p>
            <a:endParaRPr lang="ru-RU" sz="1200" dirty="0"/>
          </a:p>
          <a:p>
            <a:r>
              <a:rPr lang="ru-RU" sz="1200" dirty="0"/>
              <a:t> </a:t>
            </a:r>
          </a:p>
          <a:p>
            <a:endParaRPr lang="ru-RU" sz="1200" dirty="0"/>
          </a:p>
        </p:txBody>
      </p:sp>
    </p:spTree>
    <p:extLst>
      <p:ext uri="{BB962C8B-B14F-4D97-AF65-F5344CB8AC3E}">
        <p14:creationId xmlns:p14="http://schemas.microsoft.com/office/powerpoint/2010/main" val="9138521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539552" y="1203540"/>
            <a:ext cx="8208912" cy="5078313"/>
          </a:xfrm>
          <a:prstGeom prst="rect">
            <a:avLst/>
          </a:prstGeom>
        </p:spPr>
        <p:txBody>
          <a:bodyPr wrap="square">
            <a:spAutoFit/>
          </a:bodyPr>
          <a:lstStyle/>
          <a:p>
            <a:r>
              <a:rPr lang="ru-RU" sz="1300" b="1" dirty="0">
                <a:latin typeface="times new roman" panose="02020603050405020304" pitchFamily="18" charset="0"/>
              </a:rPr>
              <a:t>СФК КСП Приморского края-1 (общие) Общие правила проведения контрольного мероприятия</a:t>
            </a:r>
          </a:p>
          <a:p>
            <a:endParaRPr lang="ru-RU" sz="1300" b="1" dirty="0">
              <a:latin typeface="times new roman" panose="02020603050405020304" pitchFamily="18" charset="0"/>
            </a:endParaRPr>
          </a:p>
          <a:p>
            <a:r>
              <a:rPr lang="ru-RU" sz="1300" b="1" dirty="0"/>
              <a:t>Формирование группы участников для проведения контрольного мероприятия должно осуществляться таким образом, чтобы </a:t>
            </a:r>
            <a:r>
              <a:rPr lang="ru-RU" sz="1300" b="1" u="sng" dirty="0"/>
              <a:t>не допускалось возникновение конфликта интересов</a:t>
            </a:r>
            <a:r>
              <a:rPr lang="ru-RU" sz="1300" b="1" dirty="0"/>
              <a:t>.</a:t>
            </a:r>
          </a:p>
          <a:p>
            <a:endParaRPr lang="ru-RU" sz="1300" b="1" dirty="0"/>
          </a:p>
          <a:p>
            <a:r>
              <a:rPr lang="ru-RU" sz="1300" b="1" dirty="0"/>
              <a:t>В контрольном мероприятии </a:t>
            </a:r>
            <a:r>
              <a:rPr lang="ru-RU" sz="1300" b="1" u="sng" dirty="0"/>
              <a:t>не имеют права </a:t>
            </a:r>
            <a:r>
              <a:rPr lang="ru-RU" sz="1300" b="1" dirty="0"/>
              <a:t>принимать участие сотрудники Контрольно-счётной палаты, </a:t>
            </a:r>
            <a:r>
              <a:rPr lang="ru-RU" sz="1300" b="1" u="sng" dirty="0"/>
              <a:t>состоящие в близком родстве с руководством объекта контрольного мероприятия. Они обязаны заявить о наличии таких свя</a:t>
            </a:r>
            <a:r>
              <a:rPr lang="ru-RU" sz="1300" b="1" dirty="0"/>
              <a:t>зей. Запрещается привлекать к участию в контрольном мероприятии сотрудника Контрольно-счётной палаты, </a:t>
            </a:r>
            <a:r>
              <a:rPr lang="ru-RU" sz="1300" b="1" u="sng" dirty="0"/>
              <a:t>если он в проверяемом периоде был штатным сотрудником объекта контрольного мероприятия.</a:t>
            </a:r>
          </a:p>
          <a:p>
            <a:endParaRPr lang="ru-RU" sz="1300" b="1" dirty="0"/>
          </a:p>
          <a:p>
            <a:r>
              <a:rPr lang="ru-RU" sz="1300" b="1" dirty="0"/>
              <a:t>В случае если на объекте контрольного мероприятия планируется проверка сведений, составляющих государственную тайну, в данном контрольном мероприятии должны принимать участие аудиторы и иные сотрудники, имеющие </a:t>
            </a:r>
            <a:r>
              <a:rPr lang="ru-RU" sz="1300" b="1" u="sng" dirty="0"/>
              <a:t>оформленный в установленном порядке допуск к государственной тайне.</a:t>
            </a:r>
          </a:p>
          <a:p>
            <a:endParaRPr lang="ru-RU" sz="1300" b="1" u="sng" dirty="0"/>
          </a:p>
          <a:p>
            <a:r>
              <a:rPr lang="ru-RU" sz="1300" b="1" dirty="0"/>
              <a:t>Участники контрольного мероприятия обязаны </a:t>
            </a:r>
            <a:r>
              <a:rPr lang="ru-RU" sz="1300" b="1" u="sng" dirty="0"/>
              <a:t>соблюдать конфиденциальность </a:t>
            </a:r>
            <a:r>
              <a:rPr lang="ru-RU" sz="1300" b="1" dirty="0"/>
              <a:t>в отношении полученной от объекта контрольного мероприятия информации </a:t>
            </a:r>
            <a:r>
              <a:rPr lang="ru-RU" sz="1300" b="1" u="sng" dirty="0"/>
              <a:t>до принятия решения об утверждении отчета о результатах контрольного мероприятия</a:t>
            </a:r>
            <a:r>
              <a:rPr lang="ru-RU" sz="1300" b="1" dirty="0"/>
              <a:t>, если не принято иное решение, а также в отношении ставших известными сведений, составляющих государственную и иную охраняемую законом тайну.</a:t>
            </a:r>
          </a:p>
          <a:p>
            <a:endParaRPr lang="ru-RU" sz="1300" b="1" dirty="0"/>
          </a:p>
          <a:p>
            <a:r>
              <a:rPr lang="ru-RU" sz="1300" b="1" dirty="0"/>
              <a:t>В случаях, когда для достижения целей контрольного мероприятия и получения ответов на поставленные вопросы необходимы </a:t>
            </a:r>
            <a:r>
              <a:rPr lang="ru-RU" sz="1300" b="1" u="sng" dirty="0"/>
              <a:t>специальные знания, навыки и опыт</a:t>
            </a:r>
            <a:r>
              <a:rPr lang="ru-RU" sz="1300" b="1" dirty="0"/>
              <a:t>, к участию в проведении контрольного мероприятия могут привлекаться </a:t>
            </a:r>
            <a:r>
              <a:rPr lang="ru-RU" sz="1300" b="1" u="sng" dirty="0"/>
              <a:t>специалисты государственных органов, также организаций и отдельные специалисты.</a:t>
            </a:r>
          </a:p>
          <a:p>
            <a:endParaRPr lang="ru-RU" sz="1200" dirty="0">
              <a:latin typeface="times new roman" panose="02020603050405020304" pitchFamily="18" charset="0"/>
            </a:endParaRPr>
          </a:p>
        </p:txBody>
      </p:sp>
    </p:spTree>
    <p:extLst>
      <p:ext uri="{BB962C8B-B14F-4D97-AF65-F5344CB8AC3E}">
        <p14:creationId xmlns:p14="http://schemas.microsoft.com/office/powerpoint/2010/main" val="359582514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683568" y="1510598"/>
            <a:ext cx="8208912" cy="5170646"/>
          </a:xfrm>
          <a:prstGeom prst="rect">
            <a:avLst/>
          </a:prstGeom>
        </p:spPr>
        <p:txBody>
          <a:bodyPr wrap="square">
            <a:spAutoFit/>
          </a:bodyPr>
          <a:lstStyle/>
          <a:p>
            <a:r>
              <a:rPr lang="ru-RU" sz="1300" b="1" dirty="0">
                <a:latin typeface="times new roman" panose="02020603050405020304" pitchFamily="18" charset="0"/>
              </a:rPr>
              <a:t>СФК КСП Приморского края-1 (общие) Общие правила проведения контрольного мероприятия</a:t>
            </a:r>
          </a:p>
          <a:p>
            <a:endParaRPr lang="ru-RU" sz="1300" b="1" dirty="0">
              <a:latin typeface="times new roman" panose="02020603050405020304" pitchFamily="18" charset="0"/>
            </a:endParaRPr>
          </a:p>
          <a:p>
            <a:r>
              <a:rPr lang="ru-RU" sz="1300" b="1" dirty="0"/>
              <a:t>Подготовительный этап контрольного мероприятия</a:t>
            </a:r>
          </a:p>
          <a:p>
            <a:r>
              <a:rPr lang="ru-RU" sz="1300" b="1" dirty="0"/>
              <a:t> </a:t>
            </a:r>
          </a:p>
          <a:p>
            <a:r>
              <a:rPr lang="ru-RU" sz="1400" b="1" u="sng" dirty="0"/>
              <a:t>Подготовительный этап </a:t>
            </a:r>
            <a:r>
              <a:rPr lang="ru-RU" sz="1400" b="1" dirty="0"/>
              <a:t>контрольного мероприятия состоит: </a:t>
            </a:r>
            <a:endParaRPr lang="en-US" sz="1400" b="1" dirty="0"/>
          </a:p>
          <a:p>
            <a:pPr marL="285750" indent="-285750">
              <a:buFont typeface="Arial" panose="020B0604020202020204" pitchFamily="34" charset="0"/>
              <a:buChar char="•"/>
            </a:pPr>
            <a:r>
              <a:rPr lang="ru-RU" sz="1400" b="1" dirty="0"/>
              <a:t>в предварительном изучении предмета и объектов контрольного мероприятия, </a:t>
            </a:r>
            <a:endParaRPr lang="en-US" sz="1400" b="1" dirty="0"/>
          </a:p>
          <a:p>
            <a:pPr marL="285750" indent="-285750">
              <a:buFont typeface="Arial" panose="020B0604020202020204" pitchFamily="34" charset="0"/>
              <a:buChar char="•"/>
            </a:pPr>
            <a:r>
              <a:rPr lang="ru-RU" sz="1400" b="1" dirty="0"/>
              <a:t>изучении нормативных правовых актов, </a:t>
            </a:r>
            <a:endParaRPr lang="en-US" sz="1400" b="1" dirty="0"/>
          </a:p>
          <a:p>
            <a:pPr marL="285750" indent="-285750">
              <a:buFont typeface="Arial" panose="020B0604020202020204" pitchFamily="34" charset="0"/>
              <a:buChar char="•"/>
            </a:pPr>
            <a:r>
              <a:rPr lang="ru-RU" sz="1400" b="1" dirty="0"/>
              <a:t>уведомлении руководителя объекта контрольного мероприятия, </a:t>
            </a:r>
            <a:endParaRPr lang="en-US" sz="1400" b="1" dirty="0"/>
          </a:p>
          <a:p>
            <a:pPr marL="285750" indent="-285750">
              <a:buFont typeface="Arial" panose="020B0604020202020204" pitchFamily="34" charset="0"/>
              <a:buChar char="•"/>
            </a:pPr>
            <a:r>
              <a:rPr lang="ru-RU" sz="1400" b="1" dirty="0"/>
              <a:t>подготовке задания на проведение контрольного мероприятия и утверждении распоряжения  председателя Контрольно-счётной палаты о проведении контрольного мероприятия.</a:t>
            </a:r>
          </a:p>
          <a:p>
            <a:endParaRPr lang="ru-RU" sz="1400" b="1" dirty="0"/>
          </a:p>
          <a:p>
            <a:r>
              <a:rPr lang="ru-RU" sz="1400" b="1" dirty="0"/>
              <a:t>Руководитель проверяемого органа или организации уведомляется о проведении контрольного мероприятия </a:t>
            </a:r>
            <a:r>
              <a:rPr lang="ru-RU" sz="1400" b="1" u="sng" dirty="0"/>
              <a:t>путем направления ему копии распоряжения председателя </a:t>
            </a:r>
            <a:r>
              <a:rPr lang="ru-RU" sz="1400" b="1" dirty="0"/>
              <a:t>Контрольно-счётной палаты о проведении контрольного мероприятия и </a:t>
            </a:r>
            <a:r>
              <a:rPr lang="ru-RU" sz="1400" b="1" u="sng" dirty="0"/>
              <a:t>предварительного уведомления</a:t>
            </a:r>
            <a:r>
              <a:rPr lang="ru-RU" sz="1400" b="1" dirty="0"/>
              <a:t>.</a:t>
            </a:r>
          </a:p>
          <a:p>
            <a:endParaRPr lang="ru-RU" sz="1400" b="1" dirty="0"/>
          </a:p>
          <a:p>
            <a:r>
              <a:rPr lang="ru-RU" sz="1400" b="1" dirty="0"/>
              <a:t>В уведомлении указываются 1) наименование контрольного мероприятия, 2) основание для его проведения, 3) сроки проведения контрольного мероприятия на объектах, 4) состав участников мероприятия и 5) предложение создать необходимые условия для проведения контрольного мероприятия.</a:t>
            </a:r>
          </a:p>
          <a:p>
            <a:endParaRPr lang="ru-RU" sz="1400" b="1" dirty="0"/>
          </a:p>
          <a:p>
            <a:r>
              <a:rPr lang="ru-RU" sz="1400" b="1" dirty="0"/>
              <a:t>Уведомление о предстоящем контрольном мероприятии </a:t>
            </a:r>
            <a:r>
              <a:rPr lang="ru-RU" sz="1400" b="1" u="sng" dirty="0"/>
              <a:t>оформляется аудиторами, ответственными за проведение контрольного мероприятия и представляются на подпись председателю </a:t>
            </a:r>
            <a:r>
              <a:rPr lang="ru-RU" sz="1400" b="1" dirty="0"/>
              <a:t>Контрольно-счётной палаты или его заместителю.</a:t>
            </a:r>
          </a:p>
          <a:p>
            <a:endParaRPr lang="ru-RU" sz="1200" dirty="0">
              <a:latin typeface="times new roman" panose="02020603050405020304" pitchFamily="18" charset="0"/>
            </a:endParaRPr>
          </a:p>
        </p:txBody>
      </p:sp>
    </p:spTree>
    <p:extLst>
      <p:ext uri="{BB962C8B-B14F-4D97-AF65-F5344CB8AC3E}">
        <p14:creationId xmlns:p14="http://schemas.microsoft.com/office/powerpoint/2010/main" val="26287563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539552" y="1203540"/>
            <a:ext cx="8208912" cy="5278368"/>
          </a:xfrm>
          <a:prstGeom prst="rect">
            <a:avLst/>
          </a:prstGeom>
        </p:spPr>
        <p:txBody>
          <a:bodyPr wrap="square">
            <a:spAutoFit/>
          </a:bodyPr>
          <a:lstStyle/>
          <a:p>
            <a:r>
              <a:rPr lang="ru-RU" sz="1300" b="1" dirty="0">
                <a:latin typeface="times new roman" panose="02020603050405020304" pitchFamily="18" charset="0"/>
              </a:rPr>
              <a:t>СФК КСП Приморского края-1 (общие) Общие правила проведения контрольного мероприятия</a:t>
            </a:r>
          </a:p>
          <a:p>
            <a:endParaRPr lang="ru-RU" sz="1300" b="1" dirty="0">
              <a:latin typeface="times new roman" panose="02020603050405020304" pitchFamily="18" charset="0"/>
            </a:endParaRPr>
          </a:p>
          <a:p>
            <a:r>
              <a:rPr lang="ru-RU" sz="1300" b="1" dirty="0"/>
              <a:t>Проведение контрольного мероприятия</a:t>
            </a:r>
          </a:p>
          <a:p>
            <a:r>
              <a:rPr lang="ru-RU" sz="1300" b="1" dirty="0"/>
              <a:t> </a:t>
            </a:r>
          </a:p>
          <a:p>
            <a:r>
              <a:rPr lang="ru-RU" sz="1300" b="1" dirty="0"/>
              <a:t>Проведение контрольного мероприятия </a:t>
            </a:r>
            <a:r>
              <a:rPr lang="ru-RU" sz="1300" b="1" u="sng" dirty="0"/>
              <a:t>заключается в осуществлении проверки на объектах, сборе и анализе фактических данных и информации для формирования доказательств в соответствии с целями контрольного мероприятия.</a:t>
            </a:r>
          </a:p>
          <a:p>
            <a:endParaRPr lang="ru-RU" sz="1300" b="1" dirty="0"/>
          </a:p>
          <a:p>
            <a:r>
              <a:rPr lang="ru-RU" sz="1300" b="1" dirty="0"/>
              <a:t>Доказательства представляют собой </a:t>
            </a:r>
            <a:r>
              <a:rPr lang="ru-RU" sz="1300" b="1" u="sng" dirty="0"/>
              <a:t>достаточные фактические данные и достоверную информацию, которые подтверждают наличие выявленных нарушений и недостатков в формировании и использовании государственных средств и деятельности объектов контрольного мероприятия, а также обосновывают выводы и предложения (рекомендации) по результатам контрольного мероприятия</a:t>
            </a:r>
            <a:r>
              <a:rPr lang="ru-RU" sz="1300" b="1" dirty="0"/>
              <a:t>.</a:t>
            </a:r>
          </a:p>
          <a:p>
            <a:endParaRPr lang="ru-RU" sz="1300" b="1" dirty="0"/>
          </a:p>
          <a:p>
            <a:r>
              <a:rPr lang="ru-RU" sz="1300" b="1" dirty="0"/>
              <a:t>Процесс получения доказательств включает следующие этапы:</a:t>
            </a:r>
          </a:p>
          <a:p>
            <a:r>
              <a:rPr lang="ru-RU" sz="1300" b="1" dirty="0"/>
              <a:t>1) </a:t>
            </a:r>
            <a:r>
              <a:rPr lang="ru-RU" sz="1300" b="1" u="sng" dirty="0"/>
              <a:t>сбор фактических данных </a:t>
            </a:r>
            <a:r>
              <a:rPr lang="ru-RU" sz="1300" b="1" dirty="0"/>
              <a:t>и информации в соответствии с заданием проведения контрольного мероприятия, определение их полноты, приемлемости и достоверности;</a:t>
            </a:r>
          </a:p>
          <a:p>
            <a:r>
              <a:rPr lang="ru-RU" sz="1300" b="1" dirty="0"/>
              <a:t>2) </a:t>
            </a:r>
            <a:r>
              <a:rPr lang="ru-RU" sz="1300" b="1" u="sng" dirty="0"/>
              <a:t>анализ собранных фактических данных </a:t>
            </a:r>
            <a:r>
              <a:rPr lang="ru-RU" sz="1300" b="1" dirty="0"/>
              <a:t>и информации на предмет их достаточности для формирования доказательств в соответствии с целями контрольного мероприятия;</a:t>
            </a:r>
          </a:p>
          <a:p>
            <a:r>
              <a:rPr lang="ru-RU" sz="1300" b="1" dirty="0"/>
              <a:t>3) </a:t>
            </a:r>
            <a:r>
              <a:rPr lang="ru-RU" sz="1300" b="1" u="sng" dirty="0"/>
              <a:t>проведение дополнительного сбора фактических данных </a:t>
            </a:r>
            <a:r>
              <a:rPr lang="ru-RU" sz="1300" b="1" dirty="0"/>
              <a:t>и информации в случае их недостаточности для формирования доказательств.</a:t>
            </a:r>
          </a:p>
          <a:p>
            <a:r>
              <a:rPr lang="ru-RU" sz="1300" b="1" dirty="0"/>
              <a:t>Фактические данные и информацию участник контрольного мероприятия собирает на основании письменных и устных запросов в форме:</a:t>
            </a:r>
          </a:p>
          <a:p>
            <a:pPr marL="285750" indent="-285750">
              <a:buFont typeface="Arial" panose="020B0604020202020204" pitchFamily="34" charset="0"/>
              <a:buChar char="•"/>
            </a:pPr>
            <a:r>
              <a:rPr lang="ru-RU" sz="1300" b="1" u="sng" dirty="0"/>
              <a:t>копий документов</a:t>
            </a:r>
            <a:r>
              <a:rPr lang="ru-RU" sz="1300" b="1" dirty="0"/>
              <a:t>, представленных объектом контрольного мероприятия;</a:t>
            </a:r>
          </a:p>
          <a:p>
            <a:pPr marL="285750" indent="-285750">
              <a:buFont typeface="Arial" panose="020B0604020202020204" pitchFamily="34" charset="0"/>
              <a:buChar char="•"/>
            </a:pPr>
            <a:r>
              <a:rPr lang="ru-RU" sz="1300" b="1" dirty="0"/>
              <a:t>подтверждающих документов, </a:t>
            </a:r>
            <a:r>
              <a:rPr lang="ru-RU" sz="1300" b="1" u="sng" dirty="0"/>
              <a:t>представленных третьей стороной</a:t>
            </a:r>
            <a:r>
              <a:rPr lang="ru-RU" sz="1300" b="1" dirty="0"/>
              <a:t>;</a:t>
            </a:r>
          </a:p>
          <a:p>
            <a:pPr marL="285750" indent="-285750">
              <a:buFont typeface="Arial" panose="020B0604020202020204" pitchFamily="34" charset="0"/>
              <a:buChar char="•"/>
            </a:pPr>
            <a:r>
              <a:rPr lang="ru-RU" sz="1300" b="1" u="sng" dirty="0"/>
              <a:t>статистических данных, сравнений, результатов анализа, расчетов </a:t>
            </a:r>
            <a:r>
              <a:rPr lang="ru-RU" sz="1300" b="1" dirty="0"/>
              <a:t>и других материалов.</a:t>
            </a:r>
          </a:p>
          <a:p>
            <a:endParaRPr lang="ru-RU" sz="1200" dirty="0">
              <a:latin typeface="times new roman" panose="02020603050405020304" pitchFamily="18" charset="0"/>
            </a:endParaRPr>
          </a:p>
        </p:txBody>
      </p:sp>
    </p:spTree>
    <p:extLst>
      <p:ext uri="{BB962C8B-B14F-4D97-AF65-F5344CB8AC3E}">
        <p14:creationId xmlns:p14="http://schemas.microsoft.com/office/powerpoint/2010/main" val="287652743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467544" y="1102578"/>
            <a:ext cx="8208912" cy="5755422"/>
          </a:xfrm>
          <a:prstGeom prst="rect">
            <a:avLst/>
          </a:prstGeom>
        </p:spPr>
        <p:txBody>
          <a:bodyPr wrap="square">
            <a:spAutoFit/>
          </a:bodyPr>
          <a:lstStyle/>
          <a:p>
            <a:r>
              <a:rPr lang="ru-RU" sz="1250" b="1" dirty="0">
                <a:latin typeface="times new roman" panose="02020603050405020304" pitchFamily="18" charset="0"/>
              </a:rPr>
              <a:t>СФК КСП Приморского края-1 (общие) Общие правила проведения контрольного мероприятия</a:t>
            </a:r>
          </a:p>
          <a:p>
            <a:endParaRPr lang="ru-RU" sz="1250" b="1" dirty="0">
              <a:latin typeface="times new roman" panose="02020603050405020304" pitchFamily="18" charset="0"/>
            </a:endParaRPr>
          </a:p>
          <a:p>
            <a:r>
              <a:rPr lang="ru-RU" sz="1250" b="1" dirty="0"/>
              <a:t>Доказательства получают путем проведения:</a:t>
            </a:r>
          </a:p>
          <a:p>
            <a:endParaRPr lang="ru-RU" sz="1250" b="1" u="sng" dirty="0"/>
          </a:p>
          <a:p>
            <a:pPr marL="171450" indent="-171450">
              <a:buFont typeface="Arial" panose="020B0604020202020204" pitchFamily="34" charset="0"/>
              <a:buChar char="•"/>
            </a:pPr>
            <a:r>
              <a:rPr lang="ru-RU" sz="1250" b="1" u="sng" dirty="0"/>
              <a:t>инспектирования</a:t>
            </a:r>
            <a:r>
              <a:rPr lang="ru-RU" sz="1250" b="1" dirty="0"/>
              <a:t>, которое заключается в </a:t>
            </a:r>
            <a:r>
              <a:rPr lang="ru-RU" sz="1250" b="1" u="sng" dirty="0"/>
              <a:t>проверке документов, полученных от объекта контрольного мероприятия;</a:t>
            </a:r>
          </a:p>
          <a:p>
            <a:pPr marL="171450" indent="-171450">
              <a:buFont typeface="Arial" panose="020B0604020202020204" pitchFamily="34" charset="0"/>
              <a:buChar char="•"/>
            </a:pPr>
            <a:r>
              <a:rPr lang="ru-RU" sz="1250" b="1" u="sng" dirty="0"/>
              <a:t>аналитических процедур</a:t>
            </a:r>
            <a:r>
              <a:rPr lang="ru-RU" sz="1250" b="1" dirty="0"/>
              <a:t>, представляющих собой </a:t>
            </a:r>
            <a:r>
              <a:rPr lang="ru-RU" sz="1250" b="1" u="sng" dirty="0"/>
              <a:t>анализ и оценку полученной информации, исследование важнейших финансовых и экономических показателей объекта контрольного мероприятия с целью выявления нарушений и недостатков в финансовой и хозяйственной деятельности, а также причин их возникновения</a:t>
            </a:r>
            <a:r>
              <a:rPr lang="ru-RU" sz="1250" b="1" dirty="0"/>
              <a:t>;</a:t>
            </a:r>
          </a:p>
          <a:p>
            <a:pPr marL="171450" indent="-171450">
              <a:buFont typeface="Arial" panose="020B0604020202020204" pitchFamily="34" charset="0"/>
              <a:buChar char="•"/>
            </a:pPr>
            <a:r>
              <a:rPr lang="ru-RU" sz="1250" b="1" u="sng" dirty="0"/>
              <a:t>проверки точности арифметических расчетов </a:t>
            </a:r>
            <a:r>
              <a:rPr lang="ru-RU" sz="1250" b="1" dirty="0"/>
              <a:t>в первичных документах и бухгалтерских записях, либо выполнения самостоятельных расчетов;</a:t>
            </a:r>
          </a:p>
          <a:p>
            <a:pPr marL="171450" indent="-171450">
              <a:buFont typeface="Arial" panose="020B0604020202020204" pitchFamily="34" charset="0"/>
              <a:buChar char="•"/>
            </a:pPr>
            <a:r>
              <a:rPr lang="ru-RU" sz="1250" b="1" u="sng" dirty="0"/>
              <a:t>подтверждения</a:t>
            </a:r>
            <a:r>
              <a:rPr lang="ru-RU" sz="1250" b="1" dirty="0"/>
              <a:t>, </a:t>
            </a:r>
            <a:r>
              <a:rPr lang="ru-RU" sz="1250" b="1" u="sng" dirty="0"/>
              <a:t>представляющего процедуру запроса и получения письменного подтверждения необходимой информации от независимой (третьей) стороны</a:t>
            </a:r>
            <a:r>
              <a:rPr lang="ru-RU" sz="1250" b="1" dirty="0"/>
              <a:t>.</a:t>
            </a:r>
          </a:p>
          <a:p>
            <a:endParaRPr lang="ru-RU" sz="1250" b="1" dirty="0"/>
          </a:p>
          <a:p>
            <a:r>
              <a:rPr lang="ru-RU" sz="1250" b="1" dirty="0"/>
              <a:t>В процессе формирования доказательств необходимо руководствоваться тем, что они должны быть </a:t>
            </a:r>
            <a:r>
              <a:rPr lang="ru-RU" sz="1250" b="1" u="sng" dirty="0"/>
              <a:t>достаточными, достоверными и относящимися </a:t>
            </a:r>
            <a:r>
              <a:rPr lang="ru-RU" sz="1250" b="1" dirty="0"/>
              <a:t>к делу.</a:t>
            </a:r>
          </a:p>
          <a:p>
            <a:endParaRPr lang="ru-RU" sz="1250" b="1" dirty="0"/>
          </a:p>
          <a:p>
            <a:r>
              <a:rPr lang="ru-RU" sz="1250" b="1" dirty="0"/>
              <a:t>Доказательства являются </a:t>
            </a:r>
            <a:r>
              <a:rPr lang="ru-RU" sz="1250" b="1" u="sng" dirty="0"/>
              <a:t>достаточными</a:t>
            </a:r>
            <a:r>
              <a:rPr lang="ru-RU" sz="1250" b="1" dirty="0"/>
              <a:t>, </a:t>
            </a:r>
            <a:r>
              <a:rPr lang="ru-RU" sz="1250" b="1" u="sng" dirty="0"/>
              <a:t>если их объем и содержание позволяют сделать обоснованные выводы в акте о результатах</a:t>
            </a:r>
            <a:r>
              <a:rPr lang="ru-RU" sz="1250" b="1" dirty="0"/>
              <a:t> проведенного контрольного мероприятия.</a:t>
            </a:r>
          </a:p>
          <a:p>
            <a:endParaRPr lang="ru-RU" sz="1250" b="1" dirty="0"/>
          </a:p>
          <a:p>
            <a:r>
              <a:rPr lang="ru-RU" sz="1250" b="1" dirty="0"/>
              <a:t>Доказательства являются </a:t>
            </a:r>
            <a:r>
              <a:rPr lang="ru-RU" sz="1250" b="1" u="sng" dirty="0"/>
              <a:t>достоверными</a:t>
            </a:r>
            <a:r>
              <a:rPr lang="ru-RU" sz="1250" b="1" dirty="0"/>
              <a:t>, если </a:t>
            </a:r>
            <a:r>
              <a:rPr lang="ru-RU" sz="1250" b="1" u="sng" dirty="0"/>
              <a:t>они соответствуют фактическим данным и информации, полученным в ходе проведения контрольного мероприятия</a:t>
            </a:r>
            <a:r>
              <a:rPr lang="ru-RU" sz="1250" b="1" dirty="0"/>
              <a:t>. При оценке достоверности доказательств следует исходить из того, что </a:t>
            </a:r>
            <a:r>
              <a:rPr lang="ru-RU" sz="1400" b="1" u="sng" dirty="0"/>
              <a:t>более надежными являются доказательства, собранные непосредственно участником контрольного мероприятия, полученные из внешних источников и представленные в форме документов.</a:t>
            </a:r>
          </a:p>
          <a:p>
            <a:endParaRPr lang="ru-RU" sz="1400" b="1" u="sng" dirty="0"/>
          </a:p>
          <a:p>
            <a:r>
              <a:rPr lang="ru-RU" sz="1250" b="1" dirty="0"/>
              <a:t>Доказательства, используемые для подтверждения выводов, </a:t>
            </a:r>
            <a:r>
              <a:rPr lang="ru-RU" sz="1250" b="1" u="sng" dirty="0"/>
              <a:t>считаются относящимися к делу, если они имеют логическую связь с такими выводами.</a:t>
            </a:r>
          </a:p>
          <a:p>
            <a:endParaRPr lang="ru-RU" sz="1200" dirty="0">
              <a:latin typeface="times new roman" panose="02020603050405020304" pitchFamily="18" charset="0"/>
            </a:endParaRPr>
          </a:p>
        </p:txBody>
      </p:sp>
    </p:spTree>
    <p:extLst>
      <p:ext uri="{BB962C8B-B14F-4D97-AF65-F5344CB8AC3E}">
        <p14:creationId xmlns:p14="http://schemas.microsoft.com/office/powerpoint/2010/main" val="118091873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611560" y="1244657"/>
            <a:ext cx="8208912" cy="5016758"/>
          </a:xfrm>
          <a:prstGeom prst="rect">
            <a:avLst/>
          </a:prstGeom>
        </p:spPr>
        <p:txBody>
          <a:bodyPr wrap="square">
            <a:spAutoFit/>
          </a:bodyPr>
          <a:lstStyle/>
          <a:p>
            <a:r>
              <a:rPr lang="ru-RU" sz="1300" b="1" dirty="0">
                <a:latin typeface="times new roman" panose="02020603050405020304" pitchFamily="18" charset="0"/>
              </a:rPr>
              <a:t>СФК КСП Приморского края-1 (общие) Общие правила проведения контрольного мероприятия</a:t>
            </a:r>
          </a:p>
          <a:p>
            <a:endParaRPr lang="ru-RU" sz="1300" b="1" dirty="0">
              <a:latin typeface="times new roman" panose="02020603050405020304" pitchFamily="18" charset="0"/>
            </a:endParaRPr>
          </a:p>
          <a:p>
            <a:r>
              <a:rPr lang="ru-RU" sz="1400" b="1" dirty="0"/>
              <a:t>После завершения контрольных действий на объекте контрольного мероприятия участниками контрольного мероприятия </a:t>
            </a:r>
            <a:r>
              <a:rPr lang="ru-RU" sz="1400" b="1" u="sng" dirty="0"/>
              <a:t>составляется акт</a:t>
            </a:r>
            <a:r>
              <a:rPr lang="ru-RU" sz="1400" b="1" dirty="0"/>
              <a:t>.      Акт может оформляться по контрольному мероприятию в </a:t>
            </a:r>
            <a:r>
              <a:rPr lang="en-US" sz="1400" b="1" dirty="0"/>
              <a:t>1) </a:t>
            </a:r>
            <a:r>
              <a:rPr lang="ru-RU" sz="1400" b="1" dirty="0"/>
              <a:t>целом, или </a:t>
            </a:r>
            <a:r>
              <a:rPr lang="en-US" sz="1400" b="1" dirty="0"/>
              <a:t>2) </a:t>
            </a:r>
            <a:r>
              <a:rPr lang="ru-RU" sz="1400" b="1" dirty="0"/>
              <a:t>по ряду взаимосвязанных фактов, или </a:t>
            </a:r>
            <a:r>
              <a:rPr lang="en-US" sz="1400" b="1" dirty="0"/>
              <a:t>3) </a:t>
            </a:r>
            <a:r>
              <a:rPr lang="ru-RU" sz="1400" b="1" dirty="0"/>
              <a:t>при необходимости по одному конкретному факту.</a:t>
            </a:r>
          </a:p>
          <a:p>
            <a:endParaRPr lang="ru-RU" sz="1400" b="1" dirty="0"/>
          </a:p>
          <a:p>
            <a:r>
              <a:rPr lang="ru-RU" sz="1400" b="1" dirty="0"/>
              <a:t>В акте необходимо отразить следующую информацию:</a:t>
            </a:r>
          </a:p>
          <a:p>
            <a:r>
              <a:rPr lang="ru-RU" sz="1400" b="1" dirty="0"/>
              <a:t>- основание для проведения контрольного мероприятия;</a:t>
            </a:r>
          </a:p>
          <a:p>
            <a:r>
              <a:rPr lang="ru-RU" sz="1400" b="1" dirty="0"/>
              <a:t>- предмет контрольного мероприятия;</a:t>
            </a:r>
          </a:p>
          <a:p>
            <a:r>
              <a:rPr lang="ru-RU" sz="1400" b="1" dirty="0"/>
              <a:t>- проверяемый период деятельности объекта контрольного мероприятия;</a:t>
            </a:r>
          </a:p>
          <a:p>
            <a:r>
              <a:rPr lang="ru-RU" sz="1400" b="1" dirty="0"/>
              <a:t>- срок проведения контрольного мероприятия на объекте;</a:t>
            </a:r>
          </a:p>
          <a:p>
            <a:r>
              <a:rPr lang="ru-RU" sz="1400" b="1" dirty="0"/>
              <a:t>- краткая характеристика объекта контрольного мероприятия (в случае</a:t>
            </a:r>
          </a:p>
          <a:p>
            <a:r>
              <a:rPr lang="ru-RU" sz="1400" b="1" dirty="0"/>
              <a:t>необходимости);</a:t>
            </a:r>
          </a:p>
          <a:p>
            <a:r>
              <a:rPr lang="ru-RU" sz="1400" b="1" dirty="0"/>
              <a:t>- результаты контрольных действий по каждому вопросу задания.</a:t>
            </a:r>
          </a:p>
          <a:p>
            <a:endParaRPr lang="ru-RU" sz="1400" b="1" dirty="0"/>
          </a:p>
          <a:p>
            <a:r>
              <a:rPr lang="ru-RU" sz="1400" b="1" dirty="0"/>
              <a:t>При составлении акта должны соблюдаться следующие требования:</a:t>
            </a:r>
          </a:p>
          <a:p>
            <a:r>
              <a:rPr lang="ru-RU" sz="1400" b="1" dirty="0"/>
              <a:t>- объективность, краткость и ясность при изложении результатов контрольного мероприятия на объекте;</a:t>
            </a:r>
          </a:p>
          <a:p>
            <a:r>
              <a:rPr lang="ru-RU" sz="1400" b="1" dirty="0"/>
              <a:t>- четкость формулировок содержания выявленных нарушений и недостатков;</a:t>
            </a:r>
          </a:p>
          <a:p>
            <a:r>
              <a:rPr lang="ru-RU" sz="1400" b="1" dirty="0"/>
              <a:t>- логическая и хронологическая последовательность излагаемого материала;</a:t>
            </a:r>
          </a:p>
          <a:p>
            <a:r>
              <a:rPr lang="ru-RU" sz="1400" b="1" dirty="0"/>
              <a:t>- изложение фактических данных только на основе соответствующих документов, при наличии исчерпывающих ссылок на них.</a:t>
            </a:r>
          </a:p>
        </p:txBody>
      </p:sp>
    </p:spTree>
    <p:extLst>
      <p:ext uri="{BB962C8B-B14F-4D97-AF65-F5344CB8AC3E}">
        <p14:creationId xmlns:p14="http://schemas.microsoft.com/office/powerpoint/2010/main" val="358615290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539552" y="1203540"/>
            <a:ext cx="8208912" cy="4601260"/>
          </a:xfrm>
          <a:prstGeom prst="rect">
            <a:avLst/>
          </a:prstGeom>
        </p:spPr>
        <p:txBody>
          <a:bodyPr wrap="square">
            <a:spAutoFit/>
          </a:bodyPr>
          <a:lstStyle/>
          <a:p>
            <a:r>
              <a:rPr lang="ru-RU" sz="1300" b="1" dirty="0">
                <a:latin typeface="times new roman" panose="02020603050405020304" pitchFamily="18" charset="0"/>
              </a:rPr>
              <a:t>СФК КСП Приморского края-1 (общие) Общие правила проведения контрольного мероприятия</a:t>
            </a:r>
          </a:p>
          <a:p>
            <a:endParaRPr lang="ru-RU" sz="1300" b="1" u="sng" dirty="0">
              <a:latin typeface="times new roman" panose="02020603050405020304" pitchFamily="18" charset="0"/>
            </a:endParaRPr>
          </a:p>
          <a:p>
            <a:r>
              <a:rPr lang="ru-RU" sz="1500" b="1" u="sng" dirty="0"/>
              <a:t>Не допускается включение в акт различного рода предположений и сведений, не подтвержденных документами, а также информации из материалов правоохранительных органов.</a:t>
            </a:r>
          </a:p>
          <a:p>
            <a:endParaRPr lang="ru-RU" sz="1500" b="1" dirty="0"/>
          </a:p>
          <a:p>
            <a:r>
              <a:rPr lang="ru-RU" sz="1500" b="1" dirty="0"/>
              <a:t>В акте </a:t>
            </a:r>
            <a:r>
              <a:rPr lang="ru-RU" sz="1500" b="1" u="sng" dirty="0"/>
              <a:t>не должны даваться морально-этическая оценка действий должностных и материально-ответственных лиц </a:t>
            </a:r>
            <a:r>
              <a:rPr lang="ru-RU" sz="1500" b="1" dirty="0"/>
              <a:t>объекта контрольного мероприятия, а также их характеристика с использованием таких юридических терминов, как «халатность», «хищение», «растрата», «присвоение».</a:t>
            </a:r>
          </a:p>
          <a:p>
            <a:endParaRPr lang="ru-RU" sz="1500" b="1" dirty="0"/>
          </a:p>
          <a:p>
            <a:r>
              <a:rPr lang="ru-RU" sz="1500" b="1" dirty="0"/>
              <a:t>В случае если выявленные нарушения содержат </a:t>
            </a:r>
            <a:r>
              <a:rPr lang="ru-RU" sz="1500" b="1" u="sng" dirty="0"/>
              <a:t>признаки состава преступления и если необходимо принять срочные меры </a:t>
            </a:r>
            <a:r>
              <a:rPr lang="ru-RU" sz="1500" b="1" dirty="0"/>
              <a:t>для пресечения противоправных действий, участники контрольного мероприятия </a:t>
            </a:r>
            <a:r>
              <a:rPr lang="ru-RU" sz="1500" b="1" u="sng" dirty="0"/>
              <a:t>незамедлительно оформляют акт по конкретному факту выявленных нарушений, требуют письменные объяснения от должностных лиц соответствующей организации</a:t>
            </a:r>
            <a:r>
              <a:rPr lang="ru-RU" sz="1500" b="1" dirty="0"/>
              <a:t>.</a:t>
            </a:r>
          </a:p>
          <a:p>
            <a:endParaRPr lang="ru-RU" sz="1500" b="1" dirty="0"/>
          </a:p>
          <a:p>
            <a:r>
              <a:rPr lang="ru-RU" sz="1500" b="1" dirty="0"/>
              <a:t>Акты составляются в двух экземплярах и подписываются всеми участниками контрольного мероприятия, проводившими мероприятие.</a:t>
            </a:r>
          </a:p>
          <a:p>
            <a:endParaRPr lang="ru-RU" sz="1200" dirty="0">
              <a:latin typeface="times new roman" panose="02020603050405020304" pitchFamily="18" charset="0"/>
            </a:endParaRPr>
          </a:p>
        </p:txBody>
      </p:sp>
    </p:spTree>
    <p:extLst>
      <p:ext uri="{BB962C8B-B14F-4D97-AF65-F5344CB8AC3E}">
        <p14:creationId xmlns:p14="http://schemas.microsoft.com/office/powerpoint/2010/main" val="236839339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467544" y="990125"/>
            <a:ext cx="8208912" cy="5293757"/>
          </a:xfrm>
          <a:prstGeom prst="rect">
            <a:avLst/>
          </a:prstGeom>
        </p:spPr>
        <p:txBody>
          <a:bodyPr wrap="square">
            <a:spAutoFit/>
          </a:bodyPr>
          <a:lstStyle/>
          <a:p>
            <a:r>
              <a:rPr lang="ru-RU" sz="1300" b="1" dirty="0">
                <a:latin typeface="times new roman" panose="02020603050405020304" pitchFamily="18" charset="0"/>
              </a:rPr>
              <a:t>СФК КСП Приморского края-1 (общие) Общие правила проведения контрольного мероприятия</a:t>
            </a:r>
          </a:p>
          <a:p>
            <a:endParaRPr lang="ru-RU" sz="1300" b="1" dirty="0">
              <a:latin typeface="times new roman" panose="02020603050405020304" pitchFamily="18" charset="0"/>
            </a:endParaRPr>
          </a:p>
          <a:p>
            <a:r>
              <a:rPr lang="ru-RU" sz="1600" b="1" dirty="0"/>
              <a:t>Акты, составленные в ходе или по завершении контрольных мероприятий</a:t>
            </a:r>
            <a:r>
              <a:rPr lang="ru-RU" sz="1600" b="1" u="sng" dirty="0"/>
              <a:t>, доводятся до сведения руководителей объектов контрольных мероприятий путём направления им двух экземпляров акта по результатам проведенных мероприятий с сопроводительным письмом или передачи непосредственно ответственному должностному лицу проверяемой организации под роспись, с дальнейшим возвратом подписанного одного экземпляра акта в Контрольно-счётную палату.</a:t>
            </a:r>
          </a:p>
          <a:p>
            <a:endParaRPr lang="ru-RU" sz="1600" b="1" dirty="0"/>
          </a:p>
          <a:p>
            <a:r>
              <a:rPr lang="ru-RU" sz="1600" b="1" u="sng" dirty="0"/>
              <a:t>Не допускается </a:t>
            </a:r>
            <a:r>
              <a:rPr lang="ru-RU" sz="1600" b="1" dirty="0"/>
              <a:t>представление для ознакомления (сведения) проекта акта, </a:t>
            </a:r>
            <a:r>
              <a:rPr lang="ru-RU" sz="1600" b="1" u="sng" dirty="0"/>
              <a:t>неподписанного участниками контрольного мероприятия.</a:t>
            </a:r>
          </a:p>
          <a:p>
            <a:endParaRPr lang="ru-RU" sz="1600" b="1" dirty="0"/>
          </a:p>
          <a:p>
            <a:r>
              <a:rPr lang="ru-RU" sz="1600" b="1" dirty="0"/>
              <a:t>Отправка акта осуществляется </a:t>
            </a:r>
            <a:r>
              <a:rPr lang="ru-RU" sz="1600" b="1" u="sng" dirty="0"/>
              <a:t>под расписку</a:t>
            </a:r>
            <a:r>
              <a:rPr lang="ru-RU" sz="1600" b="1" dirty="0"/>
              <a:t>, о чем </a:t>
            </a:r>
            <a:r>
              <a:rPr lang="ru-RU" sz="1600" b="1" u="sng" dirty="0"/>
              <a:t>делается соответствующая отметка в сопроводительном письме или экземпляре акта, остающемся в Контрольно-счётной палате, либо направляется заказным письмом с уведомлением.</a:t>
            </a:r>
          </a:p>
          <a:p>
            <a:endParaRPr lang="ru-RU" sz="1600" b="1" dirty="0"/>
          </a:p>
          <a:p>
            <a:r>
              <a:rPr lang="ru-RU" sz="1600" b="1" dirty="0"/>
              <a:t>Полученный или представленный для ознакомления (сведения) акт по результатам проведенного мероприятия </a:t>
            </a:r>
            <a:r>
              <a:rPr lang="ru-RU" sz="1600" b="1" u="sng" dirty="0"/>
              <a:t>должен быть рассмотрен руководством проверенной организации в срок не более 7 рабочих дней с момента их получения по почте или под расписку.</a:t>
            </a:r>
          </a:p>
          <a:p>
            <a:endParaRPr lang="ru-RU" sz="1200" b="1" dirty="0"/>
          </a:p>
          <a:p>
            <a:endParaRPr lang="ru-RU" sz="1200" dirty="0">
              <a:latin typeface="times new roman" panose="02020603050405020304" pitchFamily="18" charset="0"/>
            </a:endParaRPr>
          </a:p>
        </p:txBody>
      </p:sp>
    </p:spTree>
    <p:extLst>
      <p:ext uri="{BB962C8B-B14F-4D97-AF65-F5344CB8AC3E}">
        <p14:creationId xmlns:p14="http://schemas.microsoft.com/office/powerpoint/2010/main" val="241014082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467544" y="990125"/>
            <a:ext cx="8208912" cy="4555093"/>
          </a:xfrm>
          <a:prstGeom prst="rect">
            <a:avLst/>
          </a:prstGeom>
        </p:spPr>
        <p:txBody>
          <a:bodyPr wrap="square">
            <a:spAutoFit/>
          </a:bodyPr>
          <a:lstStyle/>
          <a:p>
            <a:r>
              <a:rPr lang="ru-RU" sz="1300" b="1" dirty="0">
                <a:latin typeface="times new roman" panose="02020603050405020304" pitchFamily="18" charset="0"/>
              </a:rPr>
              <a:t>СФК КСП Приморского края-1 (общие) Общие правила проведения контрольного мероприятия</a:t>
            </a:r>
          </a:p>
          <a:p>
            <a:endParaRPr lang="ru-RU" sz="1300" b="1" dirty="0">
              <a:latin typeface="times new roman" panose="02020603050405020304" pitchFamily="18" charset="0"/>
            </a:endParaRPr>
          </a:p>
          <a:p>
            <a:endParaRPr lang="ru-RU" sz="1200" b="1" dirty="0"/>
          </a:p>
          <a:p>
            <a:r>
              <a:rPr lang="ru-RU" sz="1600" b="1" u="sng" dirty="0"/>
              <a:t>Руководители проверяемых организаций в срок до семи рабочих дней, с момента получения акта на ознакомление по почте или под расписку, имеют право подготовить и представить свои пояснения и замечания о результатах проверки, которые прилагаются к актам и в дальнейшем являются их неотъемлемой частью. </a:t>
            </a:r>
          </a:p>
          <a:p>
            <a:endParaRPr lang="ru-RU" sz="1600" b="1" dirty="0"/>
          </a:p>
          <a:p>
            <a:r>
              <a:rPr lang="ru-RU" sz="1600" b="1" dirty="0"/>
              <a:t>Пояснения и замечания излагаются в письменном виде и направляются (представляются) в Контрольно-счётную палату в течение 7 рабочих дней после получения акта для ознакомления по почте или под расписку. </a:t>
            </a:r>
          </a:p>
          <a:p>
            <a:endParaRPr lang="en-US" sz="1600" b="1" dirty="0"/>
          </a:p>
          <a:p>
            <a:r>
              <a:rPr lang="ru-RU" sz="1600" b="1" u="sng" dirty="0"/>
              <a:t>Непредставление замечаний в течение установленного срока принимается как согласие с актом Контрольно-счётной палаты.</a:t>
            </a:r>
          </a:p>
          <a:p>
            <a:endParaRPr lang="ru-RU" sz="1600" b="1" dirty="0"/>
          </a:p>
          <a:p>
            <a:r>
              <a:rPr lang="ru-RU" sz="1600" b="1" u="sng" dirty="0"/>
              <a:t>Внесение в подписанные акты каких-либо изменений </a:t>
            </a:r>
            <a:r>
              <a:rPr lang="ru-RU" sz="1600" b="1" dirty="0"/>
              <a:t>на основании замечаний руководителя проверяемой организации и вновь представляемых им материалов не допускается.</a:t>
            </a:r>
          </a:p>
          <a:p>
            <a:endParaRPr lang="ru-RU" sz="1200" dirty="0">
              <a:latin typeface="times new roman" panose="02020603050405020304" pitchFamily="18" charset="0"/>
            </a:endParaRPr>
          </a:p>
        </p:txBody>
      </p:sp>
    </p:spTree>
    <p:extLst>
      <p:ext uri="{BB962C8B-B14F-4D97-AF65-F5344CB8AC3E}">
        <p14:creationId xmlns:p14="http://schemas.microsoft.com/office/powerpoint/2010/main" val="211426360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539552" y="1203540"/>
            <a:ext cx="8208912" cy="5278368"/>
          </a:xfrm>
          <a:prstGeom prst="rect">
            <a:avLst/>
          </a:prstGeom>
        </p:spPr>
        <p:txBody>
          <a:bodyPr wrap="square">
            <a:spAutoFit/>
          </a:bodyPr>
          <a:lstStyle/>
          <a:p>
            <a:r>
              <a:rPr lang="ru-RU" sz="1300" b="1" dirty="0">
                <a:latin typeface="times new roman" panose="02020603050405020304" pitchFamily="18" charset="0"/>
              </a:rPr>
              <a:t>СФК КСП Приморского края-1 (общие) Общие правила проведения контрольного мероприятия</a:t>
            </a:r>
          </a:p>
          <a:p>
            <a:endParaRPr lang="ru-RU" sz="1300" b="1" dirty="0">
              <a:latin typeface="times new roman" panose="02020603050405020304" pitchFamily="18" charset="0"/>
            </a:endParaRPr>
          </a:p>
          <a:p>
            <a:r>
              <a:rPr lang="ru-RU" sz="1300" b="1" dirty="0"/>
              <a:t>В случаях возникновения в ходе контрольного мероприятия </a:t>
            </a:r>
            <a:r>
              <a:rPr lang="ru-RU" sz="1300" b="1" u="sng" dirty="0"/>
              <a:t>ситуаций, препятствующих его выполнению </a:t>
            </a:r>
            <a:r>
              <a:rPr lang="ru-RU" sz="1300" b="1" dirty="0"/>
              <a:t>(</a:t>
            </a:r>
            <a:r>
              <a:rPr lang="ru-RU" sz="1300" b="1" u="sng" dirty="0"/>
              <a:t>отказ сотрудников проверяемых организаций в допуске участников контрольного мероприятия, предъявивших необходимые документы, подтверждающие их полномочия или в предоставлении необходимой информации либо задержки с предоставлением необходимых документов</a:t>
            </a:r>
            <a:r>
              <a:rPr lang="ru-RU" sz="1300" b="1" dirty="0"/>
              <a:t>) или требующих принятия конкретных мер по выявленным фактам нарушений, участники контрольного мероприятия могут при наличии установленных Контрольно-счётной палатой полномочий оформлять соответствующие акты, в частности:</a:t>
            </a:r>
          </a:p>
          <a:p>
            <a:endParaRPr lang="ru-RU" sz="1300" b="1" dirty="0"/>
          </a:p>
          <a:p>
            <a:pPr marL="285750" indent="-285750">
              <a:buFont typeface="Arial" panose="020B0604020202020204" pitchFamily="34" charset="0"/>
              <a:buChar char="•"/>
            </a:pPr>
            <a:r>
              <a:rPr lang="ru-RU" sz="1300" b="1" dirty="0"/>
              <a:t>акт по фактам </a:t>
            </a:r>
            <a:r>
              <a:rPr lang="ru-RU" sz="1300" b="1" u="sng" dirty="0"/>
              <a:t>создания препятствий </a:t>
            </a:r>
            <a:r>
              <a:rPr lang="ru-RU" sz="1300" b="1" dirty="0"/>
              <a:t>ответственным должностным лицам Контрольно-счётной палаты  в проведении контрольного мероприятия;</a:t>
            </a:r>
          </a:p>
          <a:p>
            <a:pPr marL="285750" indent="-285750">
              <a:buFont typeface="Arial" panose="020B0604020202020204" pitchFamily="34" charset="0"/>
              <a:buChar char="•"/>
            </a:pPr>
            <a:r>
              <a:rPr lang="ru-RU" sz="1300" b="1" dirty="0"/>
              <a:t>акт по </a:t>
            </a:r>
            <a:r>
              <a:rPr lang="ru-RU" sz="1300" b="1" u="sng" dirty="0"/>
              <a:t>фактам выявленных на объекте контрольного мероприятия нарушений, требующих принятия незамедлительных мер по их устранению и безотлагательного пресечения противоправных действий</a:t>
            </a:r>
            <a:r>
              <a:rPr lang="ru-RU" sz="1300" b="1" dirty="0"/>
              <a:t>;</a:t>
            </a:r>
          </a:p>
          <a:p>
            <a:pPr marL="285750" indent="-285750">
              <a:buFont typeface="Arial" panose="020B0604020202020204" pitchFamily="34" charset="0"/>
              <a:buChar char="•"/>
            </a:pPr>
            <a:r>
              <a:rPr lang="ru-RU" sz="1300" b="1" dirty="0"/>
              <a:t>акт по </a:t>
            </a:r>
            <a:r>
              <a:rPr lang="ru-RU" sz="1300" b="1" u="sng" dirty="0"/>
              <a:t>факту опечатывания касс, кассовых или служебных помещений, складов и архивов на объекте контрольного мероприятия.</a:t>
            </a:r>
          </a:p>
          <a:p>
            <a:endParaRPr lang="ru-RU" sz="1300" b="1" dirty="0"/>
          </a:p>
          <a:p>
            <a:r>
              <a:rPr lang="ru-RU" sz="1300" b="1" dirty="0"/>
              <a:t>Должностное лицо Контрольно-счётной палаты, ответственное за проведение контрольного мероприятия, </a:t>
            </a:r>
            <a:r>
              <a:rPr lang="ru-RU" sz="1300" b="1" u="sng" dirty="0"/>
              <a:t>обязано незамедлительно оформить акт по факту отказа в допуске в проверяемый орган и организацию и (или) в предоставлении информации с указанием даты, времени, места, данных сотрудника, допустившего противоправные действия</a:t>
            </a:r>
            <a:r>
              <a:rPr lang="ru-RU" sz="1300" b="1" dirty="0"/>
              <a:t>, и иной необходимой информации.</a:t>
            </a:r>
          </a:p>
          <a:p>
            <a:endParaRPr lang="ru-RU" sz="1300" b="1" dirty="0"/>
          </a:p>
          <a:p>
            <a:r>
              <a:rPr lang="ru-RU" sz="1300" b="1" dirty="0"/>
              <a:t>Акт об отказе в допуске в проверяемый орган и организацию и (или) в предоставлении информации в течение одного рабочего дня </a:t>
            </a:r>
            <a:r>
              <a:rPr lang="ru-RU" sz="1300" b="1" u="sng" dirty="0"/>
              <a:t>направляется в Контрольно-счётную палату на имя председателя, а в случае его отсутствия – заместителя председател</a:t>
            </a:r>
            <a:r>
              <a:rPr lang="ru-RU" sz="1300" b="1" dirty="0"/>
              <a:t>я Контрольно-счётной палаты. </a:t>
            </a:r>
          </a:p>
          <a:p>
            <a:endParaRPr lang="ru-RU" sz="1200" dirty="0">
              <a:latin typeface="times new roman" panose="02020603050405020304" pitchFamily="18" charset="0"/>
            </a:endParaRPr>
          </a:p>
        </p:txBody>
      </p:sp>
    </p:spTree>
    <p:extLst>
      <p:ext uri="{BB962C8B-B14F-4D97-AF65-F5344CB8AC3E}">
        <p14:creationId xmlns:p14="http://schemas.microsoft.com/office/powerpoint/2010/main" val="81348490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539552" y="1203540"/>
            <a:ext cx="8208912" cy="5170646"/>
          </a:xfrm>
          <a:prstGeom prst="rect">
            <a:avLst/>
          </a:prstGeom>
        </p:spPr>
        <p:txBody>
          <a:bodyPr wrap="square">
            <a:spAutoFit/>
          </a:bodyPr>
          <a:lstStyle/>
          <a:p>
            <a:r>
              <a:rPr lang="ru-RU" sz="1300" b="1" dirty="0">
                <a:latin typeface="times new roman" panose="02020603050405020304" pitchFamily="18" charset="0"/>
              </a:rPr>
              <a:t>СФК КСП Приморского края-1 (общие) Общие правила проведения контрольного мероприятия</a:t>
            </a:r>
          </a:p>
          <a:p>
            <a:endParaRPr lang="ru-RU" sz="1300" b="1" dirty="0">
              <a:latin typeface="times new roman" panose="02020603050405020304" pitchFamily="18" charset="0"/>
            </a:endParaRPr>
          </a:p>
          <a:p>
            <a:r>
              <a:rPr lang="ru-RU" sz="1300" b="1" dirty="0"/>
              <a:t>Оформление результатов контрольного мероприятия</a:t>
            </a:r>
          </a:p>
          <a:p>
            <a:r>
              <a:rPr lang="ru-RU" sz="1300" b="1" dirty="0"/>
              <a:t> </a:t>
            </a:r>
          </a:p>
          <a:p>
            <a:r>
              <a:rPr lang="ru-RU" sz="1400" b="1" dirty="0"/>
              <a:t>Контрольное мероприятие </a:t>
            </a:r>
            <a:r>
              <a:rPr lang="ru-RU" sz="1400" b="1" u="sng" dirty="0"/>
              <a:t>завершается подготовкой результатов, выводов, которые отражаются в </a:t>
            </a:r>
            <a:r>
              <a:rPr lang="ru-RU" sz="1600" b="1" u="sng" dirty="0"/>
              <a:t>отчете о результатах контрольного мероприятия</a:t>
            </a:r>
            <a:r>
              <a:rPr lang="ru-RU" sz="1400" b="1" u="sng" dirty="0"/>
              <a:t>.</a:t>
            </a:r>
          </a:p>
          <a:p>
            <a:endParaRPr lang="ru-RU" sz="1400" b="1" dirty="0"/>
          </a:p>
          <a:p>
            <a:r>
              <a:rPr lang="ru-RU" sz="1400" b="1" dirty="0"/>
              <a:t>Результаты контрольного мероприятия </a:t>
            </a:r>
            <a:r>
              <a:rPr lang="ru-RU" sz="1400" b="1" u="sng" dirty="0"/>
              <a:t>подготавливаются по каждой установленной цел</a:t>
            </a:r>
            <a:r>
              <a:rPr lang="ru-RU" sz="1400" b="1" dirty="0"/>
              <a:t>и на основе анализа и обобщения доказательств, зафиксированных в материалах актов по результатам контрольного мероприятия на объектах и рабочей документации.</a:t>
            </a:r>
            <a:endParaRPr lang="en-US" sz="1400" b="1" dirty="0"/>
          </a:p>
          <a:p>
            <a:endParaRPr lang="ru-RU" sz="1400" b="1" dirty="0"/>
          </a:p>
          <a:p>
            <a:r>
              <a:rPr lang="ru-RU" sz="1400" b="1" dirty="0"/>
              <a:t>Результаты контрольного мероприятия должны содержать </a:t>
            </a:r>
            <a:r>
              <a:rPr lang="ru-RU" sz="1400" b="1" u="sng" dirty="0"/>
              <a:t>в обобщенном виде изложение фактов нарушений и недостатков в сфере предмета и в деятельности объектов контрольного мероприятия</a:t>
            </a:r>
            <a:r>
              <a:rPr lang="ru-RU" sz="1400" b="1" dirty="0"/>
              <a:t>, а также </a:t>
            </a:r>
            <a:r>
              <a:rPr lang="ru-RU" sz="1400" b="1" u="sng" dirty="0"/>
              <a:t>проблем в формировании и использовании государственных средств, выявленных в ходе проведения контрольного мероприятия.</a:t>
            </a:r>
          </a:p>
          <a:p>
            <a:endParaRPr lang="ru-RU" sz="1400" b="1" dirty="0"/>
          </a:p>
          <a:p>
            <a:r>
              <a:rPr lang="ru-RU" sz="1400" b="1" dirty="0"/>
              <a:t>На основе результатов контрольного мероприятия </a:t>
            </a:r>
            <a:r>
              <a:rPr lang="ru-RU" sz="1400" b="1" u="sng" dirty="0"/>
              <a:t>формируются выводы по каждой ц</a:t>
            </a:r>
            <a:r>
              <a:rPr lang="ru-RU" sz="1400" b="1" dirty="0"/>
              <a:t>ели контрольного мероприятия, которые должны:</a:t>
            </a:r>
          </a:p>
          <a:p>
            <a:r>
              <a:rPr lang="ru-RU" sz="1400" b="1" dirty="0"/>
              <a:t>- содержать </a:t>
            </a:r>
            <a:r>
              <a:rPr lang="ru-RU" sz="1400" b="1" u="sng" dirty="0"/>
              <a:t>характеристику и значимость выявленных нарушений и недостатков в формировании и использовании государственных средств в сфере предмета или деятельности объектов контрольного мероприятия;</a:t>
            </a:r>
          </a:p>
          <a:p>
            <a:r>
              <a:rPr lang="ru-RU" sz="1400" b="1" dirty="0"/>
              <a:t>- </a:t>
            </a:r>
            <a:r>
              <a:rPr lang="ru-RU" sz="1400" b="1" u="sng" dirty="0"/>
              <a:t>определять причины выявленных нарушений и недостатков и последствия, которые они влекут или могут повлечь за собой.</a:t>
            </a:r>
          </a:p>
          <a:p>
            <a:endParaRPr lang="ru-RU" sz="1200" dirty="0">
              <a:latin typeface="times new roman" panose="02020603050405020304" pitchFamily="18" charset="0"/>
            </a:endParaRPr>
          </a:p>
        </p:txBody>
      </p:sp>
    </p:spTree>
    <p:extLst>
      <p:ext uri="{BB962C8B-B14F-4D97-AF65-F5344CB8AC3E}">
        <p14:creationId xmlns:p14="http://schemas.microsoft.com/office/powerpoint/2010/main" val="193138279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539552" y="1203540"/>
            <a:ext cx="8208912" cy="4539704"/>
          </a:xfrm>
          <a:prstGeom prst="rect">
            <a:avLst/>
          </a:prstGeom>
        </p:spPr>
        <p:txBody>
          <a:bodyPr wrap="square">
            <a:spAutoFit/>
          </a:bodyPr>
          <a:lstStyle/>
          <a:p>
            <a:r>
              <a:rPr lang="ru-RU" sz="1300" b="1" dirty="0">
                <a:latin typeface="times new roman" panose="02020603050405020304" pitchFamily="18" charset="0"/>
              </a:rPr>
              <a:t>СФК КСП Приморского края-1 (общие) Общие правила проведения контрольного мероприятия</a:t>
            </a:r>
          </a:p>
          <a:p>
            <a:endParaRPr lang="ru-RU" sz="1300" b="1" dirty="0">
              <a:latin typeface="times new roman" panose="02020603050405020304" pitchFamily="18" charset="0"/>
            </a:endParaRPr>
          </a:p>
          <a:p>
            <a:r>
              <a:rPr lang="ru-RU" sz="1300" b="1" dirty="0"/>
              <a:t>Оформление результатов контрольного мероприятия</a:t>
            </a:r>
          </a:p>
          <a:p>
            <a:r>
              <a:rPr lang="ru-RU" sz="1300" b="1" dirty="0"/>
              <a:t> </a:t>
            </a:r>
          </a:p>
          <a:p>
            <a:r>
              <a:rPr lang="ru-RU" sz="1500" b="1" dirty="0"/>
              <a:t>На основе выводов </a:t>
            </a:r>
            <a:r>
              <a:rPr lang="ru-RU" sz="1500" b="1" u="sng" dirty="0"/>
              <a:t>подготавливаются предложения (рекомендации) по устранению выявленных нарушений и недостатков в адрес объектов контрольного мероприятия</a:t>
            </a:r>
            <a:r>
              <a:rPr lang="ru-RU" sz="1500" b="1" dirty="0"/>
              <a:t>, органов государственной власти Приморского края и организаций.</a:t>
            </a:r>
          </a:p>
          <a:p>
            <a:endParaRPr lang="ru-RU" sz="1500" b="1" dirty="0"/>
          </a:p>
          <a:p>
            <a:r>
              <a:rPr lang="ru-RU" sz="1500" b="1" dirty="0"/>
              <a:t>Предложения (рекомендации) должны быть:</a:t>
            </a:r>
          </a:p>
          <a:p>
            <a:r>
              <a:rPr lang="ru-RU" sz="1500" b="1" dirty="0"/>
              <a:t>- направлены на устранение причин выявленных нарушений и недостатков;</a:t>
            </a:r>
          </a:p>
          <a:p>
            <a:r>
              <a:rPr lang="ru-RU" sz="1500" b="1" dirty="0"/>
              <a:t>- ориентированы на принятие объектами контрольного мероприятия конкретных мер по устранению выявленных нарушений и недостатков, выполнение которых можно проверить, оценить или измерить;</a:t>
            </a:r>
          </a:p>
          <a:p>
            <a:pPr marL="285750" indent="-285750">
              <a:buFontTx/>
              <a:buChar char="-"/>
            </a:pPr>
            <a:r>
              <a:rPr lang="ru-RU" sz="1500" b="1" dirty="0"/>
              <a:t>конкретными, сжатыми и простыми по форме и по содержанию.</a:t>
            </a:r>
          </a:p>
          <a:p>
            <a:pPr marL="285750" indent="-285750">
              <a:buFontTx/>
              <a:buChar char="-"/>
            </a:pPr>
            <a:endParaRPr lang="ru-RU" sz="1500" b="1" dirty="0"/>
          </a:p>
          <a:p>
            <a:r>
              <a:rPr lang="ru-RU" sz="1500" b="1" u="sng" dirty="0"/>
              <a:t>Отчет по результатам мероприятия содержит в себе краткое содержание описательной части акта, основные факты, выявленные в ходе мероприятия, и основные выводы. </a:t>
            </a:r>
          </a:p>
          <a:p>
            <a:endParaRPr lang="ru-RU" sz="1500" b="1" u="sng" dirty="0"/>
          </a:p>
          <a:p>
            <a:r>
              <a:rPr lang="ru-RU" sz="1500" b="1" u="sng" dirty="0"/>
              <a:t>Отчет направляется в Законодательное Собрание Приморского края.</a:t>
            </a:r>
            <a:endParaRPr lang="ru-RU" sz="1500" b="1" dirty="0"/>
          </a:p>
          <a:p>
            <a:endParaRPr lang="ru-RU" sz="1200" dirty="0">
              <a:latin typeface="times new roman" panose="02020603050405020304" pitchFamily="18" charset="0"/>
            </a:endParaRPr>
          </a:p>
        </p:txBody>
      </p:sp>
    </p:spTree>
    <p:extLst>
      <p:ext uri="{BB962C8B-B14F-4D97-AF65-F5344CB8AC3E}">
        <p14:creationId xmlns:p14="http://schemas.microsoft.com/office/powerpoint/2010/main" val="229657966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611560" y="1529408"/>
            <a:ext cx="8208912" cy="3739485"/>
          </a:xfrm>
          <a:prstGeom prst="rect">
            <a:avLst/>
          </a:prstGeom>
        </p:spPr>
        <p:txBody>
          <a:bodyPr wrap="square">
            <a:spAutoFit/>
          </a:bodyPr>
          <a:lstStyle/>
          <a:p>
            <a:r>
              <a:rPr lang="ru-RU" sz="1300" b="1" dirty="0">
                <a:latin typeface="times new roman" panose="02020603050405020304" pitchFamily="18" charset="0"/>
              </a:rPr>
              <a:t>СФК КСП Приморского края-1 (общие) Общие правила проведения контрольного мероприятия</a:t>
            </a:r>
          </a:p>
          <a:p>
            <a:endParaRPr lang="ru-RU" sz="1300" b="1" dirty="0">
              <a:latin typeface="times new roman" panose="02020603050405020304" pitchFamily="18" charset="0"/>
            </a:endParaRPr>
          </a:p>
          <a:p>
            <a:r>
              <a:rPr lang="ru-RU" sz="1300" b="1" dirty="0"/>
              <a:t>Оформление результатов контрольного мероприятия</a:t>
            </a:r>
          </a:p>
          <a:p>
            <a:r>
              <a:rPr lang="ru-RU" sz="1300" b="1" dirty="0"/>
              <a:t> </a:t>
            </a:r>
          </a:p>
          <a:p>
            <a:r>
              <a:rPr lang="ru-RU" sz="1600" b="1" dirty="0"/>
              <a:t>В зависимости от результатов контрольных мероприятий наряду с отчетом Контрольно-счётная палата по необходимости подготавливает следующие документы:</a:t>
            </a:r>
          </a:p>
          <a:p>
            <a:pPr marL="285750" indent="-285750">
              <a:buFontTx/>
              <a:buChar char="-"/>
            </a:pPr>
            <a:r>
              <a:rPr lang="ru-RU" sz="1600" b="1" dirty="0"/>
              <a:t>представление;</a:t>
            </a:r>
            <a:endParaRPr lang="en-US" sz="1600" b="1" dirty="0"/>
          </a:p>
          <a:p>
            <a:pPr marL="285750" indent="-285750">
              <a:buFontTx/>
              <a:buChar char="-"/>
            </a:pPr>
            <a:r>
              <a:rPr lang="ru-RU" sz="1600" b="1" dirty="0"/>
              <a:t>предписание;</a:t>
            </a:r>
          </a:p>
          <a:p>
            <a:pPr marL="285750" indent="-285750">
              <a:buFontTx/>
              <a:buChar char="-"/>
            </a:pPr>
            <a:r>
              <a:rPr lang="ru-RU" sz="1600" b="1" dirty="0"/>
              <a:t>информационное письмо;</a:t>
            </a:r>
            <a:endParaRPr lang="en-US" sz="1600" b="1" dirty="0"/>
          </a:p>
          <a:p>
            <a:pPr marL="285750" indent="-285750">
              <a:buFontTx/>
              <a:buChar char="-"/>
            </a:pPr>
            <a:r>
              <a:rPr lang="ru-RU" sz="1600" b="1" dirty="0"/>
              <a:t>обращение в правоохранительные органы.</a:t>
            </a:r>
          </a:p>
          <a:p>
            <a:pPr marL="285750" indent="-285750">
              <a:buFontTx/>
              <a:buChar char="-"/>
            </a:pPr>
            <a:endParaRPr lang="ru-RU" sz="1600" b="1" dirty="0"/>
          </a:p>
          <a:p>
            <a:r>
              <a:rPr lang="ru-RU" sz="1600" b="1" dirty="0"/>
              <a:t>Информация об итогах проведенных мероприятий (отчет) размещается в сети Интернет только после их завершения и утверждения результатов коллегией Контрольно-счётной палаты.</a:t>
            </a:r>
          </a:p>
          <a:p>
            <a:r>
              <a:rPr lang="ru-RU" sz="1300" b="1" dirty="0"/>
              <a:t> </a:t>
            </a:r>
          </a:p>
          <a:p>
            <a:endParaRPr lang="ru-RU" sz="1200" dirty="0">
              <a:latin typeface="times new roman" panose="02020603050405020304" pitchFamily="18" charset="0"/>
            </a:endParaRPr>
          </a:p>
        </p:txBody>
      </p:sp>
    </p:spTree>
    <p:extLst>
      <p:ext uri="{BB962C8B-B14F-4D97-AF65-F5344CB8AC3E}">
        <p14:creationId xmlns:p14="http://schemas.microsoft.com/office/powerpoint/2010/main" val="905424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solidFill>
                <a:schemeClr val="bg1"/>
              </a:solidFill>
              <a:latin typeface="Arial" pitchFamily="34" charset="0"/>
              <a:cs typeface="Arial"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1673678" y="3290708"/>
            <a:ext cx="5796644" cy="1046440"/>
          </a:xfrm>
          <a:prstGeom prst="rect">
            <a:avLst/>
          </a:prstGeom>
        </p:spPr>
        <p:txBody>
          <a:bodyPr wrap="square">
            <a:spAutoFit/>
          </a:bodyPr>
          <a:lstStyle/>
          <a:p>
            <a:pPr algn="ctr"/>
            <a:r>
              <a:rPr lang="ru-RU" sz="2400" b="1" dirty="0">
                <a:solidFill>
                  <a:schemeClr val="tx2">
                    <a:lumMod val="75000"/>
                  </a:schemeClr>
                </a:solidFill>
                <a:latin typeface="Arial" panose="020B0604020202020204" pitchFamily="34" charset="0"/>
                <a:cs typeface="Arial" panose="020B0604020202020204" pitchFamily="34" charset="0"/>
              </a:rPr>
              <a:t>Международные стандарты государственного аудита</a:t>
            </a:r>
          </a:p>
          <a:p>
            <a:pPr algn="ctr"/>
            <a:endParaRPr lang="ru-RU" sz="1400" b="1"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402719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solidFill>
                <a:schemeClr val="bg1"/>
              </a:solidFill>
              <a:latin typeface="Arial" pitchFamily="34" charset="0"/>
              <a:cs typeface="Arial"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467544" y="1305342"/>
            <a:ext cx="8136904" cy="5155257"/>
          </a:xfrm>
          <a:prstGeom prst="rect">
            <a:avLst/>
          </a:prstGeom>
        </p:spPr>
        <p:txBody>
          <a:bodyPr wrap="square">
            <a:spAutoFit/>
          </a:bodyPr>
          <a:lstStyle/>
          <a:p>
            <a:r>
              <a:rPr lang="ru-RU" sz="1400" b="1" dirty="0">
                <a:solidFill>
                  <a:schemeClr val="tx2">
                    <a:lumMod val="75000"/>
                  </a:schemeClr>
                </a:solidFill>
                <a:latin typeface="Arial" panose="020B0604020202020204" pitchFamily="34" charset="0"/>
                <a:cs typeface="Arial" panose="020B0604020202020204" pitchFamily="34" charset="0"/>
              </a:rPr>
              <a:t>Международные стандарты государственного аудита</a:t>
            </a:r>
          </a:p>
          <a:p>
            <a:endParaRPr lang="ru-RU" sz="1400" b="1" dirty="0">
              <a:solidFill>
                <a:schemeClr val="tx2">
                  <a:lumMod val="75000"/>
                </a:schemeClr>
              </a:solidFill>
              <a:latin typeface="Arial" panose="020B060402020202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cs typeface="Arial" panose="020B0604020202020204" pitchFamily="34" charset="0"/>
              </a:rPr>
              <a:t>Крупнейшей международной организацией в области государственного аудит является Международная организация высших органов финансового контроля (ИНТОСАИ/INTOSAI). Организация объединяет высшие органы финансового контроля (или более распространенное название Счетные палаты) в странах ООН. В её членах состоят более 180 стран. </a:t>
            </a:r>
          </a:p>
          <a:p>
            <a:endParaRPr lang="ru-RU" sz="1400" b="1" dirty="0">
              <a:solidFill>
                <a:schemeClr val="tx2">
                  <a:lumMod val="75000"/>
                </a:schemeClr>
              </a:solidFill>
              <a:latin typeface="Arial" panose="020B060402020202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cs typeface="Arial" panose="020B0604020202020204" pitchFamily="34" charset="0"/>
              </a:rPr>
              <a:t>Счетная палата России стала членом ИНТОСАИ в 1995 году.</a:t>
            </a:r>
          </a:p>
          <a:p>
            <a:endParaRPr lang="ru-RU" sz="1400" b="1" dirty="0">
              <a:solidFill>
                <a:schemeClr val="tx2">
                  <a:lumMod val="75000"/>
                </a:schemeClr>
              </a:solidFill>
              <a:latin typeface="Arial" panose="020B060402020202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cs typeface="Arial" panose="020B0604020202020204" pitchFamily="34" charset="0"/>
              </a:rPr>
              <a:t>В рамках этой организации были разработаны </a:t>
            </a:r>
            <a:r>
              <a:rPr lang="ru-RU" sz="1400" b="1" u="sng" dirty="0">
                <a:solidFill>
                  <a:schemeClr val="tx2">
                    <a:lumMod val="75000"/>
                  </a:schemeClr>
                </a:solidFill>
                <a:latin typeface="Arial" panose="020B0604020202020204" pitchFamily="34" charset="0"/>
                <a:cs typeface="Arial" panose="020B0604020202020204" pitchFamily="34" charset="0"/>
              </a:rPr>
              <a:t>Международные стандарты высших органов финансового контроля (ISSAI). </a:t>
            </a:r>
            <a:r>
              <a:rPr lang="ru-RU" sz="1400" b="1" dirty="0">
                <a:solidFill>
                  <a:schemeClr val="tx2">
                    <a:lumMod val="75000"/>
                  </a:schemeClr>
                </a:solidFill>
                <a:latin typeface="Arial" panose="020B0604020202020204" pitchFamily="34" charset="0"/>
                <a:cs typeface="Arial" panose="020B0604020202020204" pitchFamily="34" charset="0"/>
              </a:rPr>
              <a:t>Общая структура аудиторских стандартов для ИНТОСАИ была сформирована на основании </a:t>
            </a:r>
            <a:r>
              <a:rPr lang="ru-RU" sz="1400" b="1" dirty="0" err="1">
                <a:solidFill>
                  <a:schemeClr val="tx2">
                    <a:lumMod val="75000"/>
                  </a:schemeClr>
                </a:solidFill>
                <a:latin typeface="Arial" panose="020B0604020202020204" pitchFamily="34" charset="0"/>
                <a:cs typeface="Arial" panose="020B0604020202020204" pitchFamily="34" charset="0"/>
              </a:rPr>
              <a:t>Лимской</a:t>
            </a:r>
            <a:r>
              <a:rPr lang="ru-RU" sz="1400" b="1" dirty="0">
                <a:solidFill>
                  <a:schemeClr val="tx2">
                    <a:lumMod val="75000"/>
                  </a:schemeClr>
                </a:solidFill>
                <a:latin typeface="Arial" panose="020B0604020202020204" pitchFamily="34" charset="0"/>
                <a:cs typeface="Arial" panose="020B0604020202020204" pitchFamily="34" charset="0"/>
              </a:rPr>
              <a:t>, Мексиканской и Токийской деклараций, выступлений и отчетов, принятых на различных конгрессах ИНТОСАИ </a:t>
            </a:r>
            <a:r>
              <a:rPr lang="en-US" sz="1400" b="1" dirty="0">
                <a:solidFill>
                  <a:schemeClr val="tx2">
                    <a:lumMod val="75000"/>
                  </a:schemeClr>
                </a:solidFill>
                <a:latin typeface="Arial" panose="020B0604020202020204" pitchFamily="34" charset="0"/>
                <a:cs typeface="Arial" panose="020B0604020202020204" pitchFamily="34" charset="0"/>
              </a:rPr>
              <a:t>The International Standards of Supreme Audit Institutions (ISSAI)</a:t>
            </a:r>
            <a:endParaRPr lang="ru-RU" sz="1400" b="1" dirty="0">
              <a:solidFill>
                <a:schemeClr val="tx2">
                  <a:lumMod val="75000"/>
                </a:schemeClr>
              </a:solidFill>
              <a:latin typeface="Arial" panose="020B0604020202020204" pitchFamily="34" charset="0"/>
              <a:cs typeface="Arial" panose="020B0604020202020204" pitchFamily="34" charset="0"/>
            </a:endParaRPr>
          </a:p>
          <a:p>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indent="450215" algn="just">
              <a:lnSpc>
                <a:spcPct val="150000"/>
              </a:lnSpc>
              <a:spcAft>
                <a:spcPts val="0"/>
              </a:spcAft>
            </a:pPr>
            <a:r>
              <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Аудиторские стандарты ИНТОСАИ состоят из четырех частей:</a:t>
            </a:r>
            <a:endPar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50000"/>
              </a:lnSpc>
              <a:spcAft>
                <a:spcPts val="0"/>
              </a:spcAft>
              <a:buFont typeface="Symbol" panose="05050102010706020507" pitchFamily="18" charset="2"/>
              <a:buChar char=""/>
            </a:pPr>
            <a:r>
              <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Основные принципы (</a:t>
            </a:r>
            <a:r>
              <a:rPr lang="ru-RU" sz="1400" b="1" dirty="0" err="1">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Founding</a:t>
            </a:r>
            <a:r>
              <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 </a:t>
            </a:r>
            <a:r>
              <a:rPr lang="ru-RU" sz="1400" b="1" dirty="0" err="1">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Principles</a:t>
            </a:r>
            <a:r>
              <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a:t>
            </a:r>
          </a:p>
          <a:p>
            <a:pPr marL="342900" lvl="0" indent="-342900" algn="just">
              <a:lnSpc>
                <a:spcPct val="150000"/>
              </a:lnSpc>
              <a:spcAft>
                <a:spcPts val="0"/>
              </a:spcAft>
              <a:buFont typeface="Symbol" panose="05050102010706020507" pitchFamily="18" charset="2"/>
              <a:buChar char=""/>
            </a:pPr>
            <a:r>
              <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Общие стандарты</a:t>
            </a:r>
            <a:r>
              <a:rPr lang="en-US"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 (Prerequisites for the Functioning of SAIs);</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50000"/>
              </a:lnSpc>
              <a:spcAft>
                <a:spcPts val="0"/>
              </a:spcAft>
              <a:buFont typeface="Symbol" panose="05050102010706020507" pitchFamily="18" charset="2"/>
              <a:buChar char=""/>
            </a:pPr>
            <a:r>
              <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Стандарты исследовательской работы (</a:t>
            </a:r>
            <a:r>
              <a:rPr lang="ru-RU" sz="1400" b="1" dirty="0" err="1">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Fundamental</a:t>
            </a:r>
            <a:r>
              <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 </a:t>
            </a:r>
            <a:r>
              <a:rPr lang="ru-RU" sz="1400" b="1" dirty="0" err="1">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Auditing</a:t>
            </a:r>
            <a:r>
              <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 </a:t>
            </a:r>
            <a:r>
              <a:rPr lang="ru-RU" sz="1400" b="1" dirty="0" err="1">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Principles</a:t>
            </a:r>
            <a:r>
              <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a:t>
            </a:r>
          </a:p>
          <a:p>
            <a:pPr marL="342900" lvl="0" indent="-342900" algn="just">
              <a:lnSpc>
                <a:spcPct val="150000"/>
              </a:lnSpc>
              <a:spcAft>
                <a:spcPts val="1000"/>
              </a:spcAft>
              <a:buFont typeface="Symbol" panose="05050102010706020507" pitchFamily="18" charset="2"/>
              <a:buChar char=""/>
            </a:pPr>
            <a:r>
              <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Стандарты отчетности (</a:t>
            </a:r>
            <a:r>
              <a:rPr lang="ru-RU" sz="1400" b="1" dirty="0" err="1">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Auditing</a:t>
            </a:r>
            <a:r>
              <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 </a:t>
            </a:r>
            <a:r>
              <a:rPr lang="ru-RU" sz="1400" b="1" dirty="0" err="1">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Guidelines</a:t>
            </a:r>
            <a:r>
              <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a:t>
            </a:r>
            <a:endParaRPr lang="ru-RU" sz="1400" b="1" dirty="0">
              <a:solidFill>
                <a:schemeClr val="tx2">
                  <a:lumMod val="75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5237013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solidFill>
                <a:schemeClr val="bg1"/>
              </a:solidFill>
              <a:latin typeface="Arial" pitchFamily="34" charset="0"/>
              <a:cs typeface="Arial"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467544" y="1305342"/>
            <a:ext cx="8352928" cy="5093702"/>
          </a:xfrm>
          <a:prstGeom prst="rect">
            <a:avLst/>
          </a:prstGeom>
        </p:spPr>
        <p:txBody>
          <a:bodyPr wrap="square">
            <a:spAutoFit/>
          </a:bodyPr>
          <a:lstStyle/>
          <a:p>
            <a:r>
              <a:rPr lang="ru-RU" sz="1300" dirty="0">
                <a:solidFill>
                  <a:schemeClr val="tx2">
                    <a:lumMod val="75000"/>
                  </a:schemeClr>
                </a:solidFill>
                <a:latin typeface="Arial" panose="020B0604020202020204" pitchFamily="34" charset="0"/>
                <a:cs typeface="Arial" panose="020B0604020202020204" pitchFamily="34" charset="0"/>
              </a:rPr>
              <a:t>Международные стандарты государственного аудита</a:t>
            </a:r>
          </a:p>
          <a:p>
            <a:endParaRPr lang="ru-RU" sz="1300" dirty="0">
              <a:solidFill>
                <a:schemeClr val="tx2">
                  <a:lumMod val="75000"/>
                </a:schemeClr>
              </a:solidFill>
              <a:latin typeface="Arial" panose="020B0604020202020204" pitchFamily="34" charset="0"/>
              <a:cs typeface="Arial" panose="020B0604020202020204" pitchFamily="34" charset="0"/>
            </a:endParaRPr>
          </a:p>
          <a:p>
            <a:r>
              <a:rPr lang="ru-RU" sz="1300" dirty="0">
                <a:solidFill>
                  <a:schemeClr val="tx2">
                    <a:lumMod val="75000"/>
                  </a:schemeClr>
                </a:solidFill>
                <a:latin typeface="Arial" panose="020B0604020202020204" pitchFamily="34" charset="0"/>
                <a:cs typeface="Arial" panose="020B0604020202020204" pitchFamily="34" charset="0"/>
              </a:rPr>
              <a:t>Основные принципы представлены в </a:t>
            </a:r>
            <a:r>
              <a:rPr lang="ru-RU" sz="1300" dirty="0" err="1">
                <a:solidFill>
                  <a:schemeClr val="tx2">
                    <a:lumMod val="75000"/>
                  </a:schemeClr>
                </a:solidFill>
                <a:latin typeface="Arial" panose="020B0604020202020204" pitchFamily="34" charset="0"/>
                <a:cs typeface="Arial" panose="020B0604020202020204" pitchFamily="34" charset="0"/>
              </a:rPr>
              <a:t>Лимской</a:t>
            </a:r>
            <a:r>
              <a:rPr lang="ru-RU" sz="1300" dirty="0">
                <a:solidFill>
                  <a:schemeClr val="tx2">
                    <a:lumMod val="75000"/>
                  </a:schemeClr>
                </a:solidFill>
                <a:latin typeface="Arial" panose="020B0604020202020204" pitchFamily="34" charset="0"/>
                <a:cs typeface="Arial" panose="020B0604020202020204" pitchFamily="34" charset="0"/>
              </a:rPr>
              <a:t> декларации. Этот документ, принятый в 1977 году, описывает основные принципы организации и работы высших органов государственного аудита. Основные положения этого документа реализуются во всех странах-участниках ИНТОСАИ. </a:t>
            </a:r>
            <a:r>
              <a:rPr lang="ru-RU" sz="1300" u="sng" dirty="0">
                <a:solidFill>
                  <a:schemeClr val="tx2">
                    <a:lumMod val="75000"/>
                  </a:schemeClr>
                </a:solidFill>
                <a:latin typeface="Arial" panose="020B0604020202020204" pitchFamily="34" charset="0"/>
                <a:cs typeface="Arial" panose="020B0604020202020204" pitchFamily="34" charset="0"/>
              </a:rPr>
              <a:t>В Российской Федерации данные положения окончательно были закреплены законодательно и в полном объеме в Федеральном законе Российской Федерации от 5 апреля 2013 г. № 41-ФЗ "О Счетной палате Российской Федерации".</a:t>
            </a:r>
          </a:p>
          <a:p>
            <a:endParaRPr lang="ru-RU" sz="1300" dirty="0">
              <a:solidFill>
                <a:schemeClr val="tx2">
                  <a:lumMod val="75000"/>
                </a:schemeClr>
              </a:solidFill>
              <a:latin typeface="Arial" panose="020B0604020202020204" pitchFamily="34" charset="0"/>
              <a:cs typeface="Arial" panose="020B0604020202020204" pitchFamily="34" charset="0"/>
            </a:endParaRPr>
          </a:p>
          <a:p>
            <a:r>
              <a:rPr lang="ru-RU" sz="1300" dirty="0">
                <a:solidFill>
                  <a:schemeClr val="tx2">
                    <a:lumMod val="75000"/>
                  </a:schemeClr>
                </a:solidFill>
                <a:latin typeface="Arial" panose="020B0604020202020204" pitchFamily="34" charset="0"/>
                <a:cs typeface="Arial" panose="020B0604020202020204" pitchFamily="34" charset="0"/>
              </a:rPr>
              <a:t>Общие стандарты представлены некоторыми методологическими документами и соглашениями международного уровня. К ним относятся: Мексиканская декларация, Этический кодекс аудиторов, а также формализованные требования к независимости, честности и прозрачности деятельности органов государственного аудита.</a:t>
            </a:r>
          </a:p>
          <a:p>
            <a:endParaRPr lang="ru-RU" sz="1300" dirty="0">
              <a:solidFill>
                <a:schemeClr val="tx2">
                  <a:lumMod val="75000"/>
                </a:schemeClr>
              </a:solidFill>
              <a:latin typeface="Arial" panose="020B0604020202020204" pitchFamily="34" charset="0"/>
              <a:cs typeface="Arial" panose="020B0604020202020204" pitchFamily="34" charset="0"/>
            </a:endParaRPr>
          </a:p>
          <a:p>
            <a:r>
              <a:rPr lang="ru-RU" sz="1300" u="sng" dirty="0">
                <a:solidFill>
                  <a:schemeClr val="tx2">
                    <a:lumMod val="75000"/>
                  </a:schemeClr>
                </a:solidFill>
                <a:latin typeface="Arial" panose="020B0604020202020204" pitchFamily="34" charset="0"/>
                <a:cs typeface="Arial" panose="020B0604020202020204" pitchFamily="34" charset="0"/>
              </a:rPr>
              <a:t>Стандарты исследовательской работы </a:t>
            </a:r>
            <a:r>
              <a:rPr lang="ru-RU" sz="1300" dirty="0">
                <a:solidFill>
                  <a:schemeClr val="tx2">
                    <a:lumMod val="75000"/>
                  </a:schemeClr>
                </a:solidFill>
                <a:latin typeface="Arial" panose="020B0604020202020204" pitchFamily="34" charset="0"/>
                <a:cs typeface="Arial" panose="020B0604020202020204" pitchFamily="34" charset="0"/>
              </a:rPr>
              <a:t>описывают основные методологические принципы построения системы государственного аудита. На этом уровне существует четыре стандарта</a:t>
            </a:r>
            <a:r>
              <a:rPr lang="en-US" sz="1300" dirty="0">
                <a:solidFill>
                  <a:schemeClr val="tx2">
                    <a:lumMod val="75000"/>
                  </a:schemeClr>
                </a:solidFill>
                <a:latin typeface="Arial" panose="020B0604020202020204" pitchFamily="34" charset="0"/>
                <a:cs typeface="Arial" panose="020B0604020202020204" pitchFamily="34" charset="0"/>
              </a:rPr>
              <a:t>:</a:t>
            </a:r>
            <a:endParaRPr lang="ru-RU" sz="1300" dirty="0">
              <a:solidFill>
                <a:schemeClr val="tx2">
                  <a:lumMod val="75000"/>
                </a:schemeClr>
              </a:solidFill>
              <a:latin typeface="Arial" panose="020B0604020202020204" pitchFamily="34" charset="0"/>
              <a:cs typeface="Arial" panose="020B0604020202020204" pitchFamily="34" charset="0"/>
            </a:endParaRPr>
          </a:p>
          <a:p>
            <a:pPr lvl="0"/>
            <a:r>
              <a:rPr lang="en-US" sz="1300" dirty="0">
                <a:solidFill>
                  <a:schemeClr val="tx2">
                    <a:lumMod val="75000"/>
                  </a:schemeClr>
                </a:solidFill>
                <a:latin typeface="Arial" panose="020B0604020202020204" pitchFamily="34" charset="0"/>
                <a:cs typeface="Arial" panose="020B0604020202020204" pitchFamily="34" charset="0"/>
              </a:rPr>
              <a:t>ISSAI 100 – Basic Principles in Government Auditing;</a:t>
            </a:r>
            <a:endParaRPr lang="ru-RU" sz="1300" dirty="0">
              <a:solidFill>
                <a:schemeClr val="tx2">
                  <a:lumMod val="75000"/>
                </a:schemeClr>
              </a:solidFill>
              <a:latin typeface="Arial" panose="020B0604020202020204" pitchFamily="34" charset="0"/>
              <a:cs typeface="Arial" panose="020B0604020202020204" pitchFamily="34" charset="0"/>
            </a:endParaRPr>
          </a:p>
          <a:p>
            <a:pPr lvl="0"/>
            <a:r>
              <a:rPr lang="en-US" sz="1300" dirty="0">
                <a:solidFill>
                  <a:schemeClr val="tx2">
                    <a:lumMod val="75000"/>
                  </a:schemeClr>
                </a:solidFill>
                <a:latin typeface="Arial" panose="020B0604020202020204" pitchFamily="34" charset="0"/>
                <a:cs typeface="Arial" panose="020B0604020202020204" pitchFamily="34" charset="0"/>
              </a:rPr>
              <a:t>ISSAI 200 – General standards in Government Auditing and standards with ethical significance;</a:t>
            </a:r>
            <a:endParaRPr lang="ru-RU" sz="1300" dirty="0">
              <a:solidFill>
                <a:schemeClr val="tx2">
                  <a:lumMod val="75000"/>
                </a:schemeClr>
              </a:solidFill>
              <a:latin typeface="Arial" panose="020B0604020202020204" pitchFamily="34" charset="0"/>
              <a:cs typeface="Arial" panose="020B0604020202020204" pitchFamily="34" charset="0"/>
            </a:endParaRPr>
          </a:p>
          <a:p>
            <a:pPr lvl="0"/>
            <a:r>
              <a:rPr lang="en-US" sz="1300" dirty="0">
                <a:solidFill>
                  <a:schemeClr val="tx2">
                    <a:lumMod val="75000"/>
                  </a:schemeClr>
                </a:solidFill>
                <a:latin typeface="Arial" panose="020B0604020202020204" pitchFamily="34" charset="0"/>
                <a:cs typeface="Arial" panose="020B0604020202020204" pitchFamily="34" charset="0"/>
              </a:rPr>
              <a:t>ISSAI 300 – Field Standards in Government Auditing;</a:t>
            </a:r>
            <a:endParaRPr lang="ru-RU" sz="1300" dirty="0">
              <a:solidFill>
                <a:schemeClr val="tx2">
                  <a:lumMod val="75000"/>
                </a:schemeClr>
              </a:solidFill>
              <a:latin typeface="Arial" panose="020B0604020202020204" pitchFamily="34" charset="0"/>
              <a:cs typeface="Arial" panose="020B0604020202020204" pitchFamily="34" charset="0"/>
            </a:endParaRPr>
          </a:p>
          <a:p>
            <a:pPr lvl="0"/>
            <a:r>
              <a:rPr lang="en-US" sz="1300" dirty="0">
                <a:solidFill>
                  <a:schemeClr val="tx2">
                    <a:lumMod val="75000"/>
                  </a:schemeClr>
                </a:solidFill>
                <a:latin typeface="Arial" panose="020B0604020202020204" pitchFamily="34" charset="0"/>
                <a:cs typeface="Arial" panose="020B0604020202020204" pitchFamily="34" charset="0"/>
              </a:rPr>
              <a:t>ISSAI 400 – Reporting standards in Government Auditing.</a:t>
            </a:r>
            <a:endParaRPr lang="ru-RU" sz="1300" dirty="0">
              <a:solidFill>
                <a:schemeClr val="tx2">
                  <a:lumMod val="75000"/>
                </a:schemeClr>
              </a:solidFill>
              <a:latin typeface="Arial" panose="020B0604020202020204" pitchFamily="34" charset="0"/>
              <a:cs typeface="Arial" panose="020B0604020202020204" pitchFamily="34" charset="0"/>
            </a:endParaRPr>
          </a:p>
          <a:p>
            <a:pPr lvl="0"/>
            <a:endParaRPr lang="ru-RU" sz="1300" dirty="0">
              <a:solidFill>
                <a:schemeClr val="tx2">
                  <a:lumMod val="75000"/>
                </a:schemeClr>
              </a:solidFill>
              <a:latin typeface="Arial" panose="020B0604020202020204" pitchFamily="34" charset="0"/>
              <a:cs typeface="Arial" panose="020B0604020202020204" pitchFamily="34" charset="0"/>
            </a:endParaRPr>
          </a:p>
          <a:p>
            <a:r>
              <a:rPr lang="ru-RU" sz="1300" dirty="0">
                <a:solidFill>
                  <a:schemeClr val="tx2">
                    <a:lumMod val="75000"/>
                  </a:schemeClr>
                </a:solidFill>
                <a:latin typeface="Arial" panose="020B0604020202020204" pitchFamily="34" charset="0"/>
                <a:cs typeface="Arial" panose="020B0604020202020204" pitchFamily="34" charset="0"/>
              </a:rPr>
              <a:t>Наиболее важным среди них является</a:t>
            </a:r>
            <a:r>
              <a:rPr lang="en-US" sz="1300" dirty="0">
                <a:solidFill>
                  <a:schemeClr val="tx2">
                    <a:lumMod val="75000"/>
                  </a:schemeClr>
                </a:solidFill>
                <a:latin typeface="Arial" panose="020B0604020202020204" pitchFamily="34" charset="0"/>
                <a:cs typeface="Arial" panose="020B0604020202020204" pitchFamily="34" charset="0"/>
              </a:rPr>
              <a:t> ISSAI 100 (Basic Principles in Government Auditing). </a:t>
            </a:r>
            <a:r>
              <a:rPr lang="ru-RU" sz="1300" dirty="0">
                <a:solidFill>
                  <a:schemeClr val="tx2">
                    <a:lumMod val="75000"/>
                  </a:schemeClr>
                </a:solidFill>
                <a:latin typeface="Arial" panose="020B0604020202020204" pitchFamily="34" charset="0"/>
                <a:cs typeface="Arial" panose="020B0604020202020204" pitchFamily="34" charset="0"/>
              </a:rPr>
              <a:t>Согласно этому стандарту государственный аудит включает в себя </a:t>
            </a:r>
            <a:r>
              <a:rPr lang="ru-RU" sz="1300" u="sng" dirty="0">
                <a:solidFill>
                  <a:schemeClr val="tx2">
                    <a:lumMod val="75000"/>
                  </a:schemeClr>
                </a:solidFill>
                <a:latin typeface="Arial" panose="020B0604020202020204" pitchFamily="34" charset="0"/>
                <a:cs typeface="Arial" panose="020B0604020202020204" pitchFamily="34" charset="0"/>
              </a:rPr>
              <a:t>аудит правильности и аудит эффективности </a:t>
            </a:r>
            <a:r>
              <a:rPr lang="ru-RU" sz="1300" dirty="0">
                <a:solidFill>
                  <a:schemeClr val="tx2">
                    <a:lumMod val="75000"/>
                  </a:schemeClr>
                </a:solidFill>
                <a:latin typeface="Arial" panose="020B0604020202020204" pitchFamily="34" charset="0"/>
                <a:cs typeface="Arial" panose="020B0604020202020204" pitchFamily="34" charset="0"/>
              </a:rPr>
              <a:t>ISSAI 1 - </a:t>
            </a:r>
            <a:r>
              <a:rPr lang="ru-RU" sz="1300" dirty="0" err="1">
                <a:solidFill>
                  <a:schemeClr val="tx2">
                    <a:lumMod val="75000"/>
                  </a:schemeClr>
                </a:solidFill>
                <a:latin typeface="Arial" panose="020B0604020202020204" pitchFamily="34" charset="0"/>
                <a:cs typeface="Arial" panose="020B0604020202020204" pitchFamily="34" charset="0"/>
              </a:rPr>
              <a:t>The</a:t>
            </a:r>
            <a:r>
              <a:rPr lang="ru-RU" sz="1300" dirty="0">
                <a:solidFill>
                  <a:schemeClr val="tx2">
                    <a:lumMod val="75000"/>
                  </a:schemeClr>
                </a:solidFill>
                <a:latin typeface="Arial" panose="020B0604020202020204" pitchFamily="34" charset="0"/>
                <a:cs typeface="Arial" panose="020B0604020202020204" pitchFamily="34" charset="0"/>
              </a:rPr>
              <a:t> </a:t>
            </a:r>
            <a:r>
              <a:rPr lang="ru-RU" sz="1300" dirty="0" err="1">
                <a:solidFill>
                  <a:schemeClr val="tx2">
                    <a:lumMod val="75000"/>
                  </a:schemeClr>
                </a:solidFill>
                <a:latin typeface="Arial" panose="020B0604020202020204" pitchFamily="34" charset="0"/>
                <a:cs typeface="Arial" panose="020B0604020202020204" pitchFamily="34" charset="0"/>
              </a:rPr>
              <a:t>Lima</a:t>
            </a:r>
            <a:r>
              <a:rPr lang="ru-RU" sz="1300" dirty="0">
                <a:solidFill>
                  <a:schemeClr val="tx2">
                    <a:lumMod val="75000"/>
                  </a:schemeClr>
                </a:solidFill>
                <a:latin typeface="Arial" panose="020B0604020202020204" pitchFamily="34" charset="0"/>
                <a:cs typeface="Arial" panose="020B0604020202020204" pitchFamily="34" charset="0"/>
              </a:rPr>
              <a:t> </a:t>
            </a:r>
            <a:r>
              <a:rPr lang="ru-RU" sz="1300" dirty="0" err="1">
                <a:solidFill>
                  <a:schemeClr val="tx2">
                    <a:lumMod val="75000"/>
                  </a:schemeClr>
                </a:solidFill>
                <a:latin typeface="Arial" panose="020B0604020202020204" pitchFamily="34" charset="0"/>
                <a:cs typeface="Arial" panose="020B0604020202020204" pitchFamily="34" charset="0"/>
              </a:rPr>
              <a:t>Declaration</a:t>
            </a:r>
            <a:r>
              <a:rPr lang="ru-RU" sz="1300" dirty="0">
                <a:solidFill>
                  <a:schemeClr val="tx2">
                    <a:lumMod val="75000"/>
                  </a:schemeClr>
                </a:solidFill>
                <a:latin typeface="Arial" panose="020B0604020202020204" pitchFamily="34" charset="0"/>
                <a:cs typeface="Arial" panose="020B0604020202020204" pitchFamily="34" charset="0"/>
              </a:rPr>
              <a:t> </a:t>
            </a:r>
          </a:p>
          <a:p>
            <a:endParaRPr lang="en-US" sz="1300"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587498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solidFill>
                <a:schemeClr val="bg1"/>
              </a:solidFill>
              <a:latin typeface="Arial" pitchFamily="34" charset="0"/>
              <a:cs typeface="Arial"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467544" y="1305342"/>
            <a:ext cx="8280920" cy="5278368"/>
          </a:xfrm>
          <a:prstGeom prst="rect">
            <a:avLst/>
          </a:prstGeom>
        </p:spPr>
        <p:txBody>
          <a:bodyPr wrap="square">
            <a:spAutoFit/>
          </a:bodyPr>
          <a:lstStyle/>
          <a:p>
            <a:r>
              <a:rPr lang="ru-RU" sz="1300" dirty="0">
                <a:solidFill>
                  <a:schemeClr val="tx2">
                    <a:lumMod val="75000"/>
                  </a:schemeClr>
                </a:solidFill>
                <a:latin typeface="Arial" panose="020B0604020202020204" pitchFamily="34" charset="0"/>
                <a:cs typeface="Arial" panose="020B0604020202020204" pitchFamily="34" charset="0"/>
              </a:rPr>
              <a:t>Международные стандарты государственного аудита</a:t>
            </a:r>
          </a:p>
          <a:p>
            <a:endParaRPr lang="ru-RU" sz="1300" dirty="0">
              <a:solidFill>
                <a:schemeClr val="tx2">
                  <a:lumMod val="75000"/>
                </a:schemeClr>
              </a:solidFill>
              <a:latin typeface="Arial" panose="020B0604020202020204" pitchFamily="34" charset="0"/>
              <a:cs typeface="Arial" panose="020B0604020202020204" pitchFamily="34" charset="0"/>
            </a:endParaRPr>
          </a:p>
          <a:p>
            <a:r>
              <a:rPr lang="ru-RU" sz="1300" u="sng" dirty="0">
                <a:solidFill>
                  <a:schemeClr val="tx2">
                    <a:lumMod val="75000"/>
                  </a:schemeClr>
                </a:solidFill>
                <a:latin typeface="Arial" panose="020B0604020202020204" pitchFamily="34" charset="0"/>
                <a:cs typeface="Arial" panose="020B0604020202020204" pitchFamily="34" charset="0"/>
              </a:rPr>
              <a:t>Аудит правильности </a:t>
            </a:r>
            <a:r>
              <a:rPr lang="ru-RU" sz="1300" dirty="0">
                <a:solidFill>
                  <a:schemeClr val="tx2">
                    <a:lumMod val="75000"/>
                  </a:schemeClr>
                </a:solidFill>
                <a:latin typeface="Arial" panose="020B0604020202020204" pitchFamily="34" charset="0"/>
                <a:cs typeface="Arial" panose="020B0604020202020204" pitchFamily="34" charset="0"/>
              </a:rPr>
              <a:t>охватывает следующие области:</a:t>
            </a:r>
          </a:p>
          <a:p>
            <a:pPr marL="285750" lvl="0" indent="-285750">
              <a:buFont typeface="Wingdings" panose="05000000000000000000" pitchFamily="2" charset="2"/>
              <a:buChar char="§"/>
            </a:pPr>
            <a:r>
              <a:rPr lang="ru-RU" sz="1300" dirty="0">
                <a:solidFill>
                  <a:schemeClr val="tx2">
                    <a:lumMod val="75000"/>
                  </a:schemeClr>
                </a:solidFill>
                <a:latin typeface="Arial" panose="020B0604020202020204" pitchFamily="34" charset="0"/>
                <a:cs typeface="Arial" panose="020B0604020202020204" pitchFamily="34" charset="0"/>
              </a:rPr>
              <a:t>аттестация финансовой отчетности подотчетных организаций, включая проверку и оценку финансовой документации, и дачу заключений по финансовой отчетности;</a:t>
            </a:r>
          </a:p>
          <a:p>
            <a:pPr marL="285750" lvl="0" indent="-285750">
              <a:buFont typeface="Wingdings" panose="05000000000000000000" pitchFamily="2" charset="2"/>
              <a:buChar char="§"/>
            </a:pPr>
            <a:r>
              <a:rPr lang="ru-RU" sz="1300" dirty="0">
                <a:solidFill>
                  <a:schemeClr val="tx2">
                    <a:lumMod val="75000"/>
                  </a:schemeClr>
                </a:solidFill>
                <a:latin typeface="Arial" panose="020B0604020202020204" pitchFamily="34" charset="0"/>
                <a:cs typeface="Arial" panose="020B0604020202020204" pitchFamily="34" charset="0"/>
              </a:rPr>
              <a:t>аттестация финансовой отчетности государственного управления в целом;</a:t>
            </a:r>
          </a:p>
          <a:p>
            <a:pPr marL="285750" lvl="0" indent="-285750">
              <a:buFont typeface="Wingdings" panose="05000000000000000000" pitchFamily="2" charset="2"/>
              <a:buChar char="§"/>
            </a:pPr>
            <a:r>
              <a:rPr lang="ru-RU" sz="1300" dirty="0">
                <a:solidFill>
                  <a:schemeClr val="tx2">
                    <a:lumMod val="75000"/>
                  </a:schemeClr>
                </a:solidFill>
                <a:latin typeface="Arial" panose="020B0604020202020204" pitchFamily="34" charset="0"/>
                <a:cs typeface="Arial" panose="020B0604020202020204" pitchFamily="34" charset="0"/>
              </a:rPr>
              <a:t>аудит финансовых систем и транзакций, включая оценку соответствия применимым законодательным и иным нормам;</a:t>
            </a:r>
          </a:p>
          <a:p>
            <a:pPr marL="285750" lvl="0" indent="-285750">
              <a:buFont typeface="Wingdings" panose="05000000000000000000" pitchFamily="2" charset="2"/>
              <a:buChar char="§"/>
            </a:pPr>
            <a:r>
              <a:rPr lang="ru-RU" sz="1300" dirty="0">
                <a:solidFill>
                  <a:schemeClr val="tx2">
                    <a:lumMod val="75000"/>
                  </a:schemeClr>
                </a:solidFill>
                <a:latin typeface="Arial" panose="020B0604020202020204" pitchFamily="34" charset="0"/>
                <a:cs typeface="Arial" panose="020B0604020202020204" pitchFamily="34" charset="0"/>
              </a:rPr>
              <a:t>аудит систем внутреннего контроля и внутреннего аудита;</a:t>
            </a:r>
          </a:p>
          <a:p>
            <a:pPr marL="285750" lvl="0" indent="-285750">
              <a:buFont typeface="Wingdings" panose="05000000000000000000" pitchFamily="2" charset="2"/>
              <a:buChar char="§"/>
            </a:pPr>
            <a:r>
              <a:rPr lang="ru-RU" sz="1300" dirty="0">
                <a:solidFill>
                  <a:schemeClr val="tx2">
                    <a:lumMod val="75000"/>
                  </a:schemeClr>
                </a:solidFill>
                <a:latin typeface="Arial" panose="020B0604020202020204" pitchFamily="34" charset="0"/>
                <a:cs typeface="Arial" panose="020B0604020202020204" pitchFamily="34" charset="0"/>
              </a:rPr>
              <a:t>аудит соблюдения этических принципов и добросовестного подхода при принятии административных решений в рамках проверяемой организации;</a:t>
            </a:r>
          </a:p>
          <a:p>
            <a:pPr marL="285750" lvl="0" indent="-285750">
              <a:buFont typeface="Wingdings" panose="05000000000000000000" pitchFamily="2" charset="2"/>
              <a:buChar char="§"/>
            </a:pPr>
            <a:r>
              <a:rPr lang="ru-RU" sz="1300" dirty="0">
                <a:solidFill>
                  <a:schemeClr val="tx2">
                    <a:lumMod val="75000"/>
                  </a:schemeClr>
                </a:solidFill>
                <a:latin typeface="Arial" panose="020B0604020202020204" pitchFamily="34" charset="0"/>
                <a:cs typeface="Arial" panose="020B0604020202020204" pitchFamily="34" charset="0"/>
              </a:rPr>
              <a:t>информирование о любых иных вопросах, возникающих из аудита или связанных с ним, о которых высшие органы финансового контроля посчитает необходимым сообщить.</a:t>
            </a:r>
          </a:p>
          <a:p>
            <a:r>
              <a:rPr lang="ru-RU" sz="1300" dirty="0">
                <a:solidFill>
                  <a:schemeClr val="tx2">
                    <a:lumMod val="75000"/>
                  </a:schemeClr>
                </a:solidFill>
                <a:latin typeface="Arial" panose="020B0604020202020204" pitchFamily="34" charset="0"/>
                <a:cs typeface="Arial" panose="020B0604020202020204" pitchFamily="34" charset="0"/>
              </a:rPr>
              <a:t> </a:t>
            </a:r>
          </a:p>
          <a:p>
            <a:r>
              <a:rPr lang="ru-RU" sz="1300" dirty="0">
                <a:solidFill>
                  <a:schemeClr val="tx2">
                    <a:lumMod val="75000"/>
                  </a:schemeClr>
                </a:solidFill>
                <a:latin typeface="Arial" panose="020B0604020202020204" pitchFamily="34" charset="0"/>
                <a:cs typeface="Arial" panose="020B0604020202020204" pitchFamily="34" charset="0"/>
              </a:rPr>
              <a:t>Согласно Стандартам аудита ИНТОСАИ, </a:t>
            </a:r>
            <a:r>
              <a:rPr lang="ru-RU" sz="1300" u="sng" dirty="0">
                <a:solidFill>
                  <a:schemeClr val="tx2">
                    <a:lumMod val="75000"/>
                  </a:schemeClr>
                </a:solidFill>
                <a:latin typeface="Arial" panose="020B0604020202020204" pitchFamily="34" charset="0"/>
                <a:cs typeface="Arial" panose="020B0604020202020204" pitchFamily="34" charset="0"/>
              </a:rPr>
              <a:t>аудит эффективности </a:t>
            </a:r>
            <a:r>
              <a:rPr lang="ru-RU" sz="1300" dirty="0">
                <a:solidFill>
                  <a:schemeClr val="tx2">
                    <a:lumMod val="75000"/>
                  </a:schemeClr>
                </a:solidFill>
                <a:latin typeface="Arial" panose="020B0604020202020204" pitchFamily="34" charset="0"/>
                <a:cs typeface="Arial" panose="020B0604020202020204" pitchFamily="34" charset="0"/>
              </a:rPr>
              <a:t>включает: </a:t>
            </a:r>
          </a:p>
          <a:p>
            <a:pPr marL="285750" lvl="0" indent="-285750">
              <a:buFont typeface="Wingdings" panose="05000000000000000000" pitchFamily="2" charset="2"/>
              <a:buChar char="§"/>
            </a:pPr>
            <a:r>
              <a:rPr lang="ru-RU" sz="1300" dirty="0">
                <a:solidFill>
                  <a:schemeClr val="tx2">
                    <a:lumMod val="75000"/>
                  </a:schemeClr>
                </a:solidFill>
                <a:latin typeface="Arial" panose="020B0604020202020204" pitchFamily="34" charset="0"/>
                <a:cs typeface="Arial" panose="020B0604020202020204" pitchFamily="34" charset="0"/>
              </a:rPr>
              <a:t>аудит экономичности административной деятельности на ее соответствие правильным административным принципам и практикам в управленческой политике; </a:t>
            </a:r>
          </a:p>
          <a:p>
            <a:pPr marL="285750" lvl="0" indent="-285750">
              <a:buFont typeface="Wingdings" panose="05000000000000000000" pitchFamily="2" charset="2"/>
              <a:buChar char="§"/>
            </a:pPr>
            <a:r>
              <a:rPr lang="ru-RU" sz="1300" dirty="0">
                <a:solidFill>
                  <a:schemeClr val="tx2">
                    <a:lumMod val="75000"/>
                  </a:schemeClr>
                </a:solidFill>
                <a:latin typeface="Arial" panose="020B0604020202020204" pitchFamily="34" charset="0"/>
                <a:cs typeface="Arial" panose="020B0604020202020204" pitchFamily="34" charset="0"/>
              </a:rPr>
              <a:t>аудит эффективности использования человеческих, финансовых и иных ресурсов, включая проверку информационных систем, систем показателей измерения деятельности и мониторинга, а также процедур, которым следуют проверяемые программы и организации для устранения обнаруженных этими системами недостатков; </a:t>
            </a:r>
          </a:p>
          <a:p>
            <a:pPr marL="285750" lvl="0" indent="-285750">
              <a:buFont typeface="Wingdings" panose="05000000000000000000" pitchFamily="2" charset="2"/>
              <a:buChar char="§"/>
            </a:pPr>
            <a:r>
              <a:rPr lang="ru-RU" sz="1300" dirty="0">
                <a:solidFill>
                  <a:schemeClr val="tx2">
                    <a:lumMod val="75000"/>
                  </a:schemeClr>
                </a:solidFill>
                <a:latin typeface="Arial" panose="020B0604020202020204" pitchFamily="34" charset="0"/>
                <a:cs typeface="Arial" panose="020B0604020202020204" pitchFamily="34" charset="0"/>
              </a:rPr>
              <a:t>аудит результативности деятельности проверяемой организации или программы в части достижения своих целей;</a:t>
            </a:r>
          </a:p>
          <a:p>
            <a:pPr marL="285750" lvl="0" indent="-285750">
              <a:buFont typeface="Wingdings" panose="05000000000000000000" pitchFamily="2" charset="2"/>
              <a:buChar char="§"/>
            </a:pPr>
            <a:r>
              <a:rPr lang="ru-RU" sz="1300" dirty="0">
                <a:solidFill>
                  <a:schemeClr val="tx2">
                    <a:lumMod val="75000"/>
                  </a:schemeClr>
                </a:solidFill>
                <a:latin typeface="Arial" panose="020B0604020202020204" pitchFamily="34" charset="0"/>
                <a:cs typeface="Arial" panose="020B0604020202020204" pitchFamily="34" charset="0"/>
              </a:rPr>
              <a:t> аудит влияния, то есть сравнение фактического влияния деятельности с запланированным. </a:t>
            </a:r>
          </a:p>
          <a:p>
            <a:endParaRPr lang="ru-RU" sz="1200" dirty="0"/>
          </a:p>
        </p:txBody>
      </p:sp>
    </p:spTree>
    <p:extLst>
      <p:ext uri="{BB962C8B-B14F-4D97-AF65-F5344CB8AC3E}">
        <p14:creationId xmlns:p14="http://schemas.microsoft.com/office/powerpoint/2010/main" val="375992423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solidFill>
                <a:schemeClr val="bg1"/>
              </a:solidFill>
              <a:latin typeface="Arial" pitchFamily="34" charset="0"/>
              <a:cs typeface="Arial"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467544" y="992455"/>
            <a:ext cx="8352928" cy="5816977"/>
          </a:xfrm>
          <a:prstGeom prst="rect">
            <a:avLst/>
          </a:prstGeom>
        </p:spPr>
        <p:txBody>
          <a:bodyPr wrap="square">
            <a:spAutoFit/>
          </a:bodyPr>
          <a:lstStyle/>
          <a:p>
            <a:r>
              <a:rPr lang="ru-RU" sz="1200" b="1" u="sng" dirty="0">
                <a:solidFill>
                  <a:schemeClr val="tx2">
                    <a:lumMod val="75000"/>
                  </a:schemeClr>
                </a:solidFill>
                <a:latin typeface="Arial" panose="020B0604020202020204" pitchFamily="34" charset="0"/>
                <a:cs typeface="Arial" panose="020B0604020202020204" pitchFamily="34" charset="0"/>
              </a:rPr>
              <a:t>Соответствие международным стандартам</a:t>
            </a:r>
          </a:p>
          <a:p>
            <a:endParaRPr lang="ru-RU" sz="1200" b="1" u="sng" dirty="0">
              <a:solidFill>
                <a:schemeClr val="tx2">
                  <a:lumMod val="75000"/>
                </a:schemeClr>
              </a:solidFill>
              <a:latin typeface="Arial" panose="020B0604020202020204" pitchFamily="34" charset="0"/>
              <a:cs typeface="Arial" panose="020B0604020202020204" pitchFamily="34" charset="0"/>
            </a:endParaRPr>
          </a:p>
          <a:p>
            <a:r>
              <a:rPr lang="ru-RU" sz="1200" b="1" u="sng" dirty="0">
                <a:solidFill>
                  <a:schemeClr val="tx2">
                    <a:lumMod val="75000"/>
                  </a:schemeClr>
                </a:solidFill>
                <a:latin typeface="Arial" panose="020B0604020202020204" pitchFamily="34" charset="0"/>
                <a:cs typeface="Arial" panose="020B0604020202020204" pitchFamily="34" charset="0"/>
              </a:rPr>
              <a:t>Постановление Правительства Российской Федерации № 107 от 25 февраля 2011 г. «Об утверждении положения о признании Международных стандартов финансовой отчетности и разъяснений Международных стандартов финансовой отчетности для применения на территории Российской Федерации»</a:t>
            </a:r>
          </a:p>
          <a:p>
            <a:endParaRPr lang="ru-RU" sz="1200" b="1" u="sng" dirty="0">
              <a:solidFill>
                <a:schemeClr val="tx2">
                  <a:lumMod val="75000"/>
                </a:schemeClr>
              </a:solidFill>
              <a:latin typeface="Arial" panose="020B0604020202020204" pitchFamily="34" charset="0"/>
              <a:cs typeface="Arial" panose="020B0604020202020204" pitchFamily="34" charset="0"/>
            </a:endParaRPr>
          </a:p>
          <a:p>
            <a:r>
              <a:rPr lang="ru-RU" sz="1200" b="1" u="sng" dirty="0">
                <a:solidFill>
                  <a:schemeClr val="tx2">
                    <a:lumMod val="75000"/>
                  </a:schemeClr>
                </a:solidFill>
                <a:latin typeface="Arial" panose="020B0604020202020204" pitchFamily="34" charset="0"/>
                <a:cs typeface="Arial" panose="020B0604020202020204" pitchFamily="34" charset="0"/>
              </a:rPr>
              <a:t>Стандарт финансового контроля СФК 104 "Проведение аудита эффективности использования государственных средств", </a:t>
            </a:r>
            <a:r>
              <a:rPr lang="ru-RU" sz="1200" b="1" dirty="0">
                <a:solidFill>
                  <a:schemeClr val="tx2">
                    <a:lumMod val="75000"/>
                  </a:schemeClr>
                </a:solidFill>
                <a:latin typeface="Arial" panose="020B0604020202020204" pitchFamily="34" charset="0"/>
                <a:cs typeface="Arial" panose="020B0604020202020204" pitchFamily="34" charset="0"/>
              </a:rPr>
              <a:t>утвержденный решением Коллегии Счетной палаты РФ от 9 июня 2009 г., протокол № 31К (668), соответствует международным стандартам. </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В феврале 2011 года Российская Федерация </a:t>
            </a:r>
            <a:r>
              <a:rPr lang="ru-RU" sz="1200" b="1" u="sng" dirty="0">
                <a:solidFill>
                  <a:schemeClr val="tx2">
                    <a:lumMod val="75000"/>
                  </a:schemeClr>
                </a:solidFill>
                <a:latin typeface="Arial" panose="020B0604020202020204" pitchFamily="34" charset="0"/>
                <a:cs typeface="Arial" panose="020B0604020202020204" pitchFamily="34" charset="0"/>
              </a:rPr>
              <a:t>признала</a:t>
            </a:r>
            <a:r>
              <a:rPr lang="ru-RU" sz="1200" b="1" dirty="0">
                <a:solidFill>
                  <a:schemeClr val="tx2">
                    <a:lumMod val="75000"/>
                  </a:schemeClr>
                </a:solidFill>
                <a:latin typeface="Arial" panose="020B0604020202020204" pitchFamily="34" charset="0"/>
                <a:cs typeface="Arial" panose="020B0604020202020204" pitchFamily="34" charset="0"/>
              </a:rPr>
              <a:t> международные стандарты финансовой отчетности. В соответствии с Федеральным законом «О бухгалтерском учете» № 402-ФЗ от 6 декабря 2011 года</a:t>
            </a:r>
            <a:r>
              <a:rPr lang="ru-RU" sz="1200" b="1" u="sng" dirty="0">
                <a:solidFill>
                  <a:schemeClr val="tx2">
                    <a:lumMod val="75000"/>
                  </a:schemeClr>
                </a:solidFill>
                <a:latin typeface="Arial" panose="020B0604020202020204" pitchFamily="34" charset="0"/>
                <a:cs typeface="Arial" panose="020B0604020202020204" pitchFamily="34" charset="0"/>
              </a:rPr>
              <a:t>, регулирование бухгалтерского учета осуществляется, в том числе в соответствии с принципом применения международных стандартов, как основы разработки федеральных и отраслевых стандартов.</a:t>
            </a:r>
          </a:p>
          <a:p>
            <a:r>
              <a:rPr lang="ru-RU" sz="1200" b="1" dirty="0">
                <a:solidFill>
                  <a:schemeClr val="tx2">
                    <a:lumMod val="75000"/>
                  </a:schemeClr>
                </a:solidFill>
                <a:latin typeface="Arial" panose="020B0604020202020204" pitchFamily="34" charset="0"/>
                <a:cs typeface="Arial" panose="020B0604020202020204" pitchFamily="34" charset="0"/>
              </a:rPr>
              <a:t>Цели отчетности - представить пользователям отчетности информацию:</a:t>
            </a:r>
          </a:p>
          <a:p>
            <a:pPr marL="171450" lvl="0" indent="-171450">
              <a:buFont typeface="Wingdings" panose="05000000000000000000" pitchFamily="2" charset="2"/>
              <a:buChar char="§"/>
            </a:pPr>
            <a:r>
              <a:rPr lang="ru-RU" sz="1200" b="1" dirty="0">
                <a:solidFill>
                  <a:schemeClr val="tx2">
                    <a:lumMod val="75000"/>
                  </a:schemeClr>
                </a:solidFill>
                <a:latin typeface="Arial" panose="020B0604020202020204" pitchFamily="34" charset="0"/>
                <a:cs typeface="Arial" panose="020B0604020202020204" pitchFamily="34" charset="0"/>
              </a:rPr>
              <a:t>о финансовом положении субъекта отчетности,</a:t>
            </a:r>
          </a:p>
          <a:p>
            <a:pPr marL="171450" lvl="0" indent="-171450">
              <a:buFont typeface="Wingdings" panose="05000000000000000000" pitchFamily="2" charset="2"/>
              <a:buChar char="§"/>
            </a:pPr>
            <a:r>
              <a:rPr lang="ru-RU" sz="1200" b="1" dirty="0">
                <a:solidFill>
                  <a:schemeClr val="tx2">
                    <a:lumMod val="75000"/>
                  </a:schemeClr>
                </a:solidFill>
                <a:latin typeface="Arial" panose="020B0604020202020204" pitchFamily="34" charset="0"/>
                <a:cs typeface="Arial" panose="020B0604020202020204" pitchFamily="34" charset="0"/>
              </a:rPr>
              <a:t>о финансовых результатах деятельности субъекта отчетности,</a:t>
            </a:r>
          </a:p>
          <a:p>
            <a:pPr marL="171450" lvl="0" indent="-171450">
              <a:buFont typeface="Wingdings" panose="05000000000000000000" pitchFamily="2" charset="2"/>
              <a:buChar char="§"/>
            </a:pPr>
            <a:r>
              <a:rPr lang="ru-RU" sz="1200" b="1" dirty="0">
                <a:solidFill>
                  <a:schemeClr val="tx2">
                    <a:lumMod val="75000"/>
                  </a:schemeClr>
                </a:solidFill>
                <a:latin typeface="Arial" panose="020B0604020202020204" pitchFamily="34" charset="0"/>
                <a:cs typeface="Arial" panose="020B0604020202020204" pitchFamily="34" charset="0"/>
              </a:rPr>
              <a:t>о движении денежных средств субъекта отчетности,</a:t>
            </a:r>
          </a:p>
          <a:p>
            <a:pPr marL="171450" lvl="0" indent="-171450">
              <a:buFont typeface="Wingdings" panose="05000000000000000000" pitchFamily="2" charset="2"/>
              <a:buChar char="§"/>
            </a:pPr>
            <a:r>
              <a:rPr lang="ru-RU" sz="1200" b="1" dirty="0">
                <a:solidFill>
                  <a:schemeClr val="tx2">
                    <a:lumMod val="75000"/>
                  </a:schemeClr>
                </a:solidFill>
                <a:latin typeface="Arial" panose="020B0604020202020204" pitchFamily="34" charset="0"/>
                <a:cs typeface="Arial" panose="020B0604020202020204" pitchFamily="34" charset="0"/>
              </a:rPr>
              <a:t>об использовании субъектом отчетности ресурсов, </a:t>
            </a:r>
          </a:p>
          <a:p>
            <a:pPr marL="171450" lvl="0" indent="-171450">
              <a:buFont typeface="Wingdings" panose="05000000000000000000" pitchFamily="2" charset="2"/>
              <a:buChar char="§"/>
            </a:pPr>
            <a:r>
              <a:rPr lang="ru-RU" sz="1200" b="1" dirty="0">
                <a:solidFill>
                  <a:schemeClr val="tx2">
                    <a:lumMod val="75000"/>
                  </a:schemeClr>
                </a:solidFill>
                <a:latin typeface="Arial" panose="020B0604020202020204" pitchFamily="34" charset="0"/>
                <a:cs typeface="Arial" panose="020B0604020202020204" pitchFamily="34" charset="0"/>
              </a:rPr>
              <a:t>о степени достижения субъектом отчетности целей его деятельности.</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u="sng" dirty="0">
                <a:solidFill>
                  <a:schemeClr val="tx2">
                    <a:lumMod val="75000"/>
                  </a:schemeClr>
                </a:solidFill>
                <a:latin typeface="Arial" panose="020B0604020202020204" pitchFamily="34" charset="0"/>
                <a:cs typeface="Arial" panose="020B0604020202020204" pitchFamily="34" charset="0"/>
              </a:rPr>
              <a:t>Стандарт бухгалтерского учета </a:t>
            </a:r>
            <a:r>
              <a:rPr lang="ru-RU" sz="1200" b="1" dirty="0">
                <a:solidFill>
                  <a:schemeClr val="tx2">
                    <a:lumMod val="75000"/>
                  </a:schemeClr>
                </a:solidFill>
                <a:latin typeface="Arial" panose="020B0604020202020204" pitchFamily="34" charset="0"/>
                <a:cs typeface="Arial" panose="020B0604020202020204" pitchFamily="34" charset="0"/>
              </a:rPr>
              <a:t>разработан на основании Бюджетного кодекса Российской Федерации от 31.07.1998г. № 145-ФЗ (с изм.), Федерального закона «О бухгалтерском учете» от 06.12.2011 № 402-ФЗ и Международных стандартов финансовой отчетности для общественного сектора (МСФООС) 16 и 17 (в редакции 2011 года).</a:t>
            </a:r>
          </a:p>
          <a:p>
            <a:r>
              <a:rPr lang="ru-RU" sz="1200" b="1" dirty="0">
                <a:solidFill>
                  <a:schemeClr val="tx2">
                    <a:lumMod val="75000"/>
                  </a:schemeClr>
                </a:solidFill>
                <a:latin typeface="Arial" panose="020B0604020202020204" pitchFamily="34" charset="0"/>
                <a:cs typeface="Arial" panose="020B0604020202020204" pitchFamily="34" charset="0"/>
              </a:rPr>
              <a:t>Стандарт регулирует порядок бухгалтерского учета и отражения в отчетности субъектов сектора государственного управления основных средств и инвестиционной недвижимости.</a:t>
            </a:r>
          </a:p>
          <a:p>
            <a:endParaRPr lang="ru-RU" sz="1200" b="1" dirty="0">
              <a:solidFill>
                <a:schemeClr val="tx2">
                  <a:lumMod val="75000"/>
                </a:schemeClr>
              </a:solidFill>
              <a:latin typeface="Arial" panose="020B0604020202020204" pitchFamily="34" charset="0"/>
              <a:cs typeface="Arial" panose="020B0604020202020204" pitchFamily="34" charset="0"/>
            </a:endParaRPr>
          </a:p>
          <a:p>
            <a:endParaRPr lang="ru-RU" sz="1200" b="1" dirty="0">
              <a:solidFill>
                <a:schemeClr val="tx2">
                  <a:lumMod val="75000"/>
                </a:schemeClr>
              </a:solidFill>
              <a:latin typeface="Arial" panose="020B0604020202020204" pitchFamily="34" charset="0"/>
              <a:cs typeface="Arial" panose="020B0604020202020204" pitchFamily="34" charset="0"/>
            </a:endParaRPr>
          </a:p>
          <a:p>
            <a:endParaRPr lang="ru-RU" sz="1200" dirty="0"/>
          </a:p>
        </p:txBody>
      </p:sp>
    </p:spTree>
    <p:extLst>
      <p:ext uri="{BB962C8B-B14F-4D97-AF65-F5344CB8AC3E}">
        <p14:creationId xmlns:p14="http://schemas.microsoft.com/office/powerpoint/2010/main" val="52194364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solidFill>
                <a:schemeClr val="bg1"/>
              </a:solidFill>
              <a:latin typeface="Arial" panose="020B0604020202020204" pitchFamily="34" charset="0"/>
              <a:cs typeface="Arial" panose="020B0604020202020204" pitchFamily="34" charset="0"/>
            </a:endParaRP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467544" y="3068960"/>
            <a:ext cx="8352928" cy="553998"/>
          </a:xfrm>
          <a:prstGeom prst="rect">
            <a:avLst/>
          </a:prstGeom>
        </p:spPr>
        <p:txBody>
          <a:bodyPr wrap="square">
            <a:spAutoFit/>
          </a:bodyPr>
          <a:lstStyle/>
          <a:p>
            <a:endParaRPr lang="ru-RU" sz="1200" b="1" dirty="0">
              <a:solidFill>
                <a:schemeClr val="tx2">
                  <a:lumMod val="75000"/>
                </a:schemeClr>
              </a:solidFill>
              <a:latin typeface="Arial" pitchFamily="34" charset="0"/>
              <a:cs typeface="Arial" pitchFamily="34" charset="0"/>
            </a:endParaRPr>
          </a:p>
          <a:p>
            <a:endParaRPr lang="ru-RU" dirty="0"/>
          </a:p>
        </p:txBody>
      </p:sp>
      <p:sp>
        <p:nvSpPr>
          <p:cNvPr id="3" name="Прямоугольник 2"/>
          <p:cNvSpPr/>
          <p:nvPr/>
        </p:nvSpPr>
        <p:spPr>
          <a:xfrm>
            <a:off x="1043608" y="3346185"/>
            <a:ext cx="7326560" cy="646331"/>
          </a:xfrm>
          <a:prstGeom prst="rect">
            <a:avLst/>
          </a:prstGeom>
        </p:spPr>
        <p:txBody>
          <a:bodyPr wrap="square">
            <a:spAutoFit/>
          </a:bodyPr>
          <a:lstStyle/>
          <a:p>
            <a:pPr algn="ctr"/>
            <a:r>
              <a:rPr lang="ru-RU" sz="2400" b="1" dirty="0">
                <a:solidFill>
                  <a:schemeClr val="tx2">
                    <a:lumMod val="75000"/>
                  </a:schemeClr>
                </a:solidFill>
                <a:latin typeface="Arial" panose="020B0604020202020204" pitchFamily="34" charset="0"/>
                <a:cs typeface="Arial" panose="020B0604020202020204" pitchFamily="34" charset="0"/>
              </a:rPr>
              <a:t>3. Методология аудита</a:t>
            </a:r>
          </a:p>
          <a:p>
            <a:endParaRPr lang="ru-RU" sz="1200" dirty="0"/>
          </a:p>
        </p:txBody>
      </p:sp>
    </p:spTree>
    <p:extLst>
      <p:ext uri="{BB962C8B-B14F-4D97-AF65-F5344CB8AC3E}">
        <p14:creationId xmlns:p14="http://schemas.microsoft.com/office/powerpoint/2010/main" val="398220710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государственного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611560" y="1834368"/>
            <a:ext cx="8352928" cy="4339650"/>
          </a:xfrm>
          <a:prstGeom prst="rect">
            <a:avLst/>
          </a:prstGeom>
        </p:spPr>
        <p:txBody>
          <a:bodyPr wrap="square">
            <a:spAutoFit/>
          </a:bodyPr>
          <a:lstStyle/>
          <a:p>
            <a:r>
              <a:rPr lang="ru-RU" sz="1400" b="1" dirty="0">
                <a:solidFill>
                  <a:schemeClr val="tx2">
                    <a:lumMod val="75000"/>
                  </a:schemeClr>
                </a:solidFill>
                <a:latin typeface="Arial" panose="020B0604020202020204" pitchFamily="34" charset="0"/>
                <a:cs typeface="Arial" panose="020B0604020202020204" pitchFamily="34" charset="0"/>
              </a:rPr>
              <a:t>Методология государственного аудита</a:t>
            </a:r>
          </a:p>
          <a:p>
            <a:endParaRPr lang="ru-RU" sz="1400" b="1" dirty="0">
              <a:solidFill>
                <a:schemeClr val="tx2">
                  <a:lumMod val="75000"/>
                </a:schemeClr>
              </a:solidFill>
              <a:latin typeface="Arial" panose="020B060402020202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cs typeface="Arial" panose="020B0604020202020204" pitchFamily="34" charset="0"/>
              </a:rPr>
              <a:t>государственный аудит представляет собой проверку деятельности на предмет ее соответствия формальным требованиям к </a:t>
            </a:r>
            <a:r>
              <a:rPr lang="ru-RU" sz="1400" b="1" u="sng" dirty="0">
                <a:solidFill>
                  <a:schemeClr val="tx2">
                    <a:lumMod val="75000"/>
                  </a:schemeClr>
                </a:solidFill>
                <a:latin typeface="Arial" panose="020B0604020202020204" pitchFamily="34" charset="0"/>
                <a:cs typeface="Arial" panose="020B0604020202020204" pitchFamily="34" charset="0"/>
              </a:rPr>
              <a:t>экономичности, эффективности и результативности. </a:t>
            </a:r>
          </a:p>
          <a:p>
            <a:endParaRPr lang="ru-RU" sz="1400" b="1" dirty="0">
              <a:solidFill>
                <a:schemeClr val="tx2">
                  <a:lumMod val="75000"/>
                </a:schemeClr>
              </a:solidFill>
              <a:latin typeface="Arial" panose="020B060402020202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cs typeface="Arial" panose="020B0604020202020204" pitchFamily="34" charset="0"/>
              </a:rPr>
              <a:t>Экономичность обозначает </a:t>
            </a:r>
            <a:r>
              <a:rPr lang="ru-RU" sz="1400" b="1" u="sng" dirty="0">
                <a:solidFill>
                  <a:schemeClr val="tx2">
                    <a:lumMod val="75000"/>
                  </a:schemeClr>
                </a:solidFill>
                <a:latin typeface="Arial" panose="020B0604020202020204" pitchFamily="34" charset="0"/>
                <a:cs typeface="Arial" panose="020B0604020202020204" pitchFamily="34" charset="0"/>
              </a:rPr>
              <a:t>сокращение ресурсных расходов </a:t>
            </a:r>
            <a:r>
              <a:rPr lang="ru-RU" sz="1400" b="1" dirty="0">
                <a:solidFill>
                  <a:schemeClr val="tx2">
                    <a:lumMod val="75000"/>
                  </a:schemeClr>
                </a:solidFill>
                <a:latin typeface="Arial" panose="020B0604020202020204" pitchFamily="34" charset="0"/>
                <a:cs typeface="Arial" panose="020B0604020202020204" pitchFamily="34" charset="0"/>
              </a:rPr>
              <a:t>при сохранении надлежащего качества. </a:t>
            </a:r>
          </a:p>
          <a:p>
            <a:endParaRPr lang="ru-RU" sz="1400" b="1" dirty="0">
              <a:solidFill>
                <a:schemeClr val="tx2">
                  <a:lumMod val="75000"/>
                </a:schemeClr>
              </a:solidFill>
              <a:latin typeface="Arial" panose="020B060402020202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cs typeface="Arial" panose="020B0604020202020204" pitchFamily="34" charset="0"/>
              </a:rPr>
              <a:t>Аудит экономичности отвечает на три основных вопроса:</a:t>
            </a:r>
          </a:p>
          <a:p>
            <a:pPr marL="285750" lvl="0" indent="-285750">
              <a:buFont typeface="Wingdings" panose="05000000000000000000" pitchFamily="2" charset="2"/>
              <a:buChar char="§"/>
            </a:pPr>
            <a:r>
              <a:rPr lang="ru-RU" sz="1400" b="1" dirty="0">
                <a:solidFill>
                  <a:schemeClr val="tx2">
                    <a:lumMod val="75000"/>
                  </a:schemeClr>
                </a:solidFill>
                <a:latin typeface="Arial" panose="020B0604020202020204" pitchFamily="34" charset="0"/>
                <a:cs typeface="Arial" panose="020B0604020202020204" pitchFamily="34" charset="0"/>
              </a:rPr>
              <a:t>Используются ли человеческие, финансовые или материальные ресурсы экономно? </a:t>
            </a:r>
          </a:p>
          <a:p>
            <a:pPr marL="285750" lvl="0" indent="-285750">
              <a:buFont typeface="Wingdings" panose="05000000000000000000" pitchFamily="2" charset="2"/>
              <a:buChar char="§"/>
            </a:pPr>
            <a:r>
              <a:rPr lang="ru-RU" sz="1400" b="1" dirty="0">
                <a:solidFill>
                  <a:schemeClr val="tx2">
                    <a:lumMod val="75000"/>
                  </a:schemeClr>
                </a:solidFill>
                <a:latin typeface="Arial" panose="020B0604020202020204" pitchFamily="34" charset="0"/>
                <a:cs typeface="Arial" panose="020B0604020202020204" pitchFamily="34" charset="0"/>
              </a:rPr>
              <a:t>Являются ли выбранные методы деятельности и необходимое оборудование наиболее экономичными вариантами использования общественных ресурсов?</a:t>
            </a:r>
          </a:p>
          <a:p>
            <a:pPr marL="285750" lvl="0" indent="-285750">
              <a:buFont typeface="Wingdings" panose="05000000000000000000" pitchFamily="2" charset="2"/>
              <a:buChar char="§"/>
            </a:pPr>
            <a:r>
              <a:rPr lang="ru-RU" sz="1400" b="1" dirty="0">
                <a:solidFill>
                  <a:schemeClr val="tx2">
                    <a:lumMod val="75000"/>
                  </a:schemeClr>
                </a:solidFill>
                <a:latin typeface="Arial" panose="020B0604020202020204" pitchFamily="34" charset="0"/>
                <a:cs typeface="Arial" panose="020B0604020202020204" pitchFamily="34" charset="0"/>
              </a:rPr>
              <a:t>Проводится ли управленческая деятельность в соответствии с существующими административными процедурами и надлежащими правилами менеджмента?</a:t>
            </a:r>
          </a:p>
          <a:p>
            <a:pPr lvl="0"/>
            <a:endParaRPr lang="ru-RU" sz="1400" b="1" dirty="0">
              <a:solidFill>
                <a:schemeClr val="tx2">
                  <a:lumMod val="75000"/>
                </a:schemeClr>
              </a:solidFill>
              <a:latin typeface="Arial" panose="020B0604020202020204" pitchFamily="34" charset="0"/>
              <a:cs typeface="Arial" panose="020B0604020202020204" pitchFamily="34" charset="0"/>
            </a:endParaRPr>
          </a:p>
          <a:p>
            <a:pPr lvl="0"/>
            <a:r>
              <a:rPr lang="ru-RU" sz="1400" b="1" dirty="0">
                <a:solidFill>
                  <a:schemeClr val="tx2">
                    <a:lumMod val="75000"/>
                  </a:schemeClr>
                </a:solidFill>
                <a:latin typeface="Arial" panose="020B0604020202020204" pitchFamily="34" charset="0"/>
                <a:cs typeface="Arial" panose="020B0604020202020204" pitchFamily="34" charset="0"/>
              </a:rPr>
              <a:t> </a:t>
            </a:r>
          </a:p>
          <a:p>
            <a:r>
              <a:rPr lang="en-US" sz="1400" b="1" dirty="0">
                <a:solidFill>
                  <a:schemeClr val="tx2">
                    <a:lumMod val="75000"/>
                  </a:schemeClr>
                </a:solidFill>
                <a:latin typeface="Arial" panose="020B0604020202020204" pitchFamily="34" charset="0"/>
                <a:cs typeface="Arial" panose="020B0604020202020204" pitchFamily="34" charset="0"/>
              </a:rPr>
              <a:t>The Lima Declaration of Guidelines on Auditing Precepts, 1977</a:t>
            </a:r>
            <a:endParaRPr lang="ru-RU" sz="1400" b="1" dirty="0">
              <a:solidFill>
                <a:schemeClr val="tx2">
                  <a:lumMod val="75000"/>
                </a:schemeClr>
              </a:solidFill>
              <a:latin typeface="Arial" panose="020B0604020202020204" pitchFamily="34" charset="0"/>
              <a:cs typeface="Arial" panose="020B0604020202020204" pitchFamily="34" charset="0"/>
            </a:endParaRPr>
          </a:p>
          <a:p>
            <a:endParaRPr lang="ru-RU" sz="1200" dirty="0"/>
          </a:p>
          <a:p>
            <a:endParaRPr lang="ru-RU" sz="1200" dirty="0"/>
          </a:p>
        </p:txBody>
      </p:sp>
    </p:spTree>
    <p:extLst>
      <p:ext uri="{BB962C8B-B14F-4D97-AF65-F5344CB8AC3E}">
        <p14:creationId xmlns:p14="http://schemas.microsoft.com/office/powerpoint/2010/main" val="120112606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государственного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395536" y="1626925"/>
            <a:ext cx="8352928" cy="4985980"/>
          </a:xfrm>
          <a:prstGeom prst="rect">
            <a:avLst/>
          </a:prstGeom>
        </p:spPr>
        <p:txBody>
          <a:bodyPr wrap="square">
            <a:spAutoFit/>
          </a:bodyPr>
          <a:lstStyle/>
          <a:p>
            <a:endParaRPr lang="ru-RU" sz="1400" b="1" dirty="0">
              <a:solidFill>
                <a:schemeClr val="tx2">
                  <a:lumMod val="75000"/>
                </a:schemeClr>
              </a:solidFill>
              <a:latin typeface="Arial" panose="020B060402020202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cs typeface="Arial" panose="020B0604020202020204" pitchFamily="34" charset="0"/>
              </a:rPr>
              <a:t>Аудит эффективности включает такие аспекты, как: </a:t>
            </a:r>
          </a:p>
          <a:p>
            <a:endParaRPr lang="ru-RU" sz="1400" b="1" dirty="0">
              <a:solidFill>
                <a:schemeClr val="tx2">
                  <a:lumMod val="75000"/>
                </a:schemeClr>
              </a:solidFill>
              <a:latin typeface="Arial" panose="020B0604020202020204" pitchFamily="34" charset="0"/>
              <a:cs typeface="Arial" panose="020B0604020202020204" pitchFamily="34" charset="0"/>
            </a:endParaRPr>
          </a:p>
          <a:p>
            <a:pPr marL="285750" lvl="0" indent="-285750">
              <a:buFont typeface="Wingdings" panose="05000000000000000000" pitchFamily="2" charset="2"/>
              <a:buChar char="§"/>
            </a:pPr>
            <a:r>
              <a:rPr lang="ru-RU" sz="1400" b="1" dirty="0">
                <a:solidFill>
                  <a:schemeClr val="tx2">
                    <a:lumMod val="75000"/>
                  </a:schemeClr>
                </a:solidFill>
                <a:latin typeface="Arial" panose="020B0604020202020204" pitchFamily="34" charset="0"/>
                <a:cs typeface="Arial" panose="020B0604020202020204" pitchFamily="34" charset="0"/>
              </a:rPr>
              <a:t>эффективность использования человеческих, финансовых и других ресурсов, </a:t>
            </a:r>
          </a:p>
          <a:p>
            <a:pPr marL="285750" lvl="0" indent="-285750">
              <a:buFont typeface="Wingdings" panose="05000000000000000000" pitchFamily="2" charset="2"/>
              <a:buChar char="§"/>
            </a:pPr>
            <a:r>
              <a:rPr lang="ru-RU" sz="1400" b="1" dirty="0">
                <a:solidFill>
                  <a:schemeClr val="tx2">
                    <a:lumMod val="75000"/>
                  </a:schemeClr>
                </a:solidFill>
                <a:latin typeface="Arial" panose="020B0604020202020204" pitchFamily="34" charset="0"/>
                <a:cs typeface="Arial" panose="020B0604020202020204" pitchFamily="34" charset="0"/>
              </a:rPr>
              <a:t>эффективность управления регулирования, организации, мониторинга и оценки государственных программ, </a:t>
            </a:r>
          </a:p>
          <a:p>
            <a:pPr marL="285750" lvl="0" indent="-285750">
              <a:buFont typeface="Wingdings" panose="05000000000000000000" pitchFamily="2" charset="2"/>
              <a:buChar char="§"/>
            </a:pPr>
            <a:r>
              <a:rPr lang="ru-RU" sz="1400" b="1" dirty="0">
                <a:solidFill>
                  <a:schemeClr val="tx2">
                    <a:lumMod val="75000"/>
                  </a:schemeClr>
                </a:solidFill>
                <a:latin typeface="Arial" panose="020B0604020202020204" pitchFamily="34" charset="0"/>
                <a:cs typeface="Arial" panose="020B0604020202020204" pitchFamily="34" charset="0"/>
              </a:rPr>
              <a:t>соответствие проводимой государственной программы поставленным целям и требованиям, </a:t>
            </a:r>
          </a:p>
          <a:p>
            <a:pPr marL="285750" lvl="0" indent="-285750">
              <a:buFont typeface="Wingdings" panose="05000000000000000000" pitchFamily="2" charset="2"/>
              <a:buChar char="§"/>
            </a:pPr>
            <a:r>
              <a:rPr lang="ru-RU" sz="1400" b="1" dirty="0">
                <a:solidFill>
                  <a:schemeClr val="tx2">
                    <a:lumMod val="75000"/>
                  </a:schemeClr>
                </a:solidFill>
                <a:latin typeface="Arial" panose="020B0604020202020204" pitchFamily="34" charset="0"/>
                <a:cs typeface="Arial" panose="020B0604020202020204" pitchFamily="34" charset="0"/>
              </a:rPr>
              <a:t>возможности достижения целей государственных программ наименее затратными способами. </a:t>
            </a:r>
          </a:p>
          <a:p>
            <a:endParaRPr lang="ru-RU" sz="1400" b="1" dirty="0">
              <a:solidFill>
                <a:schemeClr val="tx2">
                  <a:lumMod val="75000"/>
                </a:schemeClr>
              </a:solidFill>
              <a:latin typeface="Arial" panose="020B060402020202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cs typeface="Arial" panose="020B0604020202020204" pitchFamily="34" charset="0"/>
              </a:rPr>
              <a:t>Основной смысл эффективности – </a:t>
            </a:r>
            <a:r>
              <a:rPr lang="ru-RU" sz="1400" b="1" u="sng" dirty="0">
                <a:solidFill>
                  <a:schemeClr val="tx2">
                    <a:lumMod val="75000"/>
                  </a:schemeClr>
                </a:solidFill>
                <a:latin typeface="Arial" panose="020B0604020202020204" pitchFamily="34" charset="0"/>
                <a:cs typeface="Arial" panose="020B0604020202020204" pitchFamily="34" charset="0"/>
              </a:rPr>
              <a:t>получение наибольшей отдачи от имеющихся ресурсов. </a:t>
            </a:r>
            <a:r>
              <a:rPr lang="ru-RU" sz="1400" b="1" dirty="0">
                <a:solidFill>
                  <a:schemeClr val="tx2">
                    <a:lumMod val="75000"/>
                  </a:schemeClr>
                </a:solidFill>
                <a:latin typeface="Arial" panose="020B0604020202020204" pitchFamily="34" charset="0"/>
                <a:cs typeface="Arial" panose="020B0604020202020204" pitchFamily="34" charset="0"/>
              </a:rPr>
              <a:t>Эффективность напрямую связана с экономичностью. Основной вопрос в данном случае – используются ли вовлеченные ресурсы наиболее оптимально и можно ли те же или подобные качественные результаты получить с меньшим количеством ресурсов. Вопрос эффективности затрагивает связь между </a:t>
            </a:r>
            <a:r>
              <a:rPr lang="ru-RU" sz="1400" b="1" u="sng" dirty="0">
                <a:solidFill>
                  <a:schemeClr val="tx2">
                    <a:lumMod val="75000"/>
                  </a:schemeClr>
                </a:solidFill>
                <a:latin typeface="Arial" panose="020B0604020202020204" pitchFamily="34" charset="0"/>
                <a:cs typeface="Arial" panose="020B0604020202020204" pitchFamily="34" charset="0"/>
              </a:rPr>
              <a:t>количеством и качеством предоставляемых услуг и стоимостью затраченных ресурсов. </a:t>
            </a:r>
          </a:p>
          <a:p>
            <a:endParaRPr lang="ru-RU" sz="1400" b="1" dirty="0">
              <a:solidFill>
                <a:schemeClr val="tx2">
                  <a:lumMod val="75000"/>
                </a:schemeClr>
              </a:solidFill>
              <a:latin typeface="Arial" panose="020B0604020202020204" pitchFamily="34" charset="0"/>
              <a:cs typeface="Arial" panose="020B0604020202020204" pitchFamily="34" charset="0"/>
            </a:endParaRPr>
          </a:p>
          <a:p>
            <a:endParaRPr lang="ru-RU" sz="1400" b="1" dirty="0">
              <a:solidFill>
                <a:schemeClr val="tx2">
                  <a:lumMod val="75000"/>
                </a:schemeClr>
              </a:solidFill>
              <a:latin typeface="Arial" panose="020B0604020202020204" pitchFamily="34" charset="0"/>
              <a:cs typeface="Arial" panose="020B0604020202020204" pitchFamily="34" charset="0"/>
            </a:endParaRPr>
          </a:p>
          <a:p>
            <a:endParaRPr lang="ru-RU" sz="1400" b="1" dirty="0">
              <a:solidFill>
                <a:schemeClr val="tx2">
                  <a:lumMod val="75000"/>
                </a:schemeClr>
              </a:solidFill>
              <a:latin typeface="Arial" panose="020B0604020202020204" pitchFamily="34" charset="0"/>
              <a:cs typeface="Arial" panose="020B0604020202020204" pitchFamily="34" charset="0"/>
            </a:endParaRPr>
          </a:p>
          <a:p>
            <a:r>
              <a:rPr lang="en-US" sz="1400" b="1" dirty="0">
                <a:solidFill>
                  <a:schemeClr val="tx2">
                    <a:lumMod val="75000"/>
                  </a:schemeClr>
                </a:solidFill>
                <a:latin typeface="Arial" panose="020B0604020202020204" pitchFamily="34" charset="0"/>
                <a:cs typeface="Arial" panose="020B0604020202020204" pitchFamily="34" charset="0"/>
              </a:rPr>
              <a:t>The Lima Declaration of Guidelines on Auditing Precepts, 1977</a:t>
            </a:r>
            <a:endParaRPr lang="ru-RU" sz="1400" b="1" dirty="0">
              <a:solidFill>
                <a:schemeClr val="tx2">
                  <a:lumMod val="75000"/>
                </a:schemeClr>
              </a:solidFill>
              <a:latin typeface="Arial" panose="020B0604020202020204" pitchFamily="34" charset="0"/>
              <a:cs typeface="Arial" panose="020B0604020202020204" pitchFamily="34" charset="0"/>
            </a:endParaRPr>
          </a:p>
          <a:p>
            <a:endParaRPr lang="ru-RU" sz="1200" dirty="0"/>
          </a:p>
          <a:p>
            <a:endParaRPr lang="ru-RU" sz="1200" dirty="0"/>
          </a:p>
        </p:txBody>
      </p:sp>
    </p:spTree>
    <p:extLst>
      <p:ext uri="{BB962C8B-B14F-4D97-AF65-F5344CB8AC3E}">
        <p14:creationId xmlns:p14="http://schemas.microsoft.com/office/powerpoint/2010/main" val="106144582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государственного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395536" y="945412"/>
            <a:ext cx="8352928" cy="6186309"/>
          </a:xfrm>
          <a:prstGeom prst="rect">
            <a:avLst/>
          </a:prstGeom>
        </p:spPr>
        <p:txBody>
          <a:bodyPr wrap="square">
            <a:spAutoFit/>
          </a:bodyPr>
          <a:lstStyle/>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Результативность – достижение поставленных целей и задач. Результативность касается, прежде всего, связи между целями-задачами, результатами и предпринятыми усилиями. Будут ли поставленные цели достигнуты посредством затраченных ресурсов и предпринятых действий? Приведут ли запланированные мероприятия к ожидаемым результатам проводимой программы, а не к каким-либо другим последствиям? </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Вопрос, касающийся оценки результативности, состоит из двух частей. </a:t>
            </a:r>
            <a:r>
              <a:rPr lang="ru-RU" sz="1200" b="1" u="sng" dirty="0">
                <a:solidFill>
                  <a:schemeClr val="tx2">
                    <a:lumMod val="75000"/>
                  </a:schemeClr>
                </a:solidFill>
                <a:latin typeface="Arial" panose="020B0604020202020204" pitchFamily="34" charset="0"/>
                <a:cs typeface="Arial" panose="020B0604020202020204" pitchFamily="34" charset="0"/>
              </a:rPr>
              <a:t>Во-первых, достигнуты ли поставленные цели, во-вторых, соответствуют ли полученные результаты проводимой политике. </a:t>
            </a:r>
          </a:p>
          <a:p>
            <a:r>
              <a:rPr lang="ru-RU" sz="1200" b="1" dirty="0">
                <a:solidFill>
                  <a:schemeClr val="tx2">
                    <a:lumMod val="75000"/>
                  </a:schemeClr>
                </a:solidFill>
                <a:latin typeface="Arial" panose="020B0604020202020204" pitchFamily="34" charset="0"/>
                <a:cs typeface="Arial" panose="020B0604020202020204" pitchFamily="34" charset="0"/>
              </a:rPr>
              <a:t>Для того чтобы оценить степень достижения целей, необходимо разработать</a:t>
            </a:r>
            <a:r>
              <a:rPr lang="ru-RU" sz="1200" b="1" u="sng" dirty="0">
                <a:solidFill>
                  <a:schemeClr val="tx2">
                    <a:lumMod val="75000"/>
                  </a:schemeClr>
                </a:solidFill>
                <a:latin typeface="Arial" panose="020B0604020202020204" pitchFamily="34" charset="0"/>
                <a:cs typeface="Arial" panose="020B0604020202020204" pitchFamily="34" charset="0"/>
              </a:rPr>
              <a:t> формализованный вариант проведения оценки. </a:t>
            </a:r>
            <a:endParaRPr lang="en-US" sz="1200" b="1" u="sng" dirty="0">
              <a:solidFill>
                <a:schemeClr val="tx2">
                  <a:lumMod val="75000"/>
                </a:schemeClr>
              </a:solidFill>
              <a:latin typeface="Arial" panose="020B0604020202020204" pitchFamily="34" charset="0"/>
              <a:cs typeface="Arial" panose="020B0604020202020204" pitchFamily="34" charset="0"/>
            </a:endParaRPr>
          </a:p>
          <a:p>
            <a:endParaRPr lang="en-US"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Цели государственных программ </a:t>
            </a:r>
            <a:r>
              <a:rPr lang="ru-RU" sz="1200" b="1" u="sng" dirty="0">
                <a:solidFill>
                  <a:schemeClr val="tx2">
                    <a:lumMod val="75000"/>
                  </a:schemeClr>
                </a:solidFill>
                <a:latin typeface="Arial" panose="020B0604020202020204" pitchFamily="34" charset="0"/>
                <a:cs typeface="Arial" panose="020B0604020202020204" pitchFamily="34" charset="0"/>
              </a:rPr>
              <a:t>зачастую абстракты</a:t>
            </a:r>
            <a:r>
              <a:rPr lang="ru-RU" sz="1200" b="1" dirty="0">
                <a:solidFill>
                  <a:schemeClr val="tx2">
                    <a:lumMod val="75000"/>
                  </a:schemeClr>
                </a:solidFill>
                <a:latin typeface="Arial" panose="020B0604020202020204" pitchFamily="34" charset="0"/>
                <a:cs typeface="Arial" panose="020B0604020202020204" pitchFamily="34" charset="0"/>
              </a:rPr>
              <a:t>, и оценить их сложно. Необходимо проводить оценку до проведения мероприятий программы и после проведения программы. Отдельным аспектом проведения стратегического аудита является оценка побочных эффектов проводимых программ. Изучение побочных эффектов очень затруднено, поскольку они могут быть различными и не ограничиваться поставленными в программе целями. Одним из возможных путей оценки побочных эффектов является фокусировка на тех эффектах, которые необходимо избежать (например, нежелательное влияние проводимой экономической политики на окружающую среду). </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В целях проведения аудита результативности целесообразно получить ответы на следующие вопросы: </a:t>
            </a:r>
          </a:p>
          <a:p>
            <a:pPr lvl="0"/>
            <a:endParaRPr lang="ru-RU" sz="1200" b="1" dirty="0">
              <a:solidFill>
                <a:schemeClr val="tx2">
                  <a:lumMod val="75000"/>
                </a:schemeClr>
              </a:solidFill>
              <a:latin typeface="Arial" panose="020B0604020202020204" pitchFamily="34" charset="0"/>
              <a:cs typeface="Arial" panose="020B0604020202020204" pitchFamily="34" charset="0"/>
            </a:endParaRPr>
          </a:p>
          <a:p>
            <a:pPr marL="171450" lvl="0" indent="-171450">
              <a:buFont typeface="Wingdings" panose="05000000000000000000" pitchFamily="2" charset="2"/>
              <a:buChar char="§"/>
            </a:pPr>
            <a:r>
              <a:rPr lang="ru-RU" sz="1200" b="1" dirty="0">
                <a:solidFill>
                  <a:schemeClr val="tx2">
                    <a:lumMod val="75000"/>
                  </a:schemeClr>
                </a:solidFill>
                <a:latin typeface="Arial" panose="020B0604020202020204" pitchFamily="34" charset="0"/>
                <a:cs typeface="Arial" panose="020B0604020202020204" pitchFamily="34" charset="0"/>
              </a:rPr>
              <a:t>Эффективно ли подготовлена и разработана государственная программа, существуют ли в ней противоречия;</a:t>
            </a:r>
          </a:p>
          <a:p>
            <a:pPr marL="171450" lvl="0" indent="-171450">
              <a:buFont typeface="Wingdings" panose="05000000000000000000" pitchFamily="2" charset="2"/>
              <a:buChar char="§"/>
            </a:pPr>
            <a:r>
              <a:rPr lang="ru-RU" sz="1200" b="1" dirty="0">
                <a:solidFill>
                  <a:schemeClr val="tx2">
                    <a:lumMod val="75000"/>
                  </a:schemeClr>
                </a:solidFill>
                <a:latin typeface="Arial" panose="020B0604020202020204" pitchFamily="34" charset="0"/>
                <a:cs typeface="Arial" panose="020B0604020202020204" pitchFamily="34" charset="0"/>
              </a:rPr>
              <a:t>Эффективно ли подготовлены и разработаны государственные программы, понятны ли и непротиворечивы ли они? </a:t>
            </a:r>
          </a:p>
          <a:p>
            <a:pPr marL="171450" lvl="0" indent="-171450">
              <a:buFont typeface="Wingdings" panose="05000000000000000000" pitchFamily="2" charset="2"/>
              <a:buChar char="§"/>
            </a:pPr>
            <a:r>
              <a:rPr lang="ru-RU" sz="1200" b="1" dirty="0">
                <a:solidFill>
                  <a:schemeClr val="tx2">
                    <a:lumMod val="75000"/>
                  </a:schemeClr>
                </a:solidFill>
                <a:latin typeface="Arial" panose="020B0604020202020204" pitchFamily="34" charset="0"/>
                <a:cs typeface="Arial" panose="020B0604020202020204" pitchFamily="34" charset="0"/>
              </a:rPr>
              <a:t>Соответствует ли поставленным в программах целям и задачам правовое, финансовое, ресурсное обеспечение? </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en-US" sz="1200" b="1" dirty="0">
                <a:solidFill>
                  <a:schemeClr val="tx2">
                    <a:lumMod val="75000"/>
                  </a:schemeClr>
                </a:solidFill>
                <a:latin typeface="Arial" panose="020B0604020202020204" pitchFamily="34" charset="0"/>
                <a:cs typeface="Arial" panose="020B0604020202020204" pitchFamily="34" charset="0"/>
              </a:rPr>
              <a:t>The Lima Declaration of Guidelines on Auditing Precepts, 1977</a:t>
            </a:r>
            <a:endParaRPr lang="ru-RU" sz="1200" b="1" dirty="0">
              <a:solidFill>
                <a:schemeClr val="tx2">
                  <a:lumMod val="75000"/>
                </a:schemeClr>
              </a:solidFill>
              <a:latin typeface="Arial" panose="020B0604020202020204" pitchFamily="34" charset="0"/>
              <a:cs typeface="Arial" panose="020B0604020202020204" pitchFamily="34" charset="0"/>
            </a:endParaRPr>
          </a:p>
          <a:p>
            <a:endParaRPr lang="ru-RU" sz="1200" dirty="0"/>
          </a:p>
          <a:p>
            <a:endParaRPr lang="ru-RU" sz="1200" dirty="0"/>
          </a:p>
        </p:txBody>
      </p:sp>
    </p:spTree>
    <p:extLst>
      <p:ext uri="{BB962C8B-B14F-4D97-AF65-F5344CB8AC3E}">
        <p14:creationId xmlns:p14="http://schemas.microsoft.com/office/powerpoint/2010/main" val="317319607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государственного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395536" y="980728"/>
            <a:ext cx="8352928" cy="6001643"/>
          </a:xfrm>
          <a:prstGeom prst="rect">
            <a:avLst/>
          </a:prstGeom>
        </p:spPr>
        <p:txBody>
          <a:bodyPr wrap="square">
            <a:spAutoFit/>
          </a:bodyPr>
          <a:lstStyle/>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Проведение аудита эффективности состоит из нескольких шагов, включающих процессы планирования, реализации и оформления. Процесс планирования зачастую подразделяют на несколько различных стадий. </a:t>
            </a:r>
            <a:r>
              <a:rPr lang="ru-RU" sz="1200" b="1" u="sng" dirty="0">
                <a:solidFill>
                  <a:schemeClr val="tx2">
                    <a:lumMod val="75000"/>
                  </a:schemeClr>
                </a:solidFill>
                <a:latin typeface="Arial" panose="020B0604020202020204" pitchFamily="34" charset="0"/>
                <a:cs typeface="Arial" panose="020B0604020202020204" pitchFamily="34" charset="0"/>
              </a:rPr>
              <a:t>Первая стадия – стратегическое планирование </a:t>
            </a:r>
            <a:r>
              <a:rPr lang="ru-RU" sz="1200" b="1" dirty="0">
                <a:solidFill>
                  <a:schemeClr val="tx2">
                    <a:lumMod val="75000"/>
                  </a:schemeClr>
                </a:solidFill>
                <a:latin typeface="Arial" panose="020B0604020202020204" pitchFamily="34" charset="0"/>
                <a:cs typeface="Arial" panose="020B0604020202020204" pitchFamily="34" charset="0"/>
              </a:rPr>
              <a:t>(на данной стадии происходит анализ потенциальных схем и направлений). Когда направления проведения аудита уже выбраны, проводится предварительная оценка, составляется план проведения аудита. </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Стратегическое планирование может быть осуществлено посредством следующих шагов:</a:t>
            </a:r>
          </a:p>
          <a:p>
            <a:r>
              <a:rPr lang="ru-RU" sz="1200" b="1" dirty="0">
                <a:solidFill>
                  <a:schemeClr val="tx2">
                    <a:lumMod val="75000"/>
                  </a:schemeClr>
                </a:solidFill>
                <a:latin typeface="Arial" panose="020B0604020202020204" pitchFamily="34" charset="0"/>
                <a:cs typeface="Arial" panose="020B0604020202020204" pitchFamily="34" charset="0"/>
              </a:rPr>
              <a:t>1. Определение потенциальных сфер аудита.</a:t>
            </a:r>
          </a:p>
          <a:p>
            <a:r>
              <a:rPr lang="ru-RU" sz="1200" b="1" dirty="0">
                <a:solidFill>
                  <a:schemeClr val="tx2">
                    <a:lumMod val="75000"/>
                  </a:schemeClr>
                </a:solidFill>
                <a:latin typeface="Arial" panose="020B0604020202020204" pitchFamily="34" charset="0"/>
                <a:cs typeface="Arial" panose="020B0604020202020204" pitchFamily="34" charset="0"/>
              </a:rPr>
              <a:t>2. Установление критериев отбора для выбора сфер аудита (увеличение добавленной стоимости в какой-либо сфере, важность решаемых проблем, существующие риски и неопределенности и т.д.). </a:t>
            </a:r>
            <a:endParaRPr lang="en-US" sz="1200" b="1" dirty="0">
              <a:solidFill>
                <a:schemeClr val="tx2">
                  <a:lumMod val="75000"/>
                </a:schemeClr>
              </a:solidFill>
              <a:latin typeface="Arial" panose="020B0604020202020204" pitchFamily="34" charset="0"/>
              <a:cs typeface="Arial" panose="020B0604020202020204" pitchFamily="34" charset="0"/>
            </a:endParaRP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Стратегическое планирование проведения аудита может быть полезным инструментом в установлении приоритетов и выбора потенциальных сфер для проведения оценки. </a:t>
            </a:r>
            <a:r>
              <a:rPr lang="ru-RU" sz="1200" b="1" u="sng" dirty="0">
                <a:solidFill>
                  <a:schemeClr val="tx2">
                    <a:lumMod val="75000"/>
                  </a:schemeClr>
                </a:solidFill>
                <a:latin typeface="Arial" panose="020B0604020202020204" pitchFamily="34" charset="0"/>
                <a:cs typeface="Arial" panose="020B0604020202020204" pitchFamily="34" charset="0"/>
              </a:rPr>
              <a:t>Стратегическое планирование может служить в качестве механизма отбора будущей схемы проведения аудита</a:t>
            </a:r>
            <a:r>
              <a:rPr lang="ru-RU" sz="1200" b="1" dirty="0">
                <a:solidFill>
                  <a:schemeClr val="tx2">
                    <a:lumMod val="75000"/>
                  </a:schemeClr>
                </a:solidFill>
                <a:latin typeface="Arial" panose="020B0604020202020204" pitchFamily="34" charset="0"/>
                <a:cs typeface="Arial" panose="020B0604020202020204" pitchFamily="34" charset="0"/>
              </a:rPr>
              <a:t>, как основа для более детального планирования. Оно может также служить инструментом для принятия стратегических решений по дальнейшему проведению аудита. </a:t>
            </a:r>
            <a:endParaRPr lang="en-US" sz="1200" b="1" dirty="0">
              <a:solidFill>
                <a:schemeClr val="tx2">
                  <a:lumMod val="75000"/>
                </a:schemeClr>
              </a:solidFill>
              <a:latin typeface="Arial" panose="020B0604020202020204" pitchFamily="34" charset="0"/>
              <a:cs typeface="Arial" panose="020B0604020202020204" pitchFamily="34" charset="0"/>
            </a:endParaRPr>
          </a:p>
          <a:p>
            <a:endParaRPr lang="en-US"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Наиболее важные шаги в разработке плана аудита:</a:t>
            </a:r>
          </a:p>
          <a:p>
            <a:pPr marL="171450" lvl="0" indent="-171450">
              <a:buFont typeface="Wingdings" panose="05000000000000000000" pitchFamily="2" charset="2"/>
              <a:buChar char="§"/>
            </a:pPr>
            <a:r>
              <a:rPr lang="ru-RU" sz="1200" b="1" dirty="0">
                <a:solidFill>
                  <a:schemeClr val="tx2">
                    <a:lumMod val="75000"/>
                  </a:schemeClr>
                </a:solidFill>
                <a:latin typeface="Arial" panose="020B0604020202020204" pitchFamily="34" charset="0"/>
                <a:cs typeface="Arial" panose="020B0604020202020204" pitchFamily="34" charset="0"/>
              </a:rPr>
              <a:t>определение специфических вопросов, которые должны быть изучены в связи с проведением аудита данной сферы, определение целей аудита;</a:t>
            </a:r>
          </a:p>
          <a:p>
            <a:pPr marL="171450" lvl="0" indent="-171450">
              <a:buFont typeface="Wingdings" panose="05000000000000000000" pitchFamily="2" charset="2"/>
              <a:buChar char="§"/>
            </a:pPr>
            <a:r>
              <a:rPr lang="ru-RU" sz="1200" b="1" dirty="0">
                <a:solidFill>
                  <a:schemeClr val="tx2">
                    <a:lumMod val="75000"/>
                  </a:schemeClr>
                </a:solidFill>
                <a:latin typeface="Arial" panose="020B0604020202020204" pitchFamily="34" charset="0"/>
                <a:cs typeface="Arial" panose="020B0604020202020204" pitchFamily="34" charset="0"/>
              </a:rPr>
              <a:t>разработка масштабов и формата проведения аудита;</a:t>
            </a:r>
          </a:p>
          <a:p>
            <a:pPr marL="171450" lvl="0" indent="-171450">
              <a:buFont typeface="Wingdings" panose="05000000000000000000" pitchFamily="2" charset="2"/>
              <a:buChar char="§"/>
            </a:pPr>
            <a:r>
              <a:rPr lang="ru-RU" sz="1200" b="1" dirty="0">
                <a:solidFill>
                  <a:schemeClr val="tx2">
                    <a:lumMod val="75000"/>
                  </a:schemeClr>
                </a:solidFill>
                <a:latin typeface="Arial" panose="020B0604020202020204" pitchFamily="34" charset="0"/>
                <a:cs typeface="Arial" panose="020B0604020202020204" pitchFamily="34" charset="0"/>
              </a:rPr>
              <a:t>определение сроков, ресурсов и качественных характеристик проведения аудита.</a:t>
            </a:r>
          </a:p>
          <a:p>
            <a:r>
              <a:rPr lang="ru-RU" sz="1200" b="1" dirty="0">
                <a:solidFill>
                  <a:schemeClr val="tx2">
                    <a:lumMod val="75000"/>
                  </a:schemeClr>
                </a:solidFill>
                <a:latin typeface="Arial" panose="020B0604020202020204" pitchFamily="34" charset="0"/>
                <a:cs typeface="Arial" panose="020B0604020202020204" pitchFamily="34" charset="0"/>
              </a:rPr>
              <a:t>Процесс реализация аудита эффективности может быть рассмотрен и как аналитический, и как коммуникационный. Аналитический процесс включает в себя сбор данных, их трактовку и анализ. Коммуникационный процесс начинается с момента представления аудитора проверяемому лицу (руководителю) и продолжается в течение всего периода осуществления аудита по мере сбора данных, решения спорных вопросов и обсуждения окончательного отчета.</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en-US" sz="1200" b="1" dirty="0">
                <a:solidFill>
                  <a:schemeClr val="tx2">
                    <a:lumMod val="75000"/>
                  </a:schemeClr>
                </a:solidFill>
                <a:latin typeface="Arial" panose="020B0604020202020204" pitchFamily="34" charset="0"/>
                <a:cs typeface="Arial" panose="020B0604020202020204" pitchFamily="34" charset="0"/>
              </a:rPr>
              <a:t>The Lima Declaration of Guidelines on Auditing Precepts, 1977</a:t>
            </a:r>
            <a:endParaRPr lang="ru-RU" sz="1200" b="1" dirty="0">
              <a:solidFill>
                <a:schemeClr val="tx2">
                  <a:lumMod val="75000"/>
                </a:schemeClr>
              </a:solidFill>
              <a:latin typeface="Arial" panose="020B0604020202020204" pitchFamily="34" charset="0"/>
              <a:cs typeface="Arial" panose="020B0604020202020204" pitchFamily="34" charset="0"/>
            </a:endParaRPr>
          </a:p>
          <a:p>
            <a:endParaRPr lang="ru-RU" sz="1200" dirty="0"/>
          </a:p>
          <a:p>
            <a:endParaRPr lang="ru-RU" sz="1200" dirty="0"/>
          </a:p>
        </p:txBody>
      </p:sp>
    </p:spTree>
    <p:extLst>
      <p:ext uri="{BB962C8B-B14F-4D97-AF65-F5344CB8AC3E}">
        <p14:creationId xmlns:p14="http://schemas.microsoft.com/office/powerpoint/2010/main" val="2869476231"/>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государственного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395536" y="1529408"/>
            <a:ext cx="8352928" cy="4770537"/>
          </a:xfrm>
          <a:prstGeom prst="rect">
            <a:avLst/>
          </a:prstGeom>
        </p:spPr>
        <p:txBody>
          <a:bodyPr wrap="square">
            <a:spAutoFit/>
          </a:bodyPr>
          <a:lstStyle/>
          <a:p>
            <a:endParaRPr lang="ru-RU" sz="1400" dirty="0"/>
          </a:p>
          <a:p>
            <a:r>
              <a:rPr lang="ru-RU" sz="1400" b="1" dirty="0">
                <a:solidFill>
                  <a:schemeClr val="tx2">
                    <a:lumMod val="75000"/>
                  </a:schemeClr>
                </a:solidFill>
                <a:latin typeface="Arial" panose="020B0604020202020204" pitchFamily="34" charset="0"/>
                <a:cs typeface="Arial" panose="020B0604020202020204" pitchFamily="34" charset="0"/>
              </a:rPr>
              <a:t>Основа методологической базы аудита РФ</a:t>
            </a:r>
          </a:p>
          <a:p>
            <a:endParaRPr lang="ru-RU" sz="1400" b="1" dirty="0">
              <a:solidFill>
                <a:schemeClr val="tx2">
                  <a:lumMod val="75000"/>
                </a:schemeClr>
              </a:solidFill>
              <a:latin typeface="Arial" panose="020B0604020202020204" pitchFamily="34" charset="0"/>
              <a:cs typeface="Arial" panose="020B0604020202020204" pitchFamily="34" charset="0"/>
            </a:endParaRPr>
          </a:p>
          <a:p>
            <a:endParaRPr lang="ru-RU" sz="1400" b="1" dirty="0">
              <a:solidFill>
                <a:schemeClr val="tx2">
                  <a:lumMod val="75000"/>
                </a:schemeClr>
              </a:solidFill>
              <a:latin typeface="Arial" panose="020B060402020202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cs typeface="Arial" panose="020B0604020202020204" pitchFamily="34" charset="0"/>
              </a:rPr>
              <a:t>В 1995 году Счетная палата РФ  вошла в состав Международной организации высших органов финансового контроля (ИНТОСАИ) и активно участвует в деятельности этой и других международных объединений. Также Счетная палата вошла в состав региональных организаций: в 1995 году в Европейскую организацию высших органов финансового контроля (ЕВРОСАИ), в 1996 году стала членом Азиатской организации высших органов финансового контроля (АЗОСАИ) </a:t>
            </a:r>
          </a:p>
          <a:p>
            <a:endParaRPr lang="ru-RU" sz="1400" b="1" dirty="0">
              <a:solidFill>
                <a:schemeClr val="tx2">
                  <a:lumMod val="75000"/>
                </a:schemeClr>
              </a:solidFill>
              <a:latin typeface="Arial" panose="020B060402020202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cs typeface="Arial" panose="020B0604020202020204" pitchFamily="34" charset="0"/>
              </a:rPr>
              <a:t>В практической деятельности Счетной палаты Российской Федерации при разработке ревизионных стандартов и методологии контроля, совершенствовании планирования работы, внедрении аудита эффективности широко используются международные методологические наработки указанных выше организаций.</a:t>
            </a:r>
          </a:p>
          <a:p>
            <a:endParaRPr lang="ru-RU" sz="1400" b="1" dirty="0">
              <a:solidFill>
                <a:schemeClr val="tx2">
                  <a:lumMod val="75000"/>
                </a:schemeClr>
              </a:solidFill>
              <a:latin typeface="Arial" panose="020B060402020202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cs typeface="Arial" panose="020B0604020202020204" pitchFamily="34" charset="0"/>
              </a:rPr>
              <a:t>Стандарт финансового контроля СФК 104 "Проведение аудита эффективности использования государственных средств", утвержденный решением Коллегии Счетной палаты РФ от 9 июня 2009 г., протокол № 31К (668), </a:t>
            </a:r>
            <a:r>
              <a:rPr lang="ru-RU" sz="1400" b="1" u="sng" dirty="0">
                <a:solidFill>
                  <a:schemeClr val="tx2">
                    <a:lumMod val="75000"/>
                  </a:schemeClr>
                </a:solidFill>
                <a:latin typeface="Arial" panose="020B0604020202020204" pitchFamily="34" charset="0"/>
                <a:cs typeface="Arial" panose="020B0604020202020204" pitchFamily="34" charset="0"/>
              </a:rPr>
              <a:t>полностью соответствует международным стандартам. </a:t>
            </a:r>
          </a:p>
          <a:p>
            <a:endParaRPr lang="ru-RU" sz="1200" dirty="0"/>
          </a:p>
          <a:p>
            <a:endParaRPr lang="ru-RU" sz="1200" dirty="0"/>
          </a:p>
        </p:txBody>
      </p:sp>
    </p:spTree>
    <p:extLst>
      <p:ext uri="{BB962C8B-B14F-4D97-AF65-F5344CB8AC3E}">
        <p14:creationId xmlns:p14="http://schemas.microsoft.com/office/powerpoint/2010/main" val="352347965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государственного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395536" y="847957"/>
            <a:ext cx="8352928" cy="1107996"/>
          </a:xfrm>
          <a:prstGeom prst="rect">
            <a:avLst/>
          </a:prstGeom>
        </p:spPr>
        <p:txBody>
          <a:bodyPr wrap="square">
            <a:spAutoFit/>
          </a:bodyPr>
          <a:lstStyle/>
          <a:p>
            <a:endParaRPr lang="ru-RU" sz="1400" dirty="0"/>
          </a:p>
          <a:p>
            <a:r>
              <a:rPr lang="ru-RU" sz="1400" b="1" dirty="0">
                <a:solidFill>
                  <a:schemeClr val="tx2">
                    <a:lumMod val="75000"/>
                  </a:schemeClr>
                </a:solidFill>
                <a:latin typeface="Arial" panose="020B0604020202020204" pitchFamily="34" charset="0"/>
                <a:cs typeface="Arial" panose="020B0604020202020204" pitchFamily="34" charset="0"/>
              </a:rPr>
              <a:t>Стандарт финансового контроля СФК 104 "Проведение аудита эффективности использования государственных средств"</a:t>
            </a:r>
          </a:p>
          <a:p>
            <a:endParaRPr lang="ru-RU" sz="1200" dirty="0"/>
          </a:p>
          <a:p>
            <a:endParaRPr lang="ru-RU" sz="1200" dirty="0"/>
          </a:p>
        </p:txBody>
      </p:sp>
      <p:sp>
        <p:nvSpPr>
          <p:cNvPr id="3" name="TextBox 2"/>
          <p:cNvSpPr txBox="1"/>
          <p:nvPr/>
        </p:nvSpPr>
        <p:spPr>
          <a:xfrm flipV="1">
            <a:off x="827584" y="2159145"/>
            <a:ext cx="154919" cy="45719"/>
          </a:xfrm>
          <a:prstGeom prst="rect">
            <a:avLst/>
          </a:prstGeom>
          <a:noFill/>
        </p:spPr>
        <p:txBody>
          <a:bodyPr wrap="square" rtlCol="0">
            <a:spAutoFit/>
          </a:bodyPr>
          <a:lstStyle/>
          <a:p>
            <a:endParaRPr lang="ru-RU" dirty="0"/>
          </a:p>
        </p:txBody>
      </p:sp>
      <p:sp>
        <p:nvSpPr>
          <p:cNvPr id="4" name="Rectangle 2"/>
          <p:cNvSpPr>
            <a:spLocks noChangeArrowheads="1"/>
          </p:cNvSpPr>
          <p:nvPr/>
        </p:nvSpPr>
        <p:spPr bwMode="auto">
          <a:xfrm>
            <a:off x="611560" y="1859770"/>
            <a:ext cx="7992888" cy="449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2">
                    <a:lumMod val="75000"/>
                  </a:schemeClr>
                </a:solidFill>
                <a:effectLst/>
                <a:latin typeface="Arial" panose="020B0604020202020204" pitchFamily="34" charset="0"/>
              </a:rPr>
              <a:t>2.1. Аудит эффективности представляет собой </a:t>
            </a:r>
            <a:r>
              <a:rPr kumimoji="0" lang="ru-RU" altLang="ru-RU" sz="1300" b="1" i="0" u="sng" strike="noStrike" cap="none" normalizeH="0" baseline="0" dirty="0">
                <a:ln>
                  <a:noFill/>
                </a:ln>
                <a:solidFill>
                  <a:schemeClr val="tx2">
                    <a:lumMod val="75000"/>
                  </a:schemeClr>
                </a:solidFill>
                <a:effectLst/>
                <a:latin typeface="Arial" panose="020B0604020202020204" pitchFamily="34" charset="0"/>
              </a:rPr>
              <a:t>тип финансового контроля, осуществляемого посредством проведения контрольного мероприятия</a:t>
            </a:r>
            <a:r>
              <a:rPr kumimoji="0" lang="ru-RU" altLang="ru-RU" sz="1300" b="1" i="0" u="none" strike="noStrike" cap="none" normalizeH="0" baseline="0" dirty="0">
                <a:ln>
                  <a:noFill/>
                </a:ln>
                <a:solidFill>
                  <a:schemeClr val="tx2">
                    <a:lumMod val="75000"/>
                  </a:schemeClr>
                </a:solidFill>
                <a:effectLst/>
                <a:latin typeface="Arial" panose="020B0604020202020204" pitchFamily="34" charset="0"/>
              </a:rPr>
              <a:t>, целями которого является определение эффективности использования государственных средств, полученных проверяемыми организациями и учреждениями для достижения запланированных целей, решения поставленных социально-экономических задач и выполнения возложенных функций.</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2">
                    <a:lumMod val="75000"/>
                  </a:schemeClr>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2">
                    <a:lumMod val="75000"/>
                  </a:schemeClr>
                </a:solidFill>
                <a:effectLst/>
                <a:latin typeface="Arial" panose="020B0604020202020204" pitchFamily="34" charset="0"/>
              </a:rPr>
              <a:t>2.2. </a:t>
            </a:r>
            <a:r>
              <a:rPr kumimoji="0" lang="ru-RU" altLang="ru-RU" sz="1300" b="1" i="0" u="sng" strike="noStrike" cap="none" normalizeH="0" baseline="0" dirty="0">
                <a:ln>
                  <a:noFill/>
                </a:ln>
                <a:solidFill>
                  <a:schemeClr val="tx2">
                    <a:lumMod val="75000"/>
                  </a:schemeClr>
                </a:solidFill>
                <a:effectLst/>
                <a:latin typeface="Arial" panose="020B0604020202020204" pitchFamily="34" charset="0"/>
              </a:rPr>
              <a:t>Предметом аудита </a:t>
            </a:r>
            <a:r>
              <a:rPr kumimoji="0" lang="ru-RU" altLang="ru-RU" sz="1300" b="1" i="0" u="none" strike="noStrike" cap="none" normalizeH="0" baseline="0" dirty="0">
                <a:ln>
                  <a:noFill/>
                </a:ln>
                <a:solidFill>
                  <a:schemeClr val="tx2">
                    <a:lumMod val="75000"/>
                  </a:schemeClr>
                </a:solidFill>
                <a:effectLst/>
                <a:latin typeface="Arial" panose="020B0604020202020204" pitchFamily="34" charset="0"/>
              </a:rPr>
              <a:t>эффективности является использование государственных средств, состав которых определен в стандарте финансового контроля, устанавливающем общие правила проведения контрольного мероприятия.</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2">
                    <a:lumMod val="75000"/>
                  </a:schemeClr>
                </a:solidFill>
                <a:effectLst/>
                <a:latin typeface="Arial" panose="020B0604020202020204" pitchFamily="34" charset="0"/>
              </a:rPr>
              <a:t>В процессе проведения аудита эффективности в пределах полномочий Счетной палаты проверяются и анализируются:</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ru-RU" altLang="ru-RU" sz="1300" b="1" i="0" u="none" strike="noStrike" cap="none" normalizeH="0" baseline="0" dirty="0">
                <a:ln>
                  <a:noFill/>
                </a:ln>
                <a:solidFill>
                  <a:schemeClr val="tx2">
                    <a:lumMod val="75000"/>
                  </a:schemeClr>
                </a:solidFill>
                <a:effectLst/>
                <a:latin typeface="Arial" panose="020B0604020202020204" pitchFamily="34" charset="0"/>
              </a:rPr>
              <a:t>организация и процессы использования государственных средств;</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ru-RU" altLang="ru-RU" sz="1300" b="1" i="0" u="none" strike="noStrike" cap="none" normalizeH="0" baseline="0" dirty="0">
                <a:ln>
                  <a:noFill/>
                </a:ln>
                <a:solidFill>
                  <a:schemeClr val="tx2">
                    <a:lumMod val="75000"/>
                  </a:schemeClr>
                </a:solidFill>
                <a:effectLst/>
                <a:latin typeface="Arial" panose="020B0604020202020204" pitchFamily="34" charset="0"/>
              </a:rPr>
              <a:t>результаты использования государственных средств;</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ru-RU" altLang="ru-RU" sz="1300" b="1" i="0" u="none" strike="noStrike" cap="none" normalizeH="0" baseline="0" dirty="0">
                <a:ln>
                  <a:noFill/>
                </a:ln>
                <a:solidFill>
                  <a:schemeClr val="tx2">
                    <a:lumMod val="75000"/>
                  </a:schemeClr>
                </a:solidFill>
                <a:effectLst/>
                <a:latin typeface="Arial" panose="020B0604020202020204" pitchFamily="34" charset="0"/>
              </a:rPr>
              <a:t>деятельность проверяемых организаций и учреждений по использованию государственных средств.</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2">
                    <a:lumMod val="75000"/>
                  </a:schemeClr>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2">
                    <a:lumMod val="75000"/>
                  </a:schemeClr>
                </a:solidFill>
                <a:effectLst/>
                <a:latin typeface="Arial" panose="020B0604020202020204" pitchFamily="34" charset="0"/>
              </a:rPr>
              <a:t>2.3. </a:t>
            </a:r>
            <a:r>
              <a:rPr kumimoji="0" lang="ru-RU" altLang="ru-RU" sz="1300" b="1" i="0" u="sng" strike="noStrike" cap="none" normalizeH="0" baseline="0" dirty="0">
                <a:ln>
                  <a:noFill/>
                </a:ln>
                <a:solidFill>
                  <a:schemeClr val="tx2">
                    <a:lumMod val="75000"/>
                  </a:schemeClr>
                </a:solidFill>
                <a:effectLst/>
                <a:latin typeface="Arial" panose="020B0604020202020204" pitchFamily="34" charset="0"/>
              </a:rPr>
              <a:t>Проверяемыми объектами </a:t>
            </a:r>
            <a:r>
              <a:rPr kumimoji="0" lang="ru-RU" altLang="ru-RU" sz="1300" b="1" i="0" u="none" strike="noStrike" cap="none" normalizeH="0" baseline="0" dirty="0">
                <a:ln>
                  <a:noFill/>
                </a:ln>
                <a:solidFill>
                  <a:schemeClr val="tx2">
                    <a:lumMod val="75000"/>
                  </a:schemeClr>
                </a:solidFill>
                <a:effectLst/>
                <a:latin typeface="Arial" panose="020B0604020202020204" pitchFamily="34" charset="0"/>
              </a:rPr>
              <a:t>при проведении аудита эффективности являются </a:t>
            </a:r>
            <a:r>
              <a:rPr kumimoji="0" lang="ru-RU" altLang="ru-RU" sz="1300" b="1" i="0" u="sng" strike="noStrike" cap="none" normalizeH="0" baseline="0" dirty="0">
                <a:ln>
                  <a:noFill/>
                </a:ln>
                <a:solidFill>
                  <a:schemeClr val="tx2">
                    <a:lumMod val="75000"/>
                  </a:schemeClr>
                </a:solidFill>
                <a:effectLst/>
                <a:latin typeface="Arial" panose="020B0604020202020204" pitchFamily="34" charset="0"/>
              </a:rPr>
              <a:t>организации и учреждения</a:t>
            </a:r>
            <a:r>
              <a:rPr kumimoji="0" lang="ru-RU" altLang="ru-RU" sz="1300" b="1" i="0" u="none" strike="noStrike" cap="none" normalizeH="0" baseline="0" dirty="0">
                <a:ln>
                  <a:noFill/>
                </a:ln>
                <a:solidFill>
                  <a:schemeClr val="tx2">
                    <a:lumMod val="75000"/>
                  </a:schemeClr>
                </a:solidFill>
                <a:effectLst/>
                <a:latin typeface="Arial" panose="020B0604020202020204" pitchFamily="34" charset="0"/>
              </a:rPr>
              <a:t>, на которые распространяются контрольные полномочия Счетной палаты, установленные статьей 12 Федерального закона "О Счетной палате Российской Федерации. По результатам проверки и анализа деятельности указанных объектов определяется степень эффективности использования ими государственных средств.</a:t>
            </a:r>
          </a:p>
        </p:txBody>
      </p:sp>
    </p:spTree>
    <p:extLst>
      <p:ext uri="{BB962C8B-B14F-4D97-AF65-F5344CB8AC3E}">
        <p14:creationId xmlns:p14="http://schemas.microsoft.com/office/powerpoint/2010/main" val="2519342937"/>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государственного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rot="10800000" flipV="1">
            <a:off x="395536" y="802238"/>
            <a:ext cx="7662719" cy="1200329"/>
          </a:xfrm>
          <a:prstGeom prst="rect">
            <a:avLst/>
          </a:prstGeom>
        </p:spPr>
        <p:txBody>
          <a:bodyPr wrap="square">
            <a:spAutoFit/>
          </a:bodyPr>
          <a:lstStyle/>
          <a:p>
            <a:endParaRPr lang="ru-RU" sz="1200" dirty="0"/>
          </a:p>
          <a:p>
            <a:r>
              <a:rPr lang="ru-RU" sz="1200" b="1" dirty="0">
                <a:solidFill>
                  <a:schemeClr val="tx2">
                    <a:lumMod val="75000"/>
                  </a:schemeClr>
                </a:solidFill>
                <a:latin typeface="Arial" panose="020B0604020202020204" pitchFamily="34" charset="0"/>
                <a:cs typeface="Arial" panose="020B0604020202020204" pitchFamily="34" charset="0"/>
              </a:rPr>
              <a:t>Стандарт финансового контроля СФК 104 "Проведение аудита эффективности использования государственных средств«</a:t>
            </a:r>
          </a:p>
          <a:p>
            <a:endParaRPr lang="ru-RU" sz="1200" b="1" dirty="0">
              <a:solidFill>
                <a:schemeClr val="tx2">
                  <a:lumMod val="75000"/>
                </a:schemeClr>
              </a:solidFill>
              <a:latin typeface="Arial" panose="020B0604020202020204" pitchFamily="34" charset="0"/>
              <a:cs typeface="Arial" panose="020B0604020202020204" pitchFamily="34" charset="0"/>
            </a:endParaRPr>
          </a:p>
          <a:p>
            <a:endParaRPr lang="ru-RU" sz="1200" dirty="0"/>
          </a:p>
          <a:p>
            <a:endParaRPr lang="ru-RU" sz="1200" dirty="0"/>
          </a:p>
        </p:txBody>
      </p:sp>
      <p:sp>
        <p:nvSpPr>
          <p:cNvPr id="2" name="Rectangle 1"/>
          <p:cNvSpPr>
            <a:spLocks noChangeArrowheads="1"/>
          </p:cNvSpPr>
          <p:nvPr/>
        </p:nvSpPr>
        <p:spPr bwMode="auto">
          <a:xfrm>
            <a:off x="395536" y="1486514"/>
            <a:ext cx="8388424" cy="4616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2">
                    <a:lumMod val="75000"/>
                  </a:schemeClr>
                </a:solidFill>
                <a:effectLst/>
                <a:latin typeface="Arial" panose="020B0604020202020204" pitchFamily="34" charset="0"/>
              </a:rPr>
              <a:t>Особенности организации аудита эффективности</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2">
                    <a:lumMod val="75000"/>
                  </a:schemeClr>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2">
                    <a:lumMod val="75000"/>
                  </a:schemeClr>
                </a:solidFill>
                <a:effectLst/>
                <a:latin typeface="Arial" panose="020B0604020202020204" pitchFamily="34" charset="0"/>
              </a:rPr>
              <a:t>4.1. Проведение аудита эффективности включает следующие этапы, которые осуществляются с учетом общих правил проведения контрольного мероприятия, определенных в соответствующем стандарте финансового контроля.</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400" b="1" i="0" u="none" strike="noStrike" cap="none" normalizeH="0" baseline="0" dirty="0">
              <a:ln>
                <a:noFill/>
              </a:ln>
              <a:solidFill>
                <a:schemeClr val="tx2">
                  <a:lumMod val="75000"/>
                </a:schemeClr>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1" u="none" strike="noStrike" cap="none" normalizeH="0" baseline="0" dirty="0">
                <a:ln>
                  <a:noFill/>
                </a:ln>
                <a:solidFill>
                  <a:schemeClr val="tx2">
                    <a:lumMod val="75000"/>
                  </a:schemeClr>
                </a:solidFill>
                <a:effectLst/>
                <a:latin typeface="Arial" panose="020B0604020202020204" pitchFamily="34" charset="0"/>
              </a:rPr>
              <a:t>На первом этапе </a:t>
            </a:r>
            <a:r>
              <a:rPr kumimoji="0" lang="ru-RU" altLang="ru-RU" sz="1400" b="1" i="0" u="none" strike="noStrike" cap="none" normalizeH="0" baseline="0" dirty="0">
                <a:ln>
                  <a:noFill/>
                </a:ln>
                <a:solidFill>
                  <a:schemeClr val="tx2">
                    <a:lumMod val="75000"/>
                  </a:schemeClr>
                </a:solidFill>
                <a:effectLst/>
                <a:latin typeface="Arial" panose="020B0604020202020204" pitchFamily="34" charset="0"/>
              </a:rPr>
              <a:t>осуществляется </a:t>
            </a:r>
            <a:r>
              <a:rPr kumimoji="0" lang="ru-RU" altLang="ru-RU" sz="1400" b="1" i="0" u="sng" strike="noStrike" cap="none" normalizeH="0" baseline="0" dirty="0">
                <a:ln>
                  <a:noFill/>
                </a:ln>
                <a:solidFill>
                  <a:schemeClr val="tx2">
                    <a:lumMod val="75000"/>
                  </a:schemeClr>
                </a:solidFill>
                <a:effectLst/>
                <a:latin typeface="Arial" panose="020B0604020202020204" pitchFamily="34" charset="0"/>
              </a:rPr>
              <a:t>предварительное изучение предмета и объектов для определения целей конкретного аудита эффективности</a:t>
            </a:r>
            <a:r>
              <a:rPr kumimoji="0" lang="ru-RU" altLang="ru-RU" sz="1400" b="1" i="0" u="none" strike="noStrike" cap="none" normalizeH="0" baseline="0" dirty="0">
                <a:ln>
                  <a:noFill/>
                </a:ln>
                <a:solidFill>
                  <a:schemeClr val="tx2">
                    <a:lumMod val="75000"/>
                  </a:schemeClr>
                </a:solidFill>
                <a:effectLst/>
                <a:latin typeface="Arial" panose="020B0604020202020204" pitchFamily="34" charset="0"/>
              </a:rPr>
              <a:t>, вопросов проверки и анализа, выбора критериев оценки эффективности и способов его проведения, по результатам которых подготавливается программа проведения аудита эффективности.</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400" b="1" i="0" u="none" strike="noStrike" cap="none" normalizeH="0" baseline="0" dirty="0">
              <a:ln>
                <a:noFill/>
              </a:ln>
              <a:solidFill>
                <a:schemeClr val="tx2">
                  <a:lumMod val="75000"/>
                </a:schemeClr>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1" u="none" strike="noStrike" cap="none" normalizeH="0" baseline="0" dirty="0">
                <a:ln>
                  <a:noFill/>
                </a:ln>
                <a:solidFill>
                  <a:schemeClr val="tx2">
                    <a:lumMod val="75000"/>
                  </a:schemeClr>
                </a:solidFill>
                <a:effectLst/>
                <a:latin typeface="Arial" panose="020B0604020202020204" pitchFamily="34" charset="0"/>
              </a:rPr>
              <a:t>На втором этапе </a:t>
            </a:r>
            <a:r>
              <a:rPr kumimoji="0" lang="ru-RU" altLang="ru-RU" sz="1400" b="1" i="0" u="none" strike="noStrike" cap="none" normalizeH="0" baseline="0" dirty="0">
                <a:ln>
                  <a:noFill/>
                </a:ln>
                <a:solidFill>
                  <a:schemeClr val="tx2">
                    <a:lumMod val="75000"/>
                  </a:schemeClr>
                </a:solidFill>
                <a:effectLst/>
                <a:latin typeface="Arial" panose="020B0604020202020204" pitchFamily="34" charset="0"/>
              </a:rPr>
              <a:t>аудита эффективности проводятся </a:t>
            </a:r>
            <a:r>
              <a:rPr kumimoji="0" lang="ru-RU" altLang="ru-RU" sz="1400" b="1" i="0" u="sng" strike="noStrike" cap="none" normalizeH="0" baseline="0" dirty="0">
                <a:ln>
                  <a:noFill/>
                </a:ln>
                <a:solidFill>
                  <a:schemeClr val="tx2">
                    <a:lumMod val="75000"/>
                  </a:schemeClr>
                </a:solidFill>
                <a:effectLst/>
                <a:latin typeface="Arial" panose="020B0604020202020204" pitchFamily="34" charset="0"/>
              </a:rPr>
              <a:t>проверка и анализ результатов использования государственных средств в соответствии с вопросами программы</a:t>
            </a:r>
            <a:r>
              <a:rPr kumimoji="0" lang="ru-RU" altLang="ru-RU" sz="1400" b="1" i="0" u="none" strike="noStrike" cap="none" normalizeH="0" baseline="0" dirty="0">
                <a:ln>
                  <a:noFill/>
                </a:ln>
                <a:solidFill>
                  <a:schemeClr val="tx2">
                    <a:lumMod val="75000"/>
                  </a:schemeClr>
                </a:solidFill>
                <a:effectLst/>
                <a:latin typeface="Arial" panose="020B0604020202020204" pitchFamily="34" charset="0"/>
              </a:rPr>
              <a:t>, в том числе непосредственно на объектах, в ходе которых осуществляются сбор и анализ фактических данных и информации, необходимых для получения доказательств. </a:t>
            </a:r>
            <a:r>
              <a:rPr kumimoji="0" lang="ru-RU" altLang="ru-RU" sz="1400" b="1" i="0" u="sng" strike="noStrike" cap="none" normalizeH="0" baseline="0" dirty="0">
                <a:ln>
                  <a:noFill/>
                </a:ln>
                <a:solidFill>
                  <a:schemeClr val="tx2">
                    <a:lumMod val="75000"/>
                  </a:schemeClr>
                </a:solidFill>
                <a:effectLst/>
                <a:latin typeface="Arial" panose="020B0604020202020204" pitchFamily="34" charset="0"/>
              </a:rPr>
              <a:t>Составляются акты и рабочие документы</a:t>
            </a:r>
            <a:r>
              <a:rPr kumimoji="0" lang="ru-RU" altLang="ru-RU" sz="1400" b="1" i="0" u="none" strike="noStrike" cap="none" normalizeH="0" baseline="0" dirty="0">
                <a:ln>
                  <a:noFill/>
                </a:ln>
                <a:solidFill>
                  <a:schemeClr val="tx2">
                    <a:lumMod val="75000"/>
                  </a:schemeClr>
                </a:solidFill>
                <a:effectLst/>
                <a:latin typeface="Arial" panose="020B0604020202020204" pitchFamily="34" charset="0"/>
              </a:rPr>
              <a:t>, фиксирующие результаты проверки и анализа, которые служат основой для подготовки заключений, выводов и рекомендаций.</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400" b="1" i="0" u="none" strike="noStrike" cap="none" normalizeH="0" baseline="0" dirty="0">
              <a:ln>
                <a:noFill/>
              </a:ln>
              <a:solidFill>
                <a:schemeClr val="tx2">
                  <a:lumMod val="75000"/>
                </a:schemeClr>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1" u="none" strike="noStrike" cap="none" normalizeH="0" baseline="0" dirty="0">
                <a:ln>
                  <a:noFill/>
                </a:ln>
                <a:solidFill>
                  <a:schemeClr val="tx2">
                    <a:lumMod val="75000"/>
                  </a:schemeClr>
                </a:solidFill>
                <a:effectLst/>
                <a:latin typeface="Arial" panose="020B0604020202020204" pitchFamily="34" charset="0"/>
              </a:rPr>
              <a:t>На третьем этапе </a:t>
            </a:r>
            <a:r>
              <a:rPr kumimoji="0" lang="ru-RU" altLang="ru-RU" sz="1400" b="1" i="0" u="none" strike="noStrike" cap="none" normalizeH="0" baseline="0" dirty="0">
                <a:ln>
                  <a:noFill/>
                </a:ln>
                <a:solidFill>
                  <a:schemeClr val="tx2">
                    <a:lumMod val="75000"/>
                  </a:schemeClr>
                </a:solidFill>
                <a:effectLst/>
                <a:latin typeface="Arial" panose="020B0604020202020204" pitchFamily="34" charset="0"/>
              </a:rPr>
              <a:t>аудита эффективности </a:t>
            </a:r>
            <a:r>
              <a:rPr kumimoji="0" lang="ru-RU" altLang="ru-RU" sz="1400" b="1" i="0" u="sng" strike="noStrike" cap="none" normalizeH="0" baseline="0" dirty="0">
                <a:ln>
                  <a:noFill/>
                </a:ln>
                <a:solidFill>
                  <a:schemeClr val="tx2">
                    <a:lumMod val="75000"/>
                  </a:schemeClr>
                </a:solidFill>
                <a:effectLst/>
                <a:latin typeface="Arial" panose="020B0604020202020204" pitchFamily="34" charset="0"/>
              </a:rPr>
              <a:t>подготавливается отчет</a:t>
            </a:r>
            <a:r>
              <a:rPr kumimoji="0" lang="ru-RU" altLang="ru-RU" sz="1400" b="1" i="0" u="none" strike="noStrike" cap="none" normalizeH="0" baseline="0" dirty="0">
                <a:ln>
                  <a:noFill/>
                </a:ln>
                <a:solidFill>
                  <a:schemeClr val="tx2">
                    <a:lumMod val="75000"/>
                  </a:schemeClr>
                </a:solidFill>
                <a:effectLst/>
                <a:latin typeface="Arial" panose="020B0604020202020204" pitchFamily="34" charset="0"/>
              </a:rPr>
              <a:t>, включающий заключения, выводы и рекомендации, также оформляются другие документы по его результатам.</a:t>
            </a:r>
          </a:p>
        </p:txBody>
      </p:sp>
    </p:spTree>
    <p:extLst>
      <p:ext uri="{BB962C8B-B14F-4D97-AF65-F5344CB8AC3E}">
        <p14:creationId xmlns:p14="http://schemas.microsoft.com/office/powerpoint/2010/main" val="103897929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государственного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rot="10800000" flipV="1">
            <a:off x="395536" y="802238"/>
            <a:ext cx="7662719" cy="1200329"/>
          </a:xfrm>
          <a:prstGeom prst="rect">
            <a:avLst/>
          </a:prstGeom>
        </p:spPr>
        <p:txBody>
          <a:bodyPr wrap="square">
            <a:spAutoFit/>
          </a:bodyPr>
          <a:lstStyle/>
          <a:p>
            <a:endParaRPr lang="ru-RU" sz="1200" dirty="0"/>
          </a:p>
          <a:p>
            <a:r>
              <a:rPr lang="ru-RU" sz="1200" b="1" dirty="0">
                <a:solidFill>
                  <a:schemeClr val="tx2">
                    <a:lumMod val="75000"/>
                  </a:schemeClr>
                </a:solidFill>
                <a:latin typeface="Arial" panose="020B0604020202020204" pitchFamily="34" charset="0"/>
                <a:cs typeface="Arial" panose="020B0604020202020204" pitchFamily="34" charset="0"/>
              </a:rPr>
              <a:t>Стандарт финансового контроля СФК 104 "Проведение аудита эффективности использования государственных средств«</a:t>
            </a:r>
          </a:p>
          <a:p>
            <a:endParaRPr lang="ru-RU" sz="1200" b="1" dirty="0">
              <a:solidFill>
                <a:schemeClr val="tx2">
                  <a:lumMod val="75000"/>
                </a:schemeClr>
              </a:solidFill>
              <a:latin typeface="Arial" panose="020B0604020202020204" pitchFamily="34" charset="0"/>
              <a:cs typeface="Arial" panose="020B0604020202020204" pitchFamily="34" charset="0"/>
            </a:endParaRPr>
          </a:p>
          <a:p>
            <a:endParaRPr lang="ru-RU" sz="1200" dirty="0"/>
          </a:p>
          <a:p>
            <a:endParaRPr lang="ru-RU" sz="1200" dirty="0"/>
          </a:p>
        </p:txBody>
      </p:sp>
      <p:sp>
        <p:nvSpPr>
          <p:cNvPr id="2" name="Rectangle 1"/>
          <p:cNvSpPr>
            <a:spLocks noChangeArrowheads="1"/>
          </p:cNvSpPr>
          <p:nvPr/>
        </p:nvSpPr>
        <p:spPr bwMode="auto">
          <a:xfrm>
            <a:off x="361613" y="1557370"/>
            <a:ext cx="8388424"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2">
                    <a:lumMod val="75000"/>
                  </a:schemeClr>
                </a:solidFill>
                <a:effectLst/>
                <a:latin typeface="Arial" panose="020B0604020202020204" pitchFamily="34" charset="0"/>
              </a:rPr>
              <a:t>Особенности организации аудита эффективности</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400" b="1" i="0" u="none" strike="noStrike" cap="none" normalizeH="0" baseline="0" dirty="0">
              <a:ln>
                <a:noFill/>
              </a:ln>
              <a:solidFill>
                <a:schemeClr val="tx2">
                  <a:lumMod val="75000"/>
                </a:schemeClr>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2">
                    <a:lumMod val="75000"/>
                  </a:schemeClr>
                </a:solidFill>
                <a:effectLst/>
                <a:latin typeface="Arial" panose="020B0604020202020204" pitchFamily="34" charset="0"/>
              </a:rPr>
              <a:t> 4.2. Организация аудита эффективности по всем основным параметрам контрольного мероприятия </a:t>
            </a:r>
            <a:r>
              <a:rPr kumimoji="0" lang="ru-RU" altLang="ru-RU" sz="1600" b="1" i="0" u="sng" strike="noStrike" cap="none" normalizeH="0" baseline="0" dirty="0">
                <a:ln>
                  <a:noFill/>
                </a:ln>
                <a:solidFill>
                  <a:schemeClr val="tx2">
                    <a:lumMod val="75000"/>
                  </a:schemeClr>
                </a:solidFill>
                <a:effectLst/>
                <a:latin typeface="Arial" panose="020B0604020202020204" pitchFamily="34" charset="0"/>
              </a:rPr>
              <a:t>имеет существенные отличия от финансового аудита</a:t>
            </a:r>
            <a:r>
              <a:rPr kumimoji="0" lang="ru-RU" altLang="ru-RU" sz="1600" b="1" i="0" u="none" strike="noStrike" cap="none" normalizeH="0" baseline="0" dirty="0">
                <a:ln>
                  <a:noFill/>
                </a:ln>
                <a:solidFill>
                  <a:schemeClr val="tx2">
                    <a:lumMod val="75000"/>
                  </a:schemeClr>
                </a:solidFill>
                <a:effectLst/>
                <a:latin typeface="Arial" panose="020B0604020202020204" pitchFamily="34" charset="0"/>
              </a:rPr>
              <a:t>, которые обусловлены </a:t>
            </a:r>
            <a:r>
              <a:rPr kumimoji="0" lang="ru-RU" altLang="ru-RU" sz="1600" b="1" i="0" u="sng" strike="noStrike" cap="none" normalizeH="0" baseline="0" dirty="0">
                <a:ln>
                  <a:noFill/>
                </a:ln>
                <a:solidFill>
                  <a:schemeClr val="tx2">
                    <a:lumMod val="75000"/>
                  </a:schemeClr>
                </a:solidFill>
                <a:effectLst/>
                <a:latin typeface="Arial" panose="020B0604020202020204" pitchFamily="34" charset="0"/>
              </a:rPr>
              <a:t>более сложной методологией </a:t>
            </a:r>
            <a:r>
              <a:rPr kumimoji="0" lang="ru-RU" altLang="ru-RU" sz="1400" b="1" i="0" u="none" strike="noStrike" cap="none" normalizeH="0" baseline="0" dirty="0">
                <a:ln>
                  <a:noFill/>
                </a:ln>
                <a:solidFill>
                  <a:schemeClr val="tx2">
                    <a:lumMod val="75000"/>
                  </a:schemeClr>
                </a:solidFill>
                <a:effectLst/>
                <a:latin typeface="Arial" panose="020B0604020202020204" pitchFamily="34" charset="0"/>
              </a:rPr>
              <a:t>его проведения начиная от предварительного изучения предмета и проверяемых объектов до оформления отчета о результатах аудита эффективности.</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400" b="1" i="0" u="none" strike="noStrike" cap="none" normalizeH="0" baseline="0" dirty="0">
              <a:ln>
                <a:noFill/>
              </a:ln>
              <a:solidFill>
                <a:schemeClr val="tx2">
                  <a:lumMod val="75000"/>
                </a:schemeClr>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2">
                    <a:lumMod val="75000"/>
                  </a:schemeClr>
                </a:solidFill>
                <a:effectLst/>
                <a:latin typeface="Arial" panose="020B0604020202020204" pitchFamily="34" charset="0"/>
              </a:rPr>
              <a:t>В процессе аудита эффективности, как правило, используется значительный </a:t>
            </a:r>
            <a:r>
              <a:rPr kumimoji="0" lang="ru-RU" altLang="ru-RU" sz="1400" b="1" i="0" u="sng" strike="noStrike" cap="none" normalizeH="0" baseline="0" dirty="0">
                <a:ln>
                  <a:noFill/>
                </a:ln>
                <a:solidFill>
                  <a:schemeClr val="tx2">
                    <a:lumMod val="75000"/>
                  </a:schemeClr>
                </a:solidFill>
                <a:effectLst/>
                <a:latin typeface="Arial" panose="020B0604020202020204" pitchFamily="34" charset="0"/>
              </a:rPr>
              <a:t>объем контрольных, аналитических и оценочных методов</a:t>
            </a:r>
            <a:r>
              <a:rPr kumimoji="0" lang="ru-RU" altLang="ru-RU" sz="1400" b="1" i="0" u="none" strike="noStrike" cap="none" normalizeH="0" baseline="0" dirty="0">
                <a:ln>
                  <a:noFill/>
                </a:ln>
                <a:solidFill>
                  <a:schemeClr val="tx2">
                    <a:lumMod val="75000"/>
                  </a:schemeClr>
                </a:solidFill>
                <a:effectLst/>
                <a:latin typeface="Arial" panose="020B0604020202020204" pitchFamily="34" charset="0"/>
              </a:rPr>
              <a:t> и процедур, собирается обширная информация и изучается большое количество документов и материалов для формирования доказательств, которые требуют значительных затрат времени, трудовых и финансовых ресурсов.</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2">
                    <a:lumMod val="75000"/>
                  </a:schemeClr>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2">
                    <a:lumMod val="75000"/>
                  </a:schemeClr>
                </a:solidFill>
                <a:effectLst/>
                <a:latin typeface="Arial" panose="020B0604020202020204" pitchFamily="34" charset="0"/>
              </a:rPr>
              <a:t>Особенностью осуществления аудита эффективности является срок его проведения, который </a:t>
            </a:r>
            <a:r>
              <a:rPr lang="ru-RU" altLang="ru-RU" sz="1400" b="1" dirty="0">
                <a:solidFill>
                  <a:schemeClr val="tx2">
                    <a:lumMod val="75000"/>
                  </a:schemeClr>
                </a:solidFill>
                <a:latin typeface="Arial" panose="020B0604020202020204" pitchFamily="34" charset="0"/>
              </a:rPr>
              <a:t>может</a:t>
            </a:r>
            <a:r>
              <a:rPr kumimoji="0" lang="ru-RU" altLang="ru-RU" sz="1400" b="1" i="0" u="none" strike="noStrike" cap="none" normalizeH="0" baseline="0" dirty="0">
                <a:ln>
                  <a:noFill/>
                </a:ln>
                <a:solidFill>
                  <a:schemeClr val="tx2">
                    <a:lumMod val="75000"/>
                  </a:schemeClr>
                </a:solidFill>
                <a:effectLst/>
                <a:latin typeface="Arial" panose="020B0604020202020204" pitchFamily="34" charset="0"/>
              </a:rPr>
              <a:t> быть, как правило, в </a:t>
            </a:r>
            <a:r>
              <a:rPr kumimoji="0" lang="ru-RU" altLang="ru-RU" sz="1400" b="1" i="0" u="sng" strike="noStrike" cap="none" normalizeH="0" baseline="0" dirty="0">
                <a:ln>
                  <a:noFill/>
                </a:ln>
                <a:solidFill>
                  <a:schemeClr val="tx2">
                    <a:lumMod val="75000"/>
                  </a:schemeClr>
                </a:solidFill>
                <a:effectLst/>
                <a:latin typeface="Arial" panose="020B0604020202020204" pitchFamily="34" charset="0"/>
              </a:rPr>
              <a:t>пределах 6 - 12 месяцев</a:t>
            </a:r>
            <a:r>
              <a:rPr kumimoji="0" lang="ru-RU" altLang="ru-RU" sz="1400" b="1" i="0" u="none" strike="noStrike" cap="none" normalizeH="0" baseline="0" dirty="0">
                <a:ln>
                  <a:noFill/>
                </a:ln>
                <a:solidFill>
                  <a:schemeClr val="tx2">
                    <a:lumMod val="75000"/>
                  </a:schemeClr>
                </a:solidFill>
                <a:effectLst/>
                <a:latin typeface="Arial" panose="020B0604020202020204" pitchFamily="34" charset="0"/>
              </a:rPr>
              <a:t>, а также соотношение затрат времени между этапами, которое может варьироваться в каждом конкретном случае в зависимости от целей, характера предмета, объектов и масштаба проведения аудита эффективности</a:t>
            </a:r>
          </a:p>
        </p:txBody>
      </p:sp>
    </p:spTree>
    <p:extLst>
      <p:ext uri="{BB962C8B-B14F-4D97-AF65-F5344CB8AC3E}">
        <p14:creationId xmlns:p14="http://schemas.microsoft.com/office/powerpoint/2010/main" val="411632875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государственного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395536" y="847957"/>
            <a:ext cx="8352928" cy="6555641"/>
          </a:xfrm>
          <a:prstGeom prst="rect">
            <a:avLst/>
          </a:prstGeom>
        </p:spPr>
        <p:txBody>
          <a:bodyPr wrap="square">
            <a:spAutoFit/>
          </a:bodyPr>
          <a:lstStyle/>
          <a:p>
            <a:endParaRPr lang="ru-RU" sz="1200" dirty="0"/>
          </a:p>
          <a:p>
            <a:r>
              <a:rPr lang="ru-RU" sz="1200" b="1" dirty="0">
                <a:solidFill>
                  <a:schemeClr val="tx2">
                    <a:lumMod val="75000"/>
                  </a:schemeClr>
                </a:solidFill>
                <a:latin typeface="Arial" panose="020B0604020202020204" pitchFamily="34" charset="0"/>
                <a:cs typeface="Arial" panose="020B0604020202020204" pitchFamily="34" charset="0"/>
              </a:rPr>
              <a:t>Стандарт финансового контроля СФК 104 "Проведение аудита эффективности использования государственных средств«</a:t>
            </a:r>
          </a:p>
          <a:p>
            <a:endParaRPr lang="ru-RU" sz="1200" b="1" dirty="0">
              <a:solidFill>
                <a:schemeClr val="tx2">
                  <a:lumMod val="75000"/>
                </a:schemeClr>
              </a:solidFill>
            </a:endParaRPr>
          </a:p>
          <a:p>
            <a:r>
              <a:rPr lang="ru-RU" sz="1200" b="1" dirty="0">
                <a:solidFill>
                  <a:schemeClr val="tx2">
                    <a:lumMod val="75000"/>
                  </a:schemeClr>
                </a:solidFill>
              </a:rPr>
              <a:t>Предварительное изучение предмета и объектов аудита эффективности</a:t>
            </a:r>
          </a:p>
          <a:p>
            <a:r>
              <a:rPr lang="ru-RU" sz="1200" b="1" dirty="0">
                <a:solidFill>
                  <a:schemeClr val="tx2">
                    <a:lumMod val="75000"/>
                  </a:schemeClr>
                </a:solidFill>
              </a:rPr>
              <a:t> </a:t>
            </a:r>
          </a:p>
          <a:p>
            <a:r>
              <a:rPr lang="ru-RU" sz="1200" b="1" dirty="0">
                <a:solidFill>
                  <a:schemeClr val="tx2">
                    <a:lumMod val="75000"/>
                  </a:schemeClr>
                </a:solidFill>
                <a:latin typeface="Arial" panose="020B0604020202020204" pitchFamily="34" charset="0"/>
                <a:cs typeface="Arial" panose="020B0604020202020204" pitchFamily="34" charset="0"/>
              </a:rPr>
              <a:t>5.1.1. При проведении каждого конкретного аудита эффективности проводится этап предварительного изучения его предмета и проверяемых объектов, необходимый для подготовки к проведению проверки и оценки результатов использования государственных средств.</a:t>
            </a:r>
          </a:p>
          <a:p>
            <a:r>
              <a:rPr lang="ru-RU" sz="1200" b="1" dirty="0">
                <a:solidFill>
                  <a:schemeClr val="tx2">
                    <a:lumMod val="75000"/>
                  </a:schemeClr>
                </a:solidFill>
                <a:latin typeface="Arial" panose="020B0604020202020204" pitchFamily="34" charset="0"/>
                <a:cs typeface="Arial" panose="020B0604020202020204" pitchFamily="34" charset="0"/>
              </a:rPr>
              <a:t>В процессе предварительного изучения определяются:</a:t>
            </a:r>
          </a:p>
          <a:p>
            <a:pPr marL="171450" indent="-171450">
              <a:buFont typeface="Arial" panose="020B0604020202020204" pitchFamily="34" charset="0"/>
              <a:buChar char="•"/>
            </a:pPr>
            <a:r>
              <a:rPr lang="ru-RU" sz="1200" b="1" dirty="0">
                <a:solidFill>
                  <a:schemeClr val="tx2">
                    <a:lumMod val="75000"/>
                  </a:schemeClr>
                </a:solidFill>
                <a:latin typeface="Arial" panose="020B0604020202020204" pitchFamily="34" charset="0"/>
                <a:cs typeface="Arial" panose="020B0604020202020204" pitchFamily="34" charset="0"/>
              </a:rPr>
              <a:t>цели данного аудита эффективности, вопросы проверки и анализа;</a:t>
            </a:r>
          </a:p>
          <a:p>
            <a:pPr marL="171450" indent="-171450">
              <a:buFont typeface="Arial" panose="020B0604020202020204" pitchFamily="34" charset="0"/>
              <a:buChar char="•"/>
            </a:pPr>
            <a:r>
              <a:rPr lang="ru-RU" sz="1200" b="1" dirty="0">
                <a:solidFill>
                  <a:schemeClr val="tx2">
                    <a:lumMod val="75000"/>
                  </a:schemeClr>
                </a:solidFill>
                <a:latin typeface="Arial" panose="020B0604020202020204" pitchFamily="34" charset="0"/>
                <a:cs typeface="Arial" panose="020B0604020202020204" pitchFamily="34" charset="0"/>
              </a:rPr>
              <a:t>способы его проведения и методы сбора фактических данных и информации;</a:t>
            </a:r>
          </a:p>
          <a:p>
            <a:pPr marL="171450" indent="-171450">
              <a:buFont typeface="Arial" panose="020B0604020202020204" pitchFamily="34" charset="0"/>
              <a:buChar char="•"/>
            </a:pPr>
            <a:r>
              <a:rPr lang="ru-RU" sz="1200" b="1" dirty="0">
                <a:solidFill>
                  <a:schemeClr val="tx2">
                    <a:lumMod val="75000"/>
                  </a:schemeClr>
                </a:solidFill>
                <a:latin typeface="Arial" panose="020B0604020202020204" pitchFamily="34" charset="0"/>
                <a:cs typeface="Arial" panose="020B0604020202020204" pitchFamily="34" charset="0"/>
              </a:rPr>
              <a:t>критерии оценки эффективности использования государственных средств.</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По результатам предварительного изучения подготавливается </a:t>
            </a:r>
            <a:r>
              <a:rPr lang="ru-RU" sz="1200" b="1" u="sng" dirty="0">
                <a:solidFill>
                  <a:schemeClr val="tx2">
                    <a:lumMod val="75000"/>
                  </a:schemeClr>
                </a:solidFill>
                <a:latin typeface="Arial" panose="020B0604020202020204" pitchFamily="34" charset="0"/>
                <a:cs typeface="Arial" panose="020B0604020202020204" pitchFamily="34" charset="0"/>
              </a:rPr>
              <a:t>программа</a:t>
            </a:r>
            <a:r>
              <a:rPr lang="ru-RU" sz="1200" b="1" dirty="0">
                <a:solidFill>
                  <a:schemeClr val="tx2">
                    <a:lumMod val="75000"/>
                  </a:schemeClr>
                </a:solidFill>
                <a:latin typeface="Arial" panose="020B0604020202020204" pitchFamily="34" charset="0"/>
                <a:cs typeface="Arial" panose="020B0604020202020204" pitchFamily="34" charset="0"/>
              </a:rPr>
              <a:t> проведения аудита эффективности.</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Предварительное изучение должно проводиться таким образом, чтобы еще до начала непосредственной проверки на объектах было </a:t>
            </a:r>
            <a:r>
              <a:rPr lang="ru-RU" sz="1200" b="1" u="sng" dirty="0">
                <a:solidFill>
                  <a:schemeClr val="tx2">
                    <a:lumMod val="75000"/>
                  </a:schemeClr>
                </a:solidFill>
                <a:latin typeface="Arial" panose="020B0604020202020204" pitchFamily="34" charset="0"/>
                <a:cs typeface="Arial" panose="020B0604020202020204" pitchFamily="34" charset="0"/>
              </a:rPr>
              <a:t>четко определено и понятно, что и как необходимо проверять и анализировать, как организовать и провести эту работу с наименьшими затратами</a:t>
            </a:r>
            <a:r>
              <a:rPr lang="ru-RU" sz="1200" b="1" dirty="0">
                <a:solidFill>
                  <a:schemeClr val="tx2">
                    <a:lumMod val="75000"/>
                  </a:schemeClr>
                </a:solidFill>
                <a:latin typeface="Arial" panose="020B0604020202020204" pitchFamily="34" charset="0"/>
                <a:cs typeface="Arial" panose="020B0604020202020204" pitchFamily="34" charset="0"/>
              </a:rPr>
              <a:t>.</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5.1.2. Для качественного проведения предварительного изучения объектов аудита эффективности рекомендуется составить </a:t>
            </a:r>
            <a:r>
              <a:rPr lang="ru-RU" sz="1200" b="1" u="sng" dirty="0">
                <a:solidFill>
                  <a:schemeClr val="tx2">
                    <a:lumMod val="75000"/>
                  </a:schemeClr>
                </a:solidFill>
                <a:latin typeface="Arial" panose="020B0604020202020204" pitchFamily="34" charset="0"/>
                <a:cs typeface="Arial" panose="020B0604020202020204" pitchFamily="34" charset="0"/>
              </a:rPr>
              <a:t>план</a:t>
            </a:r>
            <a:r>
              <a:rPr lang="ru-RU" sz="1200" b="1" dirty="0">
                <a:solidFill>
                  <a:schemeClr val="tx2">
                    <a:lumMod val="75000"/>
                  </a:schemeClr>
                </a:solidFill>
                <a:latin typeface="Arial" panose="020B0604020202020204" pitchFamily="34" charset="0"/>
                <a:cs typeface="Arial" panose="020B0604020202020204" pitchFamily="34" charset="0"/>
              </a:rPr>
              <a:t>, который может включать </a:t>
            </a:r>
            <a:r>
              <a:rPr lang="ru-RU" sz="1200" b="1" u="sng" dirty="0">
                <a:solidFill>
                  <a:schemeClr val="tx2">
                    <a:lumMod val="75000"/>
                  </a:schemeClr>
                </a:solidFill>
                <a:latin typeface="Arial" panose="020B0604020202020204" pitchFamily="34" charset="0"/>
                <a:cs typeface="Arial" panose="020B0604020202020204" pitchFamily="34" charset="0"/>
              </a:rPr>
              <a:t>перечень вопросов для изучения, распределение инспекторов по проверяемым объектам и вопросам изучения, источники получения информации, сроки изучения вопросов и представления материалов</a:t>
            </a:r>
            <a:r>
              <a:rPr lang="ru-RU" sz="1200" b="1" dirty="0">
                <a:solidFill>
                  <a:schemeClr val="tx2">
                    <a:lumMod val="75000"/>
                  </a:schemeClr>
                </a:solidFill>
                <a:latin typeface="Arial" panose="020B0604020202020204" pitchFamily="34" charset="0"/>
                <a:cs typeface="Arial" panose="020B0604020202020204" pitchFamily="34" charset="0"/>
              </a:rPr>
              <a:t>.</a:t>
            </a:r>
          </a:p>
          <a:p>
            <a:r>
              <a:rPr lang="ru-RU" sz="1200" b="1" dirty="0">
                <a:solidFill>
                  <a:schemeClr val="tx2">
                    <a:lumMod val="75000"/>
                  </a:schemeClr>
                </a:solidFill>
                <a:latin typeface="Arial" panose="020B0604020202020204" pitchFamily="34" charset="0"/>
                <a:cs typeface="Arial" panose="020B0604020202020204" pitchFamily="34" charset="0"/>
              </a:rPr>
              <a:t>5.1.3. В процессе предварительного изучения осуществляется сбор и проводится анализ необходимой информации, касающейся предмета аудита эффективности и деятельности проверяемых объектов, выявляются и анализируются существующие риски неэффективного использования государственных средств, проводятся консультации с независимыми организациями и внешними экспертами (специалистами), а также при наличии возможности собеседования с руководителями и сотрудниками объектов проверки.</a:t>
            </a:r>
          </a:p>
          <a:p>
            <a:r>
              <a:rPr lang="ru-RU" sz="1200" dirty="0"/>
              <a:t> </a:t>
            </a:r>
          </a:p>
          <a:p>
            <a:endParaRPr lang="ru-RU" sz="1200" b="1" dirty="0">
              <a:solidFill>
                <a:schemeClr val="tx2">
                  <a:lumMod val="75000"/>
                </a:schemeClr>
              </a:solidFill>
              <a:latin typeface="Arial" panose="020B0604020202020204" pitchFamily="34" charset="0"/>
              <a:cs typeface="Arial" panose="020B0604020202020204" pitchFamily="34" charset="0"/>
            </a:endParaRPr>
          </a:p>
          <a:p>
            <a:endParaRPr lang="ru-RU" sz="1200" dirty="0"/>
          </a:p>
          <a:p>
            <a:endParaRPr lang="ru-RU" sz="1200" dirty="0"/>
          </a:p>
        </p:txBody>
      </p:sp>
    </p:spTree>
    <p:extLst>
      <p:ext uri="{BB962C8B-B14F-4D97-AF65-F5344CB8AC3E}">
        <p14:creationId xmlns:p14="http://schemas.microsoft.com/office/powerpoint/2010/main" val="178423213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государственного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395536" y="847957"/>
            <a:ext cx="8352928" cy="6186309"/>
          </a:xfrm>
          <a:prstGeom prst="rect">
            <a:avLst/>
          </a:prstGeom>
        </p:spPr>
        <p:txBody>
          <a:bodyPr wrap="square">
            <a:spAutoFit/>
          </a:bodyPr>
          <a:lstStyle/>
          <a:p>
            <a:endParaRPr lang="ru-RU" sz="1200" dirty="0">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Стандарт финансового контроля СФК 104 "Проведение аудита эффективности использования государственных средств«</a:t>
            </a:r>
          </a:p>
          <a:p>
            <a:r>
              <a:rPr lang="ru-RU" sz="1200" b="1" dirty="0">
                <a:solidFill>
                  <a:schemeClr val="tx2">
                    <a:lumMod val="75000"/>
                  </a:schemeClr>
                </a:solidFill>
                <a:latin typeface="Arial" panose="020B0604020202020204" pitchFamily="34" charset="0"/>
                <a:cs typeface="Arial" panose="020B0604020202020204" pitchFamily="34" charset="0"/>
              </a:rPr>
              <a:t> </a:t>
            </a:r>
          </a:p>
          <a:p>
            <a:r>
              <a:rPr lang="ru-RU" sz="1200" b="1" dirty="0">
                <a:solidFill>
                  <a:schemeClr val="tx2">
                    <a:lumMod val="75000"/>
                  </a:schemeClr>
                </a:solidFill>
                <a:latin typeface="Arial" panose="020B0604020202020204" pitchFamily="34" charset="0"/>
                <a:cs typeface="Arial" panose="020B0604020202020204" pitchFamily="34" charset="0"/>
              </a:rPr>
              <a:t>Цели и вопросы аудита эффективности</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5.2.1. Для осуществления конкретного аудита эффективности необходимо выбирать, как правило, </a:t>
            </a:r>
            <a:r>
              <a:rPr lang="ru-RU" sz="1200" b="1" u="sng" dirty="0">
                <a:solidFill>
                  <a:schemeClr val="tx2">
                    <a:lumMod val="75000"/>
                  </a:schemeClr>
                </a:solidFill>
                <a:latin typeface="Arial" panose="020B0604020202020204" pitchFamily="34" charset="0"/>
                <a:cs typeface="Arial" panose="020B0604020202020204" pitchFamily="34" charset="0"/>
              </a:rPr>
              <a:t>несколько целей, которые определяют границы содержания предмета</a:t>
            </a:r>
            <a:r>
              <a:rPr lang="ru-RU" sz="1200" b="1" dirty="0">
                <a:solidFill>
                  <a:schemeClr val="tx2">
                    <a:lumMod val="75000"/>
                  </a:schemeClr>
                </a:solidFill>
                <a:latin typeface="Arial" panose="020B0604020202020204" pitchFamily="34" charset="0"/>
                <a:cs typeface="Arial" panose="020B0604020202020204" pitchFamily="34" charset="0"/>
              </a:rPr>
              <a:t>, сформулированного в его наименовании. Формулировки этих целей должны указывать, на какие основные вопросы, относящиеся к оценке эффективности использования государственных средств в рамках предмета аудита эффективности и деятельности проверяемых объектов, ответит его проведение.</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Цели аудита эффективности должны быть направлены на такие аспекты проверяемой сферы использования государственных средств и деятельности объектов проверки, </a:t>
            </a:r>
            <a:r>
              <a:rPr lang="ru-RU" sz="1200" b="1" u="sng" dirty="0">
                <a:solidFill>
                  <a:schemeClr val="tx2">
                    <a:lumMod val="75000"/>
                  </a:schemeClr>
                </a:solidFill>
                <a:latin typeface="Arial" panose="020B0604020202020204" pitchFamily="34" charset="0"/>
                <a:cs typeface="Arial" panose="020B0604020202020204" pitchFamily="34" charset="0"/>
              </a:rPr>
              <a:t>в которых выявлена высокая степень рисков неэффективного использования государственных средств</a:t>
            </a:r>
            <a:r>
              <a:rPr lang="ru-RU" sz="1200" b="1" dirty="0">
                <a:solidFill>
                  <a:schemeClr val="tx2">
                    <a:lumMod val="75000"/>
                  </a:schemeClr>
                </a:solidFill>
                <a:latin typeface="Arial" panose="020B0604020202020204" pitchFamily="34" charset="0"/>
                <a:cs typeface="Arial" panose="020B0604020202020204" pitchFamily="34" charset="0"/>
              </a:rPr>
              <a:t>, чтобы результаты проверки могли дать наибольший эффект от проведения данного аудита эффективности.</a:t>
            </a:r>
          </a:p>
          <a:p>
            <a:r>
              <a:rPr lang="ru-RU" sz="1200" b="1" dirty="0">
                <a:solidFill>
                  <a:schemeClr val="tx2">
                    <a:lumMod val="75000"/>
                  </a:schemeClr>
                </a:solidFill>
                <a:latin typeface="Arial" panose="020B0604020202020204" pitchFamily="34" charset="0"/>
                <a:cs typeface="Arial" panose="020B0604020202020204" pitchFamily="34" charset="0"/>
              </a:rPr>
              <a:t>Цели аудита эффективности определяются также исходя из содержания целей и задач проверяемой сферы использования государственных средств или деятельности проверяемых объектов, а также запланированных результатов их достижения и выполнения.</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5.2.3. Цели аудита эффективности </a:t>
            </a:r>
            <a:r>
              <a:rPr lang="ru-RU" sz="1200" b="1" u="sng" dirty="0">
                <a:solidFill>
                  <a:schemeClr val="tx2">
                    <a:lumMod val="75000"/>
                  </a:schemeClr>
                </a:solidFill>
                <a:latin typeface="Arial" panose="020B0604020202020204" pitchFamily="34" charset="0"/>
                <a:cs typeface="Arial" panose="020B0604020202020204" pitchFamily="34" charset="0"/>
              </a:rPr>
              <a:t>должны иметь четкие формулировки и включать определение экономичности, продуктивности и результативности использования государственных средств </a:t>
            </a:r>
            <a:r>
              <a:rPr lang="ru-RU" sz="1200" b="1" dirty="0">
                <a:solidFill>
                  <a:schemeClr val="tx2">
                    <a:lumMod val="75000"/>
                  </a:schemeClr>
                </a:solidFill>
                <a:latin typeface="Arial" panose="020B0604020202020204" pitchFamily="34" charset="0"/>
                <a:cs typeface="Arial" panose="020B0604020202020204" pitchFamily="34" charset="0"/>
              </a:rPr>
              <a:t>в совокупности или их оценки в различном сочетании, в соответствии с которыми можно было бы сделать отвечающие им выводы и рекомендации по результатам аудита эффективности.</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5.2.4. Вопросы аудита эффективности определяются по каждой цели и должны ей соответствовать. Перечень и содержание вопросов должны быть такими, чтобы результаты их проверки и анализа, выступающие в форме полученных доказательств, обеспечивали достижение поставленной цели аудита эффективности.</a:t>
            </a:r>
          </a:p>
          <a:p>
            <a:r>
              <a:rPr lang="ru-RU" sz="1200" dirty="0"/>
              <a:t> </a:t>
            </a:r>
          </a:p>
          <a:p>
            <a:endParaRPr lang="ru-RU" sz="1200" b="1" dirty="0">
              <a:solidFill>
                <a:schemeClr val="tx2">
                  <a:lumMod val="75000"/>
                </a:schemeClr>
              </a:solidFill>
              <a:latin typeface="Arial" panose="020B0604020202020204" pitchFamily="34" charset="0"/>
              <a:cs typeface="Arial" panose="020B0604020202020204" pitchFamily="34" charset="0"/>
            </a:endParaRPr>
          </a:p>
          <a:p>
            <a:endParaRPr lang="ru-RU" sz="1200" dirty="0"/>
          </a:p>
          <a:p>
            <a:endParaRPr lang="ru-RU" sz="1200" dirty="0"/>
          </a:p>
        </p:txBody>
      </p:sp>
    </p:spTree>
    <p:extLst>
      <p:ext uri="{BB962C8B-B14F-4D97-AF65-F5344CB8AC3E}">
        <p14:creationId xmlns:p14="http://schemas.microsoft.com/office/powerpoint/2010/main" val="471249006"/>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государственного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395536" y="847957"/>
            <a:ext cx="8352928" cy="6001643"/>
          </a:xfrm>
          <a:prstGeom prst="rect">
            <a:avLst/>
          </a:prstGeom>
        </p:spPr>
        <p:txBody>
          <a:bodyPr wrap="square">
            <a:spAutoFit/>
          </a:bodyPr>
          <a:lstStyle/>
          <a:p>
            <a:endParaRPr lang="ru-RU" sz="1200" dirty="0"/>
          </a:p>
          <a:p>
            <a:r>
              <a:rPr lang="ru-RU" sz="1200" b="1" dirty="0">
                <a:solidFill>
                  <a:schemeClr val="tx2">
                    <a:lumMod val="75000"/>
                  </a:schemeClr>
                </a:solidFill>
                <a:latin typeface="Arial" panose="020B0604020202020204" pitchFamily="34" charset="0"/>
                <a:cs typeface="Arial" panose="020B0604020202020204" pitchFamily="34" charset="0"/>
              </a:rPr>
              <a:t>Стандарт финансового контроля СФК 104 "Проведение аудита эффективности использования государственных средств«</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Критерии оценки эффективности использования государственных средств</a:t>
            </a:r>
          </a:p>
          <a:p>
            <a:r>
              <a:rPr lang="ru-RU" sz="1200" b="1" dirty="0">
                <a:solidFill>
                  <a:schemeClr val="tx2">
                    <a:lumMod val="75000"/>
                  </a:schemeClr>
                </a:solidFill>
                <a:latin typeface="Arial" panose="020B0604020202020204" pitchFamily="34" charset="0"/>
                <a:cs typeface="Arial" panose="020B0604020202020204" pitchFamily="34" charset="0"/>
              </a:rPr>
              <a:t> </a:t>
            </a:r>
          </a:p>
          <a:p>
            <a:r>
              <a:rPr lang="ru-RU" sz="1200" b="1" dirty="0">
                <a:solidFill>
                  <a:schemeClr val="tx2">
                    <a:lumMod val="75000"/>
                  </a:schemeClr>
                </a:solidFill>
                <a:latin typeface="Arial" panose="020B0604020202020204" pitchFamily="34" charset="0"/>
                <a:cs typeface="Arial" panose="020B0604020202020204" pitchFamily="34" charset="0"/>
              </a:rPr>
              <a:t>5.3.1. Критерии оценки эффективности представляют собой качественные и количественные характеристики организации, процессов и результатов использования государственных средств и (или) деятельности объектов проверки, которые показывают, </a:t>
            </a:r>
            <a:r>
              <a:rPr lang="ru-RU" sz="1200" b="1" u="sng" dirty="0">
                <a:solidFill>
                  <a:schemeClr val="tx2">
                    <a:lumMod val="75000"/>
                  </a:schemeClr>
                </a:solidFill>
                <a:latin typeface="Arial" panose="020B0604020202020204" pitchFamily="34" charset="0"/>
                <a:cs typeface="Arial" panose="020B0604020202020204" pitchFamily="34" charset="0"/>
              </a:rPr>
              <a:t>какими должны быть организация и процессы и какие результаты являются свидетельством эффективного использования государственных средств.</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Критерии оценки эффективности выбираются для каждой установленной цели аудита эффективности. Они должны соответствовать цели аудита эффективности и служить основой для заключений и выводов об эффективности (экономичности, продуктивности, результативности) использования государственных средств, которые делаются путем сравнения фактических данных о результатах использования государственных средств, полученных в процессе проверки и анализа, с установленными критериями.</a:t>
            </a:r>
          </a:p>
          <a:p>
            <a:endParaRPr lang="ru-RU" sz="1200" b="1" u="sng" dirty="0">
              <a:solidFill>
                <a:schemeClr val="tx2">
                  <a:lumMod val="75000"/>
                </a:schemeClr>
              </a:solidFill>
              <a:latin typeface="Arial" panose="020B0604020202020204" pitchFamily="34" charset="0"/>
              <a:cs typeface="Arial" panose="020B0604020202020204" pitchFamily="34" charset="0"/>
            </a:endParaRPr>
          </a:p>
          <a:p>
            <a:r>
              <a:rPr lang="ru-RU" sz="1200" b="1" u="sng" dirty="0">
                <a:solidFill>
                  <a:schemeClr val="tx2">
                    <a:lumMod val="75000"/>
                  </a:schemeClr>
                </a:solidFill>
                <a:latin typeface="Arial" panose="020B0604020202020204" pitchFamily="34" charset="0"/>
                <a:cs typeface="Arial" panose="020B0604020202020204" pitchFamily="34" charset="0"/>
              </a:rPr>
              <a:t>Выбор критериев оценки эффективности </a:t>
            </a:r>
            <a:r>
              <a:rPr lang="ru-RU" sz="1200" b="1" dirty="0">
                <a:solidFill>
                  <a:schemeClr val="tx2">
                    <a:lumMod val="75000"/>
                  </a:schemeClr>
                </a:solidFill>
                <a:latin typeface="Arial" panose="020B0604020202020204" pitchFamily="34" charset="0"/>
                <a:cs typeface="Arial" panose="020B0604020202020204" pitchFamily="34" charset="0"/>
              </a:rPr>
              <a:t>осуществляется в процессе предварительного изучения предмета аудита эффективности и деятельности проверяемых объектов после определения его целей на основе анализа следующих источников:</a:t>
            </a:r>
          </a:p>
          <a:p>
            <a:pPr marL="171450" indent="-171450">
              <a:buFont typeface="Wingdings" panose="05000000000000000000" pitchFamily="2" charset="2"/>
              <a:buChar char="§"/>
            </a:pPr>
            <a:r>
              <a:rPr lang="ru-RU" sz="1200" b="1" dirty="0">
                <a:solidFill>
                  <a:schemeClr val="tx2">
                    <a:lumMod val="75000"/>
                  </a:schemeClr>
                </a:solidFill>
                <a:latin typeface="Arial" panose="020B0604020202020204" pitchFamily="34" charset="0"/>
                <a:cs typeface="Arial" panose="020B0604020202020204" pitchFamily="34" charset="0"/>
              </a:rPr>
              <a:t>законодательных и иных нормативных правовых актов, а также документов, относящихся к предмету аудита эффективности или деятельности проверяемых объектов, которые устанавливают правила, требования, процедуры организации и запланированные показатели результатов использования государственных средств;</a:t>
            </a:r>
          </a:p>
          <a:p>
            <a:pPr marL="171450" indent="-171450">
              <a:buFont typeface="Wingdings" panose="05000000000000000000" pitchFamily="2" charset="2"/>
              <a:buChar char="§"/>
            </a:pPr>
            <a:r>
              <a:rPr lang="ru-RU" sz="1200" b="1" dirty="0">
                <a:solidFill>
                  <a:schemeClr val="tx2">
                    <a:lumMod val="75000"/>
                  </a:schemeClr>
                </a:solidFill>
                <a:latin typeface="Arial" panose="020B0604020202020204" pitchFamily="34" charset="0"/>
                <a:cs typeface="Arial" panose="020B0604020202020204" pitchFamily="34" charset="0"/>
              </a:rPr>
              <a:t>результатов деятельности проверяемых объектов в предшествующий период или работы других организаций или учреждений Российской Федерации, которые осуществляют деятельность в проверяемой сфере использования государственных средств или выполняют аналогичные виды работ;</a:t>
            </a:r>
          </a:p>
          <a:p>
            <a:pPr marL="171450" indent="-171450">
              <a:buFont typeface="Wingdings" panose="05000000000000000000" pitchFamily="2" charset="2"/>
              <a:buChar char="§"/>
            </a:pPr>
            <a:r>
              <a:rPr lang="ru-RU" sz="1200" b="1" dirty="0">
                <a:solidFill>
                  <a:schemeClr val="tx2">
                    <a:lumMod val="75000"/>
                  </a:schemeClr>
                </a:solidFill>
                <a:latin typeface="Arial" panose="020B0604020202020204" pitchFamily="34" charset="0"/>
                <a:cs typeface="Arial" panose="020B0604020202020204" pitchFamily="34" charset="0"/>
              </a:rPr>
              <a:t>материалов соответствующих государственных статистических данных.</a:t>
            </a:r>
          </a:p>
          <a:p>
            <a:endParaRPr lang="ru-RU" sz="1200" b="1" dirty="0">
              <a:solidFill>
                <a:schemeClr val="tx2">
                  <a:lumMod val="75000"/>
                </a:schemeClr>
              </a:solidFill>
              <a:latin typeface="Arial" panose="020B0604020202020204" pitchFamily="34" charset="0"/>
              <a:cs typeface="Arial" panose="020B0604020202020204" pitchFamily="34" charset="0"/>
            </a:endParaRPr>
          </a:p>
          <a:p>
            <a:endParaRPr lang="ru-RU" sz="1200" dirty="0"/>
          </a:p>
          <a:p>
            <a:endParaRPr lang="ru-RU" sz="1200" dirty="0"/>
          </a:p>
        </p:txBody>
      </p:sp>
    </p:spTree>
    <p:extLst>
      <p:ext uri="{BB962C8B-B14F-4D97-AF65-F5344CB8AC3E}">
        <p14:creationId xmlns:p14="http://schemas.microsoft.com/office/powerpoint/2010/main" val="149938539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государственного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395536" y="847957"/>
            <a:ext cx="8352928" cy="6001643"/>
          </a:xfrm>
          <a:prstGeom prst="rect">
            <a:avLst/>
          </a:prstGeom>
        </p:spPr>
        <p:txBody>
          <a:bodyPr wrap="square">
            <a:spAutoFit/>
          </a:bodyPr>
          <a:lstStyle/>
          <a:p>
            <a:endParaRPr lang="ru-RU" sz="1200" dirty="0"/>
          </a:p>
          <a:p>
            <a:r>
              <a:rPr lang="ru-RU" sz="1200" b="1" dirty="0">
                <a:solidFill>
                  <a:schemeClr val="tx2">
                    <a:lumMod val="75000"/>
                  </a:schemeClr>
                </a:solidFill>
                <a:latin typeface="Arial" panose="020B0604020202020204" pitchFamily="34" charset="0"/>
                <a:cs typeface="Arial" panose="020B0604020202020204" pitchFamily="34" charset="0"/>
              </a:rPr>
              <a:t>Стандарт финансового контроля СФК 104 "Проведение аудита эффективности использования государственных средств«</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Качество результатов аудита эффективности в значительной мере зависит от точного определения </a:t>
            </a:r>
            <a:r>
              <a:rPr lang="ru-RU" sz="1200" b="1" u="sng" dirty="0">
                <a:solidFill>
                  <a:schemeClr val="tx2">
                    <a:lumMod val="75000"/>
                  </a:schemeClr>
                </a:solidFill>
                <a:latin typeface="Arial" panose="020B0604020202020204" pitchFamily="34" charset="0"/>
                <a:cs typeface="Arial" panose="020B0604020202020204" pitchFamily="34" charset="0"/>
              </a:rPr>
              <a:t>критериев оценки эффективности</a:t>
            </a:r>
            <a:r>
              <a:rPr lang="ru-RU" sz="1200" b="1" dirty="0">
                <a:solidFill>
                  <a:schemeClr val="tx2">
                    <a:lumMod val="75000"/>
                  </a:schemeClr>
                </a:solidFill>
                <a:latin typeface="Arial" panose="020B0604020202020204" pitchFamily="34" charset="0"/>
                <a:cs typeface="Arial" panose="020B0604020202020204" pitchFamily="34" charset="0"/>
              </a:rPr>
              <a:t>, которые должны быть </a:t>
            </a:r>
            <a:r>
              <a:rPr lang="ru-RU" sz="1200" b="1" u="sng" dirty="0">
                <a:solidFill>
                  <a:schemeClr val="tx2">
                    <a:lumMod val="75000"/>
                  </a:schemeClr>
                </a:solidFill>
                <a:latin typeface="Arial" panose="020B0604020202020204" pitchFamily="34" charset="0"/>
                <a:cs typeface="Arial" panose="020B0604020202020204" pitchFamily="34" charset="0"/>
              </a:rPr>
              <a:t>объективными, четкими, сравнимыми, достаточными.</a:t>
            </a:r>
          </a:p>
          <a:p>
            <a:endParaRPr lang="ru-RU" sz="1200" b="1" u="sng" dirty="0">
              <a:solidFill>
                <a:schemeClr val="tx2">
                  <a:lumMod val="75000"/>
                </a:schemeClr>
              </a:solidFill>
              <a:latin typeface="Arial" panose="020B0604020202020204" pitchFamily="34" charset="0"/>
              <a:cs typeface="Arial" panose="020B0604020202020204" pitchFamily="34" charset="0"/>
            </a:endParaRPr>
          </a:p>
          <a:p>
            <a:r>
              <a:rPr lang="ru-RU" sz="1200" b="1" u="sng" dirty="0">
                <a:solidFill>
                  <a:schemeClr val="tx2">
                    <a:lumMod val="75000"/>
                  </a:schemeClr>
                </a:solidFill>
                <a:latin typeface="Arial" panose="020B0604020202020204" pitchFamily="34" charset="0"/>
                <a:cs typeface="Arial" panose="020B0604020202020204" pitchFamily="34" charset="0"/>
              </a:rPr>
              <a:t>Критерии являются объективными </a:t>
            </a:r>
            <a:r>
              <a:rPr lang="ru-RU" sz="1200" b="1" dirty="0">
                <a:solidFill>
                  <a:schemeClr val="tx2">
                    <a:lumMod val="75000"/>
                  </a:schemeClr>
                </a:solidFill>
                <a:latin typeface="Arial" panose="020B0604020202020204" pitchFamily="34" charset="0"/>
                <a:cs typeface="Arial" panose="020B0604020202020204" pitchFamily="34" charset="0"/>
              </a:rPr>
              <a:t>в том случае, если они выбраны в результате всестороннего анализа проверяемой сферы использования государственных средств и деятельности объектов проверки, отражают их особенности и соответствуют целям аудита эффективности.</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u="sng" dirty="0">
                <a:solidFill>
                  <a:schemeClr val="tx2">
                    <a:lumMod val="75000"/>
                  </a:schemeClr>
                </a:solidFill>
                <a:latin typeface="Arial" panose="020B0604020202020204" pitchFamily="34" charset="0"/>
                <a:cs typeface="Arial" panose="020B0604020202020204" pitchFamily="34" charset="0"/>
              </a:rPr>
              <a:t>Четкость критериев </a:t>
            </a:r>
            <a:r>
              <a:rPr lang="ru-RU" sz="1200" b="1" dirty="0">
                <a:solidFill>
                  <a:schemeClr val="tx2">
                    <a:lumMod val="75000"/>
                  </a:schemeClr>
                </a:solidFill>
                <a:latin typeface="Arial" panose="020B0604020202020204" pitchFamily="34" charset="0"/>
                <a:cs typeface="Arial" panose="020B0604020202020204" pitchFamily="34" charset="0"/>
              </a:rPr>
              <a:t>заключается в том, что они должны иметь формулировки, которые не содержат двусмысленности и не могут быть подвержены различным интерпретациям ни со стороны проверяющих или проверяемых, ни со стороны будущих пользователей отчета о результатах данного аудита эффективности.</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u="sng" dirty="0">
                <a:solidFill>
                  <a:schemeClr val="tx2">
                    <a:lumMod val="75000"/>
                  </a:schemeClr>
                </a:solidFill>
                <a:latin typeface="Arial" panose="020B0604020202020204" pitchFamily="34" charset="0"/>
                <a:cs typeface="Arial" panose="020B0604020202020204" pitchFamily="34" charset="0"/>
              </a:rPr>
              <a:t>Сравнимость критериев</a:t>
            </a:r>
            <a:r>
              <a:rPr lang="ru-RU" sz="1200" b="1" dirty="0">
                <a:solidFill>
                  <a:schemeClr val="tx2">
                    <a:lumMod val="75000"/>
                  </a:schemeClr>
                </a:solidFill>
                <a:latin typeface="Arial" panose="020B0604020202020204" pitchFamily="34" charset="0"/>
                <a:cs typeface="Arial" panose="020B0604020202020204" pitchFamily="34" charset="0"/>
              </a:rPr>
              <a:t> состоит в том, чтобы они увязывались с критериями оценки эффективности, использованными при проведении </a:t>
            </a:r>
            <a:r>
              <a:rPr lang="ru-RU" sz="1200" b="1" u="sng" dirty="0">
                <a:solidFill>
                  <a:schemeClr val="tx2">
                    <a:lumMod val="75000"/>
                  </a:schemeClr>
                </a:solidFill>
                <a:latin typeface="Arial" panose="020B0604020202020204" pitchFamily="34" charset="0"/>
                <a:cs typeface="Arial" panose="020B0604020202020204" pitchFamily="34" charset="0"/>
              </a:rPr>
              <a:t>аналогичного</a:t>
            </a:r>
            <a:r>
              <a:rPr lang="ru-RU" sz="1200" b="1" dirty="0">
                <a:solidFill>
                  <a:schemeClr val="tx2">
                    <a:lumMod val="75000"/>
                  </a:schemeClr>
                </a:solidFill>
                <a:latin typeface="Arial" panose="020B0604020202020204" pitchFamily="34" charset="0"/>
                <a:cs typeface="Arial" panose="020B0604020202020204" pitchFamily="34" charset="0"/>
              </a:rPr>
              <a:t> аудита эффективности в данной сфере использования государственных средств или на подобных объектах, а также сами могли применяться при проведении аналогичного аудита эффективности.</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u="sng" dirty="0">
                <a:solidFill>
                  <a:schemeClr val="tx2">
                    <a:lumMod val="75000"/>
                  </a:schemeClr>
                </a:solidFill>
                <a:latin typeface="Arial" panose="020B0604020202020204" pitchFamily="34" charset="0"/>
                <a:cs typeface="Arial" panose="020B0604020202020204" pitchFamily="34" charset="0"/>
              </a:rPr>
              <a:t>Критерии являются достаточными </a:t>
            </a:r>
            <a:r>
              <a:rPr lang="ru-RU" sz="1200" b="1" dirty="0">
                <a:solidFill>
                  <a:schemeClr val="tx2">
                    <a:lumMod val="75000"/>
                  </a:schemeClr>
                </a:solidFill>
                <a:latin typeface="Arial" panose="020B0604020202020204" pitchFamily="34" charset="0"/>
                <a:cs typeface="Arial" panose="020B0604020202020204" pitchFamily="34" charset="0"/>
              </a:rPr>
              <a:t>в том случае, когда на основе их совокупности делаются обоснованные заключения и выводы об эффективности использования государственных средств в соответствии с поставленными целями аудита эффективности.</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Количество критериев оценки эффективности в каждом аудите эффективности </a:t>
            </a:r>
            <a:r>
              <a:rPr lang="ru-RU" sz="1200" b="1" u="sng" dirty="0">
                <a:solidFill>
                  <a:schemeClr val="tx2">
                    <a:lumMod val="75000"/>
                  </a:schemeClr>
                </a:solidFill>
                <a:latin typeface="Arial" panose="020B0604020202020204" pitchFamily="34" charset="0"/>
                <a:cs typeface="Arial" panose="020B0604020202020204" pitchFamily="34" charset="0"/>
              </a:rPr>
              <a:t>может быть различным </a:t>
            </a:r>
            <a:r>
              <a:rPr lang="ru-RU" sz="1200" b="1" dirty="0">
                <a:solidFill>
                  <a:schemeClr val="tx2">
                    <a:lumMod val="75000"/>
                  </a:schemeClr>
                </a:solidFill>
                <a:latin typeface="Arial" panose="020B0604020202020204" pitchFamily="34" charset="0"/>
                <a:cs typeface="Arial" panose="020B0604020202020204" pitchFamily="34" charset="0"/>
              </a:rPr>
              <a:t>в зависимости от особенностей предмета аудита эффективности и деятельности проверяемых объектов. Необходимо, чтобы состав критериев был </a:t>
            </a:r>
            <a:r>
              <a:rPr lang="ru-RU" sz="1200" b="1" u="sng" dirty="0">
                <a:solidFill>
                  <a:schemeClr val="tx2">
                    <a:lumMod val="75000"/>
                  </a:schemeClr>
                </a:solidFill>
                <a:latin typeface="Arial" panose="020B0604020202020204" pitchFamily="34" charset="0"/>
                <a:cs typeface="Arial" panose="020B0604020202020204" pitchFamily="34" charset="0"/>
              </a:rPr>
              <a:t>достаточным</a:t>
            </a:r>
            <a:r>
              <a:rPr lang="ru-RU" sz="1200" b="1" dirty="0">
                <a:solidFill>
                  <a:schemeClr val="tx2">
                    <a:lumMod val="75000"/>
                  </a:schemeClr>
                </a:solidFill>
                <a:latin typeface="Arial" panose="020B0604020202020204" pitchFamily="34" charset="0"/>
                <a:cs typeface="Arial" panose="020B0604020202020204" pitchFamily="34" charset="0"/>
              </a:rPr>
              <a:t> для формирования обоснованных заключений и выводов по результатам аудита эффективности в соответствии с поставленными целями.</a:t>
            </a:r>
          </a:p>
          <a:p>
            <a:r>
              <a:rPr lang="ru-RU" sz="1200" dirty="0"/>
              <a:t> </a:t>
            </a:r>
          </a:p>
          <a:p>
            <a:r>
              <a:rPr lang="ru-RU" sz="1200" dirty="0"/>
              <a:t> </a:t>
            </a:r>
          </a:p>
        </p:txBody>
      </p:sp>
    </p:spTree>
    <p:extLst>
      <p:ext uri="{BB962C8B-B14F-4D97-AF65-F5344CB8AC3E}">
        <p14:creationId xmlns:p14="http://schemas.microsoft.com/office/powerpoint/2010/main" val="3583440859"/>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государственного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231530" y="717858"/>
            <a:ext cx="8352928" cy="5609228"/>
          </a:xfrm>
          <a:prstGeom prst="rect">
            <a:avLst/>
          </a:prstGeom>
        </p:spPr>
        <p:txBody>
          <a:bodyPr wrap="square">
            <a:spAutoFit/>
          </a:bodyPr>
          <a:lstStyle/>
          <a:p>
            <a:endParaRPr lang="ru-RU" sz="1200" dirty="0"/>
          </a:p>
          <a:p>
            <a:r>
              <a:rPr lang="ru-RU" sz="1200" b="1" dirty="0">
                <a:solidFill>
                  <a:schemeClr val="tx2">
                    <a:lumMod val="75000"/>
                  </a:schemeClr>
                </a:solidFill>
                <a:latin typeface="Arial" panose="020B0604020202020204" pitchFamily="34" charset="0"/>
                <a:cs typeface="Arial" panose="020B0604020202020204" pitchFamily="34" charset="0"/>
              </a:rPr>
              <a:t>Стандарт финансового контроля СФК 104 "Проведение аудита эффективности использования государственных средств«</a:t>
            </a:r>
          </a:p>
          <a:p>
            <a:r>
              <a:rPr lang="ru-RU" sz="1200" dirty="0"/>
              <a:t> </a:t>
            </a:r>
          </a:p>
          <a:p>
            <a:r>
              <a:rPr lang="ru-RU" sz="1150" b="1" dirty="0">
                <a:solidFill>
                  <a:schemeClr val="tx2">
                    <a:lumMod val="75000"/>
                  </a:schemeClr>
                </a:solidFill>
                <a:latin typeface="Arial" panose="020B0604020202020204" pitchFamily="34" charset="0"/>
                <a:cs typeface="Arial" panose="020B0604020202020204" pitchFamily="34" charset="0"/>
              </a:rPr>
              <a:t> </a:t>
            </a:r>
          </a:p>
          <a:p>
            <a:r>
              <a:rPr lang="ru-RU" sz="1150" b="1" dirty="0">
                <a:solidFill>
                  <a:schemeClr val="tx2">
                    <a:lumMod val="75000"/>
                  </a:schemeClr>
                </a:solidFill>
                <a:latin typeface="Arial" panose="020B0604020202020204" pitchFamily="34" charset="0"/>
                <a:cs typeface="Arial" panose="020B0604020202020204" pitchFamily="34" charset="0"/>
              </a:rPr>
              <a:t>5.4. Способы проведения аудита эффективности</a:t>
            </a:r>
          </a:p>
          <a:p>
            <a:r>
              <a:rPr lang="ru-RU" sz="1150" b="1" dirty="0">
                <a:solidFill>
                  <a:schemeClr val="tx2">
                    <a:lumMod val="75000"/>
                  </a:schemeClr>
                </a:solidFill>
                <a:latin typeface="Arial" panose="020B0604020202020204" pitchFamily="34" charset="0"/>
                <a:cs typeface="Arial" panose="020B0604020202020204" pitchFamily="34" charset="0"/>
              </a:rPr>
              <a:t> </a:t>
            </a:r>
          </a:p>
          <a:p>
            <a:r>
              <a:rPr lang="ru-RU" sz="1150" b="1" dirty="0">
                <a:solidFill>
                  <a:schemeClr val="tx2">
                    <a:lumMod val="75000"/>
                  </a:schemeClr>
                </a:solidFill>
                <a:latin typeface="Arial" panose="020B0604020202020204" pitchFamily="34" charset="0"/>
                <a:cs typeface="Arial" panose="020B0604020202020204" pitchFamily="34" charset="0"/>
              </a:rPr>
              <a:t>5.4.1. В ходе предварительного изучения необходимо </a:t>
            </a:r>
            <a:r>
              <a:rPr lang="ru-RU" sz="1150" b="1" u="sng" dirty="0">
                <a:solidFill>
                  <a:schemeClr val="tx2">
                    <a:lumMod val="75000"/>
                  </a:schemeClr>
                </a:solidFill>
                <a:latin typeface="Arial" panose="020B0604020202020204" pitchFamily="34" charset="0"/>
                <a:cs typeface="Arial" panose="020B0604020202020204" pitchFamily="34" charset="0"/>
              </a:rPr>
              <a:t>выбрать способы проведения аудита </a:t>
            </a:r>
            <a:r>
              <a:rPr lang="ru-RU" sz="1150" b="1" dirty="0">
                <a:solidFill>
                  <a:schemeClr val="tx2">
                    <a:lumMod val="75000"/>
                  </a:schemeClr>
                </a:solidFill>
                <a:latin typeface="Arial" panose="020B0604020202020204" pitchFamily="34" charset="0"/>
                <a:cs typeface="Arial" panose="020B0604020202020204" pitchFamily="34" charset="0"/>
              </a:rPr>
              <a:t>эффективности с учетом того, что проблемы, связанные с эффективностью использования государственных средств, как правило, существуют и проявляются в большом разнообразии форм, имеют достаточно сложные комплексные причинно-следственные связи.</a:t>
            </a:r>
          </a:p>
          <a:p>
            <a:r>
              <a:rPr lang="ru-RU" sz="1150" b="1" dirty="0">
                <a:solidFill>
                  <a:schemeClr val="tx2">
                    <a:lumMod val="75000"/>
                  </a:schemeClr>
                </a:solidFill>
                <a:latin typeface="Arial" panose="020B0604020202020204" pitchFamily="34" charset="0"/>
                <a:cs typeface="Arial" panose="020B0604020202020204" pitchFamily="34" charset="0"/>
              </a:rPr>
              <a:t>Способы осуществления аудита эффективности </a:t>
            </a:r>
            <a:r>
              <a:rPr lang="ru-RU" sz="1150" b="1" u="sng" dirty="0">
                <a:solidFill>
                  <a:schemeClr val="tx2">
                    <a:lumMod val="75000"/>
                  </a:schemeClr>
                </a:solidFill>
                <a:latin typeface="Arial" panose="020B0604020202020204" pitchFamily="34" charset="0"/>
                <a:cs typeface="Arial" panose="020B0604020202020204" pitchFamily="34" charset="0"/>
              </a:rPr>
              <a:t>могут быть различными </a:t>
            </a:r>
            <a:r>
              <a:rPr lang="ru-RU" sz="1150" b="1" dirty="0">
                <a:solidFill>
                  <a:schemeClr val="tx2">
                    <a:lumMod val="75000"/>
                  </a:schemeClr>
                </a:solidFill>
                <a:latin typeface="Arial" panose="020B0604020202020204" pitchFamily="34" charset="0"/>
                <a:cs typeface="Arial" panose="020B0604020202020204" pitchFamily="34" charset="0"/>
              </a:rPr>
              <a:t>в зависимости от содержания его предмета, особенностей деятельности объектов проверки, а также целей конкретного аудита эффективности.</a:t>
            </a:r>
          </a:p>
          <a:p>
            <a:r>
              <a:rPr lang="ru-RU" sz="1150" b="1" dirty="0">
                <a:solidFill>
                  <a:schemeClr val="tx2">
                    <a:lumMod val="75000"/>
                  </a:schemeClr>
                </a:solidFill>
                <a:latin typeface="Arial" panose="020B0604020202020204" pitchFamily="34" charset="0"/>
                <a:cs typeface="Arial" panose="020B0604020202020204" pitchFamily="34" charset="0"/>
              </a:rPr>
              <a:t> </a:t>
            </a:r>
          </a:p>
          <a:p>
            <a:r>
              <a:rPr lang="ru-RU" sz="1150" b="1" dirty="0">
                <a:solidFill>
                  <a:schemeClr val="tx2">
                    <a:lumMod val="75000"/>
                  </a:schemeClr>
                </a:solidFill>
                <a:latin typeface="Arial" panose="020B0604020202020204" pitchFamily="34" charset="0"/>
                <a:cs typeface="Arial" panose="020B0604020202020204" pitchFamily="34" charset="0"/>
              </a:rPr>
              <a:t>5.4.3. Проверка и анализ организации использования государственных средств является, как правило, исходным пунктом проведения аудита эффективности. </a:t>
            </a:r>
            <a:r>
              <a:rPr lang="ru-RU" sz="1150" b="1" u="sng" dirty="0">
                <a:solidFill>
                  <a:schemeClr val="tx2">
                    <a:lumMod val="75000"/>
                  </a:schemeClr>
                </a:solidFill>
                <a:latin typeface="Arial" panose="020B0604020202020204" pitchFamily="34" charset="0"/>
                <a:cs typeface="Arial" panose="020B0604020202020204" pitchFamily="34" charset="0"/>
              </a:rPr>
              <a:t>Проверяются и анализируются системы управления, планирования, мониторинга и контроля в проверяемой сфере использования государственных средств в соответствии с установленными критериями.</a:t>
            </a:r>
          </a:p>
          <a:p>
            <a:endParaRPr lang="ru-RU" sz="1150" b="1" dirty="0">
              <a:solidFill>
                <a:schemeClr val="tx2">
                  <a:lumMod val="75000"/>
                </a:schemeClr>
              </a:solidFill>
              <a:latin typeface="Arial" panose="020B0604020202020204" pitchFamily="34" charset="0"/>
              <a:cs typeface="Arial" panose="020B0604020202020204" pitchFamily="34" charset="0"/>
            </a:endParaRPr>
          </a:p>
          <a:p>
            <a:r>
              <a:rPr lang="ru-RU" sz="1150" b="1" dirty="0">
                <a:solidFill>
                  <a:schemeClr val="tx2">
                    <a:lumMod val="75000"/>
                  </a:schemeClr>
                </a:solidFill>
                <a:latin typeface="Arial" panose="020B0604020202020204" pitchFamily="34" charset="0"/>
                <a:cs typeface="Arial" panose="020B0604020202020204" pitchFamily="34" charset="0"/>
              </a:rPr>
              <a:t>Определяются наличие, надежность и результативность функционирования на проверяемых объектах внутреннего контроля, его способность обеспечивать в должной мере достижение запланированных результатов использования государственных средств. </a:t>
            </a:r>
            <a:r>
              <a:rPr lang="ru-RU" sz="1150" b="1" u="sng" dirty="0">
                <a:solidFill>
                  <a:schemeClr val="tx2">
                    <a:lumMod val="75000"/>
                  </a:schemeClr>
                </a:solidFill>
                <a:latin typeface="Arial" panose="020B0604020202020204" pitchFamily="34" charset="0"/>
                <a:cs typeface="Arial" panose="020B0604020202020204" pitchFamily="34" charset="0"/>
              </a:rPr>
              <a:t>Как правило, тщательно изучаются и проверяются только те элементы системы контроля, в которых может существовать высокая степень риска их ненадежности. </a:t>
            </a:r>
            <a:r>
              <a:rPr lang="ru-RU" sz="1150" b="1" dirty="0">
                <a:solidFill>
                  <a:schemeClr val="tx2">
                    <a:lumMod val="75000"/>
                  </a:schemeClr>
                </a:solidFill>
                <a:latin typeface="Arial" panose="020B0604020202020204" pitchFamily="34" charset="0"/>
                <a:cs typeface="Arial" panose="020B0604020202020204" pitchFamily="34" charset="0"/>
              </a:rPr>
              <a:t>Кроме того, при проверке необходимо учитывать влияние того или иного элемента системы контроля на достижение запланированных результатов.</a:t>
            </a:r>
          </a:p>
          <a:p>
            <a:endParaRPr lang="ru-RU" sz="1150" b="1" dirty="0">
              <a:solidFill>
                <a:schemeClr val="tx2">
                  <a:lumMod val="75000"/>
                </a:schemeClr>
              </a:solidFill>
              <a:latin typeface="Arial" panose="020B0604020202020204" pitchFamily="34" charset="0"/>
              <a:cs typeface="Arial" panose="020B0604020202020204" pitchFamily="34" charset="0"/>
            </a:endParaRPr>
          </a:p>
          <a:p>
            <a:r>
              <a:rPr lang="ru-RU" sz="1150" b="1" dirty="0">
                <a:solidFill>
                  <a:schemeClr val="tx2">
                    <a:lumMod val="75000"/>
                  </a:schemeClr>
                </a:solidFill>
                <a:latin typeface="Arial" panose="020B0604020202020204" pitchFamily="34" charset="0"/>
                <a:cs typeface="Arial" panose="020B0604020202020204" pitchFamily="34" charset="0"/>
              </a:rPr>
              <a:t>В случае, если установлено, что </a:t>
            </a:r>
            <a:r>
              <a:rPr lang="ru-RU" sz="1150" b="1" u="sng" dirty="0">
                <a:solidFill>
                  <a:schemeClr val="tx2">
                    <a:lumMod val="75000"/>
                  </a:schemeClr>
                </a:solidFill>
                <a:latin typeface="Arial" panose="020B0604020202020204" pitchFamily="34" charset="0"/>
                <a:cs typeface="Arial" panose="020B0604020202020204" pitchFamily="34" charset="0"/>
              </a:rPr>
              <a:t>система внутреннего контроля функционирует достаточно эффективно</a:t>
            </a:r>
            <a:r>
              <a:rPr lang="ru-RU" sz="1150" b="1" dirty="0">
                <a:solidFill>
                  <a:schemeClr val="tx2">
                    <a:lumMod val="75000"/>
                  </a:schemeClr>
                </a:solidFill>
                <a:latin typeface="Arial" panose="020B0604020202020204" pitchFamily="34" charset="0"/>
                <a:cs typeface="Arial" panose="020B0604020202020204" pitchFamily="34" charset="0"/>
              </a:rPr>
              <a:t>, можно предполагать, что конечные результаты, достигнутые в проверяемой сфере использования государственных средств или в работе проверяемого объекта, </a:t>
            </a:r>
            <a:r>
              <a:rPr lang="ru-RU" sz="1150" b="1" u="sng" dirty="0">
                <a:solidFill>
                  <a:schemeClr val="tx2">
                    <a:lumMod val="75000"/>
                  </a:schemeClr>
                </a:solidFill>
                <a:latin typeface="Arial" panose="020B0604020202020204" pitchFamily="34" charset="0"/>
                <a:cs typeface="Arial" panose="020B0604020202020204" pitchFamily="34" charset="0"/>
              </a:rPr>
              <a:t>являются вполне удовлетворительными и не требуют специальной проверки.</a:t>
            </a:r>
          </a:p>
          <a:p>
            <a:r>
              <a:rPr lang="ru-RU" sz="1150" dirty="0"/>
              <a:t> </a:t>
            </a:r>
          </a:p>
        </p:txBody>
      </p:sp>
    </p:spTree>
    <p:extLst>
      <p:ext uri="{BB962C8B-B14F-4D97-AF65-F5344CB8AC3E}">
        <p14:creationId xmlns:p14="http://schemas.microsoft.com/office/powerpoint/2010/main" val="3565119560"/>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государственного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395536" y="847957"/>
            <a:ext cx="8352928" cy="5855449"/>
          </a:xfrm>
          <a:prstGeom prst="rect">
            <a:avLst/>
          </a:prstGeom>
        </p:spPr>
        <p:txBody>
          <a:bodyPr wrap="square">
            <a:spAutoFit/>
          </a:bodyPr>
          <a:lstStyle/>
          <a:p>
            <a:endParaRPr lang="ru-RU" sz="1200" dirty="0"/>
          </a:p>
          <a:p>
            <a:r>
              <a:rPr lang="ru-RU" sz="1400" b="1" dirty="0">
                <a:solidFill>
                  <a:schemeClr val="tx2">
                    <a:lumMod val="75000"/>
                  </a:schemeClr>
                </a:solidFill>
                <a:latin typeface="Arial" panose="020B0604020202020204" pitchFamily="34" charset="0"/>
                <a:cs typeface="Arial" panose="020B0604020202020204" pitchFamily="34" charset="0"/>
              </a:rPr>
              <a:t>Стандарт финансового контроля СФК 104 "Проведение аудита эффективности использования государственных средств«</a:t>
            </a:r>
          </a:p>
          <a:p>
            <a:r>
              <a:rPr lang="ru-RU" sz="1400" dirty="0"/>
              <a:t> </a:t>
            </a:r>
          </a:p>
          <a:p>
            <a:r>
              <a:rPr lang="ru-RU" sz="1400" b="1" dirty="0">
                <a:solidFill>
                  <a:schemeClr val="tx2">
                    <a:lumMod val="75000"/>
                  </a:schemeClr>
                </a:solidFill>
              </a:rPr>
              <a:t>5.4. Способы проведения аудита эффективности</a:t>
            </a:r>
          </a:p>
          <a:p>
            <a:r>
              <a:rPr lang="ru-RU" sz="1400" b="1" dirty="0">
                <a:solidFill>
                  <a:schemeClr val="tx2">
                    <a:lumMod val="75000"/>
                  </a:schemeClr>
                </a:solidFill>
              </a:rPr>
              <a:t> </a:t>
            </a:r>
          </a:p>
          <a:p>
            <a:r>
              <a:rPr lang="ru-RU" sz="1400" b="1" u="sng" dirty="0">
                <a:solidFill>
                  <a:schemeClr val="tx2">
                    <a:lumMod val="75000"/>
                  </a:schemeClr>
                </a:solidFill>
              </a:rPr>
              <a:t>5.4.4. При анализе результатов использования государственных средств в проверяемой сфере проводится сравнительная оценка фактических и запланированных результатов</a:t>
            </a:r>
            <a:r>
              <a:rPr lang="ru-RU" sz="1400" b="1" dirty="0">
                <a:solidFill>
                  <a:schemeClr val="tx2">
                    <a:lumMod val="75000"/>
                  </a:schemeClr>
                </a:solidFill>
              </a:rPr>
              <a:t>, </a:t>
            </a:r>
            <a:r>
              <a:rPr lang="ru-RU" sz="1600" b="1" u="sng" dirty="0">
                <a:solidFill>
                  <a:schemeClr val="tx2">
                    <a:lumMod val="75000"/>
                  </a:schemeClr>
                </a:solidFill>
              </a:rPr>
              <a:t>причем на начальном этапе проверяются и изучаются результаты работы, а не применявшиеся для их достижения методы или процессы</a:t>
            </a:r>
            <a:r>
              <a:rPr lang="ru-RU" sz="1400" b="1" dirty="0">
                <a:solidFill>
                  <a:schemeClr val="tx2">
                    <a:lumMod val="75000"/>
                  </a:schemeClr>
                </a:solidFill>
              </a:rPr>
              <a:t>. Для такого подхода необходимы соответствующие критерии в целях качественной и количественной оценки достигнутых результатов использования государственных средств.</a:t>
            </a:r>
          </a:p>
          <a:p>
            <a:endParaRPr lang="ru-RU" sz="1400" b="1" dirty="0">
              <a:solidFill>
                <a:schemeClr val="tx2">
                  <a:lumMod val="75000"/>
                </a:schemeClr>
              </a:solidFill>
            </a:endParaRPr>
          </a:p>
          <a:p>
            <a:r>
              <a:rPr lang="ru-RU" sz="1400" b="1" u="sng" dirty="0">
                <a:solidFill>
                  <a:schemeClr val="tx2">
                    <a:lumMod val="75000"/>
                  </a:schemeClr>
                </a:solidFill>
              </a:rPr>
              <a:t>Если достигнутые результаты деятельности объекта проверки являются </a:t>
            </a:r>
            <a:r>
              <a:rPr lang="ru-RU" sz="1600" b="1" u="sng" dirty="0">
                <a:solidFill>
                  <a:schemeClr val="tx2">
                    <a:lumMod val="75000"/>
                  </a:schemeClr>
                </a:solidFill>
              </a:rPr>
              <a:t>неудовлетворительными</a:t>
            </a:r>
            <a:r>
              <a:rPr lang="ru-RU" sz="1400" b="1" u="sng" dirty="0">
                <a:solidFill>
                  <a:schemeClr val="tx2">
                    <a:lumMod val="75000"/>
                  </a:schemeClr>
                </a:solidFill>
              </a:rPr>
              <a:t>, то есть установлено, что они не соответствуют установленным критериям оценки эффективности, проверка должна быть продолжена в той мере, в какой это необходимо для выявления конкретных причин, которые привели к неудовлетворительным результатам.</a:t>
            </a:r>
          </a:p>
          <a:p>
            <a:endParaRPr lang="ru-RU" sz="1400" b="1" dirty="0">
              <a:solidFill>
                <a:schemeClr val="tx2">
                  <a:lumMod val="75000"/>
                </a:schemeClr>
              </a:solidFill>
            </a:endParaRPr>
          </a:p>
          <a:p>
            <a:r>
              <a:rPr lang="ru-RU" sz="1400" b="1" dirty="0">
                <a:solidFill>
                  <a:schemeClr val="tx2">
                    <a:lumMod val="75000"/>
                  </a:schemeClr>
                </a:solidFill>
              </a:rPr>
              <a:t>Если в ходе проверки установлено, что результаты оказались </a:t>
            </a:r>
            <a:r>
              <a:rPr lang="ru-RU" sz="1400" b="1" u="sng" dirty="0">
                <a:solidFill>
                  <a:schemeClr val="tx2">
                    <a:lumMod val="75000"/>
                  </a:schemeClr>
                </a:solidFill>
              </a:rPr>
              <a:t>удовлетворительными</a:t>
            </a:r>
            <a:r>
              <a:rPr lang="ru-RU" sz="1400" b="1" dirty="0">
                <a:solidFill>
                  <a:schemeClr val="tx2">
                    <a:lumMod val="75000"/>
                  </a:schemeClr>
                </a:solidFill>
              </a:rPr>
              <a:t>, это означает минимальный риск наличия серьезных недостатков в проверяемой сфере использования государственных средств или в деятельности объекта проверки. В этом случае определяется наличие резервов для получения более высоких результатов и формулируются соответствующие рекомендации по повышению эффективности использования государственных средств.</a:t>
            </a:r>
          </a:p>
          <a:p>
            <a:r>
              <a:rPr lang="ru-RU" sz="1400" b="1" dirty="0">
                <a:solidFill>
                  <a:schemeClr val="tx2">
                    <a:lumMod val="75000"/>
                  </a:schemeClr>
                </a:solidFill>
              </a:rPr>
              <a:t> </a:t>
            </a:r>
          </a:p>
          <a:p>
            <a:endParaRPr lang="ru-RU" sz="1150" b="1" dirty="0">
              <a:solidFill>
                <a:schemeClr val="tx2">
                  <a:lumMod val="75000"/>
                </a:schemeClr>
              </a:solidFill>
              <a:latin typeface="Arial" panose="020B0604020202020204" pitchFamily="34" charset="0"/>
              <a:cs typeface="Arial" panose="020B0604020202020204" pitchFamily="34" charset="0"/>
            </a:endParaRPr>
          </a:p>
          <a:p>
            <a:endParaRPr lang="ru-RU" sz="1150" b="1" dirty="0">
              <a:solidFill>
                <a:schemeClr val="tx2">
                  <a:lumMod val="75000"/>
                </a:schemeClr>
              </a:solidFill>
            </a:endParaRPr>
          </a:p>
          <a:p>
            <a:endParaRPr lang="ru-RU" sz="1150" b="1" dirty="0">
              <a:solidFill>
                <a:schemeClr val="tx2">
                  <a:lumMod val="75000"/>
                </a:schemeClr>
              </a:solidFill>
            </a:endParaRPr>
          </a:p>
        </p:txBody>
      </p:sp>
    </p:spTree>
    <p:extLst>
      <p:ext uri="{BB962C8B-B14F-4D97-AF65-F5344CB8AC3E}">
        <p14:creationId xmlns:p14="http://schemas.microsoft.com/office/powerpoint/2010/main" val="322812415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государственного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395536" y="847957"/>
            <a:ext cx="8352928" cy="6286336"/>
          </a:xfrm>
          <a:prstGeom prst="rect">
            <a:avLst/>
          </a:prstGeom>
        </p:spPr>
        <p:txBody>
          <a:bodyPr wrap="square">
            <a:spAutoFit/>
          </a:bodyPr>
          <a:lstStyle/>
          <a:p>
            <a:endParaRPr lang="ru-RU" sz="1200" dirty="0"/>
          </a:p>
          <a:p>
            <a:r>
              <a:rPr lang="ru-RU" sz="1400" b="1" dirty="0">
                <a:solidFill>
                  <a:schemeClr val="tx2">
                    <a:lumMod val="75000"/>
                  </a:schemeClr>
                </a:solidFill>
                <a:latin typeface="Arial" panose="020B0604020202020204" pitchFamily="34" charset="0"/>
                <a:cs typeface="Arial" panose="020B0604020202020204" pitchFamily="34" charset="0"/>
              </a:rPr>
              <a:t>Стандарт финансового контроля СФК 104 "Проведение аудита эффективности использования государственных средств«</a:t>
            </a:r>
          </a:p>
          <a:p>
            <a:r>
              <a:rPr lang="ru-RU" sz="1400" dirty="0"/>
              <a:t> </a:t>
            </a:r>
          </a:p>
          <a:p>
            <a:r>
              <a:rPr lang="ru-RU" sz="1400" b="1" dirty="0">
                <a:solidFill>
                  <a:srgbClr val="FF0000"/>
                </a:solidFill>
              </a:rPr>
              <a:t>Способы проведения аудита эффективности</a:t>
            </a:r>
          </a:p>
          <a:p>
            <a:r>
              <a:rPr lang="ru-RU" sz="1400" b="1" dirty="0">
                <a:solidFill>
                  <a:schemeClr val="tx2">
                    <a:lumMod val="75000"/>
                  </a:schemeClr>
                </a:solidFill>
              </a:rPr>
              <a:t> </a:t>
            </a:r>
          </a:p>
          <a:p>
            <a:r>
              <a:rPr lang="ru-RU" sz="1400" b="1" dirty="0">
                <a:solidFill>
                  <a:schemeClr val="tx2">
                    <a:lumMod val="75000"/>
                  </a:schemeClr>
                </a:solidFill>
              </a:rPr>
              <a:t> </a:t>
            </a:r>
          </a:p>
          <a:p>
            <a:r>
              <a:rPr lang="ru-RU" sz="1400" b="1" dirty="0">
                <a:solidFill>
                  <a:schemeClr val="tx2">
                    <a:lumMod val="75000"/>
                  </a:schemeClr>
                </a:solidFill>
              </a:rPr>
              <a:t>5.4.5. Для проведения проверки и анализа отдельных аспектов использования государственных средств необходимо выбирать такие </a:t>
            </a:r>
            <a:r>
              <a:rPr lang="ru-RU" sz="1400" b="1" u="sng" dirty="0">
                <a:solidFill>
                  <a:schemeClr val="tx2">
                    <a:lumMod val="75000"/>
                  </a:schemeClr>
                </a:solidFill>
              </a:rPr>
              <a:t>конкретные аспекты </a:t>
            </a:r>
            <a:r>
              <a:rPr lang="ru-RU" sz="1400" b="1" dirty="0">
                <a:solidFill>
                  <a:schemeClr val="tx2">
                    <a:lumMod val="75000"/>
                  </a:schemeClr>
                </a:solidFill>
              </a:rPr>
              <a:t>в проверяемой сфере или в деятельности объектов проверки, результаты проверки и анализа </a:t>
            </a:r>
            <a:r>
              <a:rPr lang="ru-RU" sz="1500" b="1" dirty="0">
                <a:solidFill>
                  <a:schemeClr val="tx2">
                    <a:lumMod val="75000"/>
                  </a:schemeClr>
                </a:solidFill>
              </a:rPr>
              <a:t>!!! </a:t>
            </a:r>
            <a:r>
              <a:rPr lang="ru-RU" sz="1500" b="1" u="sng" dirty="0">
                <a:solidFill>
                  <a:schemeClr val="tx2">
                    <a:lumMod val="75000"/>
                  </a:schemeClr>
                </a:solidFill>
              </a:rPr>
              <a:t>которых дают возможность не только сделать обобщенные выводы об эффективности использования государственных средств в рамках предмета аудита эффективности, но и могут быть использованы для повышения эффективности использования государственных средств во всей проверяемой сфере или для совершенствования деятельности других организаций или учреждений в данной сфере.</a:t>
            </a:r>
          </a:p>
          <a:p>
            <a:endParaRPr lang="ru-RU" sz="1500" b="1" u="sng" dirty="0">
              <a:solidFill>
                <a:schemeClr val="tx2">
                  <a:lumMod val="75000"/>
                </a:schemeClr>
              </a:solidFill>
            </a:endParaRPr>
          </a:p>
          <a:p>
            <a:r>
              <a:rPr lang="ru-RU" sz="1400" b="1" u="sng" dirty="0">
                <a:solidFill>
                  <a:schemeClr val="tx2">
                    <a:lumMod val="75000"/>
                  </a:schemeClr>
                </a:solidFill>
              </a:rPr>
              <a:t>Выбор конкретных аспектов использования государственных средств осуществляется с учетом степени их влияния на результаты использования государственных средств в проверяемой сфере или на деятельность объектов проверки и определяется целями и вопросами аудита эффективности. </a:t>
            </a:r>
            <a:r>
              <a:rPr lang="ru-RU" sz="1400" b="1" dirty="0">
                <a:solidFill>
                  <a:schemeClr val="tx2">
                    <a:lumMod val="75000"/>
                  </a:schemeClr>
                </a:solidFill>
              </a:rPr>
              <a:t>Если в результате проверки и анализа выбранных аспектов выявлены </a:t>
            </a:r>
            <a:r>
              <a:rPr lang="ru-RU" sz="1400" b="1" u="sng" dirty="0">
                <a:solidFill>
                  <a:schemeClr val="tx2">
                    <a:lumMod val="75000"/>
                  </a:schemeClr>
                </a:solidFill>
              </a:rPr>
              <a:t>серьезные недостатки и проблемы</a:t>
            </a:r>
            <a:r>
              <a:rPr lang="ru-RU" sz="1400" b="1" dirty="0">
                <a:solidFill>
                  <a:schemeClr val="tx2">
                    <a:lumMod val="75000"/>
                  </a:schemeClr>
                </a:solidFill>
              </a:rPr>
              <a:t>, это может быть веским основанием для вывода о неэффективном использовании государственных средств в рамках предмета аудита эффективности.</a:t>
            </a:r>
          </a:p>
          <a:p>
            <a:endParaRPr lang="ru-RU" sz="1400" b="1" dirty="0">
              <a:solidFill>
                <a:schemeClr val="tx2">
                  <a:lumMod val="75000"/>
                </a:schemeClr>
              </a:solidFill>
            </a:endParaRPr>
          </a:p>
          <a:p>
            <a:r>
              <a:rPr lang="ru-RU" sz="1400" b="1" dirty="0">
                <a:solidFill>
                  <a:schemeClr val="tx2">
                    <a:lumMod val="75000"/>
                  </a:schemeClr>
                </a:solidFill>
              </a:rPr>
              <a:t>5.4.6. Способы проведения аудита эффективности могут применяться в различном сочетании в зависимости от поставленных целей. На основе выбранных способов проведения аудита эффективности определяются методы осуществления проверки, сбора и анализа фактических данных и информации в соответствии с установленными критериями оценки эффективности.</a:t>
            </a:r>
          </a:p>
          <a:p>
            <a:endParaRPr lang="ru-RU" sz="1150" b="1" dirty="0">
              <a:solidFill>
                <a:schemeClr val="tx2">
                  <a:lumMod val="75000"/>
                </a:schemeClr>
              </a:solidFill>
              <a:latin typeface="Arial" panose="020B0604020202020204" pitchFamily="34" charset="0"/>
              <a:cs typeface="Arial" panose="020B0604020202020204" pitchFamily="34" charset="0"/>
            </a:endParaRPr>
          </a:p>
          <a:p>
            <a:endParaRPr lang="ru-RU" sz="1150" b="1" dirty="0">
              <a:solidFill>
                <a:schemeClr val="tx2">
                  <a:lumMod val="75000"/>
                </a:schemeClr>
              </a:solidFill>
            </a:endParaRPr>
          </a:p>
          <a:p>
            <a:endParaRPr lang="ru-RU" sz="1150" b="1" dirty="0">
              <a:solidFill>
                <a:schemeClr val="tx2">
                  <a:lumMod val="75000"/>
                </a:schemeClr>
              </a:solidFill>
            </a:endParaRPr>
          </a:p>
        </p:txBody>
      </p:sp>
    </p:spTree>
    <p:extLst>
      <p:ext uri="{BB962C8B-B14F-4D97-AF65-F5344CB8AC3E}">
        <p14:creationId xmlns:p14="http://schemas.microsoft.com/office/powerpoint/2010/main" val="2156197629"/>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государственного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395536" y="847957"/>
            <a:ext cx="8352928" cy="6001643"/>
          </a:xfrm>
          <a:prstGeom prst="rect">
            <a:avLst/>
          </a:prstGeom>
        </p:spPr>
        <p:txBody>
          <a:bodyPr wrap="square">
            <a:spAutoFit/>
          </a:bodyPr>
          <a:lstStyle/>
          <a:p>
            <a:endParaRPr lang="ru-RU" sz="1200" dirty="0"/>
          </a:p>
          <a:p>
            <a:r>
              <a:rPr lang="ru-RU" sz="1200" b="1" dirty="0">
                <a:solidFill>
                  <a:schemeClr val="tx2">
                    <a:lumMod val="75000"/>
                  </a:schemeClr>
                </a:solidFill>
                <a:latin typeface="Arial" panose="020B0604020202020204" pitchFamily="34" charset="0"/>
                <a:cs typeface="Arial" panose="020B0604020202020204" pitchFamily="34" charset="0"/>
              </a:rPr>
              <a:t>Стандарт финансового контроля СФК 104 "Проведение аудита эффективности использования государственных средств«</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cs typeface="Arial" panose="020B0604020202020204" pitchFamily="34" charset="0"/>
              </a:rPr>
              <a:t>Проведение проверки на объектах, сбор и анализ фактических данных и информации</a:t>
            </a:r>
          </a:p>
          <a:p>
            <a:r>
              <a:rPr lang="ru-RU" sz="1400" b="1" dirty="0">
                <a:solidFill>
                  <a:schemeClr val="tx2">
                    <a:lumMod val="75000"/>
                  </a:schemeClr>
                </a:solidFill>
                <a:latin typeface="Arial" panose="020B0604020202020204" pitchFamily="34" charset="0"/>
                <a:cs typeface="Arial" panose="020B0604020202020204" pitchFamily="34" charset="0"/>
              </a:rPr>
              <a:t> </a:t>
            </a:r>
          </a:p>
          <a:p>
            <a:r>
              <a:rPr lang="ru-RU" sz="1400" b="1" dirty="0">
                <a:solidFill>
                  <a:schemeClr val="tx2">
                    <a:lumMod val="75000"/>
                  </a:schemeClr>
                </a:solidFill>
                <a:latin typeface="Arial" panose="020B0604020202020204" pitchFamily="34" charset="0"/>
                <a:cs typeface="Arial" panose="020B0604020202020204" pitchFamily="34" charset="0"/>
              </a:rPr>
              <a:t>Сбор и анализ фактических данных и информации</a:t>
            </a:r>
          </a:p>
          <a:p>
            <a:endParaRPr lang="ru-RU" sz="1400" b="1" dirty="0">
              <a:solidFill>
                <a:schemeClr val="tx2">
                  <a:lumMod val="75000"/>
                </a:schemeClr>
              </a:solidFill>
              <a:latin typeface="Arial" panose="020B060402020202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cs typeface="Arial" panose="020B0604020202020204" pitchFamily="34" charset="0"/>
              </a:rPr>
              <a:t>Фактические данные и информация о результатах использования государственных средств собираются </a:t>
            </a:r>
            <a:r>
              <a:rPr lang="ru-RU" sz="1400" b="1" u="sng" dirty="0">
                <a:solidFill>
                  <a:schemeClr val="tx2">
                    <a:lumMod val="75000"/>
                  </a:schemeClr>
                </a:solidFill>
                <a:latin typeface="Arial" panose="020B0604020202020204" pitchFamily="34" charset="0"/>
                <a:cs typeface="Arial" panose="020B0604020202020204" pitchFamily="34" charset="0"/>
              </a:rPr>
              <a:t>посредством проведения проверки деятельности объектов аудита эффективности, а также изучения документов и материалов, имеющих отношение к его предмету, в том числе получаемых из других различных источников</a:t>
            </a:r>
            <a:r>
              <a:rPr lang="ru-RU" sz="1400" b="1" dirty="0">
                <a:solidFill>
                  <a:schemeClr val="tx2">
                    <a:lumMod val="75000"/>
                  </a:schemeClr>
                </a:solidFill>
                <a:latin typeface="Arial" panose="020B0604020202020204" pitchFamily="34" charset="0"/>
                <a:cs typeface="Arial" panose="020B0604020202020204" pitchFamily="34" charset="0"/>
              </a:rPr>
              <a:t>.</a:t>
            </a:r>
          </a:p>
          <a:p>
            <a:endParaRPr lang="ru-RU" sz="1400" b="1" dirty="0">
              <a:solidFill>
                <a:schemeClr val="tx2">
                  <a:lumMod val="75000"/>
                </a:schemeClr>
              </a:solidFill>
              <a:latin typeface="Arial" panose="020B060402020202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cs typeface="Arial" panose="020B0604020202020204" pitchFamily="34" charset="0"/>
              </a:rPr>
              <a:t>На основе анализа этих данных </a:t>
            </a:r>
            <a:r>
              <a:rPr lang="ru-RU" sz="1600" b="1" u="sng" dirty="0">
                <a:solidFill>
                  <a:schemeClr val="tx2">
                    <a:lumMod val="75000"/>
                  </a:schemeClr>
                </a:solidFill>
                <a:latin typeface="Arial" panose="020B0604020202020204" pitchFamily="34" charset="0"/>
                <a:cs typeface="Arial" panose="020B0604020202020204" pitchFamily="34" charset="0"/>
              </a:rPr>
              <a:t>формируются доказательства</a:t>
            </a:r>
            <a:r>
              <a:rPr lang="ru-RU" sz="1400" b="1" dirty="0">
                <a:solidFill>
                  <a:schemeClr val="tx2">
                    <a:lumMod val="75000"/>
                  </a:schemeClr>
                </a:solidFill>
                <a:latin typeface="Arial" panose="020B0604020202020204" pitchFamily="34" charset="0"/>
                <a:cs typeface="Arial" panose="020B0604020202020204" pitchFamily="34" charset="0"/>
              </a:rPr>
              <a:t>, которые используются для того, чтобы:</a:t>
            </a:r>
          </a:p>
          <a:p>
            <a:pPr marL="285750" indent="-285750">
              <a:buFont typeface="Wingdings" panose="05000000000000000000" pitchFamily="2" charset="2"/>
              <a:buChar char="§"/>
            </a:pPr>
            <a:r>
              <a:rPr lang="ru-RU" sz="1400" b="1" dirty="0">
                <a:solidFill>
                  <a:schemeClr val="tx2">
                    <a:lumMod val="75000"/>
                  </a:schemeClr>
                </a:solidFill>
                <a:latin typeface="Arial" panose="020B0604020202020204" pitchFamily="34" charset="0"/>
                <a:cs typeface="Arial" panose="020B0604020202020204" pitchFamily="34" charset="0"/>
              </a:rPr>
              <a:t>определить,</a:t>
            </a:r>
            <a:r>
              <a:rPr lang="ru-RU" sz="1400" b="1" u="sng" dirty="0">
                <a:solidFill>
                  <a:schemeClr val="tx2">
                    <a:lumMod val="75000"/>
                  </a:schemeClr>
                </a:solidFill>
                <a:latin typeface="Arial" panose="020B0604020202020204" pitchFamily="34" charset="0"/>
                <a:cs typeface="Arial" panose="020B0604020202020204" pitchFamily="34" charset="0"/>
              </a:rPr>
              <a:t> соответствуют </a:t>
            </a:r>
            <a:r>
              <a:rPr lang="ru-RU" sz="1400" b="1" dirty="0">
                <a:solidFill>
                  <a:schemeClr val="tx2">
                    <a:lumMod val="75000"/>
                  </a:schemeClr>
                </a:solidFill>
                <a:latin typeface="Arial" panose="020B0604020202020204" pitchFamily="34" charset="0"/>
                <a:cs typeface="Arial" panose="020B0604020202020204" pitchFamily="34" charset="0"/>
              </a:rPr>
              <a:t>ли результаты использования государственных средств и деятельности проверяемых объектов </a:t>
            </a:r>
            <a:r>
              <a:rPr lang="ru-RU" sz="1400" b="1" u="sng" dirty="0">
                <a:solidFill>
                  <a:schemeClr val="tx2">
                    <a:lumMod val="75000"/>
                  </a:schemeClr>
                </a:solidFill>
                <a:latin typeface="Arial" panose="020B0604020202020204" pitchFamily="34" charset="0"/>
                <a:cs typeface="Arial" panose="020B0604020202020204" pitchFamily="34" charset="0"/>
              </a:rPr>
              <a:t>установленным критериям </a:t>
            </a:r>
            <a:r>
              <a:rPr lang="ru-RU" sz="1400" b="1" dirty="0">
                <a:solidFill>
                  <a:schemeClr val="tx2">
                    <a:lumMod val="75000"/>
                  </a:schemeClr>
                </a:solidFill>
                <a:latin typeface="Arial" panose="020B0604020202020204" pitchFamily="34" charset="0"/>
                <a:cs typeface="Arial" panose="020B0604020202020204" pitchFamily="34" charset="0"/>
              </a:rPr>
              <a:t>оценки эффективности;</a:t>
            </a:r>
          </a:p>
          <a:p>
            <a:pPr marL="285750" indent="-285750">
              <a:buFont typeface="Wingdings" panose="05000000000000000000" pitchFamily="2" charset="2"/>
              <a:buChar char="§"/>
            </a:pPr>
            <a:r>
              <a:rPr lang="ru-RU" sz="1400" b="1" u="sng" dirty="0">
                <a:solidFill>
                  <a:schemeClr val="tx2">
                    <a:lumMod val="75000"/>
                  </a:schemeClr>
                </a:solidFill>
                <a:latin typeface="Arial" panose="020B0604020202020204" pitchFamily="34" charset="0"/>
                <a:cs typeface="Arial" panose="020B0604020202020204" pitchFamily="34" charset="0"/>
              </a:rPr>
              <a:t>обосновать заключения </a:t>
            </a:r>
            <a:r>
              <a:rPr lang="ru-RU" sz="1400" b="1" dirty="0">
                <a:solidFill>
                  <a:schemeClr val="tx2">
                    <a:lumMod val="75000"/>
                  </a:schemeClr>
                </a:solidFill>
                <a:latin typeface="Arial" panose="020B0604020202020204" pitchFamily="34" charset="0"/>
                <a:cs typeface="Arial" panose="020B0604020202020204" pitchFamily="34" charset="0"/>
              </a:rPr>
              <a:t>о выявленных недостатках и сделать выводы по результатам аудита эффективности;</a:t>
            </a:r>
          </a:p>
          <a:p>
            <a:pPr marL="285750" indent="-285750">
              <a:buFont typeface="Wingdings" panose="05000000000000000000" pitchFamily="2" charset="2"/>
              <a:buChar char="§"/>
            </a:pPr>
            <a:r>
              <a:rPr lang="ru-RU" sz="1400" b="1" dirty="0">
                <a:solidFill>
                  <a:schemeClr val="tx2">
                    <a:lumMod val="75000"/>
                  </a:schemeClr>
                </a:solidFill>
                <a:latin typeface="Arial" panose="020B0604020202020204" pitchFamily="34" charset="0"/>
                <a:cs typeface="Arial" panose="020B0604020202020204" pitchFamily="34" charset="0"/>
              </a:rPr>
              <a:t>выявить </a:t>
            </a:r>
            <a:r>
              <a:rPr lang="ru-RU" sz="1400" b="1" u="sng" dirty="0">
                <a:solidFill>
                  <a:schemeClr val="tx2">
                    <a:lumMod val="75000"/>
                  </a:schemeClr>
                </a:solidFill>
                <a:latin typeface="Arial" panose="020B0604020202020204" pitchFamily="34" charset="0"/>
                <a:cs typeface="Arial" panose="020B0604020202020204" pitchFamily="34" charset="0"/>
              </a:rPr>
              <a:t>возможности для совершенствования </a:t>
            </a:r>
            <a:r>
              <a:rPr lang="ru-RU" sz="1400" b="1" dirty="0">
                <a:solidFill>
                  <a:schemeClr val="tx2">
                    <a:lumMod val="75000"/>
                  </a:schemeClr>
                </a:solidFill>
                <a:latin typeface="Arial" panose="020B0604020202020204" pitchFamily="34" charset="0"/>
                <a:cs typeface="Arial" panose="020B0604020202020204" pitchFamily="34" charset="0"/>
              </a:rPr>
              <a:t>деятельности проверяемых объектов и повышения эффективности использования государственных средств, а также сформулировать соответствующие рекомендации.</a:t>
            </a:r>
          </a:p>
          <a:p>
            <a:pPr marL="285750" indent="-285750">
              <a:buFont typeface="Wingdings" panose="05000000000000000000" pitchFamily="2" charset="2"/>
              <a:buChar char="§"/>
            </a:pPr>
            <a:endParaRPr lang="ru-RU" sz="1400" b="1" dirty="0">
              <a:solidFill>
                <a:schemeClr val="tx2">
                  <a:lumMod val="75000"/>
                </a:schemeClr>
              </a:solidFill>
              <a:latin typeface="Arial" panose="020B060402020202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cs typeface="Arial" panose="020B0604020202020204" pitchFamily="34" charset="0"/>
              </a:rPr>
              <a:t>В составе доказательств также должны использоваться фактические данные и информация, собранные в процессе предварительного изучения предмета аудита эффективности и проверяемых объектов, полученных на этапе проведения проверки.</a:t>
            </a:r>
          </a:p>
          <a:p>
            <a:endParaRPr lang="ru-RU" sz="1200" b="1"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569677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государственного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395536" y="847957"/>
            <a:ext cx="8352928" cy="5847755"/>
          </a:xfrm>
          <a:prstGeom prst="rect">
            <a:avLst/>
          </a:prstGeom>
        </p:spPr>
        <p:txBody>
          <a:bodyPr wrap="square">
            <a:spAutoFit/>
          </a:bodyPr>
          <a:lstStyle/>
          <a:p>
            <a:endParaRPr lang="ru-RU" sz="1300" dirty="0"/>
          </a:p>
          <a:p>
            <a:r>
              <a:rPr lang="ru-RU" sz="1300" b="1" dirty="0">
                <a:solidFill>
                  <a:schemeClr val="tx2">
                    <a:lumMod val="75000"/>
                  </a:schemeClr>
                </a:solidFill>
                <a:latin typeface="Arial" panose="020B0604020202020204" pitchFamily="34" charset="0"/>
                <a:cs typeface="Arial" panose="020B0604020202020204" pitchFamily="34" charset="0"/>
              </a:rPr>
              <a:t>Стандарт финансового контроля СФК 104 "Проведение аудита эффективности использования государственных средств«</a:t>
            </a:r>
          </a:p>
          <a:p>
            <a:endParaRPr lang="ru-RU" sz="1300" b="1" dirty="0">
              <a:solidFill>
                <a:schemeClr val="tx2">
                  <a:lumMod val="75000"/>
                </a:schemeClr>
              </a:solidFill>
              <a:latin typeface="Arial" panose="020B0604020202020204" pitchFamily="34" charset="0"/>
              <a:cs typeface="Arial" panose="020B0604020202020204" pitchFamily="34" charset="0"/>
            </a:endParaRPr>
          </a:p>
          <a:p>
            <a:endParaRPr lang="ru-RU" sz="1300" b="1" dirty="0">
              <a:solidFill>
                <a:schemeClr val="tx2">
                  <a:lumMod val="75000"/>
                </a:schemeClr>
              </a:solidFill>
              <a:latin typeface="Arial" panose="020B0604020202020204" pitchFamily="34" charset="0"/>
              <a:cs typeface="Arial" panose="020B0604020202020204" pitchFamily="34" charset="0"/>
            </a:endParaRPr>
          </a:p>
          <a:p>
            <a:r>
              <a:rPr lang="ru-RU" sz="1300" b="1" dirty="0">
                <a:solidFill>
                  <a:schemeClr val="tx2">
                    <a:lumMod val="75000"/>
                  </a:schemeClr>
                </a:solidFill>
                <a:latin typeface="Arial" panose="020B0604020202020204" pitchFamily="34" charset="0"/>
                <a:cs typeface="Arial" panose="020B0604020202020204" pitchFamily="34" charset="0"/>
              </a:rPr>
              <a:t>Методы получения информации</a:t>
            </a:r>
          </a:p>
          <a:p>
            <a:endParaRPr lang="ru-RU" sz="1300" b="1" dirty="0">
              <a:solidFill>
                <a:schemeClr val="tx2">
                  <a:lumMod val="75000"/>
                </a:schemeClr>
              </a:solidFill>
              <a:latin typeface="Arial" panose="020B0604020202020204" pitchFamily="34" charset="0"/>
              <a:cs typeface="Arial" panose="020B0604020202020204" pitchFamily="34" charset="0"/>
            </a:endParaRPr>
          </a:p>
          <a:p>
            <a:r>
              <a:rPr lang="ru-RU" sz="1300" b="1" dirty="0">
                <a:solidFill>
                  <a:schemeClr val="tx2">
                    <a:lumMod val="75000"/>
                  </a:schemeClr>
                </a:solidFill>
                <a:latin typeface="Arial" panose="020B0604020202020204" pitchFamily="34" charset="0"/>
                <a:cs typeface="Arial" panose="020B0604020202020204" pitchFamily="34" charset="0"/>
              </a:rPr>
              <a:t>Аудит эффективности может проводиться с использованием </a:t>
            </a:r>
            <a:r>
              <a:rPr lang="ru-RU" sz="1300" b="1" u="sng" dirty="0">
                <a:solidFill>
                  <a:schemeClr val="tx2">
                    <a:lumMod val="75000"/>
                  </a:schemeClr>
                </a:solidFill>
                <a:latin typeface="Arial" panose="020B0604020202020204" pitchFamily="34" charset="0"/>
                <a:cs typeface="Arial" panose="020B0604020202020204" pitchFamily="34" charset="0"/>
              </a:rPr>
              <a:t>различных методов </a:t>
            </a:r>
            <a:r>
              <a:rPr lang="ru-RU" sz="1300" b="1" dirty="0">
                <a:solidFill>
                  <a:schemeClr val="tx2">
                    <a:lumMod val="75000"/>
                  </a:schemeClr>
                </a:solidFill>
                <a:latin typeface="Arial" panose="020B0604020202020204" pitchFamily="34" charset="0"/>
                <a:cs typeface="Arial" panose="020B0604020202020204" pitchFamily="34" charset="0"/>
              </a:rPr>
              <a:t>получения и анализа информации, выбор которых осуществляется таким образом, чтобы их применение обеспечивало возможность получения </a:t>
            </a:r>
            <a:r>
              <a:rPr lang="ru-RU" sz="1300" b="1" u="sng" dirty="0">
                <a:solidFill>
                  <a:schemeClr val="tx2">
                    <a:lumMod val="75000"/>
                  </a:schemeClr>
                </a:solidFill>
                <a:latin typeface="Arial" panose="020B0604020202020204" pitchFamily="34" charset="0"/>
                <a:cs typeface="Arial" panose="020B0604020202020204" pitchFamily="34" charset="0"/>
              </a:rPr>
              <a:t>исчерпывающих доказательств, позволяющих сделать обобщенные заключения и выводы</a:t>
            </a:r>
            <a:r>
              <a:rPr lang="ru-RU" sz="1300" b="1" dirty="0">
                <a:solidFill>
                  <a:schemeClr val="tx2">
                    <a:lumMod val="75000"/>
                  </a:schemeClr>
                </a:solidFill>
                <a:latin typeface="Arial" panose="020B0604020202020204" pitchFamily="34" charset="0"/>
                <a:cs typeface="Arial" panose="020B0604020202020204" pitchFamily="34" charset="0"/>
              </a:rPr>
              <a:t>.</a:t>
            </a:r>
          </a:p>
          <a:p>
            <a:endParaRPr lang="ru-RU" sz="1300" b="1" dirty="0">
              <a:solidFill>
                <a:schemeClr val="tx2">
                  <a:lumMod val="75000"/>
                </a:schemeClr>
              </a:solidFill>
              <a:latin typeface="Arial" panose="020B0604020202020204" pitchFamily="34" charset="0"/>
              <a:cs typeface="Arial" panose="020B0604020202020204" pitchFamily="34" charset="0"/>
            </a:endParaRPr>
          </a:p>
          <a:p>
            <a:r>
              <a:rPr lang="ru-RU" sz="1300" b="1" u="sng" dirty="0">
                <a:solidFill>
                  <a:schemeClr val="tx2">
                    <a:lumMod val="75000"/>
                  </a:schemeClr>
                </a:solidFill>
                <a:latin typeface="Arial" panose="020B0604020202020204" pitchFamily="34" charset="0"/>
                <a:cs typeface="Arial" panose="020B0604020202020204" pitchFamily="34" charset="0"/>
              </a:rPr>
              <a:t>Источниками первичной информации могут быть фактические данные, полученные посредством проведения обследования</a:t>
            </a:r>
            <a:r>
              <a:rPr lang="ru-RU" sz="1300" b="1" dirty="0">
                <a:solidFill>
                  <a:schemeClr val="tx2">
                    <a:lumMod val="75000"/>
                  </a:schemeClr>
                </a:solidFill>
                <a:latin typeface="Arial" panose="020B0604020202020204" pitchFamily="34" charset="0"/>
                <a:cs typeface="Arial" panose="020B0604020202020204" pitchFamily="34" charset="0"/>
              </a:rPr>
              <a:t>, которое представляет собой метод сбора данных из различных источников, имеющих непосредственное отношение к предмету или деятельности объектов аудита эффективности.</a:t>
            </a:r>
          </a:p>
          <a:p>
            <a:endParaRPr lang="ru-RU" sz="1300" b="1" dirty="0">
              <a:solidFill>
                <a:schemeClr val="tx2">
                  <a:lumMod val="75000"/>
                </a:schemeClr>
              </a:solidFill>
              <a:latin typeface="Arial" panose="020B0604020202020204" pitchFamily="34" charset="0"/>
              <a:cs typeface="Arial" panose="020B0604020202020204" pitchFamily="34" charset="0"/>
            </a:endParaRPr>
          </a:p>
          <a:p>
            <a:r>
              <a:rPr lang="ru-RU" sz="1300" b="1" dirty="0">
                <a:solidFill>
                  <a:schemeClr val="tx2">
                    <a:lumMod val="75000"/>
                  </a:schemeClr>
                </a:solidFill>
                <a:latin typeface="Arial" panose="020B0604020202020204" pitchFamily="34" charset="0"/>
                <a:cs typeface="Arial" panose="020B0604020202020204" pitchFamily="34" charset="0"/>
              </a:rPr>
              <a:t>При решении вопроса о проведении обследования следует учитывать:</a:t>
            </a:r>
          </a:p>
          <a:p>
            <a:pPr marL="171450" indent="-171450">
              <a:buFont typeface="Wingdings" panose="05000000000000000000" pitchFamily="2" charset="2"/>
              <a:buChar char="§"/>
            </a:pPr>
            <a:r>
              <a:rPr lang="ru-RU" sz="1300" b="1" dirty="0">
                <a:solidFill>
                  <a:schemeClr val="tx2">
                    <a:lumMod val="75000"/>
                  </a:schemeClr>
                </a:solidFill>
                <a:latin typeface="Arial" panose="020B0604020202020204" pitchFamily="34" charset="0"/>
                <a:cs typeface="Arial" panose="020B0604020202020204" pitchFamily="34" charset="0"/>
              </a:rPr>
              <a:t>насколько данные, полученные в результате обследования, могут быть использованы для соответствующих выводов по рассматриваемой проблеме;</a:t>
            </a:r>
          </a:p>
          <a:p>
            <a:pPr marL="171450" indent="-171450">
              <a:buFont typeface="Wingdings" panose="05000000000000000000" pitchFamily="2" charset="2"/>
              <a:buChar char="§"/>
            </a:pPr>
            <a:r>
              <a:rPr lang="ru-RU" sz="1300" b="1" u="sng" dirty="0">
                <a:solidFill>
                  <a:schemeClr val="tx2">
                    <a:lumMod val="75000"/>
                  </a:schemeClr>
                </a:solidFill>
                <a:latin typeface="Arial" panose="020B0604020202020204" pitchFamily="34" charset="0"/>
                <a:cs typeface="Arial" panose="020B0604020202020204" pitchFamily="34" charset="0"/>
              </a:rPr>
              <a:t>наличие уже существующей информации </a:t>
            </a:r>
            <a:r>
              <a:rPr lang="ru-RU" sz="1300" b="1" dirty="0">
                <a:solidFill>
                  <a:schemeClr val="tx2">
                    <a:lumMod val="75000"/>
                  </a:schemeClr>
                </a:solidFill>
                <a:latin typeface="Arial" panose="020B0604020202020204" pitchFamily="34" charset="0"/>
                <a:cs typeface="Arial" panose="020B0604020202020204" pitchFamily="34" charset="0"/>
              </a:rPr>
              <a:t>по данной проблеме в других организациях, занимающихся сбором соответствующих данных и имеющих результаты проведенных обследований, которые касаются предмета аудита эффективности;</a:t>
            </a:r>
          </a:p>
          <a:p>
            <a:pPr marL="171450" indent="-171450">
              <a:buFont typeface="Wingdings" panose="05000000000000000000" pitchFamily="2" charset="2"/>
              <a:buChar char="§"/>
            </a:pPr>
            <a:r>
              <a:rPr lang="ru-RU" sz="1300" b="1" dirty="0">
                <a:solidFill>
                  <a:schemeClr val="tx2">
                    <a:lumMod val="75000"/>
                  </a:schemeClr>
                </a:solidFill>
                <a:latin typeface="Arial" panose="020B0604020202020204" pitchFamily="34" charset="0"/>
                <a:cs typeface="Arial" panose="020B0604020202020204" pitchFamily="34" charset="0"/>
              </a:rPr>
              <a:t>возможность осуществления такой </a:t>
            </a:r>
            <a:r>
              <a:rPr lang="ru-RU" sz="1300" b="1" u="sng" dirty="0">
                <a:solidFill>
                  <a:schemeClr val="tx2">
                    <a:lumMod val="75000"/>
                  </a:schemeClr>
                </a:solidFill>
                <a:latin typeface="Arial" panose="020B0604020202020204" pitchFamily="34" charset="0"/>
                <a:cs typeface="Arial" panose="020B0604020202020204" pitchFamily="34" charset="0"/>
              </a:rPr>
              <a:t>выборки респондентов</a:t>
            </a:r>
            <a:r>
              <a:rPr lang="ru-RU" sz="1300" b="1" dirty="0">
                <a:solidFill>
                  <a:schemeClr val="tx2">
                    <a:lumMod val="75000"/>
                  </a:schemeClr>
                </a:solidFill>
                <a:latin typeface="Arial" panose="020B0604020202020204" pitchFamily="34" charset="0"/>
                <a:cs typeface="Arial" panose="020B0604020202020204" pitchFamily="34" charset="0"/>
              </a:rPr>
              <a:t>, которая позволит сделать обобщенные выводы относительно всей изучаемой проблемы;</a:t>
            </a:r>
          </a:p>
          <a:p>
            <a:pPr marL="171450" indent="-171450">
              <a:buFont typeface="Wingdings" panose="05000000000000000000" pitchFamily="2" charset="2"/>
              <a:buChar char="§"/>
            </a:pPr>
            <a:r>
              <a:rPr lang="ru-RU" sz="1300" b="1" dirty="0">
                <a:solidFill>
                  <a:schemeClr val="tx2">
                    <a:lumMod val="75000"/>
                  </a:schemeClr>
                </a:solidFill>
                <a:latin typeface="Arial" panose="020B0604020202020204" pitchFamily="34" charset="0"/>
                <a:cs typeface="Arial" panose="020B0604020202020204" pitchFamily="34" charset="0"/>
              </a:rPr>
              <a:t>наличие ресурсов, необходимых для проведения обследования</a:t>
            </a:r>
          </a:p>
          <a:p>
            <a:endParaRPr lang="ru-RU" sz="1200" b="1" dirty="0">
              <a:solidFill>
                <a:schemeClr val="tx2">
                  <a:lumMod val="75000"/>
                </a:schemeClr>
              </a:solidFill>
              <a:latin typeface="Arial" panose="020B0604020202020204" pitchFamily="34" charset="0"/>
              <a:cs typeface="Arial" panose="020B0604020202020204" pitchFamily="34" charset="0"/>
            </a:endParaRPr>
          </a:p>
          <a:p>
            <a:endParaRPr lang="ru-RU" sz="1200" dirty="0"/>
          </a:p>
          <a:p>
            <a:endParaRPr lang="ru-RU" sz="1200" dirty="0"/>
          </a:p>
        </p:txBody>
      </p:sp>
    </p:spTree>
    <p:extLst>
      <p:ext uri="{BB962C8B-B14F-4D97-AF65-F5344CB8AC3E}">
        <p14:creationId xmlns:p14="http://schemas.microsoft.com/office/powerpoint/2010/main" val="154175022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государственного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395536" y="726033"/>
            <a:ext cx="8352928" cy="4524315"/>
          </a:xfrm>
          <a:prstGeom prst="rect">
            <a:avLst/>
          </a:prstGeom>
        </p:spPr>
        <p:txBody>
          <a:bodyPr wrap="square">
            <a:spAutoFit/>
          </a:bodyPr>
          <a:lstStyle/>
          <a:p>
            <a:endParaRPr lang="ru-RU" sz="1200" dirty="0"/>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cs typeface="Arial" panose="020B0604020202020204" pitchFamily="34" charset="0"/>
              </a:rPr>
              <a:t>Подготовка и оформление результатов аудита эффективности</a:t>
            </a:r>
          </a:p>
          <a:p>
            <a:r>
              <a:rPr lang="ru-RU" sz="1400" b="1" dirty="0">
                <a:solidFill>
                  <a:schemeClr val="tx2">
                    <a:lumMod val="75000"/>
                  </a:schemeClr>
                </a:solidFill>
                <a:latin typeface="Arial" panose="020B0604020202020204" pitchFamily="34" charset="0"/>
                <a:cs typeface="Arial" panose="020B0604020202020204" pitchFamily="34" charset="0"/>
              </a:rPr>
              <a:t> </a:t>
            </a:r>
          </a:p>
          <a:p>
            <a:r>
              <a:rPr lang="ru-RU" sz="1400" b="1" dirty="0">
                <a:solidFill>
                  <a:schemeClr val="tx2">
                    <a:lumMod val="75000"/>
                  </a:schemeClr>
                </a:solidFill>
                <a:latin typeface="Arial" panose="020B0604020202020204" pitchFamily="34" charset="0"/>
                <a:cs typeface="Arial" panose="020B0604020202020204" pitchFamily="34" charset="0"/>
              </a:rPr>
              <a:t>Подготовку результатов аудита эффективности необходимо начинать со всестороннего анализа и сравнения собранных фактических данных и информации (доказательств), </a:t>
            </a:r>
            <a:r>
              <a:rPr lang="ru-RU" sz="1400" b="1" u="sng" dirty="0">
                <a:solidFill>
                  <a:schemeClr val="tx2">
                    <a:lumMod val="75000"/>
                  </a:schemeClr>
                </a:solidFill>
                <a:latin typeface="Arial" panose="020B0604020202020204" pitchFamily="34" charset="0"/>
                <a:cs typeface="Arial" panose="020B0604020202020204" pitchFamily="34" charset="0"/>
              </a:rPr>
              <a:t>которые зафиксированы </a:t>
            </a:r>
            <a:r>
              <a:rPr lang="ru-RU" sz="1400" b="1" dirty="0">
                <a:solidFill>
                  <a:schemeClr val="tx2">
                    <a:lumMod val="75000"/>
                  </a:schemeClr>
                </a:solidFill>
                <a:latin typeface="Arial" panose="020B0604020202020204" pitchFamily="34" charset="0"/>
                <a:cs typeface="Arial" panose="020B0604020202020204" pitchFamily="34" charset="0"/>
              </a:rPr>
              <a:t>в составленных в </a:t>
            </a:r>
            <a:r>
              <a:rPr lang="ru-RU" sz="1400" b="1" u="sng" dirty="0">
                <a:solidFill>
                  <a:schemeClr val="tx2">
                    <a:lumMod val="75000"/>
                  </a:schemeClr>
                </a:solidFill>
                <a:latin typeface="Arial" panose="020B0604020202020204" pitchFamily="34" charset="0"/>
                <a:cs typeface="Arial" panose="020B0604020202020204" pitchFamily="34" charset="0"/>
              </a:rPr>
              <a:t>ходе проверки актах и рабочих документах</a:t>
            </a:r>
            <a:r>
              <a:rPr lang="ru-RU" sz="1400" b="1" dirty="0">
                <a:solidFill>
                  <a:schemeClr val="tx2">
                    <a:lumMod val="75000"/>
                  </a:schemeClr>
                </a:solidFill>
                <a:latin typeface="Arial" panose="020B0604020202020204" pitchFamily="34" charset="0"/>
                <a:cs typeface="Arial" panose="020B0604020202020204" pitchFamily="34" charset="0"/>
              </a:rPr>
              <a:t>, с утвержденными критериями оценки эффективности. По результатам этого сравнения следует подготовить заключения, которые должны указывать, в какой степени результаты использования государственных средств в проверяемой сфере или деятельности объектов проверки </a:t>
            </a:r>
            <a:r>
              <a:rPr lang="ru-RU" sz="1400" b="1" u="sng" dirty="0">
                <a:solidFill>
                  <a:schemeClr val="tx2">
                    <a:lumMod val="75000"/>
                  </a:schemeClr>
                </a:solidFill>
                <a:latin typeface="Arial" panose="020B0604020202020204" pitchFamily="34" charset="0"/>
                <a:cs typeface="Arial" panose="020B0604020202020204" pitchFamily="34" charset="0"/>
              </a:rPr>
              <a:t>соответствуют критериям оценки эффективности</a:t>
            </a:r>
            <a:r>
              <a:rPr lang="ru-RU" sz="1400" b="1" dirty="0">
                <a:solidFill>
                  <a:schemeClr val="tx2">
                    <a:lumMod val="75000"/>
                  </a:schemeClr>
                </a:solidFill>
                <a:latin typeface="Arial" panose="020B0604020202020204" pitchFamily="34" charset="0"/>
                <a:cs typeface="Arial" panose="020B0604020202020204" pitchFamily="34" charset="0"/>
              </a:rPr>
              <a:t>.</a:t>
            </a:r>
          </a:p>
          <a:p>
            <a:endParaRPr lang="ru-RU" sz="1400" b="1" dirty="0">
              <a:solidFill>
                <a:schemeClr val="tx2">
                  <a:lumMod val="75000"/>
                </a:schemeClr>
              </a:solidFill>
              <a:latin typeface="Arial" panose="020B060402020202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cs typeface="Arial" panose="020B0604020202020204" pitchFamily="34" charset="0"/>
              </a:rPr>
              <a:t>Если реальные результаты использования государственных средств в проверяемой сфере и организация деятельности объектов проверки </a:t>
            </a:r>
            <a:r>
              <a:rPr lang="ru-RU" sz="1400" b="1" u="sng" dirty="0">
                <a:solidFill>
                  <a:schemeClr val="tx2">
                    <a:lumMod val="75000"/>
                  </a:schemeClr>
                </a:solidFill>
                <a:latin typeface="Arial" panose="020B0604020202020204" pitchFamily="34" charset="0"/>
                <a:cs typeface="Arial" panose="020B0604020202020204" pitchFamily="34" charset="0"/>
              </a:rPr>
              <a:t>соответствуют установленным критериям, это означает, что государственные средства используются с достаточной степенью эффективности</a:t>
            </a:r>
            <a:r>
              <a:rPr lang="ru-RU" sz="1400" b="1" dirty="0">
                <a:solidFill>
                  <a:schemeClr val="tx2">
                    <a:lumMod val="75000"/>
                  </a:schemeClr>
                </a:solidFill>
                <a:latin typeface="Arial" panose="020B0604020202020204" pitchFamily="34" charset="0"/>
                <a:cs typeface="Arial" panose="020B0604020202020204" pitchFamily="34" charset="0"/>
              </a:rPr>
              <a:t>. Их несоответствие свидетельствует о наличии недостатков и необходимости улучшения организации деятельности объектов проверки по использованию государственных средств. В </a:t>
            </a:r>
            <a:r>
              <a:rPr lang="ru-RU" sz="1400" b="1" u="sng" dirty="0">
                <a:solidFill>
                  <a:schemeClr val="tx2">
                    <a:lumMod val="75000"/>
                  </a:schemeClr>
                </a:solidFill>
                <a:latin typeface="Arial" panose="020B0604020202020204" pitchFamily="34" charset="0"/>
                <a:cs typeface="Arial" panose="020B0604020202020204" pitchFamily="34" charset="0"/>
              </a:rPr>
              <a:t>случае выявления недостатков заключения должны содержать конкретные факты, свидетельствующие о неэффективном использовании государственных средств в проверяемой сфере или объектами проверки.</a:t>
            </a:r>
          </a:p>
          <a:p>
            <a:endParaRPr lang="ru-RU" sz="1200" b="1"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5959712"/>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государственного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395536" y="726033"/>
            <a:ext cx="8352928" cy="4678204"/>
          </a:xfrm>
          <a:prstGeom prst="rect">
            <a:avLst/>
          </a:prstGeom>
        </p:spPr>
        <p:txBody>
          <a:bodyPr wrap="square">
            <a:spAutoFit/>
          </a:bodyPr>
          <a:lstStyle/>
          <a:p>
            <a:endParaRPr lang="ru-RU" sz="1200" dirty="0"/>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Подготовка и оформление результатов аудита эффективности</a:t>
            </a:r>
          </a:p>
          <a:p>
            <a:r>
              <a:rPr lang="ru-RU" sz="1200" b="1" dirty="0">
                <a:solidFill>
                  <a:schemeClr val="tx2">
                    <a:lumMod val="75000"/>
                  </a:schemeClr>
                </a:solidFill>
                <a:latin typeface="Arial" panose="020B0604020202020204" pitchFamily="34" charset="0"/>
                <a:cs typeface="Arial" panose="020B0604020202020204" pitchFamily="34" charset="0"/>
              </a:rPr>
              <a:t> </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cs typeface="Arial" panose="020B0604020202020204" pitchFamily="34" charset="0"/>
              </a:rPr>
              <a:t>При проведении сравнительного анализа и подготовке заключений по его результатам следует исходить только из полученных и собранных фактических данных, </a:t>
            </a:r>
            <a:r>
              <a:rPr lang="ru-RU" sz="1400" b="1" u="sng" dirty="0">
                <a:solidFill>
                  <a:schemeClr val="tx2">
                    <a:lumMod val="75000"/>
                  </a:schemeClr>
                </a:solidFill>
                <a:latin typeface="Arial" panose="020B0604020202020204" pitchFamily="34" charset="0"/>
                <a:cs typeface="Arial" panose="020B0604020202020204" pitchFamily="34" charset="0"/>
              </a:rPr>
              <a:t>служащих надежными доказательствами сделанных заключений. </a:t>
            </a:r>
            <a:r>
              <a:rPr lang="ru-RU" sz="1400" b="1" dirty="0">
                <a:solidFill>
                  <a:schemeClr val="tx2">
                    <a:lumMod val="75000"/>
                  </a:schemeClr>
                </a:solidFill>
                <a:latin typeface="Arial" panose="020B0604020202020204" pitchFamily="34" charset="0"/>
                <a:cs typeface="Arial" panose="020B0604020202020204" pitchFamily="34" charset="0"/>
              </a:rPr>
              <a:t>На основе заключений формулируются соответствующие </a:t>
            </a:r>
            <a:r>
              <a:rPr lang="ru-RU" sz="1400" b="1" u="sng" dirty="0">
                <a:solidFill>
                  <a:schemeClr val="tx2">
                    <a:lumMod val="75000"/>
                  </a:schemeClr>
                </a:solidFill>
                <a:latin typeface="Arial" panose="020B0604020202020204" pitchFamily="34" charset="0"/>
                <a:cs typeface="Arial" panose="020B0604020202020204" pitchFamily="34" charset="0"/>
              </a:rPr>
              <a:t>выводы по каждой цели </a:t>
            </a:r>
            <a:r>
              <a:rPr lang="ru-RU" sz="1400" b="1" dirty="0">
                <a:solidFill>
                  <a:schemeClr val="tx2">
                    <a:lumMod val="75000"/>
                  </a:schemeClr>
                </a:solidFill>
                <a:latin typeface="Arial" panose="020B0604020202020204" pitchFamily="34" charset="0"/>
                <a:cs typeface="Arial" panose="020B0604020202020204" pitchFamily="34" charset="0"/>
              </a:rPr>
              <a:t>аудита эффективности, которые должны:</a:t>
            </a:r>
          </a:p>
          <a:p>
            <a:endParaRPr lang="ru-RU" sz="1400" b="1" dirty="0">
              <a:solidFill>
                <a:schemeClr val="tx2">
                  <a:lumMod val="75000"/>
                </a:schemeClr>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ru-RU" sz="1400" b="1" dirty="0">
                <a:solidFill>
                  <a:schemeClr val="tx2">
                    <a:lumMod val="75000"/>
                  </a:schemeClr>
                </a:solidFill>
                <a:latin typeface="Arial" panose="020B0604020202020204" pitchFamily="34" charset="0"/>
                <a:cs typeface="Arial" panose="020B0604020202020204" pitchFamily="34" charset="0"/>
              </a:rPr>
              <a:t>содержать </a:t>
            </a:r>
            <a:r>
              <a:rPr lang="ru-RU" sz="1400" b="1" u="sng" dirty="0">
                <a:solidFill>
                  <a:schemeClr val="tx2">
                    <a:lumMod val="75000"/>
                  </a:schemeClr>
                </a:solidFill>
                <a:latin typeface="Arial" panose="020B0604020202020204" pitchFamily="34" charset="0"/>
                <a:cs typeface="Arial" panose="020B0604020202020204" pitchFamily="34" charset="0"/>
              </a:rPr>
              <a:t>характеристику и значимость выявленных отклонений </a:t>
            </a:r>
            <a:r>
              <a:rPr lang="ru-RU" sz="1400" b="1" dirty="0">
                <a:solidFill>
                  <a:schemeClr val="tx2">
                    <a:lumMod val="75000"/>
                  </a:schemeClr>
                </a:solidFill>
                <a:latin typeface="Arial" panose="020B0604020202020204" pitchFamily="34" charset="0"/>
                <a:cs typeface="Arial" panose="020B0604020202020204" pitchFamily="34" charset="0"/>
              </a:rPr>
              <a:t>фактических результатов использования государственных средств в проверяемой сфере или деятельности объектов проверки от критериев оценки эффективности, установленных в программе аудита эффективности;</a:t>
            </a:r>
          </a:p>
          <a:p>
            <a:pPr marL="171450" indent="-171450">
              <a:buFont typeface="Arial" panose="020B0604020202020204" pitchFamily="34" charset="0"/>
              <a:buChar char="•"/>
            </a:pPr>
            <a:r>
              <a:rPr lang="ru-RU" sz="1400" b="1" u="sng" dirty="0">
                <a:solidFill>
                  <a:schemeClr val="tx2">
                    <a:lumMod val="75000"/>
                  </a:schemeClr>
                </a:solidFill>
                <a:latin typeface="Arial" panose="020B0604020202020204" pitchFamily="34" charset="0"/>
                <a:cs typeface="Arial" panose="020B0604020202020204" pitchFamily="34" charset="0"/>
              </a:rPr>
              <a:t>определять причины выявленных недостатков</a:t>
            </a:r>
            <a:r>
              <a:rPr lang="ru-RU" sz="1400" b="1" dirty="0">
                <a:solidFill>
                  <a:schemeClr val="tx2">
                    <a:lumMod val="75000"/>
                  </a:schemeClr>
                </a:solidFill>
                <a:latin typeface="Arial" panose="020B0604020202020204" pitchFamily="34" charset="0"/>
                <a:cs typeface="Arial" panose="020B0604020202020204" pitchFamily="34" charset="0"/>
              </a:rPr>
              <a:t>, которые привели к неэффективному использованию государственных средств, и последствия, которые эти недостатки влекут или могут повлечь за собой;</a:t>
            </a:r>
          </a:p>
          <a:p>
            <a:pPr marL="171450" indent="-171450">
              <a:buFont typeface="Arial" panose="020B0604020202020204" pitchFamily="34" charset="0"/>
              <a:buChar char="•"/>
            </a:pPr>
            <a:r>
              <a:rPr lang="ru-RU" sz="1400" b="1" u="sng" dirty="0">
                <a:solidFill>
                  <a:schemeClr val="tx2">
                    <a:lumMod val="75000"/>
                  </a:schemeClr>
                </a:solidFill>
                <a:latin typeface="Arial" panose="020B0604020202020204" pitchFamily="34" charset="0"/>
                <a:cs typeface="Arial" panose="020B0604020202020204" pitchFamily="34" charset="0"/>
              </a:rPr>
              <a:t>указывать ответственных должностных лиц, </a:t>
            </a:r>
            <a:r>
              <a:rPr lang="ru-RU" sz="1400" b="1" dirty="0">
                <a:solidFill>
                  <a:schemeClr val="tx2">
                    <a:lumMod val="75000"/>
                  </a:schemeClr>
                </a:solidFill>
                <a:latin typeface="Arial" panose="020B0604020202020204" pitchFamily="34" charset="0"/>
                <a:cs typeface="Arial" panose="020B0604020202020204" pitchFamily="34" charset="0"/>
              </a:rPr>
              <a:t>к компетенции которых относятся выявленные недостатки;</a:t>
            </a:r>
          </a:p>
          <a:p>
            <a:pPr marL="171450" indent="-171450">
              <a:buFont typeface="Arial" panose="020B0604020202020204" pitchFamily="34" charset="0"/>
              <a:buChar char="•"/>
            </a:pPr>
            <a:r>
              <a:rPr lang="ru-RU" sz="1400" b="1" dirty="0">
                <a:solidFill>
                  <a:schemeClr val="tx2">
                    <a:lumMod val="75000"/>
                  </a:schemeClr>
                </a:solidFill>
                <a:latin typeface="Arial" panose="020B0604020202020204" pitchFamily="34" charset="0"/>
                <a:cs typeface="Arial" panose="020B0604020202020204" pitchFamily="34" charset="0"/>
              </a:rPr>
              <a:t>включать </a:t>
            </a:r>
            <a:r>
              <a:rPr lang="ru-RU" sz="1400" b="1" u="sng" dirty="0">
                <a:solidFill>
                  <a:schemeClr val="tx2">
                    <a:lumMod val="75000"/>
                  </a:schemeClr>
                </a:solidFill>
                <a:latin typeface="Arial" panose="020B0604020202020204" pitchFamily="34" charset="0"/>
                <a:cs typeface="Arial" panose="020B0604020202020204" pitchFamily="34" charset="0"/>
              </a:rPr>
              <a:t>общую оценку степени </a:t>
            </a:r>
            <a:r>
              <a:rPr lang="ru-RU" sz="1400" b="1" dirty="0">
                <a:solidFill>
                  <a:schemeClr val="tx2">
                    <a:lumMod val="75000"/>
                  </a:schemeClr>
                </a:solidFill>
                <a:latin typeface="Arial" panose="020B0604020202020204" pitchFamily="34" charset="0"/>
                <a:cs typeface="Arial" panose="020B0604020202020204" pitchFamily="34" charset="0"/>
              </a:rPr>
              <a:t>эффективности использования государственных средств исходя из целей аудита эффективности.</a:t>
            </a:r>
          </a:p>
        </p:txBody>
      </p:sp>
    </p:spTree>
    <p:extLst>
      <p:ext uri="{BB962C8B-B14F-4D97-AF65-F5344CB8AC3E}">
        <p14:creationId xmlns:p14="http://schemas.microsoft.com/office/powerpoint/2010/main" val="1921272354"/>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государственного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395536" y="847957"/>
            <a:ext cx="8352928" cy="5693866"/>
          </a:xfrm>
          <a:prstGeom prst="rect">
            <a:avLst/>
          </a:prstGeom>
        </p:spPr>
        <p:txBody>
          <a:bodyPr wrap="square">
            <a:spAutoFit/>
          </a:bodyPr>
          <a:lstStyle/>
          <a:p>
            <a:endParaRPr lang="ru-RU" sz="1200" dirty="0"/>
          </a:p>
          <a:p>
            <a:r>
              <a:rPr lang="ru-RU" sz="1200" b="1" dirty="0">
                <a:solidFill>
                  <a:schemeClr val="tx2">
                    <a:lumMod val="75000"/>
                  </a:schemeClr>
                </a:solidFill>
                <a:latin typeface="Arial" panose="020B0604020202020204" pitchFamily="34" charset="0"/>
                <a:cs typeface="Arial" panose="020B0604020202020204" pitchFamily="34" charset="0"/>
              </a:rPr>
              <a:t>Стандарт финансового контроля СФК 104 "Проведение аудита эффективности использования государственных средств"</a:t>
            </a:r>
          </a:p>
          <a:p>
            <a:endParaRPr lang="ru-RU" sz="1200" dirty="0"/>
          </a:p>
          <a:p>
            <a:r>
              <a:rPr lang="ru-RU" sz="1200" b="1" dirty="0">
                <a:solidFill>
                  <a:schemeClr val="tx2">
                    <a:lumMod val="75000"/>
                  </a:schemeClr>
                </a:solidFill>
                <a:latin typeface="Arial" panose="020B0604020202020204" pitchFamily="34" charset="0"/>
                <a:cs typeface="Arial" panose="020B0604020202020204" pitchFamily="34" charset="0"/>
              </a:rPr>
              <a:t>Подготовка и оформление результатов аудита эффективности</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Если в ходе проверки получены какие-либо фактические данные или выявлены проблемы</a:t>
            </a:r>
            <a:r>
              <a:rPr lang="ru-RU" sz="1400" b="1" u="sng" dirty="0">
                <a:solidFill>
                  <a:schemeClr val="tx2">
                    <a:lumMod val="75000"/>
                  </a:schemeClr>
                </a:solidFill>
                <a:latin typeface="Arial" panose="020B0604020202020204" pitchFamily="34" charset="0"/>
                <a:cs typeface="Arial" panose="020B0604020202020204" pitchFamily="34" charset="0"/>
              </a:rPr>
              <a:t>, которые не могут быть оценены с точки зрения утвержденных критериев оценки эффективности</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600" b="1" u="sng" dirty="0">
                <a:solidFill>
                  <a:schemeClr val="tx2">
                    <a:lumMod val="75000"/>
                  </a:schemeClr>
                </a:solidFill>
                <a:latin typeface="Arial" panose="020B0604020202020204" pitchFamily="34" charset="0"/>
                <a:cs typeface="Arial" panose="020B0604020202020204" pitchFamily="34" charset="0"/>
              </a:rPr>
              <a:t>следует провести дополнительное изучение вопроса</a:t>
            </a:r>
            <a:r>
              <a:rPr lang="ru-RU" sz="1200" b="1" dirty="0">
                <a:solidFill>
                  <a:schemeClr val="tx2">
                    <a:lumMod val="75000"/>
                  </a:schemeClr>
                </a:solidFill>
                <a:latin typeface="Arial" panose="020B0604020202020204" pitchFamily="34" charset="0"/>
                <a:cs typeface="Arial" panose="020B0604020202020204" pitchFamily="34" charset="0"/>
              </a:rPr>
              <a:t>, в процессе которого необходимо:</a:t>
            </a:r>
          </a:p>
          <a:p>
            <a:endParaRPr lang="ru-RU" sz="1200" b="1" dirty="0">
              <a:solidFill>
                <a:schemeClr val="tx2">
                  <a:lumMod val="75000"/>
                </a:schemeClr>
              </a:solidFill>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r>
              <a:rPr lang="ru-RU" sz="1200" b="1" dirty="0">
                <a:solidFill>
                  <a:schemeClr val="tx2">
                    <a:lumMod val="75000"/>
                  </a:schemeClr>
                </a:solidFill>
                <a:latin typeface="Arial" panose="020B0604020202020204" pitchFamily="34" charset="0"/>
                <a:cs typeface="Arial" panose="020B0604020202020204" pitchFamily="34" charset="0"/>
              </a:rPr>
              <a:t>определить, </a:t>
            </a:r>
            <a:r>
              <a:rPr lang="ru-RU" sz="1200" b="1" u="sng" dirty="0">
                <a:solidFill>
                  <a:schemeClr val="tx2">
                    <a:lumMod val="75000"/>
                  </a:schemeClr>
                </a:solidFill>
                <a:latin typeface="Arial" panose="020B0604020202020204" pitchFamily="34" charset="0"/>
                <a:cs typeface="Arial" panose="020B0604020202020204" pitchFamily="34" charset="0"/>
              </a:rPr>
              <a:t>имеют ли эти данные случайный характер или же они свидетельствуют о наличии общей или системной проблемы </a:t>
            </a:r>
            <a:r>
              <a:rPr lang="ru-RU" sz="1200" b="1" dirty="0">
                <a:solidFill>
                  <a:schemeClr val="tx2">
                    <a:lumMod val="75000"/>
                  </a:schemeClr>
                </a:solidFill>
                <a:latin typeface="Arial" panose="020B0604020202020204" pitchFamily="34" charset="0"/>
                <a:cs typeface="Arial" panose="020B0604020202020204" pitchFamily="34" charset="0"/>
              </a:rPr>
              <a:t>в проверяемой сфере или деятельности объектов проверки;</a:t>
            </a:r>
          </a:p>
          <a:p>
            <a:pPr marL="171450" indent="-171450">
              <a:buFont typeface="Wingdings" panose="05000000000000000000" pitchFamily="2" charset="2"/>
              <a:buChar char="§"/>
            </a:pPr>
            <a:r>
              <a:rPr lang="ru-RU" sz="1200" b="1" u="sng" dirty="0">
                <a:solidFill>
                  <a:schemeClr val="tx2">
                    <a:lumMod val="75000"/>
                  </a:schemeClr>
                </a:solidFill>
                <a:latin typeface="Arial" panose="020B0604020202020204" pitchFamily="34" charset="0"/>
                <a:cs typeface="Arial" panose="020B0604020202020204" pitchFamily="34" charset="0"/>
              </a:rPr>
              <a:t>оценить фактическое или возможное влияние данной проблемы </a:t>
            </a:r>
            <a:r>
              <a:rPr lang="ru-RU" sz="1200" b="1" dirty="0">
                <a:solidFill>
                  <a:schemeClr val="tx2">
                    <a:lumMod val="75000"/>
                  </a:schemeClr>
                </a:solidFill>
                <a:latin typeface="Arial" panose="020B0604020202020204" pitchFamily="34" charset="0"/>
                <a:cs typeface="Arial" panose="020B0604020202020204" pitchFamily="34" charset="0"/>
              </a:rPr>
              <a:t>на результаты использования государственных средств в проверяемой сфере или в деятельности объектов проверки;</a:t>
            </a:r>
          </a:p>
          <a:p>
            <a:pPr marL="171450" indent="-171450">
              <a:buFont typeface="Wingdings" panose="05000000000000000000" pitchFamily="2" charset="2"/>
              <a:buChar char="§"/>
            </a:pPr>
            <a:r>
              <a:rPr lang="ru-RU" sz="1200" b="1" u="sng" dirty="0">
                <a:solidFill>
                  <a:schemeClr val="tx2">
                    <a:lumMod val="75000"/>
                  </a:schemeClr>
                </a:solidFill>
                <a:latin typeface="Arial" panose="020B0604020202020204" pitchFamily="34" charset="0"/>
                <a:cs typeface="Arial" panose="020B0604020202020204" pitchFamily="34" charset="0"/>
              </a:rPr>
              <a:t>установить причины </a:t>
            </a:r>
            <a:r>
              <a:rPr lang="ru-RU" sz="1200" b="1" dirty="0">
                <a:solidFill>
                  <a:schemeClr val="tx2">
                    <a:lumMod val="75000"/>
                  </a:schemeClr>
                </a:solidFill>
                <a:latin typeface="Arial" panose="020B0604020202020204" pitchFamily="34" charset="0"/>
                <a:cs typeface="Arial" panose="020B0604020202020204" pitchFamily="34" charset="0"/>
              </a:rPr>
              <a:t>наличия данной проблемы, для того чтобы подготовить соответствующие рекомендации по ее решению;</a:t>
            </a:r>
          </a:p>
          <a:p>
            <a:pPr marL="171450" indent="-171450">
              <a:buFont typeface="Wingdings" panose="05000000000000000000" pitchFamily="2" charset="2"/>
              <a:buChar char="§"/>
            </a:pPr>
            <a:r>
              <a:rPr lang="ru-RU" sz="1200" b="1" u="sng" dirty="0">
                <a:solidFill>
                  <a:schemeClr val="tx2">
                    <a:lumMod val="75000"/>
                  </a:schemeClr>
                </a:solidFill>
                <a:latin typeface="Arial" panose="020B0604020202020204" pitchFamily="34" charset="0"/>
                <a:cs typeface="Arial" panose="020B0604020202020204" pitchFamily="34" charset="0"/>
              </a:rPr>
              <a:t>проанализировать возможности устранения выявленной проблемы самим объектом проверки</a:t>
            </a:r>
            <a:r>
              <a:rPr lang="ru-RU" sz="1200" b="1" dirty="0">
                <a:solidFill>
                  <a:schemeClr val="tx2">
                    <a:lumMod val="75000"/>
                  </a:schemeClr>
                </a:solidFill>
                <a:latin typeface="Arial" panose="020B0604020202020204" pitchFamily="34" charset="0"/>
                <a:cs typeface="Arial" panose="020B0604020202020204" pitchFamily="34" charset="0"/>
              </a:rPr>
              <a:t>, поскольку эта проблема может быть результатом действий или событий</a:t>
            </a:r>
            <a:r>
              <a:rPr lang="ru-RU" sz="1600" b="1" u="sng" dirty="0">
                <a:solidFill>
                  <a:schemeClr val="tx2">
                    <a:lumMod val="75000"/>
                  </a:schemeClr>
                </a:solidFill>
                <a:latin typeface="Arial" panose="020B0604020202020204" pitchFamily="34" charset="0"/>
                <a:cs typeface="Arial" panose="020B0604020202020204" pitchFamily="34" charset="0"/>
              </a:rPr>
              <a:t>, которые от него не зависят</a:t>
            </a:r>
            <a:r>
              <a:rPr lang="ru-RU" sz="1200" b="1" dirty="0">
                <a:solidFill>
                  <a:schemeClr val="tx2">
                    <a:lumMod val="75000"/>
                  </a:schemeClr>
                </a:solidFill>
                <a:latin typeface="Arial" panose="020B0604020202020204" pitchFamily="34" charset="0"/>
                <a:cs typeface="Arial" panose="020B0604020202020204" pitchFamily="34" charset="0"/>
              </a:rPr>
              <a:t>;</a:t>
            </a:r>
          </a:p>
          <a:p>
            <a:pPr marL="171450" indent="-171450">
              <a:buFont typeface="Wingdings" panose="05000000000000000000" pitchFamily="2" charset="2"/>
              <a:buChar char="§"/>
            </a:pPr>
            <a:r>
              <a:rPr lang="ru-RU" sz="1200" b="1" dirty="0">
                <a:solidFill>
                  <a:schemeClr val="tx2">
                    <a:lumMod val="75000"/>
                  </a:schemeClr>
                </a:solidFill>
                <a:latin typeface="Arial" panose="020B0604020202020204" pitchFamily="34" charset="0"/>
                <a:cs typeface="Arial" panose="020B0604020202020204" pitchFamily="34" charset="0"/>
              </a:rPr>
              <a:t>обсудить данную проблему с экспертами и руководством объекта проверки;</a:t>
            </a:r>
          </a:p>
          <a:p>
            <a:pPr marL="171450" indent="-171450">
              <a:buFont typeface="Wingdings" panose="05000000000000000000" pitchFamily="2" charset="2"/>
              <a:buChar char="§"/>
            </a:pPr>
            <a:r>
              <a:rPr lang="ru-RU" sz="1200" b="1" dirty="0">
                <a:solidFill>
                  <a:schemeClr val="tx2">
                    <a:lumMod val="75000"/>
                  </a:schemeClr>
                </a:solidFill>
                <a:latin typeface="Arial" panose="020B0604020202020204" pitchFamily="34" charset="0"/>
                <a:cs typeface="Arial" panose="020B0604020202020204" pitchFamily="34" charset="0"/>
              </a:rPr>
              <a:t>собрать при необходимости дополнительные фактические материалы.</a:t>
            </a:r>
          </a:p>
          <a:p>
            <a:pPr marL="171450" indent="-171450">
              <a:buFont typeface="Wingdings" panose="05000000000000000000" pitchFamily="2" charset="2"/>
              <a:buChar char="§"/>
            </a:pPr>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На основе анализа собранного дополнительного </a:t>
            </a:r>
            <a:r>
              <a:rPr lang="ru-RU" sz="1200" b="1" u="sng" dirty="0">
                <a:solidFill>
                  <a:schemeClr val="tx2">
                    <a:lumMod val="75000"/>
                  </a:schemeClr>
                </a:solidFill>
                <a:latin typeface="Arial" panose="020B0604020202020204" pitchFamily="34" charset="0"/>
                <a:cs typeface="Arial" panose="020B0604020202020204" pitchFamily="34" charset="0"/>
              </a:rPr>
              <a:t>материала определяются характер, значимость и причины выявленных проблем</a:t>
            </a:r>
            <a:r>
              <a:rPr lang="ru-RU" sz="1200" b="1" dirty="0">
                <a:solidFill>
                  <a:schemeClr val="tx2">
                    <a:lumMod val="75000"/>
                  </a:schemeClr>
                </a:solidFill>
                <a:latin typeface="Arial" panose="020B0604020202020204" pitchFamily="34" charset="0"/>
                <a:cs typeface="Arial" panose="020B0604020202020204" pitchFamily="34" charset="0"/>
              </a:rPr>
              <a:t>, которые формулируются в выводах по результатам проверки. Если руководство объекта проверки знает о существовании этих проблем и предпринимает меры по их устранению, это следует учитывать при формулировании выводов и соответствующим образом отражать в отчете о результатах аудита эффективности.</a:t>
            </a:r>
          </a:p>
          <a:p>
            <a:endParaRPr lang="ru-RU" sz="1200" dirty="0"/>
          </a:p>
          <a:p>
            <a:endParaRPr lang="ru-RU" sz="1200" dirty="0"/>
          </a:p>
        </p:txBody>
      </p:sp>
    </p:spTree>
    <p:extLst>
      <p:ext uri="{BB962C8B-B14F-4D97-AF65-F5344CB8AC3E}">
        <p14:creationId xmlns:p14="http://schemas.microsoft.com/office/powerpoint/2010/main" val="2460830669"/>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государственного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395536" y="847957"/>
            <a:ext cx="8352928" cy="6001643"/>
          </a:xfrm>
          <a:prstGeom prst="rect">
            <a:avLst/>
          </a:prstGeom>
        </p:spPr>
        <p:txBody>
          <a:bodyPr wrap="square">
            <a:spAutoFit/>
          </a:bodyPr>
          <a:lstStyle/>
          <a:p>
            <a:endParaRPr lang="ru-RU" sz="1200" dirty="0"/>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Рекомендации</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Подготовка рекомендаций является </a:t>
            </a:r>
            <a:r>
              <a:rPr lang="ru-RU" sz="1200" b="1" u="sng" dirty="0">
                <a:solidFill>
                  <a:schemeClr val="tx2">
                    <a:lumMod val="75000"/>
                  </a:schemeClr>
                </a:solidFill>
                <a:latin typeface="Arial" panose="020B0604020202020204" pitchFamily="34" charset="0"/>
                <a:cs typeface="Arial" panose="020B0604020202020204" pitchFamily="34" charset="0"/>
              </a:rPr>
              <a:t>завершающей процедурой </a:t>
            </a:r>
            <a:r>
              <a:rPr lang="ru-RU" sz="1200" b="1" dirty="0">
                <a:solidFill>
                  <a:schemeClr val="tx2">
                    <a:lumMod val="75000"/>
                  </a:schemeClr>
                </a:solidFill>
                <a:latin typeface="Arial" panose="020B0604020202020204" pitchFamily="34" charset="0"/>
                <a:cs typeface="Arial" panose="020B0604020202020204" pitchFamily="34" charset="0"/>
              </a:rPr>
              <a:t>формирования результатов аудита эффективности. В случае, если в ходе проверки выявлены недостатки, а сделанные выводы указывают на возможность существенно повысить качество и результаты работы объектов проверки, </a:t>
            </a:r>
            <a:r>
              <a:rPr lang="ru-RU" sz="1200" b="1" u="sng" dirty="0">
                <a:solidFill>
                  <a:schemeClr val="tx2">
                    <a:lumMod val="75000"/>
                  </a:schemeClr>
                </a:solidFill>
                <a:latin typeface="Arial" panose="020B0604020202020204" pitchFamily="34" charset="0"/>
                <a:cs typeface="Arial" panose="020B0604020202020204" pitchFamily="34" charset="0"/>
              </a:rPr>
              <a:t>необходимо подготовить соответствующие рекомендации для принятия мер по устранению этих недостатков, </a:t>
            </a:r>
            <a:r>
              <a:rPr lang="ru-RU" sz="1200" b="1" dirty="0">
                <a:solidFill>
                  <a:schemeClr val="tx2">
                    <a:lumMod val="75000"/>
                  </a:schemeClr>
                </a:solidFill>
                <a:latin typeface="Arial" panose="020B0604020202020204" pitchFamily="34" charset="0"/>
                <a:cs typeface="Arial" panose="020B0604020202020204" pitchFamily="34" charset="0"/>
              </a:rPr>
              <a:t>которые включаются в отчет о результатах аудита эффективности.</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Если результаты использования государственных средств в проверяемой сфере или объектами проверки соответствуют установленным критериям и могут быть признаны вполне удовлетворительными, </a:t>
            </a:r>
            <a:r>
              <a:rPr lang="ru-RU" sz="1600" b="1" u="sng" dirty="0">
                <a:solidFill>
                  <a:schemeClr val="tx2">
                    <a:lumMod val="75000"/>
                  </a:schemeClr>
                </a:solidFill>
                <a:latin typeface="Arial" panose="020B0604020202020204" pitchFamily="34" charset="0"/>
                <a:cs typeface="Arial" panose="020B0604020202020204" pitchFamily="34" charset="0"/>
              </a:rPr>
              <a:t>это еще не означает, что использованы все имеющиеся возможности для более эффективного использования государственных средств</a:t>
            </a:r>
            <a:r>
              <a:rPr lang="ru-RU" sz="1200" b="1" dirty="0">
                <a:solidFill>
                  <a:schemeClr val="tx2">
                    <a:lumMod val="75000"/>
                  </a:schemeClr>
                </a:solidFill>
                <a:latin typeface="Arial" panose="020B0604020202020204" pitchFamily="34" charset="0"/>
                <a:cs typeface="Arial" panose="020B0604020202020204" pitchFamily="34" charset="0"/>
              </a:rPr>
              <a:t>. Необходимо, основываясь на заключениях и выводах, сделанных по результатам аудита эффективности, находить эти возможности и </a:t>
            </a:r>
            <a:r>
              <a:rPr lang="ru-RU" sz="1200" b="1" u="sng" dirty="0">
                <a:solidFill>
                  <a:schemeClr val="tx2">
                    <a:lumMod val="75000"/>
                  </a:schemeClr>
                </a:solidFill>
                <a:latin typeface="Arial" panose="020B0604020202020204" pitchFamily="34" charset="0"/>
                <a:cs typeface="Arial" panose="020B0604020202020204" pitchFamily="34" charset="0"/>
              </a:rPr>
              <a:t>разрабатывать соответствующие рекомендации по совершенствованию </a:t>
            </a:r>
            <a:r>
              <a:rPr lang="ru-RU" sz="1200" b="1" dirty="0">
                <a:solidFill>
                  <a:schemeClr val="tx2">
                    <a:lumMod val="75000"/>
                  </a:schemeClr>
                </a:solidFill>
                <a:latin typeface="Arial" panose="020B0604020202020204" pitchFamily="34" charset="0"/>
                <a:cs typeface="Arial" panose="020B0604020202020204" pitchFamily="34" charset="0"/>
              </a:rPr>
              <a:t>деятельности объектов проверки в целях повышения эффективности использования государственных средств.</a:t>
            </a:r>
          </a:p>
          <a:p>
            <a:endParaRPr lang="ru-RU" sz="1200" b="1" dirty="0">
              <a:solidFill>
                <a:schemeClr val="tx2">
                  <a:lumMod val="75000"/>
                </a:schemeClr>
              </a:solidFill>
              <a:latin typeface="Arial" panose="020B060402020202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Содержание рекомендаций </a:t>
            </a:r>
            <a:r>
              <a:rPr lang="ru-RU" sz="1200" b="1" u="sng" dirty="0">
                <a:solidFill>
                  <a:schemeClr val="tx2">
                    <a:lumMod val="75000"/>
                  </a:schemeClr>
                </a:solidFill>
                <a:latin typeface="Arial" panose="020B0604020202020204" pitchFamily="34" charset="0"/>
                <a:cs typeface="Arial" panose="020B0604020202020204" pitchFamily="34" charset="0"/>
              </a:rPr>
              <a:t>должно соответствовать поставленным целям </a:t>
            </a:r>
            <a:r>
              <a:rPr lang="ru-RU" sz="1200" b="1" dirty="0">
                <a:solidFill>
                  <a:schemeClr val="tx2">
                    <a:lumMod val="75000"/>
                  </a:schemeClr>
                </a:solidFill>
                <a:latin typeface="Arial" panose="020B0604020202020204" pitchFamily="34" charset="0"/>
                <a:cs typeface="Arial" panose="020B0604020202020204" pitchFamily="34" charset="0"/>
              </a:rPr>
              <a:t>аудита эффективности и основываться на заключениях и выводах, сделанных по результатам аудита эффективности. Рекомендации необходимо формулировать таким образом, чтобы они были:</a:t>
            </a:r>
          </a:p>
          <a:p>
            <a:pPr marL="171450" indent="-171450">
              <a:buFont typeface="Wingdings" panose="05000000000000000000" pitchFamily="2" charset="2"/>
              <a:buChar char="§"/>
            </a:pPr>
            <a:r>
              <a:rPr lang="ru-RU" sz="1200" b="1" u="sng" dirty="0">
                <a:solidFill>
                  <a:schemeClr val="tx2">
                    <a:lumMod val="75000"/>
                  </a:schemeClr>
                </a:solidFill>
                <a:latin typeface="Arial" panose="020B0604020202020204" pitchFamily="34" charset="0"/>
                <a:cs typeface="Arial" panose="020B0604020202020204" pitchFamily="34" charset="0"/>
              </a:rPr>
              <a:t>направлены на устранение причин </a:t>
            </a:r>
            <a:r>
              <a:rPr lang="ru-RU" sz="1200" b="1" dirty="0">
                <a:solidFill>
                  <a:schemeClr val="tx2">
                    <a:lumMod val="75000"/>
                  </a:schemeClr>
                </a:solidFill>
                <a:latin typeface="Arial" panose="020B0604020202020204" pitchFamily="34" charset="0"/>
                <a:cs typeface="Arial" panose="020B0604020202020204" pitchFamily="34" charset="0"/>
              </a:rPr>
              <a:t>существования выявленного недостатка или проблемы;</a:t>
            </a:r>
          </a:p>
          <a:p>
            <a:pPr marL="171450" indent="-171450">
              <a:buFont typeface="Wingdings" panose="05000000000000000000" pitchFamily="2" charset="2"/>
              <a:buChar char="§"/>
            </a:pPr>
            <a:r>
              <a:rPr lang="ru-RU" sz="1200" b="1" dirty="0">
                <a:solidFill>
                  <a:schemeClr val="tx2">
                    <a:lumMod val="75000"/>
                  </a:schemeClr>
                </a:solidFill>
                <a:latin typeface="Arial" panose="020B0604020202020204" pitchFamily="34" charset="0"/>
                <a:cs typeface="Arial" panose="020B0604020202020204" pitchFamily="34" charset="0"/>
              </a:rPr>
              <a:t>обращены в адрес объектов проверки, государственных органов, организаций и должностных лиц, в компетенцию и полномочия которых входит их выполнение;</a:t>
            </a:r>
          </a:p>
          <a:p>
            <a:pPr marL="171450" indent="-171450">
              <a:buFont typeface="Wingdings" panose="05000000000000000000" pitchFamily="2" charset="2"/>
              <a:buChar char="§"/>
            </a:pPr>
            <a:r>
              <a:rPr lang="ru-RU" sz="1200" b="1" dirty="0">
                <a:solidFill>
                  <a:schemeClr val="tx2">
                    <a:lumMod val="75000"/>
                  </a:schemeClr>
                </a:solidFill>
                <a:latin typeface="Arial" panose="020B0604020202020204" pitchFamily="34" charset="0"/>
                <a:cs typeface="Arial" panose="020B0604020202020204" pitchFamily="34" charset="0"/>
              </a:rPr>
              <a:t>ориентированы на принятие объектами контроля </a:t>
            </a:r>
            <a:r>
              <a:rPr lang="ru-RU" sz="1200" b="1" u="sng" dirty="0">
                <a:solidFill>
                  <a:schemeClr val="tx2">
                    <a:lumMod val="75000"/>
                  </a:schemeClr>
                </a:solidFill>
                <a:latin typeface="Arial" panose="020B0604020202020204" pitchFamily="34" charset="0"/>
                <a:cs typeface="Arial" panose="020B0604020202020204" pitchFamily="34" charset="0"/>
              </a:rPr>
              <a:t>конкретных мер </a:t>
            </a:r>
            <a:r>
              <a:rPr lang="ru-RU" sz="1200" b="1" dirty="0">
                <a:solidFill>
                  <a:schemeClr val="tx2">
                    <a:lumMod val="75000"/>
                  </a:schemeClr>
                </a:solidFill>
                <a:latin typeface="Arial" panose="020B0604020202020204" pitchFamily="34" charset="0"/>
                <a:cs typeface="Arial" panose="020B0604020202020204" pitchFamily="34" charset="0"/>
              </a:rPr>
              <a:t>по устранению выявленных недостатков;</a:t>
            </a:r>
          </a:p>
          <a:p>
            <a:pPr marL="171450" indent="-171450">
              <a:buFont typeface="Wingdings" panose="05000000000000000000" pitchFamily="2" charset="2"/>
              <a:buChar char="§"/>
            </a:pPr>
            <a:r>
              <a:rPr lang="ru-RU" sz="1200" b="1" u="sng" dirty="0">
                <a:solidFill>
                  <a:schemeClr val="tx2">
                    <a:lumMod val="75000"/>
                  </a:schemeClr>
                </a:solidFill>
                <a:latin typeface="Arial" panose="020B0604020202020204" pitchFamily="34" charset="0"/>
                <a:cs typeface="Arial" panose="020B0604020202020204" pitchFamily="34" charset="0"/>
              </a:rPr>
              <a:t>экономически эффективными</a:t>
            </a:r>
            <a:r>
              <a:rPr lang="ru-RU" sz="1200" b="1" dirty="0">
                <a:solidFill>
                  <a:schemeClr val="tx2">
                    <a:lumMod val="75000"/>
                  </a:schemeClr>
                </a:solidFill>
                <a:latin typeface="Arial" panose="020B0604020202020204" pitchFamily="34" charset="0"/>
                <a:cs typeface="Arial" panose="020B0604020202020204" pitchFamily="34" charset="0"/>
              </a:rPr>
              <a:t>, то есть расходы, связанные с их выполнением, не должны превышать получаемую выгоду;</a:t>
            </a:r>
          </a:p>
          <a:p>
            <a:pPr marL="171450" indent="-171450">
              <a:buFont typeface="Wingdings" panose="05000000000000000000" pitchFamily="2" charset="2"/>
              <a:buChar char="§"/>
            </a:pPr>
            <a:r>
              <a:rPr lang="ru-RU" sz="1200" b="1" dirty="0">
                <a:solidFill>
                  <a:schemeClr val="tx2">
                    <a:lumMod val="75000"/>
                  </a:schemeClr>
                </a:solidFill>
                <a:latin typeface="Arial" panose="020B0604020202020204" pitchFamily="34" charset="0"/>
                <a:cs typeface="Arial" panose="020B0604020202020204" pitchFamily="34" charset="0"/>
              </a:rPr>
              <a:t>направлены на получение результатов от их внедрения, которые можно оценить или измерить;</a:t>
            </a:r>
          </a:p>
          <a:p>
            <a:pPr marL="171450" indent="-171450">
              <a:buFont typeface="Wingdings" panose="05000000000000000000" pitchFamily="2" charset="2"/>
              <a:buChar char="§"/>
            </a:pPr>
            <a:r>
              <a:rPr lang="ru-RU" sz="1200" b="1" dirty="0">
                <a:solidFill>
                  <a:schemeClr val="tx2">
                    <a:lumMod val="75000"/>
                  </a:schemeClr>
                </a:solidFill>
                <a:latin typeface="Arial" panose="020B0604020202020204" pitchFamily="34" charset="0"/>
                <a:cs typeface="Arial" panose="020B0604020202020204" pitchFamily="34" charset="0"/>
              </a:rPr>
              <a:t>четкими и простыми по форме.</a:t>
            </a:r>
          </a:p>
        </p:txBody>
      </p:sp>
    </p:spTree>
    <p:extLst>
      <p:ext uri="{BB962C8B-B14F-4D97-AF65-F5344CB8AC3E}">
        <p14:creationId xmlns:p14="http://schemas.microsoft.com/office/powerpoint/2010/main" val="2108758204"/>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государственного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a:solidFill>
                  <a:schemeClr val="bg1"/>
                </a:solidFill>
                <a:latin typeface="Arial" pitchFamily="34" charset="0"/>
                <a:cs typeface="Arial" pitchFamily="34" charset="0"/>
              </a:rPr>
              <a:t>Государственный и муниципальный аудит</a:t>
            </a:r>
            <a:endParaRPr lang="ru-RU" sz="1200" b="1" dirty="0">
              <a:solidFill>
                <a:schemeClr val="bg1"/>
              </a:solidFill>
              <a:latin typeface="Arial" pitchFamily="34"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15" name="Прямоугольник 14"/>
          <p:cNvSpPr/>
          <p:nvPr/>
        </p:nvSpPr>
        <p:spPr>
          <a:xfrm>
            <a:off x="395536" y="847957"/>
            <a:ext cx="8352928" cy="6463308"/>
          </a:xfrm>
          <a:prstGeom prst="rect">
            <a:avLst/>
          </a:prstGeom>
        </p:spPr>
        <p:txBody>
          <a:bodyPr wrap="square">
            <a:spAutoFit/>
          </a:bodyPr>
          <a:lstStyle/>
          <a:p>
            <a:endParaRPr lang="ru-RU" sz="1200" dirty="0"/>
          </a:p>
          <a:p>
            <a:r>
              <a:rPr lang="ru-RU" sz="1200" b="1" dirty="0">
                <a:solidFill>
                  <a:schemeClr val="tx2">
                    <a:lumMod val="75000"/>
                  </a:schemeClr>
                </a:solidFill>
                <a:latin typeface="Arial" panose="020B0604020202020204" pitchFamily="34" charset="0"/>
                <a:cs typeface="Arial" panose="020B0604020202020204" pitchFamily="34" charset="0"/>
              </a:rPr>
              <a:t>Стандарт финансового контроля СФК 104 "Проведение аудита эффективности использования государственных средств«</a:t>
            </a:r>
          </a:p>
          <a:p>
            <a:endParaRPr lang="ru-RU" sz="1400" b="1" dirty="0">
              <a:solidFill>
                <a:schemeClr val="tx2">
                  <a:lumMod val="75000"/>
                </a:schemeClr>
              </a:solidFill>
              <a:latin typeface="Arial" panose="020B0604020202020204" pitchFamily="34" charset="0"/>
              <a:cs typeface="Arial" panose="020B0604020202020204" pitchFamily="34" charset="0"/>
            </a:endParaRPr>
          </a:p>
          <a:p>
            <a:r>
              <a:rPr lang="ru-RU" sz="1400" b="1" dirty="0">
                <a:solidFill>
                  <a:schemeClr val="tx2">
                    <a:lumMod val="75000"/>
                  </a:schemeClr>
                </a:solidFill>
              </a:rPr>
              <a:t>Рекомендации</a:t>
            </a:r>
          </a:p>
          <a:p>
            <a:endParaRPr lang="ru-RU" sz="1400" b="1" dirty="0">
              <a:solidFill>
                <a:schemeClr val="tx2">
                  <a:lumMod val="75000"/>
                </a:schemeClr>
              </a:solidFill>
            </a:endParaRPr>
          </a:p>
          <a:p>
            <a:r>
              <a:rPr lang="ru-RU" sz="1400" b="1" u="sng" dirty="0">
                <a:solidFill>
                  <a:schemeClr val="tx2">
                    <a:lumMod val="75000"/>
                  </a:schemeClr>
                </a:solidFill>
              </a:rPr>
              <a:t>Формулировки рекомендаций должны быть достаточно конкретными, но без излишней детализации. </a:t>
            </a:r>
            <a:r>
              <a:rPr lang="ru-RU" sz="1400" b="1" dirty="0">
                <a:solidFill>
                  <a:schemeClr val="tx2">
                    <a:lumMod val="75000"/>
                  </a:schemeClr>
                </a:solidFill>
              </a:rPr>
              <a:t>В рекомендациях, как правило, излагаются в общих чертах конкретные вопросы, которым адресаты должны уделить внимание и рассмотреть для принятия соответствующих решений. </a:t>
            </a:r>
            <a:r>
              <a:rPr lang="ru-RU" sz="1400" b="1" u="sng" dirty="0">
                <a:solidFill>
                  <a:schemeClr val="tx2">
                    <a:lumMod val="75000"/>
                  </a:schemeClr>
                </a:solidFill>
              </a:rPr>
              <a:t>Достаточно лишь указать</a:t>
            </a:r>
            <a:r>
              <a:rPr lang="ru-RU" sz="1400" b="1" dirty="0">
                <a:solidFill>
                  <a:schemeClr val="tx2">
                    <a:lumMod val="75000"/>
                  </a:schemeClr>
                </a:solidFill>
              </a:rPr>
              <a:t>, что в принципе необходимо сделать объекту проверки или вышестоящей организации для устранения недостатков и решения выявленных проблем.</a:t>
            </a:r>
            <a:r>
              <a:rPr lang="ru-RU" sz="1400" b="1" u="sng" dirty="0">
                <a:solidFill>
                  <a:schemeClr val="tx2">
                    <a:lumMod val="75000"/>
                  </a:schemeClr>
                </a:solidFill>
              </a:rPr>
              <a:t> При этом содержание рекомендаций должно быть таким, чтобы можно было проверить их выполнение.</a:t>
            </a:r>
          </a:p>
          <a:p>
            <a:endParaRPr lang="ru-RU" sz="1400" b="1" dirty="0">
              <a:solidFill>
                <a:schemeClr val="tx2">
                  <a:lumMod val="75000"/>
                </a:schemeClr>
              </a:solidFill>
            </a:endParaRPr>
          </a:p>
          <a:p>
            <a:r>
              <a:rPr lang="ru-RU" sz="1400" b="1" dirty="0">
                <a:solidFill>
                  <a:schemeClr val="tx2">
                    <a:lumMod val="75000"/>
                  </a:schemeClr>
                </a:solidFill>
              </a:rPr>
              <a:t>Вопрос о разработке конкретных практических мер по устранению недостатков в деятельности объектов проверки и повышению эффективности использования государственных средств,</a:t>
            </a:r>
            <a:r>
              <a:rPr lang="ru-RU" sz="1400" b="1" u="sng" dirty="0">
                <a:solidFill>
                  <a:schemeClr val="tx2">
                    <a:lumMod val="75000"/>
                  </a:schemeClr>
                </a:solidFill>
              </a:rPr>
              <a:t> как правило, должен решаться непосредственно их руководством.</a:t>
            </a:r>
            <a:r>
              <a:rPr lang="ru-RU" sz="1400" b="1" dirty="0">
                <a:solidFill>
                  <a:schemeClr val="tx2">
                    <a:lumMod val="75000"/>
                  </a:schemeClr>
                </a:solidFill>
              </a:rPr>
              <a:t> Между тем, если по результатам проверки установлена необходимость осуществления </a:t>
            </a:r>
            <a:r>
              <a:rPr lang="ru-RU" sz="1400" b="1" u="sng" dirty="0">
                <a:solidFill>
                  <a:schemeClr val="tx2">
                    <a:lumMod val="75000"/>
                  </a:schemeClr>
                </a:solidFill>
              </a:rPr>
              <a:t>очевидных мероприятий </a:t>
            </a:r>
            <a:r>
              <a:rPr lang="ru-RU" sz="1400" b="1" dirty="0">
                <a:solidFill>
                  <a:schemeClr val="tx2">
                    <a:lumMod val="75000"/>
                  </a:schemeClr>
                </a:solidFill>
              </a:rPr>
              <a:t>по повышению эффективности использования государственных средств, они должны быть рекомендованы руководству объекта проверки.</a:t>
            </a:r>
          </a:p>
          <a:p>
            <a:endParaRPr lang="ru-RU" sz="1400" b="1" dirty="0">
              <a:solidFill>
                <a:schemeClr val="tx2">
                  <a:lumMod val="75000"/>
                </a:schemeClr>
              </a:solidFill>
            </a:endParaRPr>
          </a:p>
          <a:p>
            <a:r>
              <a:rPr lang="ru-RU" sz="1400" b="1" u="sng" dirty="0">
                <a:solidFill>
                  <a:schemeClr val="tx2">
                    <a:lumMod val="75000"/>
                  </a:schemeClr>
                </a:solidFill>
              </a:rPr>
              <a:t>Количество рекомендаций определяется содержанием и масштабом аудита эффективности, но не должно быть большим. </a:t>
            </a:r>
            <a:r>
              <a:rPr lang="ru-RU" sz="1400" b="1" dirty="0">
                <a:solidFill>
                  <a:schemeClr val="tx2">
                    <a:lumMod val="75000"/>
                  </a:schemeClr>
                </a:solidFill>
              </a:rPr>
              <a:t>При их подготовке необходимо руководствоваться правилом, </a:t>
            </a:r>
            <a:r>
              <a:rPr lang="ru-RU" b="1" u="sng" dirty="0">
                <a:solidFill>
                  <a:schemeClr val="tx2">
                    <a:lumMod val="75000"/>
                  </a:schemeClr>
                </a:solidFill>
              </a:rPr>
              <a:t>что лучше сделать немного, но наиболее важных рекомендаций, чем предложить большое количество незначительных рекомендаций, которые могут отвлекать внимание адресатов и пользователей отчетов от ключевых результатов аудита эффективности.</a:t>
            </a:r>
          </a:p>
          <a:p>
            <a:r>
              <a:rPr lang="ru-RU" sz="1400" b="1" dirty="0">
                <a:solidFill>
                  <a:schemeClr val="tx2">
                    <a:lumMod val="75000"/>
                  </a:schemeClr>
                </a:solidFill>
              </a:rPr>
              <a:t> </a:t>
            </a:r>
          </a:p>
          <a:p>
            <a:endParaRPr lang="ru-RU" sz="1200" b="1" dirty="0">
              <a:solidFill>
                <a:schemeClr val="tx2">
                  <a:lumMod val="75000"/>
                </a:schemeClr>
              </a:solidFill>
              <a:latin typeface="Arial" panose="020B0604020202020204" pitchFamily="34" charset="0"/>
              <a:cs typeface="Arial" panose="020B0604020202020204" pitchFamily="34" charset="0"/>
            </a:endParaRPr>
          </a:p>
          <a:p>
            <a:endParaRPr lang="ru-RU" sz="1200" dirty="0"/>
          </a:p>
          <a:p>
            <a:endParaRPr lang="ru-RU" sz="1200" dirty="0"/>
          </a:p>
        </p:txBody>
      </p:sp>
    </p:spTree>
    <p:extLst>
      <p:ext uri="{BB962C8B-B14F-4D97-AF65-F5344CB8AC3E}">
        <p14:creationId xmlns:p14="http://schemas.microsoft.com/office/powerpoint/2010/main" val="3797764373"/>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Прямоугольник 2"/>
          <p:cNvSpPr/>
          <p:nvPr/>
        </p:nvSpPr>
        <p:spPr>
          <a:xfrm>
            <a:off x="971600" y="3105835"/>
            <a:ext cx="7632848" cy="830997"/>
          </a:xfrm>
          <a:prstGeom prst="rect">
            <a:avLst/>
          </a:prstGeom>
        </p:spPr>
        <p:txBody>
          <a:bodyPr wrap="square">
            <a:spAutoFit/>
          </a:bodyPr>
          <a:lstStyle/>
          <a:p>
            <a:pPr algn="ctr"/>
            <a:r>
              <a:rPr lang="ru-RU" sz="2400" b="1" dirty="0">
                <a:solidFill>
                  <a:schemeClr val="tx2">
                    <a:lumMod val="75000"/>
                  </a:schemeClr>
                </a:solidFill>
                <a:latin typeface="Arial" panose="020B0604020202020204" pitchFamily="34" charset="0"/>
                <a:cs typeface="Arial" panose="020B0604020202020204" pitchFamily="34" charset="0"/>
              </a:rPr>
              <a:t>4. Организация  внутреннего финансового контроля и аудита</a:t>
            </a:r>
          </a:p>
        </p:txBody>
      </p:sp>
    </p:spTree>
    <p:extLst>
      <p:ext uri="{BB962C8B-B14F-4D97-AF65-F5344CB8AC3E}">
        <p14:creationId xmlns:p14="http://schemas.microsoft.com/office/powerpoint/2010/main" val="1085592315"/>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Прямоугольник 2"/>
          <p:cNvSpPr/>
          <p:nvPr/>
        </p:nvSpPr>
        <p:spPr>
          <a:xfrm>
            <a:off x="611560" y="1147163"/>
            <a:ext cx="8064896" cy="5478423"/>
          </a:xfrm>
          <a:prstGeom prst="rect">
            <a:avLst/>
          </a:prstGeom>
        </p:spPr>
        <p:txBody>
          <a:bodyPr wrap="square">
            <a:spAutoFit/>
          </a:bodyPr>
          <a:lstStyle/>
          <a:p>
            <a:pPr algn="ctr"/>
            <a:r>
              <a:rPr lang="ru-RU" sz="1300" b="1" dirty="0"/>
              <a:t>Программа повышения эффективности управления общественными (государственными и муниципальными) финансами на период до 2018 года, утверждена распоряжением Правительства Российской Федерации от 30 декабря 2013 года № 2593-р</a:t>
            </a:r>
          </a:p>
          <a:p>
            <a:pPr algn="ctr"/>
            <a:endParaRPr lang="ru-RU" sz="1300" b="1" dirty="0"/>
          </a:p>
          <a:p>
            <a:r>
              <a:rPr lang="ru-RU" sz="1300" b="1" dirty="0"/>
              <a:t>Для реализации новых подходов к деятельности органов </a:t>
            </a:r>
            <a:r>
              <a:rPr lang="ru-RU" sz="1300" b="1" u="sng" dirty="0"/>
              <a:t>внутреннего</a:t>
            </a:r>
            <a:r>
              <a:rPr lang="ru-RU" sz="1300" b="1" dirty="0"/>
              <a:t> государственного (муниципального) финансового контроля и органов Федерального казначейства (финансовых органов), </a:t>
            </a:r>
            <a:r>
              <a:rPr lang="ru-RU" sz="1300" b="1" u="sng" dirty="0"/>
              <a:t>основанных на принципах сбалансированности контрольной деятельности, в условиях расширения функционала </a:t>
            </a:r>
            <a:r>
              <a:rPr lang="ru-RU" sz="1300" b="1" dirty="0"/>
              <a:t>данных органов необходимо:</a:t>
            </a:r>
          </a:p>
          <a:p>
            <a:pPr marL="285750" indent="-285750">
              <a:buFont typeface="Arial" panose="020B0604020202020204" pitchFamily="34" charset="0"/>
              <a:buChar char="•"/>
            </a:pPr>
            <a:r>
              <a:rPr lang="ru-RU" sz="1300" b="1" u="sng" dirty="0"/>
              <a:t>выработать единую методику </a:t>
            </a:r>
            <a:r>
              <a:rPr lang="ru-RU" sz="1300" b="1" dirty="0"/>
              <a:t>осуществления внутреннего государственного (муниципального) финансового контроля;</a:t>
            </a:r>
          </a:p>
          <a:p>
            <a:pPr marL="285750" indent="-285750">
              <a:buFont typeface="Arial" panose="020B0604020202020204" pitchFamily="34" charset="0"/>
              <a:buChar char="•"/>
            </a:pPr>
            <a:r>
              <a:rPr lang="ru-RU" sz="1300" b="1" dirty="0"/>
              <a:t>предусмотреть </a:t>
            </a:r>
            <a:r>
              <a:rPr lang="ru-RU" sz="1300" b="1" u="sng" dirty="0"/>
              <a:t>применение комплексных мер административной (уголовной) ответственности и мер принуждения за каждое нарушение в сфере закупок, влекущее нанесение финансового ущерба публично-правовому образованию</a:t>
            </a:r>
            <a:r>
              <a:rPr lang="ru-RU" sz="1300" b="1" dirty="0"/>
              <a:t>;</a:t>
            </a:r>
            <a:endParaRPr lang="ru-RU" sz="1300" b="1" u="sng" dirty="0"/>
          </a:p>
          <a:p>
            <a:pPr marL="285750" indent="-285750">
              <a:buFont typeface="Arial" panose="020B0604020202020204" pitchFamily="34" charset="0"/>
              <a:buChar char="•"/>
            </a:pPr>
            <a:r>
              <a:rPr lang="ru-RU" sz="1300" b="1" u="sng" dirty="0"/>
              <a:t>предусмотреть возможность проведения мероприятий профилактического характера </a:t>
            </a:r>
            <a:r>
              <a:rPr lang="ru-RU" sz="1300" b="1" dirty="0"/>
              <a:t>в сфере закупок (например, проведение мониторинга закупок с вынесением предупреждений объектам контроля);</a:t>
            </a:r>
          </a:p>
          <a:p>
            <a:pPr marL="285750" indent="-285750">
              <a:buFont typeface="Arial" panose="020B0604020202020204" pitchFamily="34" charset="0"/>
              <a:buChar char="•"/>
            </a:pPr>
            <a:r>
              <a:rPr lang="ru-RU" sz="1300" b="1" u="sng" dirty="0"/>
              <a:t>внедрить систему мониторинга и анализа качества контрольной деятельности </a:t>
            </a:r>
            <a:r>
              <a:rPr lang="ru-RU" sz="1300" b="1" dirty="0"/>
              <a:t>органов внутреннего государственного (муниципального) финансового контроля </a:t>
            </a:r>
            <a:r>
              <a:rPr lang="ru-RU" sz="1300" b="1" u="sng" dirty="0"/>
              <a:t>на основе установленных количественных показателей эффективности;</a:t>
            </a:r>
          </a:p>
          <a:p>
            <a:pPr marL="285750" indent="-285750">
              <a:buFont typeface="Arial" panose="020B0604020202020204" pitchFamily="34" charset="0"/>
              <a:buChar char="•"/>
            </a:pPr>
            <a:r>
              <a:rPr lang="ru-RU" sz="1300" b="1" u="sng" dirty="0"/>
              <a:t>обеспечить координацию осуществления главными администраторами бюджетных средств внутреннего финансового контроля и аудита;</a:t>
            </a:r>
          </a:p>
          <a:p>
            <a:pPr marL="285750" indent="-285750">
              <a:buFont typeface="Arial" panose="020B0604020202020204" pitchFamily="34" charset="0"/>
              <a:buChar char="•"/>
            </a:pPr>
            <a:r>
              <a:rPr lang="ru-RU" sz="1300" b="1" u="sng" dirty="0"/>
              <a:t>обеспечить координацию внутреннего государственного (муниципального) финансового контроля в отношении закупок для региональных и муниципальных нужд;</a:t>
            </a:r>
          </a:p>
          <a:p>
            <a:pPr marL="285750" indent="-285750">
              <a:buFont typeface="Arial" panose="020B0604020202020204" pitchFamily="34" charset="0"/>
              <a:buChar char="•"/>
            </a:pPr>
            <a:r>
              <a:rPr lang="ru-RU" sz="1300" b="1" dirty="0"/>
              <a:t>перейти к "электронному санкционированию" - </a:t>
            </a:r>
            <a:r>
              <a:rPr lang="ru-RU" sz="1300" b="1" u="sng" dirty="0"/>
              <a:t>проверке в автоматическом режиме органами Федерального казначейства </a:t>
            </a:r>
            <a:r>
              <a:rPr lang="ru-RU" sz="1300" b="1" dirty="0"/>
              <a:t>(финансовыми органами) </a:t>
            </a:r>
            <a:r>
              <a:rPr lang="ru-RU" sz="1300" b="1" u="sng" dirty="0"/>
              <a:t>документов, подтверждающих возникновение у заказчика - получателя средств федерального бюджета денежных обязательств по государственным контрактам (договорам) на оказание услуг (выполнение работ</a:t>
            </a:r>
            <a:r>
              <a:rPr lang="ru-RU" sz="1300" b="1" dirty="0"/>
              <a:t>).</a:t>
            </a:r>
          </a:p>
          <a:p>
            <a:pPr marL="171450" indent="-171450" algn="ctr">
              <a:buFont typeface="Arial" panose="020B0604020202020204" pitchFamily="34" charset="0"/>
              <a:buChar char="•"/>
            </a:pPr>
            <a:endParaRPr lang="ru-RU" sz="1200" b="1" dirty="0"/>
          </a:p>
        </p:txBody>
      </p:sp>
    </p:spTree>
    <p:extLst>
      <p:ext uri="{BB962C8B-B14F-4D97-AF65-F5344CB8AC3E}">
        <p14:creationId xmlns:p14="http://schemas.microsoft.com/office/powerpoint/2010/main" val="3947391186"/>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внутреннего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647564" y="1159775"/>
            <a:ext cx="7848872" cy="5524589"/>
          </a:xfrm>
          <a:prstGeom prst="rect">
            <a:avLst/>
          </a:prstGeom>
        </p:spPr>
        <p:txBody>
          <a:bodyPr wrap="square">
            <a:spAutoFit/>
          </a:bodyPr>
          <a:lstStyle/>
          <a:p>
            <a:r>
              <a:rPr lang="ru-RU" sz="1400" b="1" dirty="0"/>
              <a:t>Приказ Минфина России от 07.09.2016 N 356 "Об утверждении Методических рекомендаций по осуществлению внутреннего финансового контроля»</a:t>
            </a:r>
          </a:p>
          <a:p>
            <a:endParaRPr lang="ru-RU" sz="1400" b="1" dirty="0"/>
          </a:p>
          <a:p>
            <a:r>
              <a:rPr lang="ru-RU" sz="1400" b="1" u="sng" dirty="0"/>
              <a:t>Внутренний финансовый контроль направлен </a:t>
            </a:r>
            <a:r>
              <a:rPr lang="ru-RU" sz="1400" b="1" dirty="0"/>
              <a:t>на:</a:t>
            </a:r>
          </a:p>
          <a:p>
            <a:pPr marL="285750" indent="-285750">
              <a:buFont typeface="Arial" panose="020B0604020202020204" pitchFamily="34" charset="0"/>
              <a:buChar char="•"/>
            </a:pPr>
            <a:r>
              <a:rPr lang="ru-RU" sz="1350" b="1" u="sng" dirty="0"/>
              <a:t>соблюдение установленных </a:t>
            </a:r>
            <a:r>
              <a:rPr lang="ru-RU" sz="1350" b="1" dirty="0"/>
              <a:t>в соответствии с бюджетным законодательством Российской Федерации, иными нормативными правовыми актами, регулирующими бюджетные правоотношения, </a:t>
            </a:r>
            <a:r>
              <a:rPr lang="ru-RU" sz="1350" b="1" u="sng" dirty="0"/>
              <a:t>внутренних стандартов и процедур составления и исполнения бюджета по расходам, включая расходы на закупку товаров, работ, услуг для обеспечения государственных (муниципальных) нужд, составления бюджетной отчетности и ведения бюджетного учета</a:t>
            </a:r>
            <a:r>
              <a:rPr lang="ru-RU" sz="1350" b="1" dirty="0"/>
              <a:t> главным распорядителем бюджетных средств и подведомственными ему распорядителями и получателями бюджетных средств;</a:t>
            </a:r>
          </a:p>
          <a:p>
            <a:pPr marL="285750" indent="-285750">
              <a:buFont typeface="Arial" panose="020B0604020202020204" pitchFamily="34" charset="0"/>
              <a:buChar char="•"/>
            </a:pPr>
            <a:r>
              <a:rPr lang="ru-RU" sz="1350" b="1" dirty="0"/>
              <a:t>подготовку и организацию </a:t>
            </a:r>
            <a:r>
              <a:rPr lang="ru-RU" sz="1350" b="1" u="sng" dirty="0"/>
              <a:t>мер по повышению экономности и результативности </a:t>
            </a:r>
            <a:r>
              <a:rPr lang="ru-RU" sz="1350" b="1" dirty="0"/>
              <a:t>использования бюджетных средств;</a:t>
            </a:r>
          </a:p>
          <a:p>
            <a:pPr marL="285750" indent="-285750">
              <a:buFont typeface="Arial" panose="020B0604020202020204" pitchFamily="34" charset="0"/>
              <a:buChar char="•"/>
            </a:pPr>
            <a:r>
              <a:rPr lang="ru-RU" sz="1350" b="1" u="sng" dirty="0"/>
              <a:t>соблюдение</a:t>
            </a:r>
            <a:r>
              <a:rPr lang="ru-RU" sz="1350" b="1" dirty="0"/>
              <a:t> установленных в соответствии с бюджетным законодательством Российской Федерации, иными нормативными правовыми актами, регулирующими бюджетные правоотношения, </a:t>
            </a:r>
            <a:r>
              <a:rPr lang="ru-RU" sz="1350" b="1" u="sng" dirty="0"/>
              <a:t>внутренних стандартов и процедур составления и исполнения бюджета по доходам, составления бюджетной отчетности и ведения бюджетного учета </a:t>
            </a:r>
            <a:r>
              <a:rPr lang="ru-RU" sz="1350" b="1" dirty="0"/>
              <a:t>главным администратором доходов бюджета и подведомственными ему администраторами доходов бюджета;</a:t>
            </a:r>
          </a:p>
          <a:p>
            <a:pPr marL="285750" indent="-285750">
              <a:buFont typeface="Arial" panose="020B0604020202020204" pitchFamily="34" charset="0"/>
              <a:buChar char="•"/>
            </a:pPr>
            <a:r>
              <a:rPr lang="ru-RU" sz="1350" b="1" u="sng" dirty="0"/>
              <a:t>соблюдение </a:t>
            </a:r>
            <a:r>
              <a:rPr lang="ru-RU" sz="1350" b="1" dirty="0"/>
              <a:t>установленных в соответствии с бюджетным законодательством Российской Федерации, иными нормативными правовыми актами, регулирующими бюджетные правоотношения, </a:t>
            </a:r>
            <a:r>
              <a:rPr lang="ru-RU" sz="1350" b="1" u="sng" dirty="0"/>
              <a:t>внутренних стандартов и процедур составления и исполнения бюджета по источникам финансирования дефицита бюджета, составления бюджетной отчетности и ведения бюджетного учета</a:t>
            </a:r>
            <a:r>
              <a:rPr lang="ru-RU" sz="1350" b="1" dirty="0"/>
              <a:t> главным администратором источников финансирования дефицита бюджета и подведомственными ему администраторами источников финансирования дефицита бюджета.</a:t>
            </a:r>
          </a:p>
          <a:p>
            <a:pPr marL="285750" indent="-285750">
              <a:buFont typeface="Arial" panose="020B0604020202020204" pitchFamily="34" charset="0"/>
              <a:buChar char="•"/>
            </a:pPr>
            <a:endParaRPr lang="ru-RU" sz="1350" b="1" dirty="0"/>
          </a:p>
        </p:txBody>
      </p:sp>
    </p:spTree>
    <p:extLst>
      <p:ext uri="{BB962C8B-B14F-4D97-AF65-F5344CB8AC3E}">
        <p14:creationId xmlns:p14="http://schemas.microsoft.com/office/powerpoint/2010/main" val="3828812863"/>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внутреннего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647564" y="1159775"/>
            <a:ext cx="7848872" cy="4924425"/>
          </a:xfrm>
          <a:prstGeom prst="rect">
            <a:avLst/>
          </a:prstGeom>
        </p:spPr>
        <p:txBody>
          <a:bodyPr wrap="square">
            <a:spAutoFit/>
          </a:bodyPr>
          <a:lstStyle/>
          <a:p>
            <a:r>
              <a:rPr lang="ru-RU" sz="1400" b="1" dirty="0"/>
              <a:t>Методические рекомендации по осуществлению внутреннего финансового контроля</a:t>
            </a:r>
          </a:p>
          <a:p>
            <a:endParaRPr lang="ru-RU" sz="1400" dirty="0"/>
          </a:p>
          <a:p>
            <a:r>
              <a:rPr lang="ru-RU" sz="1600" b="1" dirty="0"/>
              <a:t>Задачами внутреннего финансового контроля являются:</a:t>
            </a:r>
          </a:p>
          <a:p>
            <a:endParaRPr lang="ru-RU" sz="1600" b="1" dirty="0"/>
          </a:p>
          <a:p>
            <a:pPr marL="285750" indent="-285750">
              <a:buFont typeface="Arial" panose="020B0604020202020204" pitchFamily="34" charset="0"/>
              <a:buChar char="•"/>
            </a:pPr>
            <a:r>
              <a:rPr lang="ru-RU" sz="1600" b="1" u="sng" dirty="0"/>
              <a:t>управление событиями, негативно влияющими на выполнение внутренних бюджетных процедур </a:t>
            </a:r>
            <a:r>
              <a:rPr lang="ru-RU" sz="1600" b="1" dirty="0"/>
              <a:t>(далее - бюджетные риски);</a:t>
            </a:r>
          </a:p>
          <a:p>
            <a:pPr marL="285750" indent="-285750">
              <a:buFont typeface="Arial" panose="020B0604020202020204" pitchFamily="34" charset="0"/>
              <a:buChar char="•"/>
            </a:pPr>
            <a:endParaRPr lang="ru-RU" sz="1600" b="1" dirty="0"/>
          </a:p>
          <a:p>
            <a:pPr marL="285750" indent="-285750">
              <a:buFont typeface="Arial" panose="020B0604020202020204" pitchFamily="34" charset="0"/>
              <a:buChar char="•"/>
            </a:pPr>
            <a:r>
              <a:rPr lang="ru-RU" sz="1600" b="1" u="sng" dirty="0"/>
              <a:t>оперативное выявление, устранение и пресечение нарушений бюджетного законодательства </a:t>
            </a:r>
            <a:r>
              <a:rPr lang="ru-RU" sz="1600" b="1" dirty="0"/>
              <a:t>Российской Федерации и иных нормативных правовых актов, регулирующих бюджетные правоотношения, (далее - нарушения бюджетного законодательства), а </a:t>
            </a:r>
            <a:r>
              <a:rPr lang="ru-RU" sz="1600" b="1" u="sng" dirty="0"/>
              <a:t>также правомерных действий должностных лиц, негативно влияющих на осуществление </a:t>
            </a:r>
            <a:r>
              <a:rPr lang="ru-RU" sz="1600" b="1" dirty="0"/>
              <a:t>главными администраторами (администраторами) и получателями бюджетных средств </a:t>
            </a:r>
            <a:r>
              <a:rPr lang="ru-RU" sz="1600" b="1" u="sng" dirty="0"/>
              <a:t>бюджетных полномочий и (или) эффективность использования бюджетных средств </a:t>
            </a:r>
            <a:r>
              <a:rPr lang="ru-RU" sz="1600" b="1" dirty="0"/>
              <a:t>(далее - недостатки в сфере бюджетных правоотношений);</a:t>
            </a:r>
          </a:p>
          <a:p>
            <a:pPr marL="285750" indent="-285750">
              <a:buFont typeface="Arial" panose="020B0604020202020204" pitchFamily="34" charset="0"/>
              <a:buChar char="•"/>
            </a:pPr>
            <a:endParaRPr lang="ru-RU" sz="1600" b="1" dirty="0"/>
          </a:p>
          <a:p>
            <a:pPr marL="285750" indent="-285750">
              <a:buFont typeface="Arial" panose="020B0604020202020204" pitchFamily="34" charset="0"/>
              <a:buChar char="•"/>
            </a:pPr>
            <a:r>
              <a:rPr lang="ru-RU" sz="1600" b="1" u="sng" dirty="0"/>
              <a:t>повышение экономности и результативности </a:t>
            </a:r>
            <a:r>
              <a:rPr lang="ru-RU" sz="1600" b="1" dirty="0"/>
              <a:t>использования бюджетных средств путем принятия и реализации решений по результатам внутреннего финансового контроля.</a:t>
            </a:r>
          </a:p>
          <a:p>
            <a:endParaRPr lang="ru-RU" sz="1400" b="1" dirty="0"/>
          </a:p>
        </p:txBody>
      </p:sp>
    </p:spTree>
    <p:extLst>
      <p:ext uri="{BB962C8B-B14F-4D97-AF65-F5344CB8AC3E}">
        <p14:creationId xmlns:p14="http://schemas.microsoft.com/office/powerpoint/2010/main" val="2958217001"/>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внутреннего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467544" y="1159775"/>
            <a:ext cx="8208912" cy="5478423"/>
          </a:xfrm>
          <a:prstGeom prst="rect">
            <a:avLst/>
          </a:prstGeom>
        </p:spPr>
        <p:txBody>
          <a:bodyPr wrap="square">
            <a:spAutoFit/>
          </a:bodyPr>
          <a:lstStyle/>
          <a:p>
            <a:r>
              <a:rPr lang="ru-RU" sz="1400" b="1" dirty="0"/>
              <a:t>Методические рекомендации по осуществлению внутреннего финансового контроля</a:t>
            </a:r>
          </a:p>
          <a:p>
            <a:endParaRPr lang="ru-RU" sz="1400" dirty="0"/>
          </a:p>
          <a:p>
            <a:r>
              <a:rPr lang="ru-RU" sz="1400" b="1" dirty="0"/>
              <a:t>Внутренний финансовый контроль </a:t>
            </a:r>
            <a:r>
              <a:rPr lang="ru-RU" sz="1400" b="1" u="sng" dirty="0"/>
              <a:t>осуществляется в отношении следующих внутренних бюджетных процедур:</a:t>
            </a:r>
          </a:p>
          <a:p>
            <a:endParaRPr lang="ru-RU" sz="1400" b="1" u="sng" dirty="0"/>
          </a:p>
          <a:p>
            <a:pPr marL="285750" indent="-285750">
              <a:buFont typeface="Arial" panose="020B0604020202020204" pitchFamily="34" charset="0"/>
              <a:buChar char="•"/>
            </a:pPr>
            <a:r>
              <a:rPr lang="ru-RU" sz="1400" b="1" u="sng" dirty="0"/>
              <a:t>составление и представление в финансовый орган </a:t>
            </a:r>
            <a:r>
              <a:rPr lang="ru-RU" sz="1400" b="1" dirty="0"/>
              <a:t>соответствующего бюджета бюджетной системы Российской Федерации (орган управления государственным внебюджетным фондом) </a:t>
            </a:r>
            <a:r>
              <a:rPr lang="ru-RU" sz="1400" b="1" u="sng" dirty="0"/>
              <a:t>документов, необходимых для составления и рассмотрения проекта бюджета, в том числе реестров расходных обязательств и обоснований бюджетных ассигнований</a:t>
            </a:r>
            <a:r>
              <a:rPr lang="ru-RU" sz="1400" b="1" dirty="0"/>
              <a:t>;</a:t>
            </a:r>
          </a:p>
          <a:p>
            <a:pPr marL="285750" indent="-285750">
              <a:buFont typeface="Arial" panose="020B0604020202020204" pitchFamily="34" charset="0"/>
              <a:buChar char="•"/>
            </a:pPr>
            <a:r>
              <a:rPr lang="ru-RU" sz="1400" b="1" u="sng" dirty="0"/>
              <a:t>составление и представление </a:t>
            </a:r>
            <a:r>
              <a:rPr lang="ru-RU" sz="1400" b="1" dirty="0"/>
              <a:t>главному администратору (администратору) бюджетных средств </a:t>
            </a:r>
            <a:r>
              <a:rPr lang="ru-RU" sz="1400" b="1" u="sng" dirty="0"/>
              <a:t>документов, необходимых для составления и рассмотрения проекта бюджета</a:t>
            </a:r>
            <a:r>
              <a:rPr lang="ru-RU" sz="1400" b="1" dirty="0"/>
              <a:t>;</a:t>
            </a:r>
          </a:p>
          <a:p>
            <a:pPr marL="285750" indent="-285750">
              <a:buFont typeface="Arial" panose="020B0604020202020204" pitchFamily="34" charset="0"/>
              <a:buChar char="•"/>
            </a:pPr>
            <a:r>
              <a:rPr lang="ru-RU" sz="1400" b="1" u="sng" dirty="0"/>
              <a:t>составление и представление документов в Федеральное казначейство </a:t>
            </a:r>
            <a:r>
              <a:rPr lang="ru-RU" sz="1400" b="1" dirty="0"/>
              <a:t>(финансовый орган субъекта Российской Федерации, финансовый орган муниципального образования, орган управления государственным внебюджетным фондом), </a:t>
            </a:r>
            <a:r>
              <a:rPr lang="ru-RU" sz="1400" b="1" u="sng" dirty="0"/>
              <a:t>необходимых для составления и ведения кассового плана по доходам бюджета, расходам бюджета и источникам финансирования дефицита бюджета;</a:t>
            </a:r>
          </a:p>
          <a:p>
            <a:pPr marL="285750" indent="-285750">
              <a:buFont typeface="Arial" panose="020B0604020202020204" pitchFamily="34" charset="0"/>
              <a:buChar char="•"/>
            </a:pPr>
            <a:r>
              <a:rPr lang="ru-RU" sz="1400" b="1" u="sng" dirty="0"/>
              <a:t>составление, утверждение и ведение бюджетной росписи </a:t>
            </a:r>
            <a:r>
              <a:rPr lang="ru-RU" sz="1400" b="1" dirty="0"/>
              <a:t>главного распорядителя (распорядителя) бюджетных средств;</a:t>
            </a:r>
          </a:p>
          <a:p>
            <a:pPr marL="285750" indent="-285750">
              <a:buFont typeface="Arial" panose="020B0604020202020204" pitchFamily="34" charset="0"/>
              <a:buChar char="•"/>
            </a:pPr>
            <a:r>
              <a:rPr lang="ru-RU" sz="1400" b="1" u="sng" dirty="0"/>
              <a:t>составление и направление документов в финансовый орган </a:t>
            </a:r>
            <a:r>
              <a:rPr lang="ru-RU" sz="1400" b="1" dirty="0"/>
              <a:t>соответствующего бюджета бюджетной системы Российской Федерации (Федеральное казначейство, орган управления государственным внебюджетным фондом), </a:t>
            </a:r>
            <a:r>
              <a:rPr lang="ru-RU" sz="1400" b="1" u="sng" dirty="0"/>
              <a:t>необходимых для формирования и ведения сводной бюджетной росписи, а также для доведения (распределения) бюджетных ассигнований и лимитов бюджетных обязательств до главных распорядителей бюджетных средств</a:t>
            </a:r>
            <a:r>
              <a:rPr lang="ru-RU" sz="1400" b="1" dirty="0"/>
              <a:t>;</a:t>
            </a:r>
          </a:p>
          <a:p>
            <a:pPr marL="285750" indent="-285750">
              <a:buFont typeface="Arial" panose="020B0604020202020204" pitchFamily="34" charset="0"/>
              <a:buChar char="•"/>
            </a:pPr>
            <a:r>
              <a:rPr lang="ru-RU" sz="1400" b="1" u="sng" dirty="0"/>
              <a:t>составление, утверждение и ведение бюджетных смет и (или) составление (утверждение) свода бюджетных смет;</a:t>
            </a:r>
          </a:p>
        </p:txBody>
      </p:sp>
    </p:spTree>
    <p:extLst>
      <p:ext uri="{BB962C8B-B14F-4D97-AF65-F5344CB8AC3E}">
        <p14:creationId xmlns:p14="http://schemas.microsoft.com/office/powerpoint/2010/main" val="2885656917"/>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внутреннего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647564" y="1159775"/>
            <a:ext cx="8244916" cy="5047536"/>
          </a:xfrm>
          <a:prstGeom prst="rect">
            <a:avLst/>
          </a:prstGeom>
        </p:spPr>
        <p:txBody>
          <a:bodyPr wrap="square">
            <a:spAutoFit/>
          </a:bodyPr>
          <a:lstStyle/>
          <a:p>
            <a:r>
              <a:rPr lang="ru-RU" sz="1400" b="1" dirty="0"/>
              <a:t>Методические рекомендации по осуществлению внутреннего финансового контроля</a:t>
            </a:r>
          </a:p>
          <a:p>
            <a:endParaRPr lang="ru-RU" sz="1400" dirty="0"/>
          </a:p>
          <a:p>
            <a:r>
              <a:rPr lang="ru-RU" sz="1400" b="1" dirty="0"/>
              <a:t>Внутренний финансовый контроль осуществляется </a:t>
            </a:r>
            <a:r>
              <a:rPr lang="ru-RU" sz="1400" b="1" u="sng" dirty="0"/>
              <a:t>в отношении следующих внутренних бюджетных процедур:</a:t>
            </a:r>
          </a:p>
          <a:p>
            <a:endParaRPr lang="ru-RU" sz="1400" b="1" u="sng" dirty="0"/>
          </a:p>
          <a:p>
            <a:pPr marL="285750" indent="-285750">
              <a:buFont typeface="Arial" panose="020B0604020202020204" pitchFamily="34" charset="0"/>
              <a:buChar char="•"/>
            </a:pPr>
            <a:r>
              <a:rPr lang="ru-RU" sz="1400" b="1" u="sng" dirty="0"/>
              <a:t>формирование и утверждение государственных (муниципальных) заданий </a:t>
            </a:r>
            <a:r>
              <a:rPr lang="ru-RU" sz="1400" b="1" dirty="0"/>
              <a:t>в отношении подведомственных государственных (муниципальных) учреждений;</a:t>
            </a:r>
          </a:p>
          <a:p>
            <a:pPr marL="285750" indent="-285750">
              <a:buFont typeface="Arial" panose="020B0604020202020204" pitchFamily="34" charset="0"/>
              <a:buChar char="•"/>
            </a:pPr>
            <a:r>
              <a:rPr lang="ru-RU" sz="1400" b="1" u="sng" dirty="0"/>
              <a:t>составление и исполнение бюджетной сметы</a:t>
            </a:r>
            <a:r>
              <a:rPr lang="ru-RU" sz="1400" b="1" dirty="0"/>
              <a:t>;</a:t>
            </a:r>
          </a:p>
          <a:p>
            <a:pPr marL="285750" indent="-285750">
              <a:buFont typeface="Arial" panose="020B0604020202020204" pitchFamily="34" charset="0"/>
              <a:buChar char="•"/>
            </a:pPr>
            <a:r>
              <a:rPr lang="ru-RU" sz="1400" b="1" u="sng" dirty="0"/>
              <a:t>принятие в пределах доведенных лимитов бюджетных обязательств и (или) бюджетных ассигнований бюджетных обязательств</a:t>
            </a:r>
            <a:r>
              <a:rPr lang="ru-RU" sz="1400" b="1" dirty="0"/>
              <a:t>;</a:t>
            </a:r>
          </a:p>
          <a:p>
            <a:pPr marL="285750" indent="-285750">
              <a:buFont typeface="Arial" panose="020B0604020202020204" pitchFamily="34" charset="0"/>
              <a:buChar char="•"/>
            </a:pPr>
            <a:r>
              <a:rPr lang="ru-RU" sz="1400" b="1" u="sng" dirty="0"/>
              <a:t>осуществление начисления, учета и контроля за правильностью исчисления, полнотой и своевременностью осуществления платежей (поступления источников финансирования дефицита бюджета) в бюджет, пеней и штрафов по ним </a:t>
            </a:r>
            <a:r>
              <a:rPr lang="ru-RU" sz="1400" b="1" dirty="0"/>
              <a:t>(за исключением операций, осуществляемых в соответствии с законодательством Российской Федерации о налогах и сборах, таможенным законодательством, законодательством Российской Федерации о страховых взносах);</a:t>
            </a:r>
          </a:p>
          <a:p>
            <a:pPr marL="285750" indent="-285750">
              <a:buFont typeface="Arial" panose="020B0604020202020204" pitchFamily="34" charset="0"/>
              <a:buChar char="•"/>
            </a:pPr>
            <a:r>
              <a:rPr lang="ru-RU" sz="1400" b="1" u="sng" dirty="0"/>
              <a:t>принятие решений о возврате излишне уплаченных </a:t>
            </a:r>
            <a:r>
              <a:rPr lang="ru-RU" sz="1400" b="1" dirty="0"/>
              <a:t>(взысканных) </a:t>
            </a:r>
            <a:r>
              <a:rPr lang="ru-RU" sz="1400" b="1" u="sng" dirty="0"/>
              <a:t>платежей в бюджет</a:t>
            </a:r>
            <a:r>
              <a:rPr lang="ru-RU" sz="1400" b="1" dirty="0"/>
              <a:t>, а также процентов за несвоевременное осуществление такого возврата и процентов, начисленных на излишне взысканные суммы (за исключением операций, осуществляемых в соответствии с законодательством Российской Федерации о налогах и сборах, таможенным законодательством, законодательством Российской Федерации о страховых взносах);</a:t>
            </a:r>
          </a:p>
          <a:p>
            <a:pPr marL="285750" indent="-285750">
              <a:buFont typeface="Arial" panose="020B0604020202020204" pitchFamily="34" charset="0"/>
              <a:buChar char="•"/>
            </a:pPr>
            <a:r>
              <a:rPr lang="ru-RU" sz="1400" b="1" u="sng" dirty="0"/>
              <a:t>принятие решений о зачете (об уточнении) платежей в бюджет </a:t>
            </a:r>
            <a:r>
              <a:rPr lang="ru-RU" sz="1400" b="1" dirty="0"/>
              <a:t>(за исключением операций, осуществляемых в соответствии с законодательством Российской Федерации о налогах и сборах, таможенным законодательством, законодательством Российской Федерации о страховых взносах);</a:t>
            </a:r>
          </a:p>
        </p:txBody>
      </p:sp>
    </p:spTree>
    <p:extLst>
      <p:ext uri="{BB962C8B-B14F-4D97-AF65-F5344CB8AC3E}">
        <p14:creationId xmlns:p14="http://schemas.microsoft.com/office/powerpoint/2010/main" val="3378413722"/>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внутреннего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647564" y="1159775"/>
            <a:ext cx="8100900" cy="4832092"/>
          </a:xfrm>
          <a:prstGeom prst="rect">
            <a:avLst/>
          </a:prstGeom>
        </p:spPr>
        <p:txBody>
          <a:bodyPr wrap="square">
            <a:spAutoFit/>
          </a:bodyPr>
          <a:lstStyle/>
          <a:p>
            <a:r>
              <a:rPr lang="ru-RU" sz="1400" b="1" dirty="0"/>
              <a:t>Методические рекомендации по осуществлению внутреннего финансового контроля</a:t>
            </a:r>
          </a:p>
          <a:p>
            <a:endParaRPr lang="ru-RU" sz="1400" dirty="0"/>
          </a:p>
          <a:p>
            <a:r>
              <a:rPr lang="ru-RU" sz="1400" b="1" dirty="0"/>
              <a:t>Внутренний финансовый контроль осуществляется в</a:t>
            </a:r>
            <a:r>
              <a:rPr lang="ru-RU" sz="1400" b="1" u="sng" dirty="0"/>
              <a:t> отношении следующих внутренних бюджетных процедур:</a:t>
            </a:r>
          </a:p>
          <a:p>
            <a:endParaRPr lang="ru-RU" sz="1400" b="1" dirty="0"/>
          </a:p>
          <a:p>
            <a:pPr marL="285750" indent="-285750">
              <a:buFont typeface="Arial" panose="020B0604020202020204" pitchFamily="34" charset="0"/>
              <a:buChar char="•"/>
            </a:pPr>
            <a:r>
              <a:rPr lang="ru-RU" sz="1400" b="1" u="sng" dirty="0"/>
              <a:t>составление и представление бюджетной отчетности и сводной бюджетной отчетности</a:t>
            </a:r>
            <a:r>
              <a:rPr lang="ru-RU" sz="1400" b="1" dirty="0"/>
              <a:t>;</a:t>
            </a:r>
          </a:p>
          <a:p>
            <a:pPr marL="285750" indent="-285750">
              <a:buFont typeface="Arial" panose="020B0604020202020204" pitchFamily="34" charset="0"/>
              <a:buChar char="•"/>
            </a:pPr>
            <a:r>
              <a:rPr lang="ru-RU" sz="1400" b="1" u="sng" dirty="0"/>
              <a:t>обеспечение соблюдения </a:t>
            </a:r>
            <a:r>
              <a:rPr lang="ru-RU" sz="1400" b="1" dirty="0"/>
              <a:t>получателями межбюджетных субсидий, субвенций и иных межбюджетных трансфертов, имеющих целевое назначение, а также иных субсидий и бюджетных инвестиций </a:t>
            </a:r>
            <a:r>
              <a:rPr lang="ru-RU" sz="1400" b="1" u="sng" dirty="0"/>
              <a:t>условий, целей и порядка, установленных при их предоставлении</a:t>
            </a:r>
            <a:r>
              <a:rPr lang="ru-RU" sz="1400" b="1" dirty="0"/>
              <a:t>;</a:t>
            </a:r>
          </a:p>
          <a:p>
            <a:pPr marL="285750" indent="-285750">
              <a:buFont typeface="Arial" panose="020B0604020202020204" pitchFamily="34" charset="0"/>
              <a:buChar char="•"/>
            </a:pPr>
            <a:r>
              <a:rPr lang="ru-RU" sz="1400" b="1" u="sng" dirty="0"/>
              <a:t>исполнение судебных актов </a:t>
            </a:r>
            <a:r>
              <a:rPr lang="ru-RU" sz="1400" b="1" dirty="0"/>
              <a:t>по искам к публично-правовому образованию, а также судебных актов, </a:t>
            </a:r>
            <a:r>
              <a:rPr lang="ru-RU" sz="1400" b="1" u="sng" dirty="0"/>
              <a:t>предусматривающих обращение взыскания на средства бюджета бюджетной системы Российской Федерации по денежным обязательствам казенных учреждений</a:t>
            </a:r>
            <a:r>
              <a:rPr lang="ru-RU" sz="1400" b="1" dirty="0"/>
              <a:t>;</a:t>
            </a:r>
          </a:p>
          <a:p>
            <a:pPr marL="285750" indent="-285750">
              <a:buFont typeface="Arial" panose="020B0604020202020204" pitchFamily="34" charset="0"/>
              <a:buChar char="•"/>
            </a:pPr>
            <a:r>
              <a:rPr lang="ru-RU" sz="1400" b="1" u="sng" dirty="0"/>
              <a:t>распределение лимитов бюджетных обязательств </a:t>
            </a:r>
            <a:r>
              <a:rPr lang="ru-RU" sz="1400" b="1" dirty="0"/>
              <a:t>по подведомственным распорядителям и получателям бюджетных средств;</a:t>
            </a:r>
          </a:p>
          <a:p>
            <a:pPr marL="285750" indent="-285750">
              <a:buFont typeface="Arial" panose="020B0604020202020204" pitchFamily="34" charset="0"/>
              <a:buChar char="•"/>
            </a:pPr>
            <a:r>
              <a:rPr lang="ru-RU" sz="1400" b="1" u="sng" dirty="0"/>
              <a:t>осуществление</a:t>
            </a:r>
            <a:r>
              <a:rPr lang="ru-RU" sz="1400" b="1" dirty="0"/>
              <a:t> предусмотренных правовыми актами о предоставлении </a:t>
            </a:r>
            <a:r>
              <a:rPr lang="ru-RU" sz="1400" b="1" u="sng" dirty="0"/>
              <a:t>межбюджетных субсидий, субвенций и иных межбюджетных трансфертов, имеющих целевое назначение</a:t>
            </a:r>
            <a:r>
              <a:rPr lang="ru-RU" sz="1400" b="1" dirty="0"/>
              <a:t>, а также иных субсидий </a:t>
            </a:r>
            <a:r>
              <a:rPr lang="ru-RU" sz="1400" b="1" u="sng" dirty="0"/>
              <a:t>действий, направленных на обеспечение соблюдения их получателями условий, целей и порядка их предоставления</a:t>
            </a:r>
            <a:r>
              <a:rPr lang="ru-RU" sz="1400" b="1" dirty="0"/>
              <a:t>;</a:t>
            </a:r>
          </a:p>
          <a:p>
            <a:pPr marL="285750" indent="-285750">
              <a:buFont typeface="Arial" panose="020B0604020202020204" pitchFamily="34" charset="0"/>
              <a:buChar char="•"/>
            </a:pPr>
            <a:r>
              <a:rPr lang="ru-RU" sz="1400" b="1" u="sng" dirty="0"/>
              <a:t>осуществление</a:t>
            </a:r>
            <a:r>
              <a:rPr lang="ru-RU" sz="1400" b="1" dirty="0"/>
              <a:t> предусмотренных правовыми актами о предоставлении (осуществлении) </a:t>
            </a:r>
            <a:r>
              <a:rPr lang="ru-RU" sz="1400" b="1" u="sng" dirty="0"/>
              <a:t>бюджетных инвестиций действий, направленных на обеспечение соблюдения их получателями условий, целей и порядка их предоставления;</a:t>
            </a:r>
          </a:p>
          <a:p>
            <a:endParaRPr lang="ru-RU" sz="1400" b="1" u="sng" dirty="0"/>
          </a:p>
        </p:txBody>
      </p:sp>
    </p:spTree>
    <p:extLst>
      <p:ext uri="{BB962C8B-B14F-4D97-AF65-F5344CB8AC3E}">
        <p14:creationId xmlns:p14="http://schemas.microsoft.com/office/powerpoint/2010/main" val="2188587528"/>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внутреннего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647564" y="1159775"/>
            <a:ext cx="7848872" cy="5909310"/>
          </a:xfrm>
          <a:prstGeom prst="rect">
            <a:avLst/>
          </a:prstGeom>
        </p:spPr>
        <p:txBody>
          <a:bodyPr wrap="square">
            <a:spAutoFit/>
          </a:bodyPr>
          <a:lstStyle/>
          <a:p>
            <a:r>
              <a:rPr lang="ru-RU" sz="1400" b="1" dirty="0"/>
              <a:t>Методические рекомендации по осуществлению внутреннего финансового контроля</a:t>
            </a:r>
          </a:p>
          <a:p>
            <a:endParaRPr lang="ru-RU" sz="1400" b="1" dirty="0"/>
          </a:p>
          <a:p>
            <a:r>
              <a:rPr lang="ru-RU" sz="1400" b="1" u="sng" dirty="0"/>
              <a:t>Субъектами</a:t>
            </a:r>
            <a:r>
              <a:rPr lang="ru-RU" sz="1400" b="1" dirty="0"/>
              <a:t> внутреннего финансового контроля являются:</a:t>
            </a:r>
          </a:p>
          <a:p>
            <a:endParaRPr lang="ru-RU" sz="1400" b="1" dirty="0"/>
          </a:p>
          <a:p>
            <a:pPr marL="285750" indent="-285750">
              <a:buFont typeface="Arial" panose="020B0604020202020204" pitchFamily="34" charset="0"/>
              <a:buChar char="•"/>
            </a:pPr>
            <a:r>
              <a:rPr lang="ru-RU" sz="1400" b="1" dirty="0"/>
              <a:t>руководитель (заместитель руководителя) главного администратора (администратора) бюджетных средств;</a:t>
            </a:r>
          </a:p>
          <a:p>
            <a:pPr marL="285750" indent="-285750">
              <a:buFont typeface="Arial" panose="020B0604020202020204" pitchFamily="34" charset="0"/>
              <a:buChar char="•"/>
            </a:pPr>
            <a:r>
              <a:rPr lang="ru-RU" sz="1400" b="1" dirty="0"/>
              <a:t>руководители и иные должностные лица уполномоченных подразделений главного администратора (администратора) бюджетных средств, а также </a:t>
            </a:r>
            <a:r>
              <a:rPr lang="ru-RU" sz="1400" b="1" u="sng" dirty="0"/>
              <a:t>должностные лица иных подразделений государственного органа </a:t>
            </a:r>
            <a:r>
              <a:rPr lang="ru-RU" sz="1400" b="1" dirty="0"/>
              <a:t>(органа местного самоуправления), </a:t>
            </a:r>
            <a:r>
              <a:rPr lang="ru-RU" sz="1400" b="1" u="sng" dirty="0"/>
              <a:t>уполномоченные на осуществление операций </a:t>
            </a:r>
            <a:r>
              <a:rPr lang="ru-RU" sz="1400" b="1" dirty="0"/>
              <a:t>(действий по формированию документов, необходимых для выполнения внутренних бюджетных процедур) (далее - операций).</a:t>
            </a:r>
          </a:p>
          <a:p>
            <a:endParaRPr lang="ru-RU" sz="1400" b="1" dirty="0"/>
          </a:p>
          <a:p>
            <a:r>
              <a:rPr lang="ru-RU" sz="1400" b="1" u="sng" dirty="0"/>
              <a:t>Субъекты внутреннего финансового контроля осуществляют следующие контрольные действия</a:t>
            </a:r>
            <a:r>
              <a:rPr lang="ru-RU" sz="1400" b="1" dirty="0"/>
              <a:t>:</a:t>
            </a:r>
          </a:p>
          <a:p>
            <a:endParaRPr lang="ru-RU" sz="1400" b="1" dirty="0"/>
          </a:p>
          <a:p>
            <a:pPr marL="285750" indent="-285750">
              <a:buFont typeface="Arial" panose="020B0604020202020204" pitchFamily="34" charset="0"/>
              <a:buChar char="•"/>
            </a:pPr>
            <a:r>
              <a:rPr lang="ru-RU" sz="1400" b="1" u="sng" dirty="0"/>
              <a:t>проверка оформления документов на соответствие требованиям нормативных правовых актов</a:t>
            </a:r>
            <a:r>
              <a:rPr lang="ru-RU" sz="1400" b="1" dirty="0"/>
              <a:t>, регулирующих бюджетные правоотношения, и (или) правовых актов главного администратора (администратора) бюджетных средств;</a:t>
            </a:r>
          </a:p>
          <a:p>
            <a:pPr marL="285750" indent="-285750">
              <a:buFont typeface="Arial" panose="020B0604020202020204" pitchFamily="34" charset="0"/>
              <a:buChar char="•"/>
            </a:pPr>
            <a:r>
              <a:rPr lang="ru-RU" sz="1400" b="1" u="sng" dirty="0"/>
              <a:t>подтверждение (согласование) операций, подтверждающее правомочность их совершения, например, визирование документа вышестоящим должностным лицом</a:t>
            </a:r>
            <a:r>
              <a:rPr lang="ru-RU" sz="1400" b="1" dirty="0"/>
              <a:t>;</a:t>
            </a:r>
          </a:p>
          <a:p>
            <a:pPr marL="285750" indent="-285750">
              <a:buFont typeface="Arial" panose="020B0604020202020204" pitchFamily="34" charset="0"/>
              <a:buChar char="•"/>
            </a:pPr>
            <a:r>
              <a:rPr lang="ru-RU" sz="1400" b="1" u="sng" dirty="0"/>
              <a:t>сверка данных, т.е. сравнение данных из разных источников информации </a:t>
            </a:r>
            <a:r>
              <a:rPr lang="ru-RU" sz="1400" b="1" dirty="0"/>
              <a:t>(например, сверка остатков по счетам бюджетного учета с данными первичных документов по расчетам с поставщиками и подрядчиками);</a:t>
            </a:r>
          </a:p>
          <a:p>
            <a:pPr marL="285750" indent="-285750">
              <a:buFont typeface="Arial" panose="020B0604020202020204" pitchFamily="34" charset="0"/>
              <a:buChar char="•"/>
            </a:pPr>
            <a:r>
              <a:rPr lang="ru-RU" sz="1400" b="1" u="sng" dirty="0"/>
              <a:t>сбор и анализ информации о результатах выполнения внутренних бюджетных процедур;</a:t>
            </a:r>
          </a:p>
          <a:p>
            <a:pPr marL="285750" indent="-285750">
              <a:buFont typeface="Arial" panose="020B0604020202020204" pitchFamily="34" charset="0"/>
              <a:buChar char="•"/>
            </a:pPr>
            <a:r>
              <a:rPr lang="ru-RU" sz="1400" b="1" dirty="0"/>
              <a:t>иные контрольные действия.</a:t>
            </a:r>
          </a:p>
          <a:p>
            <a:endParaRPr lang="ru-RU" sz="1400" b="1" dirty="0"/>
          </a:p>
          <a:p>
            <a:endParaRPr lang="ru-RU" sz="1400" dirty="0"/>
          </a:p>
          <a:p>
            <a:endParaRPr lang="ru-RU" sz="1400" b="1" dirty="0"/>
          </a:p>
        </p:txBody>
      </p:sp>
    </p:spTree>
    <p:extLst>
      <p:ext uri="{BB962C8B-B14F-4D97-AF65-F5344CB8AC3E}">
        <p14:creationId xmlns:p14="http://schemas.microsoft.com/office/powerpoint/2010/main" val="1887100335"/>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Прямоугольник 2"/>
          <p:cNvSpPr/>
          <p:nvPr/>
        </p:nvSpPr>
        <p:spPr>
          <a:xfrm>
            <a:off x="2286000" y="2967335"/>
            <a:ext cx="4572000" cy="1477328"/>
          </a:xfrm>
          <a:prstGeom prst="rect">
            <a:avLst/>
          </a:prstGeom>
        </p:spPr>
        <p:txBody>
          <a:bodyPr>
            <a:spAutoFit/>
          </a:bodyPr>
          <a:lstStyle/>
          <a:p>
            <a:pPr algn="ctr"/>
            <a:r>
              <a:rPr lang="ru-RU" b="1" dirty="0">
                <a:solidFill>
                  <a:schemeClr val="tx2">
                    <a:lumMod val="75000"/>
                  </a:schemeClr>
                </a:solidFill>
                <a:latin typeface="Arial" panose="020B0604020202020204" pitchFamily="34" charset="0"/>
                <a:cs typeface="Arial" panose="020B0604020202020204" pitchFamily="34" charset="0"/>
              </a:rPr>
              <a:t>Бюджетные полномочия по осуществлению финансового контроля главными распорядителями и распорядителями бюджетных средств</a:t>
            </a:r>
          </a:p>
        </p:txBody>
      </p:sp>
    </p:spTree>
    <p:extLst>
      <p:ext uri="{BB962C8B-B14F-4D97-AF65-F5344CB8AC3E}">
        <p14:creationId xmlns:p14="http://schemas.microsoft.com/office/powerpoint/2010/main" val="337958830"/>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Особенности осуществления финансового контроля главными распорядителями и распорядителями бюджетных средств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Rectangle 1"/>
          <p:cNvSpPr>
            <a:spLocks noChangeArrowheads="1"/>
          </p:cNvSpPr>
          <p:nvPr/>
        </p:nvSpPr>
        <p:spPr bwMode="auto">
          <a:xfrm>
            <a:off x="467544" y="1034150"/>
            <a:ext cx="8460432" cy="5293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1"/>
                </a:solidFill>
                <a:effectLst/>
                <a:latin typeface="Arial" panose="020B0604020202020204" pitchFamily="34" charset="0"/>
              </a:rPr>
              <a:t>БК РФ, Статья 160.2-1. Бюджетные полномочия главного распорядителя (распорядителя) бюджетных средств, главного администратора (администратора) доходов бюджета, главного администратора (администратора) источников финансирования дефицита бюджета по осуществлению внутреннего финансового контроля и внутреннего финансового аудита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1"/>
                </a:solidFill>
                <a:effectLst/>
                <a:latin typeface="Arial" panose="020B0604020202020204" pitchFamily="34" charset="0"/>
              </a:rPr>
              <a:t>(введена Федеральным </a:t>
            </a:r>
            <a:r>
              <a:rPr kumimoji="0" lang="ru-RU" altLang="ru-RU" sz="1300" b="1" i="0" u="none" strike="noStrike" cap="none" normalizeH="0" baseline="0" dirty="0">
                <a:ln>
                  <a:noFill/>
                </a:ln>
                <a:solidFill>
                  <a:schemeClr val="tx1"/>
                </a:solidFill>
                <a:effectLst/>
                <a:latin typeface="Arial" panose="020B0604020202020204" pitchFamily="34" charset="0"/>
                <a:hlinkClick r:id="rId2"/>
              </a:rPr>
              <a:t>законом</a:t>
            </a:r>
            <a:r>
              <a:rPr kumimoji="0" lang="ru-RU" altLang="ru-RU" sz="1300" b="1" i="0" u="none" strike="noStrike" cap="none" normalizeH="0" baseline="0" dirty="0">
                <a:ln>
                  <a:noFill/>
                </a:ln>
                <a:solidFill>
                  <a:schemeClr val="tx1"/>
                </a:solidFill>
                <a:effectLst/>
                <a:latin typeface="Arial" panose="020B0604020202020204" pitchFamily="34" charset="0"/>
              </a:rPr>
              <a:t> от 23.07.2013 N 252-ФЗ)</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sng" strike="noStrike" cap="none" normalizeH="0" baseline="0" dirty="0">
                <a:ln>
                  <a:noFill/>
                </a:ln>
                <a:solidFill>
                  <a:schemeClr val="tx1"/>
                </a:solidFill>
                <a:effectLst/>
                <a:latin typeface="Arial" panose="020B0604020202020204" pitchFamily="34" charset="0"/>
              </a:rPr>
              <a:t>Главный распорядитель </a:t>
            </a:r>
            <a:r>
              <a:rPr kumimoji="0" lang="ru-RU" altLang="ru-RU" sz="1300" b="1" i="0" u="none" strike="noStrike" cap="none" normalizeH="0" baseline="0" dirty="0">
                <a:ln>
                  <a:noFill/>
                </a:ln>
                <a:solidFill>
                  <a:schemeClr val="tx1"/>
                </a:solidFill>
                <a:effectLst/>
                <a:latin typeface="Arial" panose="020B0604020202020204" pitchFamily="34" charset="0"/>
              </a:rPr>
              <a:t>(распорядитель) бюджетных средств осуществляет внутренний финансовый контроль, направленный на: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300" b="1" i="0" u="sng" strike="noStrike" cap="none" normalizeH="0" baseline="0" dirty="0">
                <a:ln>
                  <a:noFill/>
                </a:ln>
                <a:solidFill>
                  <a:schemeClr val="tx1"/>
                </a:solidFill>
                <a:effectLst/>
                <a:latin typeface="Arial" panose="020B0604020202020204" pitchFamily="34" charset="0"/>
              </a:rPr>
              <a:t>соблюдение установленных </a:t>
            </a:r>
            <a:r>
              <a:rPr kumimoji="0" lang="ru-RU" altLang="ru-RU" sz="1300" b="1" i="0" u="none" strike="noStrike" cap="none" normalizeH="0" baseline="0" dirty="0">
                <a:ln>
                  <a:noFill/>
                </a:ln>
                <a:solidFill>
                  <a:schemeClr val="tx1"/>
                </a:solidFill>
                <a:effectLst/>
                <a:latin typeface="Arial" panose="020B0604020202020204" pitchFamily="34" charset="0"/>
              </a:rPr>
              <a:t>в соответствии с бюджетным законодательством Российской Федерации, иными нормативными правовыми актами, регулирующими бюджетные правоотношения</a:t>
            </a:r>
            <a:r>
              <a:rPr kumimoji="0" lang="ru-RU" altLang="ru-RU" sz="1300" b="1" i="0" u="sng" strike="noStrike" cap="none" normalizeH="0" baseline="0" dirty="0">
                <a:ln>
                  <a:noFill/>
                </a:ln>
                <a:solidFill>
                  <a:schemeClr val="tx1"/>
                </a:solidFill>
                <a:effectLst/>
                <a:latin typeface="Arial" panose="020B0604020202020204" pitchFamily="34" charset="0"/>
              </a:rPr>
              <a:t>, внутренних стандартов и процедур составления и исполнения бюджета по расходам, включая расходы на закупку товаров, работ, услуг для обеспечения государственных (муниципальных) нужд, составления бюджетной отчетности и ведения бюджетного учета этим главным распорядителем бюджетных средств и подведомственными ему распорядителями и получателями бюджетных средств</a:t>
            </a:r>
            <a:r>
              <a:rPr kumimoji="0" lang="ru-RU" altLang="ru-RU" sz="1300" b="1" i="0" u="none" strike="noStrike" cap="none" normalizeH="0" baseline="0" dirty="0">
                <a:ln>
                  <a:noFill/>
                </a:ln>
                <a:solidFill>
                  <a:schemeClr val="tx1"/>
                </a:solidFill>
                <a:effectLst/>
                <a:latin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ru-RU" altLang="ru-RU" sz="1300" b="1"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300" b="1" i="0" u="none" strike="noStrike" cap="none" normalizeH="0" baseline="0" dirty="0">
                <a:ln>
                  <a:noFill/>
                </a:ln>
                <a:solidFill>
                  <a:schemeClr val="tx1"/>
                </a:solidFill>
                <a:effectLst/>
                <a:latin typeface="Arial" panose="020B0604020202020204" pitchFamily="34" charset="0"/>
              </a:rPr>
              <a:t>подготовку и организацию мер </a:t>
            </a:r>
            <a:r>
              <a:rPr kumimoji="0" lang="ru-RU" altLang="ru-RU" sz="1300" b="1" i="0" u="sng" strike="noStrike" cap="none" normalizeH="0" baseline="0" dirty="0">
                <a:ln>
                  <a:noFill/>
                </a:ln>
                <a:solidFill>
                  <a:schemeClr val="tx1"/>
                </a:solidFill>
                <a:effectLst/>
                <a:latin typeface="Arial" panose="020B0604020202020204" pitchFamily="34" charset="0"/>
              </a:rPr>
              <a:t>по повышению экономности и результативности использования бюджетных средств.</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300" b="1" i="0" u="sng"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300" b="1" i="0" u="sng" strike="noStrike" cap="none" normalizeH="0" baseline="0" dirty="0">
                <a:ln>
                  <a:noFill/>
                </a:ln>
                <a:solidFill>
                  <a:schemeClr val="tx1"/>
                </a:solidFill>
                <a:effectLst/>
                <a:latin typeface="Arial" panose="020B0604020202020204" pitchFamily="34" charset="0"/>
              </a:rPr>
              <a:t>Главный администратор </a:t>
            </a:r>
            <a:r>
              <a:rPr kumimoji="0" lang="ru-RU" altLang="ru-RU" sz="1300" b="1" i="0" u="none" strike="noStrike" cap="none" normalizeH="0" baseline="0" dirty="0">
                <a:ln>
                  <a:noFill/>
                </a:ln>
                <a:solidFill>
                  <a:schemeClr val="tx1"/>
                </a:solidFill>
                <a:effectLst/>
                <a:latin typeface="Arial" panose="020B0604020202020204" pitchFamily="34" charset="0"/>
              </a:rPr>
              <a:t>(администратор) </a:t>
            </a:r>
            <a:r>
              <a:rPr kumimoji="0" lang="ru-RU" altLang="ru-RU" sz="1300" b="1" i="0" u="sng" strike="noStrike" cap="none" normalizeH="0" baseline="0" dirty="0">
                <a:ln>
                  <a:noFill/>
                </a:ln>
                <a:solidFill>
                  <a:schemeClr val="tx1"/>
                </a:solidFill>
                <a:effectLst/>
                <a:latin typeface="Arial" panose="020B0604020202020204" pitchFamily="34" charset="0"/>
              </a:rPr>
              <a:t>доходов</a:t>
            </a:r>
            <a:r>
              <a:rPr kumimoji="0" lang="ru-RU" altLang="ru-RU" sz="1300" b="1" i="0" u="none" strike="noStrike" cap="none" normalizeH="0" baseline="0" dirty="0">
                <a:ln>
                  <a:noFill/>
                </a:ln>
                <a:solidFill>
                  <a:schemeClr val="tx1"/>
                </a:solidFill>
                <a:effectLst/>
                <a:latin typeface="Arial" panose="020B0604020202020204" pitchFamily="34" charset="0"/>
              </a:rPr>
              <a:t> бюджета осуществляет внутренний финансовый контроль, </a:t>
            </a:r>
            <a:r>
              <a:rPr kumimoji="0" lang="ru-RU" altLang="ru-RU" sz="1300" b="1" i="0" u="sng" strike="noStrike" cap="none" normalizeH="0" baseline="0" dirty="0">
                <a:ln>
                  <a:noFill/>
                </a:ln>
                <a:solidFill>
                  <a:schemeClr val="tx1"/>
                </a:solidFill>
                <a:effectLst/>
                <a:latin typeface="Arial" panose="020B0604020202020204" pitchFamily="34" charset="0"/>
              </a:rPr>
              <a:t>направленный на соблюдение установленных </a:t>
            </a:r>
            <a:r>
              <a:rPr kumimoji="0" lang="ru-RU" altLang="ru-RU" sz="1300" b="1" i="0" u="none" strike="noStrike" cap="none" normalizeH="0" baseline="0" dirty="0">
                <a:ln>
                  <a:noFill/>
                </a:ln>
                <a:solidFill>
                  <a:schemeClr val="tx1"/>
                </a:solidFill>
                <a:effectLst/>
                <a:latin typeface="Arial" panose="020B0604020202020204" pitchFamily="34" charset="0"/>
              </a:rPr>
              <a:t>в соответствии с бюджетным законодательством Российской Федерации, иными нормативными правовыми актами, регулирующими бюджетные правоотношения, </a:t>
            </a:r>
            <a:r>
              <a:rPr kumimoji="0" lang="ru-RU" altLang="ru-RU" sz="1300" b="1" i="0" u="sng" strike="noStrike" cap="none" normalizeH="0" baseline="0" dirty="0">
                <a:ln>
                  <a:noFill/>
                </a:ln>
                <a:solidFill>
                  <a:schemeClr val="tx1"/>
                </a:solidFill>
                <a:effectLst/>
                <a:latin typeface="Arial" panose="020B0604020202020204" pitchFamily="34" charset="0"/>
              </a:rPr>
              <a:t>внутренних стандартов и процедур составления и исполнения бюджета по доходам, составления бюджетной отчетности и ведения бюджетного учета этим главным администратором доходов бюджета и подведомственными администраторами доходов бюджета. </a:t>
            </a:r>
          </a:p>
        </p:txBody>
      </p:sp>
    </p:spTree>
    <p:extLst>
      <p:ext uri="{BB962C8B-B14F-4D97-AF65-F5344CB8AC3E}">
        <p14:creationId xmlns:p14="http://schemas.microsoft.com/office/powerpoint/2010/main" val="2942234352"/>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Особенности осуществления финансового контроля главными распорядителями и распорядителями бюджетных средств</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Rectangle 1"/>
          <p:cNvSpPr>
            <a:spLocks noChangeArrowheads="1"/>
          </p:cNvSpPr>
          <p:nvPr/>
        </p:nvSpPr>
        <p:spPr bwMode="auto">
          <a:xfrm>
            <a:off x="467544" y="792850"/>
            <a:ext cx="8460432" cy="5816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dirty="0">
                <a:ln>
                  <a:noFill/>
                </a:ln>
                <a:solidFill>
                  <a:schemeClr val="tx1"/>
                </a:solidFill>
                <a:effectLst/>
                <a:latin typeface="Arial" panose="020B0604020202020204" pitchFamily="34" charset="0"/>
              </a:rPr>
              <a:t>БК РФ, Статья 160.2-1. Бюджетные полномочия главного распорядителя (распорядителя) бюджетных средств, главного администратора (администратора) доходов бюджета, главного администратора (администратора) источников финансирования дефицита бюджета по осуществлению внутреннего финансового контроля и внутреннего финансового аудита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a:ln>
                  <a:noFill/>
                </a:ln>
                <a:solidFill>
                  <a:schemeClr val="tx1"/>
                </a:solidFill>
                <a:effectLst/>
                <a:latin typeface="Arial" panose="020B0604020202020204" pitchFamily="34" charset="0"/>
              </a:rPr>
              <a:t> </a:t>
            </a:r>
            <a:endParaRPr kumimoji="0" lang="ru-RU" altLang="ru-RU" sz="1200" b="1" i="0" u="sng"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1" i="0" u="sng" strike="noStrike" cap="none" normalizeH="0" baseline="0" dirty="0">
                <a:ln>
                  <a:noFill/>
                </a:ln>
                <a:solidFill>
                  <a:schemeClr val="tx1"/>
                </a:solidFill>
                <a:effectLst/>
                <a:latin typeface="Arial" panose="020B0604020202020204" pitchFamily="34" charset="0"/>
              </a:rPr>
              <a:t>Главный администратор (администратор) источников финансирования дефицита </a:t>
            </a:r>
            <a:r>
              <a:rPr kumimoji="0" lang="ru-RU" altLang="ru-RU" sz="1200" b="1" i="0" u="none" strike="noStrike" cap="none" normalizeH="0" baseline="0" dirty="0">
                <a:ln>
                  <a:noFill/>
                </a:ln>
                <a:solidFill>
                  <a:schemeClr val="tx1"/>
                </a:solidFill>
                <a:effectLst/>
                <a:latin typeface="Arial" panose="020B0604020202020204" pitchFamily="34" charset="0"/>
              </a:rPr>
              <a:t>бюджета осуществляет внутренний финансовый контроль, </a:t>
            </a:r>
            <a:r>
              <a:rPr kumimoji="0" lang="ru-RU" altLang="ru-RU" sz="1200" b="1" i="0" u="sng" strike="noStrike" cap="none" normalizeH="0" baseline="0" dirty="0">
                <a:ln>
                  <a:noFill/>
                </a:ln>
                <a:solidFill>
                  <a:schemeClr val="tx1"/>
                </a:solidFill>
                <a:effectLst/>
                <a:latin typeface="Arial" panose="020B0604020202020204" pitchFamily="34" charset="0"/>
              </a:rPr>
              <a:t>направленный на соблюдение установленных </a:t>
            </a:r>
            <a:r>
              <a:rPr kumimoji="0" lang="ru-RU" altLang="ru-RU" sz="1200" b="1" i="0" u="none" strike="noStrike" cap="none" normalizeH="0" baseline="0" dirty="0">
                <a:ln>
                  <a:noFill/>
                </a:ln>
                <a:solidFill>
                  <a:schemeClr val="tx1"/>
                </a:solidFill>
                <a:effectLst/>
                <a:latin typeface="Arial" panose="020B0604020202020204" pitchFamily="34" charset="0"/>
              </a:rPr>
              <a:t>в соответствии с бюджетным законодательством Российской Федерации, иными нормативными правовыми актами, регулирующими бюджетные правоотношения, </a:t>
            </a:r>
            <a:r>
              <a:rPr kumimoji="0" lang="ru-RU" altLang="ru-RU" sz="1200" b="1" i="0" u="sng" strike="noStrike" cap="none" normalizeH="0" baseline="0" dirty="0">
                <a:ln>
                  <a:noFill/>
                </a:ln>
                <a:solidFill>
                  <a:schemeClr val="tx1"/>
                </a:solidFill>
                <a:effectLst/>
                <a:latin typeface="Arial" panose="020B0604020202020204" pitchFamily="34" charset="0"/>
              </a:rPr>
              <a:t>внутренних стандартов и процедур составления и исполнения бюджета по источникам финансирования дефицита бюджета, составления бюджетной отчетности и ведения бюджетного учета этим главным администратором источников финансирования дефицита бюджета и подведомственными администраторами источников финансирования дефицита бюджета.</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00" b="1" i="0" u="sng"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1" i="0" u="sng" strike="noStrike" cap="none" normalizeH="0" baseline="0" dirty="0">
                <a:ln>
                  <a:noFill/>
                </a:ln>
                <a:solidFill>
                  <a:schemeClr val="tx1"/>
                </a:solidFill>
                <a:effectLst/>
                <a:latin typeface="Arial" panose="020B0604020202020204" pitchFamily="34" charset="0"/>
              </a:rPr>
              <a:t>Главные распорядители (распорядители) бюджетных средств, главные администраторы (администраторы) доходов бюджета, главные администраторы (администраторы) источников финансирования дефицита бюджета </a:t>
            </a:r>
            <a:r>
              <a:rPr kumimoji="0" lang="ru-RU" altLang="ru-RU" sz="1200" b="1" i="0" u="none" strike="noStrike" cap="none" normalizeH="0" baseline="0" dirty="0">
                <a:ln>
                  <a:noFill/>
                </a:ln>
                <a:solidFill>
                  <a:schemeClr val="tx1"/>
                </a:solidFill>
                <a:effectLst/>
                <a:latin typeface="Arial" panose="020B0604020202020204" pitchFamily="34" charset="0"/>
              </a:rPr>
              <a:t>(их уполномоченные должностные лица)</a:t>
            </a:r>
            <a:r>
              <a:rPr kumimoji="0" lang="ru-RU" altLang="ru-RU" sz="1400" b="1" i="0" u="sng" strike="noStrike" cap="none" normalizeH="0" baseline="0" dirty="0">
                <a:ln>
                  <a:noFill/>
                </a:ln>
                <a:solidFill>
                  <a:schemeClr val="tx1"/>
                </a:solidFill>
                <a:effectLst/>
                <a:latin typeface="Arial" panose="020B0604020202020204" pitchFamily="34" charset="0"/>
              </a:rPr>
              <a:t> осуществляют на основе функциональной независимости внутренний финансовый аудит </a:t>
            </a:r>
            <a:r>
              <a:rPr kumimoji="0" lang="ru-RU" altLang="ru-RU" sz="1200" b="1" i="0" u="none" strike="noStrike" cap="none" normalizeH="0" baseline="0" dirty="0">
                <a:ln>
                  <a:noFill/>
                </a:ln>
                <a:solidFill>
                  <a:schemeClr val="tx1"/>
                </a:solidFill>
                <a:effectLst/>
                <a:latin typeface="Arial" panose="020B0604020202020204" pitchFamily="34" charset="0"/>
              </a:rPr>
              <a:t>в целях: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200" b="1" i="0" u="sng" strike="noStrike" cap="none" normalizeH="0" baseline="0" dirty="0">
                <a:ln>
                  <a:noFill/>
                </a:ln>
                <a:solidFill>
                  <a:schemeClr val="tx1"/>
                </a:solidFill>
                <a:effectLst/>
                <a:latin typeface="Arial" panose="020B0604020202020204" pitchFamily="34" charset="0"/>
              </a:rPr>
              <a:t>оценки надежности внутреннего финансового контроля </a:t>
            </a:r>
            <a:r>
              <a:rPr kumimoji="0" lang="ru-RU" altLang="ru-RU" sz="1200" b="1" i="0" u="none" strike="noStrike" cap="none" normalizeH="0" baseline="0" dirty="0">
                <a:ln>
                  <a:noFill/>
                </a:ln>
                <a:solidFill>
                  <a:schemeClr val="tx1"/>
                </a:solidFill>
                <a:effectLst/>
                <a:latin typeface="Arial" panose="020B0604020202020204" pitchFamily="34" charset="0"/>
              </a:rPr>
              <a:t>и подготовки рекомендаций по повышению его эффективности;</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200" b="1" i="0" u="sng" strike="noStrike" cap="none" normalizeH="0" baseline="0" dirty="0">
                <a:ln>
                  <a:noFill/>
                </a:ln>
                <a:solidFill>
                  <a:schemeClr val="tx1"/>
                </a:solidFill>
                <a:effectLst/>
                <a:latin typeface="Arial" panose="020B0604020202020204" pitchFamily="34" charset="0"/>
              </a:rPr>
              <a:t>подтверждения достоверности бюджетной отчетности </a:t>
            </a:r>
            <a:r>
              <a:rPr kumimoji="0" lang="ru-RU" altLang="ru-RU" sz="1200" b="1" i="0" u="none" strike="noStrike" cap="none" normalizeH="0" baseline="0" dirty="0">
                <a:ln>
                  <a:noFill/>
                </a:ln>
                <a:solidFill>
                  <a:schemeClr val="tx1"/>
                </a:solidFill>
                <a:effectLst/>
                <a:latin typeface="Arial" panose="020B0604020202020204" pitchFamily="34" charset="0"/>
              </a:rPr>
              <a:t>и соответствия порядка ведения бюджетного учета методологии и стандартам бюджетного учета, установленным Министерством финансов Российской Федерации;</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1200" b="1" i="0" u="none" strike="noStrike" cap="none" normalizeH="0" baseline="0" dirty="0">
                <a:ln>
                  <a:noFill/>
                </a:ln>
                <a:solidFill>
                  <a:schemeClr val="tx1"/>
                </a:solidFill>
                <a:effectLst/>
                <a:latin typeface="Arial" panose="020B0604020202020204" pitchFamily="34" charset="0"/>
              </a:rPr>
              <a:t>подготовки </a:t>
            </a:r>
            <a:r>
              <a:rPr kumimoji="0" lang="ru-RU" altLang="ru-RU" sz="1200" b="1" i="0" u="sng" strike="noStrike" cap="none" normalizeH="0" baseline="0" dirty="0">
                <a:ln>
                  <a:noFill/>
                </a:ln>
                <a:solidFill>
                  <a:schemeClr val="tx1"/>
                </a:solidFill>
                <a:effectLst/>
                <a:latin typeface="Arial" panose="020B0604020202020204" pitchFamily="34" charset="0"/>
              </a:rPr>
              <a:t>предложений по повышению экономности и результативности </a:t>
            </a:r>
            <a:r>
              <a:rPr kumimoji="0" lang="ru-RU" altLang="ru-RU" sz="1200" b="1" i="0" u="none" strike="noStrike" cap="none" normalizeH="0" baseline="0" dirty="0">
                <a:ln>
                  <a:noFill/>
                </a:ln>
                <a:solidFill>
                  <a:schemeClr val="tx1"/>
                </a:solidFill>
                <a:effectLst/>
                <a:latin typeface="Arial" panose="020B0604020202020204" pitchFamily="34" charset="0"/>
              </a:rPr>
              <a:t>использования бюджетных средств.</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dirty="0">
                <a:ln>
                  <a:noFill/>
                </a:ln>
                <a:solidFill>
                  <a:schemeClr val="tx1"/>
                </a:solidFill>
                <a:effectLst/>
                <a:latin typeface="Arial" panose="020B0604020202020204" pitchFamily="34" charset="0"/>
              </a:rPr>
              <a:t>Внутренний финансовый контроль и внутренний финансовый аудит осуществляются в соответствии с </a:t>
            </a:r>
            <a:r>
              <a:rPr kumimoji="0" lang="ru-RU" altLang="ru-RU" sz="1200" b="1" i="0" u="none" strike="noStrike" cap="none" normalizeH="0" baseline="0" dirty="0">
                <a:ln>
                  <a:noFill/>
                </a:ln>
                <a:solidFill>
                  <a:schemeClr val="tx1"/>
                </a:solidFill>
                <a:effectLst/>
                <a:latin typeface="Arial" panose="020B0604020202020204" pitchFamily="34" charset="0"/>
                <a:hlinkClick r:id="rId2"/>
              </a:rPr>
              <a:t>порядком</a:t>
            </a:r>
            <a:r>
              <a:rPr kumimoji="0" lang="ru-RU" altLang="ru-RU" sz="1200" b="1" i="0" u="none" strike="noStrike" cap="none" normalizeH="0" baseline="0" dirty="0">
                <a:ln>
                  <a:noFill/>
                </a:ln>
                <a:solidFill>
                  <a:schemeClr val="tx1"/>
                </a:solidFill>
                <a:effectLst/>
                <a:latin typeface="Arial" panose="020B0604020202020204" pitchFamily="34" charset="0"/>
              </a:rPr>
              <a:t>, установленным соответственно Правительством Российской Федерации, высшим исполнительным органом государственной власти субъекта Российской Федерации, местной администрацией. </a:t>
            </a:r>
          </a:p>
        </p:txBody>
      </p:sp>
    </p:spTree>
    <p:extLst>
      <p:ext uri="{BB962C8B-B14F-4D97-AF65-F5344CB8AC3E}">
        <p14:creationId xmlns:p14="http://schemas.microsoft.com/office/powerpoint/2010/main" val="733860173"/>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внутреннего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647564" y="1159775"/>
            <a:ext cx="7848872" cy="5970865"/>
          </a:xfrm>
          <a:prstGeom prst="rect">
            <a:avLst/>
          </a:prstGeom>
        </p:spPr>
        <p:txBody>
          <a:bodyPr wrap="square">
            <a:spAutoFit/>
          </a:bodyPr>
          <a:lstStyle/>
          <a:p>
            <a:r>
              <a:rPr lang="ru-RU" sz="1400" b="1" dirty="0"/>
              <a:t>Методические рекомендации по осуществлению внутреннего финансового контроля</a:t>
            </a:r>
          </a:p>
          <a:p>
            <a:endParaRPr lang="ru-RU" sz="1400" b="1" dirty="0"/>
          </a:p>
          <a:p>
            <a:r>
              <a:rPr lang="ru-RU" sz="1400" b="1" u="sng" dirty="0"/>
              <a:t>Контрольные действия подразделяются на визуальные, автоматические и сме</a:t>
            </a:r>
            <a:r>
              <a:rPr lang="ru-RU" sz="1400" b="1" dirty="0"/>
              <a:t>шанные.</a:t>
            </a:r>
          </a:p>
          <a:p>
            <a:endParaRPr lang="ru-RU" sz="1400" b="1" dirty="0"/>
          </a:p>
          <a:p>
            <a:r>
              <a:rPr lang="ru-RU" sz="1400" b="1" u="sng" dirty="0"/>
              <a:t>Визуальные</a:t>
            </a:r>
            <a:r>
              <a:rPr lang="ru-RU" sz="1400" b="1" dirty="0"/>
              <a:t> контрольные действия осуществляются </a:t>
            </a:r>
            <a:r>
              <a:rPr lang="ru-RU" sz="1400" b="1" u="sng" dirty="0"/>
              <a:t>путем изучения документов и операций в целях подтверждения законности и (или) эффективности исполнения соответствующих бюджетных процедур.</a:t>
            </a:r>
          </a:p>
          <a:p>
            <a:endParaRPr lang="ru-RU" sz="1400" b="1" dirty="0"/>
          </a:p>
          <a:p>
            <a:r>
              <a:rPr lang="ru-RU" sz="1400" b="1" u="sng" dirty="0"/>
              <a:t>Автоматические</a:t>
            </a:r>
            <a:r>
              <a:rPr lang="ru-RU" sz="1400" b="1" dirty="0"/>
              <a:t> контрольные действия осуществляются </a:t>
            </a:r>
            <a:r>
              <a:rPr lang="ru-RU" sz="1400" b="1" u="sng" dirty="0"/>
              <a:t>с использованием прикладных программных средств автоматизации без участия должностных лиц </a:t>
            </a:r>
            <a:r>
              <a:rPr lang="ru-RU" sz="1400" b="1" dirty="0"/>
              <a:t>(например, автоматическая проверка реквизитов документов, контроль введенных сумм, автоматическая сверка данных).</a:t>
            </a:r>
          </a:p>
          <a:p>
            <a:endParaRPr lang="ru-RU" sz="1400" b="1" dirty="0"/>
          </a:p>
          <a:p>
            <a:r>
              <a:rPr lang="ru-RU" sz="1400" b="1" u="sng" dirty="0"/>
              <a:t>Смешанные</a:t>
            </a:r>
            <a:r>
              <a:rPr lang="ru-RU" sz="1400" b="1" dirty="0"/>
              <a:t> контрольные действия выполняются </a:t>
            </a:r>
            <a:r>
              <a:rPr lang="ru-RU" sz="1400" b="1" u="sng" dirty="0"/>
              <a:t>с использованием прикладных программных средств автоматизации с участием должностных лиц.</a:t>
            </a:r>
          </a:p>
          <a:p>
            <a:endParaRPr lang="ru-RU" sz="1400" b="1" dirty="0"/>
          </a:p>
          <a:p>
            <a:r>
              <a:rPr lang="ru-RU" sz="1600" b="1" u="sng" dirty="0"/>
              <a:t>К способам </a:t>
            </a:r>
            <a:r>
              <a:rPr lang="ru-RU" sz="1400" b="1" dirty="0"/>
              <a:t>проведения контрольных действий относятся:</a:t>
            </a:r>
          </a:p>
          <a:p>
            <a:pPr marL="285750" indent="-285750">
              <a:buFont typeface="Arial" panose="020B0604020202020204" pitchFamily="34" charset="0"/>
              <a:buChar char="•"/>
            </a:pPr>
            <a:r>
              <a:rPr lang="ru-RU" sz="1400" b="1" u="sng" dirty="0"/>
              <a:t>сплошной</a:t>
            </a:r>
            <a:r>
              <a:rPr lang="ru-RU" sz="1400" b="1" dirty="0"/>
              <a:t> способ, при котором контрольные действия осуществляются в отношении каждой операции;</a:t>
            </a:r>
          </a:p>
          <a:p>
            <a:pPr marL="285750" indent="-285750">
              <a:buFont typeface="Arial" panose="020B0604020202020204" pitchFamily="34" charset="0"/>
              <a:buChar char="•"/>
            </a:pPr>
            <a:r>
              <a:rPr lang="ru-RU" sz="1400" b="1" u="sng" dirty="0"/>
              <a:t>выборочный</a:t>
            </a:r>
            <a:r>
              <a:rPr lang="ru-RU" sz="1400" b="1" dirty="0"/>
              <a:t> способ, при котором контрольные действия осуществляются в отношении отдельной операции (группы операций).</a:t>
            </a:r>
          </a:p>
          <a:p>
            <a:endParaRPr lang="ru-RU" sz="1400" b="1" dirty="0"/>
          </a:p>
          <a:p>
            <a:r>
              <a:rPr lang="ru-RU" sz="1400" b="1" dirty="0"/>
              <a:t>При осуществлении внутреннего финансового контроля используются следующие </a:t>
            </a:r>
            <a:r>
              <a:rPr lang="ru-RU" sz="1600" b="1" u="sng" dirty="0"/>
              <a:t>методы </a:t>
            </a:r>
            <a:r>
              <a:rPr lang="ru-RU" sz="1400" b="1" dirty="0"/>
              <a:t>внутреннего финансового контроля - </a:t>
            </a:r>
            <a:r>
              <a:rPr lang="ru-RU" sz="1400" b="1" u="sng" dirty="0"/>
              <a:t>самоконтроль, контроль по уровню подчиненности, смежный контроль и контроль по уровню подведомственности.</a:t>
            </a:r>
          </a:p>
          <a:p>
            <a:endParaRPr lang="ru-RU" sz="1400" b="1" dirty="0"/>
          </a:p>
          <a:p>
            <a:endParaRPr lang="ru-RU" sz="1400" dirty="0"/>
          </a:p>
          <a:p>
            <a:endParaRPr lang="ru-RU" sz="1400" b="1" dirty="0"/>
          </a:p>
        </p:txBody>
      </p:sp>
    </p:spTree>
    <p:extLst>
      <p:ext uri="{BB962C8B-B14F-4D97-AF65-F5344CB8AC3E}">
        <p14:creationId xmlns:p14="http://schemas.microsoft.com/office/powerpoint/2010/main" val="630486159"/>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внутреннего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647564" y="1159775"/>
            <a:ext cx="7848872" cy="5386090"/>
          </a:xfrm>
          <a:prstGeom prst="rect">
            <a:avLst/>
          </a:prstGeom>
        </p:spPr>
        <p:txBody>
          <a:bodyPr wrap="square">
            <a:spAutoFit/>
          </a:bodyPr>
          <a:lstStyle/>
          <a:p>
            <a:r>
              <a:rPr lang="ru-RU" sz="1400" b="1" dirty="0"/>
              <a:t>Методические рекомендации по осуществлению внутреннего финансового контроля</a:t>
            </a:r>
          </a:p>
          <a:p>
            <a:endParaRPr lang="ru-RU" sz="1600" b="1" u="sng" dirty="0"/>
          </a:p>
          <a:p>
            <a:r>
              <a:rPr lang="ru-RU" sz="1600" b="1" u="sng" dirty="0"/>
              <a:t>Самоконтроль </a:t>
            </a:r>
            <a:r>
              <a:rPr lang="ru-RU" sz="1400" b="1" dirty="0"/>
              <a:t>осуществляется </a:t>
            </a:r>
            <a:r>
              <a:rPr lang="ru-RU" sz="1400" b="1" u="sng" dirty="0"/>
              <a:t>сплошным способом </a:t>
            </a:r>
            <a:r>
              <a:rPr lang="ru-RU" sz="1400" b="1" dirty="0"/>
              <a:t>должностным лицом каждого подразделения главного администратора (администратора) бюджетных средств </a:t>
            </a:r>
            <a:r>
              <a:rPr lang="ru-RU" sz="1400" b="1" u="sng" dirty="0"/>
              <a:t>путем проведения проверки каждой выполняемой им операции на соответствие требованиям нормативных правовых актов,</a:t>
            </a:r>
            <a:r>
              <a:rPr lang="ru-RU" sz="1400" b="1" dirty="0"/>
              <a:t> регулирующих бюджетные правоотношения, правовых актов главного администратора (администратора) бюджетных средств, а </a:t>
            </a:r>
            <a:r>
              <a:rPr lang="ru-RU" sz="1400" b="1" u="sng" dirty="0"/>
              <a:t>также путем оценки причин, негативно влияющих на совершение операции.</a:t>
            </a:r>
          </a:p>
          <a:p>
            <a:endParaRPr lang="ru-RU" sz="1400" b="1" dirty="0"/>
          </a:p>
          <a:p>
            <a:r>
              <a:rPr lang="ru-RU" sz="1600" b="1" u="sng" dirty="0"/>
              <a:t>Контроль по уровню подчиненности </a:t>
            </a:r>
            <a:r>
              <a:rPr lang="ru-RU" sz="1400" b="1" dirty="0"/>
              <a:t>осуществляется руководителем (заместителем руководителя) и (или) руководителем подразделения главного администратора (администратора) бюджетных средств (иным уполномоченным лицом</a:t>
            </a:r>
            <a:r>
              <a:rPr lang="ru-RU" sz="1400" b="1" u="sng" dirty="0"/>
              <a:t>) путем подтверждения (согласования) операций, осуществляемых подчиненными должностными лицами, сплошным способом или путем проведения проверки в отношении отдельных операций (группы операций) выборочным способом.</a:t>
            </a:r>
          </a:p>
          <a:p>
            <a:endParaRPr lang="ru-RU" sz="1400" b="1" dirty="0"/>
          </a:p>
          <a:p>
            <a:r>
              <a:rPr lang="ru-RU" sz="1600" b="1" u="sng" dirty="0"/>
              <a:t>Смежный контроль </a:t>
            </a:r>
            <a:r>
              <a:rPr lang="ru-RU" sz="1400" b="1" dirty="0"/>
              <a:t>осуществляется сплошным и (или) выборочным способом руководителем подразделения главного администратора (администратора) бюджетных средств (иным уполномоченным лицом) </a:t>
            </a:r>
            <a:r>
              <a:rPr lang="ru-RU" sz="1400" b="1" u="sng" dirty="0"/>
              <a:t>путем согласования (подтверждения) операций (действий по формированию документов, необходимых для выполнения внутренних бюджетных процедур), осуществляемых должностными лицами </a:t>
            </a:r>
            <a:r>
              <a:rPr lang="ru-RU" sz="1600" b="1" u="sng" dirty="0"/>
              <a:t>других структурных подразделений </a:t>
            </a:r>
            <a:r>
              <a:rPr lang="ru-RU" sz="1400" b="1" u="sng" dirty="0"/>
              <a:t>главного администратора (администратора) бюджетных средств</a:t>
            </a:r>
            <a:r>
              <a:rPr lang="ru-RU" sz="1400" b="1" dirty="0"/>
              <a:t>.</a:t>
            </a:r>
          </a:p>
          <a:p>
            <a:endParaRPr lang="ru-RU" sz="1400" dirty="0"/>
          </a:p>
          <a:p>
            <a:endParaRPr lang="ru-RU" sz="1400" b="1" dirty="0"/>
          </a:p>
        </p:txBody>
      </p:sp>
    </p:spTree>
    <p:extLst>
      <p:ext uri="{BB962C8B-B14F-4D97-AF65-F5344CB8AC3E}">
        <p14:creationId xmlns:p14="http://schemas.microsoft.com/office/powerpoint/2010/main" val="2592232202"/>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внутреннего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647564" y="1159775"/>
            <a:ext cx="7848872" cy="5355312"/>
          </a:xfrm>
          <a:prstGeom prst="rect">
            <a:avLst/>
          </a:prstGeom>
        </p:spPr>
        <p:txBody>
          <a:bodyPr wrap="square">
            <a:spAutoFit/>
          </a:bodyPr>
          <a:lstStyle/>
          <a:p>
            <a:r>
              <a:rPr lang="ru-RU" sz="1500" b="1" dirty="0"/>
              <a:t>Методические рекомендации по осуществлению внутреннего финансового контроля</a:t>
            </a:r>
          </a:p>
          <a:p>
            <a:endParaRPr lang="ru-RU" sz="1500" b="1" u="sng" dirty="0"/>
          </a:p>
          <a:p>
            <a:r>
              <a:rPr lang="ru-RU" b="1" u="sng" dirty="0"/>
              <a:t>Контроль по уровню подведомственности </a:t>
            </a:r>
            <a:r>
              <a:rPr lang="ru-RU" sz="1500" b="1" dirty="0"/>
              <a:t>осуществляется в целях реализации бюджетных полномочий главным администратором (администратором) бюджетных средств </a:t>
            </a:r>
            <a:r>
              <a:rPr lang="ru-RU" sz="1500" b="1" u="sng" dirty="0"/>
              <a:t>сплошным и (или) выборочным способом этим главным администратором </a:t>
            </a:r>
            <a:r>
              <a:rPr lang="ru-RU" sz="1500" b="1" dirty="0"/>
              <a:t>(администратором) бюджетных средств в отношении процедур и операций, </a:t>
            </a:r>
            <a:r>
              <a:rPr lang="ru-RU" sz="1500" b="1" u="sng" dirty="0"/>
              <a:t>совершенных подведомственными распорядителями и получателями </a:t>
            </a:r>
            <a:r>
              <a:rPr lang="ru-RU" sz="1500" b="1" dirty="0"/>
              <a:t>бюджетных средств, администраторами доходов бюджета и администраторами источников финансирования дефицита бюджета, </a:t>
            </a:r>
          </a:p>
          <a:p>
            <a:endParaRPr lang="ru-RU" sz="1500" b="1" dirty="0"/>
          </a:p>
          <a:p>
            <a:pPr marL="285750" indent="-285750">
              <a:buFont typeface="Arial" panose="020B0604020202020204" pitchFamily="34" charset="0"/>
              <a:buChar char="•"/>
            </a:pPr>
            <a:r>
              <a:rPr lang="ru-RU" sz="1500" b="1" u="sng" dirty="0"/>
              <a:t>путем проведения проверок, направленных на установление соответствия </a:t>
            </a:r>
            <a:r>
              <a:rPr lang="ru-RU" sz="1500" b="1" dirty="0"/>
              <a:t>представленных документов требованиям нормативных правовых актов Российской Федерации, регулирующих бюджетные правоотношения, внутренним стандартам и процедурам, </a:t>
            </a:r>
          </a:p>
          <a:p>
            <a:pPr marL="285750" indent="-285750">
              <a:buFont typeface="Arial" panose="020B0604020202020204" pitchFamily="34" charset="0"/>
              <a:buChar char="•"/>
            </a:pPr>
            <a:endParaRPr lang="ru-RU" sz="1500" b="1" u="sng" dirty="0"/>
          </a:p>
          <a:p>
            <a:pPr marL="285750" indent="-285750">
              <a:buFont typeface="Arial" panose="020B0604020202020204" pitchFamily="34" charset="0"/>
              <a:buChar char="•"/>
            </a:pPr>
            <a:r>
              <a:rPr lang="ru-RU" sz="1500" b="1" u="sng" dirty="0"/>
              <a:t>и путем сбора (запроса), анализа и оценки </a:t>
            </a:r>
            <a:r>
              <a:rPr lang="ru-RU" sz="1500" b="1" dirty="0"/>
              <a:t>главным администратором (администратором) бюджетных средств информации об организации и результатах выполнения внутренних бюджетных процедур подведомственными администраторами бюджетных средств и получателями бюджетных средств (далее - </a:t>
            </a:r>
            <a:r>
              <a:rPr lang="ru-RU" sz="1500" b="1" u="sng" dirty="0"/>
              <a:t>мониторинг</a:t>
            </a:r>
            <a:r>
              <a:rPr lang="ru-RU" sz="1500" b="1" dirty="0"/>
              <a:t>).</a:t>
            </a:r>
          </a:p>
          <a:p>
            <a:endParaRPr lang="ru-RU" sz="1400" b="1" dirty="0"/>
          </a:p>
          <a:p>
            <a:endParaRPr lang="ru-RU" sz="1400" dirty="0"/>
          </a:p>
          <a:p>
            <a:endParaRPr lang="ru-RU" sz="1400" b="1" dirty="0"/>
          </a:p>
        </p:txBody>
      </p:sp>
    </p:spTree>
    <p:extLst>
      <p:ext uri="{BB962C8B-B14F-4D97-AF65-F5344CB8AC3E}">
        <p14:creationId xmlns:p14="http://schemas.microsoft.com/office/powerpoint/2010/main" val="1727924879"/>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внутреннего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647564" y="980728"/>
            <a:ext cx="7848872" cy="5847755"/>
          </a:xfrm>
          <a:prstGeom prst="rect">
            <a:avLst/>
          </a:prstGeom>
        </p:spPr>
        <p:txBody>
          <a:bodyPr wrap="square">
            <a:spAutoFit/>
          </a:bodyPr>
          <a:lstStyle/>
          <a:p>
            <a:r>
              <a:rPr lang="ru-RU" sz="1400" b="1" dirty="0"/>
              <a:t>Методические рекомендации по осуществлению внутреннего финансового контроля</a:t>
            </a:r>
          </a:p>
          <a:p>
            <a:endParaRPr lang="ru-RU" sz="1400" b="1" dirty="0"/>
          </a:p>
          <a:p>
            <a:r>
              <a:rPr lang="ru-RU" sz="1400" b="1" dirty="0"/>
              <a:t>Внутренний финансовый контроль главного администратора (администратора) бюджетных средств осуществляется </a:t>
            </a:r>
            <a:r>
              <a:rPr lang="ru-RU" sz="1400" b="1" u="sng" dirty="0"/>
              <a:t>в соответствии с утвержденной </a:t>
            </a:r>
            <a:r>
              <a:rPr lang="ru-RU" b="1" u="sng" dirty="0"/>
              <a:t>картой </a:t>
            </a:r>
            <a:r>
              <a:rPr lang="ru-RU" sz="1400" b="1" u="sng" dirty="0"/>
              <a:t>внутреннего финансового контроля.</a:t>
            </a:r>
          </a:p>
          <a:p>
            <a:endParaRPr lang="ru-RU" sz="1400" b="1" dirty="0"/>
          </a:p>
          <a:p>
            <a:r>
              <a:rPr lang="ru-RU" sz="1400" b="1" dirty="0"/>
              <a:t>Карта внутреннего финансового контроля</a:t>
            </a:r>
            <a:r>
              <a:rPr lang="ru-RU" sz="1500" b="1" dirty="0"/>
              <a:t> </a:t>
            </a:r>
            <a:r>
              <a:rPr lang="ru-RU" sz="1500" b="1" u="sng" dirty="0"/>
              <a:t>является подготовительным к проведению внутреннего финансового контроля документом</a:t>
            </a:r>
            <a:r>
              <a:rPr lang="ru-RU" sz="1400" b="1" dirty="0"/>
              <a:t>, содержащим по каждой отражаемой в нем операции:</a:t>
            </a:r>
          </a:p>
          <a:p>
            <a:pPr marL="285750" indent="-285750">
              <a:buFont typeface="Arial" panose="020B0604020202020204" pitchFamily="34" charset="0"/>
              <a:buChar char="•"/>
            </a:pPr>
            <a:r>
              <a:rPr lang="ru-RU" sz="1400" b="1" dirty="0"/>
              <a:t>данные о должностном лице, </a:t>
            </a:r>
            <a:r>
              <a:rPr lang="ru-RU" sz="1400" b="1" u="sng" dirty="0"/>
              <a:t>ответственном за выполнение операции, сроках и (или) периодичности выполнения операции</a:t>
            </a:r>
            <a:r>
              <a:rPr lang="ru-RU" sz="1400" b="1" dirty="0"/>
              <a:t>, </a:t>
            </a:r>
          </a:p>
          <a:p>
            <a:pPr marL="285750" indent="-285750">
              <a:buFont typeface="Arial" panose="020B0604020202020204" pitchFamily="34" charset="0"/>
              <a:buChar char="•"/>
            </a:pPr>
            <a:r>
              <a:rPr lang="ru-RU" sz="1400" b="1" dirty="0"/>
              <a:t>должностных лицах, </a:t>
            </a:r>
            <a:r>
              <a:rPr lang="ru-RU" sz="1400" b="1" u="sng" dirty="0"/>
              <a:t>осуществляющих контрольные действия в ходе самоконтроля, смежного контроля и контроля по уровню подчиненности (подведомственности), периодичности, способа проведения контрольных действий</a:t>
            </a:r>
            <a:r>
              <a:rPr lang="ru-RU" sz="1400" b="1" dirty="0"/>
              <a:t>, а также иных необходимых данных. </a:t>
            </a:r>
          </a:p>
          <a:p>
            <a:endParaRPr lang="ru-RU" sz="1400" b="1" dirty="0"/>
          </a:p>
          <a:p>
            <a:r>
              <a:rPr lang="ru-RU" sz="1400" b="1" dirty="0"/>
              <a:t>Карта внутреннего финансового контроля </a:t>
            </a:r>
            <a:r>
              <a:rPr lang="ru-RU" sz="1600" b="1" u="sng" dirty="0"/>
              <a:t>должна охватывать все внутренние бюджетные процедуры, за результаты которых отвечает соответствующее подразделение.</a:t>
            </a:r>
          </a:p>
          <a:p>
            <a:endParaRPr lang="ru-RU" sz="1400" b="1" dirty="0"/>
          </a:p>
          <a:p>
            <a:r>
              <a:rPr lang="ru-RU" sz="1400" b="1" dirty="0"/>
              <a:t>Данные о </a:t>
            </a:r>
            <a:r>
              <a:rPr lang="ru-RU" sz="1400" b="1" u="sng" dirty="0"/>
              <a:t>выявленных</a:t>
            </a:r>
            <a:r>
              <a:rPr lang="ru-RU" sz="1400" b="1" dirty="0"/>
              <a:t> в ходе внутреннего финансового контроля </a:t>
            </a:r>
            <a:r>
              <a:rPr lang="ru-RU" sz="1400" b="1" u="sng" dirty="0"/>
              <a:t>недостатках и (или) нарушениях </a:t>
            </a:r>
            <a:r>
              <a:rPr lang="ru-RU" sz="1400" b="1" dirty="0"/>
              <a:t>при исполнении внутренних бюджетных процедур, </a:t>
            </a:r>
            <a:r>
              <a:rPr lang="ru-RU" sz="1400" b="1" u="sng" dirty="0"/>
              <a:t>сведения об источниках бюджетных рисков </a:t>
            </a:r>
            <a:r>
              <a:rPr lang="ru-RU" sz="1400" b="1" dirty="0"/>
              <a:t>и о предлагаемых (реализованных) </a:t>
            </a:r>
            <a:r>
              <a:rPr lang="ru-RU" sz="1400" b="1" u="sng" dirty="0"/>
              <a:t>мерах по их устранению </a:t>
            </a:r>
            <a:r>
              <a:rPr lang="ru-RU" sz="1400" b="1" dirty="0"/>
              <a:t>(далее - результаты внутреннего финансового контроля) </a:t>
            </a:r>
            <a:r>
              <a:rPr lang="ru-RU" sz="1400" b="1" u="sng" dirty="0"/>
              <a:t>отражаются в регистрах (журналах) внутреннего финансового контроля и в отчетности о результатах внутреннего финансового контроля.</a:t>
            </a:r>
          </a:p>
          <a:p>
            <a:endParaRPr lang="ru-RU" sz="1400" b="1" dirty="0"/>
          </a:p>
          <a:p>
            <a:endParaRPr lang="ru-RU" sz="1400" dirty="0"/>
          </a:p>
          <a:p>
            <a:endParaRPr lang="ru-RU" sz="1400" b="1" dirty="0"/>
          </a:p>
        </p:txBody>
      </p:sp>
    </p:spTree>
    <p:extLst>
      <p:ext uri="{BB962C8B-B14F-4D97-AF65-F5344CB8AC3E}">
        <p14:creationId xmlns:p14="http://schemas.microsoft.com/office/powerpoint/2010/main" val="3031923816"/>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внутреннего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647564" y="1159775"/>
            <a:ext cx="8172908" cy="5370701"/>
          </a:xfrm>
          <a:prstGeom prst="rect">
            <a:avLst/>
          </a:prstGeom>
        </p:spPr>
        <p:txBody>
          <a:bodyPr wrap="square">
            <a:spAutoFit/>
          </a:bodyPr>
          <a:lstStyle/>
          <a:p>
            <a:r>
              <a:rPr lang="ru-RU" sz="1400" b="1" dirty="0"/>
              <a:t>Методические рекомендации по осуществлению внутреннего финансового контроля</a:t>
            </a:r>
          </a:p>
          <a:p>
            <a:endParaRPr lang="ru-RU" sz="1400" b="1" dirty="0"/>
          </a:p>
          <a:p>
            <a:r>
              <a:rPr lang="ru-RU" sz="1500" b="1" u="sng" dirty="0"/>
              <a:t>Руководитель</a:t>
            </a:r>
            <a:r>
              <a:rPr lang="ru-RU" sz="1500" b="1" dirty="0"/>
              <a:t> (заместитель руководителя) </a:t>
            </a:r>
            <a:r>
              <a:rPr lang="ru-RU" sz="1500" b="1" u="sng" dirty="0"/>
              <a:t>главного администратора </a:t>
            </a:r>
            <a:r>
              <a:rPr lang="ru-RU" sz="1500" b="1" dirty="0"/>
              <a:t>(администратора) бюджетных средств, в целях оценки эффективности осуществления внутреннего финансового контроля, </a:t>
            </a:r>
            <a:r>
              <a:rPr lang="ru-RU" sz="1500" b="1" u="sng" dirty="0"/>
              <a:t>вправе поручить подразделению (должностному лицу) осуществлять анализ результатов внутреннего финансового контроля</a:t>
            </a:r>
            <a:r>
              <a:rPr lang="ru-RU" sz="1500" b="1" dirty="0"/>
              <a:t>.</a:t>
            </a:r>
          </a:p>
          <a:p>
            <a:endParaRPr lang="ru-RU" sz="1500" b="1" dirty="0"/>
          </a:p>
          <a:p>
            <a:r>
              <a:rPr lang="ru-RU" sz="1500" b="1" dirty="0"/>
              <a:t>По итогам рассмотрения проведенного анализа указанных результатов руководителем (заместителем руководителя) главного администратора (администратора) бюджетных средств </a:t>
            </a:r>
            <a:r>
              <a:rPr lang="ru-RU" sz="1500" b="1" u="sng" dirty="0"/>
              <a:t>принимаются решения с указанием сроков их выполнения</a:t>
            </a:r>
            <a:r>
              <a:rPr lang="ru-RU" sz="1500" b="1" dirty="0"/>
              <a:t>, направленные на:</a:t>
            </a:r>
          </a:p>
          <a:p>
            <a:endParaRPr lang="ru-RU" sz="1500" b="1" dirty="0"/>
          </a:p>
          <a:p>
            <a:pPr marL="285750" indent="-285750">
              <a:buFont typeface="Arial" panose="020B0604020202020204" pitchFamily="34" charset="0"/>
              <a:buChar char="•"/>
            </a:pPr>
            <a:r>
              <a:rPr lang="ru-RU" sz="1500" b="1" dirty="0"/>
              <a:t>обеспечение </a:t>
            </a:r>
            <a:r>
              <a:rPr lang="ru-RU" sz="1500" b="1" u="sng" dirty="0"/>
              <a:t>применения эффективных автоматических контрольных действий </a:t>
            </a:r>
            <a:r>
              <a:rPr lang="ru-RU" sz="1500" b="1" dirty="0"/>
              <a:t>в отношении отдельных операций и (или) устранение недостатков используемых прикладных программных средств автоматизации контрольных действий, а также на исключение неэффективных автоматических контрольных действий;</a:t>
            </a:r>
          </a:p>
          <a:p>
            <a:pPr marL="285750" indent="-285750">
              <a:buFont typeface="Arial" panose="020B0604020202020204" pitchFamily="34" charset="0"/>
              <a:buChar char="•"/>
            </a:pPr>
            <a:endParaRPr lang="ru-RU" sz="1500" b="1" dirty="0"/>
          </a:p>
          <a:p>
            <a:pPr marL="285750" indent="-285750">
              <a:buFont typeface="Arial" panose="020B0604020202020204" pitchFamily="34" charset="0"/>
              <a:buChar char="•"/>
            </a:pPr>
            <a:r>
              <a:rPr lang="ru-RU" sz="1500" b="1" u="sng" dirty="0"/>
              <a:t>изменение карт </a:t>
            </a:r>
            <a:r>
              <a:rPr lang="ru-RU" sz="1500" b="1" dirty="0"/>
              <a:t>внутреннего финансового контроля в целях увеличения способности процедур внутреннего финансового контроля снижать бюджетные риски;</a:t>
            </a:r>
          </a:p>
          <a:p>
            <a:pPr marL="285750" indent="-285750">
              <a:buFont typeface="Arial" panose="020B0604020202020204" pitchFamily="34" charset="0"/>
              <a:buChar char="•"/>
            </a:pPr>
            <a:endParaRPr lang="ru-RU" sz="1500" b="1" dirty="0"/>
          </a:p>
          <a:p>
            <a:pPr marL="285750" indent="-285750">
              <a:buFont typeface="Arial" panose="020B0604020202020204" pitchFamily="34" charset="0"/>
              <a:buChar char="•"/>
            </a:pPr>
            <a:r>
              <a:rPr lang="ru-RU" sz="1500" b="1" u="sng" dirty="0"/>
              <a:t>актуализацию системы формуляров, реестров и классификаторов </a:t>
            </a:r>
            <a:r>
              <a:rPr lang="ru-RU" sz="1500" b="1" dirty="0"/>
              <a:t>как совокупности структурированных документов, позволяющих отразить унифицированные операции в процессе осуществления бюджетных полномочий главного администратора (администратора) бюджетных средств;</a:t>
            </a:r>
          </a:p>
        </p:txBody>
      </p:sp>
    </p:spTree>
    <p:extLst>
      <p:ext uri="{BB962C8B-B14F-4D97-AF65-F5344CB8AC3E}">
        <p14:creationId xmlns:p14="http://schemas.microsoft.com/office/powerpoint/2010/main" val="1408661659"/>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внутреннего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449542" y="832720"/>
            <a:ext cx="8244916" cy="5832366"/>
          </a:xfrm>
          <a:prstGeom prst="rect">
            <a:avLst/>
          </a:prstGeom>
        </p:spPr>
        <p:txBody>
          <a:bodyPr wrap="square">
            <a:spAutoFit/>
          </a:bodyPr>
          <a:lstStyle/>
          <a:p>
            <a:r>
              <a:rPr lang="ru-RU" sz="1400" b="1" dirty="0"/>
              <a:t>Методические рекомендации по осуществлению внутреннего финансового контроля</a:t>
            </a:r>
          </a:p>
          <a:p>
            <a:endParaRPr lang="ru-RU" sz="1400" b="1" dirty="0"/>
          </a:p>
          <a:p>
            <a:r>
              <a:rPr lang="ru-RU" sz="1500" b="1" dirty="0"/>
              <a:t>По итогам рассмотрения проведенного анализа ….  </a:t>
            </a:r>
            <a:r>
              <a:rPr lang="ru-RU" sz="1500" b="1" u="sng" dirty="0"/>
              <a:t>принимаются решения с указанием сроков их выполнения</a:t>
            </a:r>
            <a:r>
              <a:rPr lang="ru-RU" sz="1500" b="1" dirty="0"/>
              <a:t>, направленные на:</a:t>
            </a:r>
          </a:p>
          <a:p>
            <a:endParaRPr lang="ru-RU" sz="1500" b="1" dirty="0"/>
          </a:p>
          <a:p>
            <a:pPr marL="285750" indent="-285750">
              <a:buFont typeface="Arial" panose="020B0604020202020204" pitchFamily="34" charset="0"/>
              <a:buChar char="•"/>
            </a:pPr>
            <a:r>
              <a:rPr lang="ru-RU" sz="1500" b="1" u="sng" dirty="0"/>
              <a:t>уточнение прав доступа пользователей к базам данных, вводу и выводу информации из автоматизированных информационных систем</a:t>
            </a:r>
            <a:r>
              <a:rPr lang="ru-RU" sz="1500" b="1" dirty="0"/>
              <a:t>, обеспечивающих осуществление бюджетных полномочий, а также регламента взаимодействия пользователей с информационными ресурсами;</a:t>
            </a:r>
          </a:p>
          <a:p>
            <a:pPr marL="285750" indent="-285750">
              <a:buFont typeface="Arial" panose="020B0604020202020204" pitchFamily="34" charset="0"/>
              <a:buChar char="•"/>
            </a:pPr>
            <a:endParaRPr lang="ru-RU" sz="1500" b="1" dirty="0"/>
          </a:p>
          <a:p>
            <a:pPr marL="285750" indent="-285750">
              <a:buFont typeface="Arial" panose="020B0604020202020204" pitchFamily="34" charset="0"/>
              <a:buChar char="•"/>
            </a:pPr>
            <a:r>
              <a:rPr lang="ru-RU" sz="1500" b="1" u="sng" dirty="0"/>
              <a:t>изменение правовых актов </a:t>
            </a:r>
            <a:r>
              <a:rPr lang="ru-RU" sz="1500" b="1" dirty="0"/>
              <a:t>главного администратора (администратора) бюджетных средств, в том числе </a:t>
            </a:r>
            <a:r>
              <a:rPr lang="ru-RU" sz="1500" b="1" u="sng" dirty="0"/>
              <a:t>в части установления (уточнения) нормативов (критериев) в сфере регулирования процедур обоснования бюджетных ассигнований, закупок товаров, работ, услуг для обеспечения государственных (муниципальных) нужд и управления активами в целях повышения эффективности использования бюджетных средств</a:t>
            </a:r>
            <a:r>
              <a:rPr lang="ru-RU" sz="1500" b="1" dirty="0"/>
              <a:t>, а </a:t>
            </a:r>
            <a:r>
              <a:rPr lang="ru-RU" sz="1500" b="1" u="sng" dirty="0"/>
              <a:t>также актов, устанавливающих учетную политику;</a:t>
            </a:r>
          </a:p>
          <a:p>
            <a:pPr marL="285750" indent="-285750">
              <a:buFont typeface="Arial" panose="020B0604020202020204" pitchFamily="34" charset="0"/>
              <a:buChar char="•"/>
            </a:pPr>
            <a:endParaRPr lang="ru-RU" sz="1500" b="1" dirty="0"/>
          </a:p>
          <a:p>
            <a:pPr marL="285750" indent="-285750">
              <a:buFont typeface="Arial" panose="020B0604020202020204" pitchFamily="34" charset="0"/>
              <a:buChar char="•"/>
            </a:pPr>
            <a:r>
              <a:rPr lang="ru-RU" sz="1500" b="1" u="sng" dirty="0"/>
              <a:t>уточнение прав по формированию финансовых и первичных учетных документов, а также прав доступа к записям в регистры бюджетного учета;</a:t>
            </a:r>
          </a:p>
          <a:p>
            <a:pPr marL="285750" indent="-285750">
              <a:buFont typeface="Arial" panose="020B0604020202020204" pitchFamily="34" charset="0"/>
              <a:buChar char="•"/>
            </a:pPr>
            <a:endParaRPr lang="ru-RU" sz="1500" b="1" u="sng" dirty="0"/>
          </a:p>
          <a:p>
            <a:pPr marL="285750" indent="-285750">
              <a:buFont typeface="Arial" panose="020B0604020202020204" pitchFamily="34" charset="0"/>
              <a:buChar char="•"/>
            </a:pPr>
            <a:r>
              <a:rPr lang="ru-RU" sz="1500" b="1" u="sng" dirty="0"/>
              <a:t>устранение конфликта интересов </a:t>
            </a:r>
            <a:r>
              <a:rPr lang="ru-RU" sz="1500" b="1" dirty="0"/>
              <a:t>у должностных лиц, осуществляющих внутренние бюджетные процедуры;</a:t>
            </a:r>
          </a:p>
          <a:p>
            <a:pPr marL="285750" indent="-285750">
              <a:buFont typeface="Arial" panose="020B0604020202020204" pitchFamily="34" charset="0"/>
              <a:buChar char="•"/>
            </a:pPr>
            <a:endParaRPr lang="ru-RU" sz="1500" b="1" dirty="0"/>
          </a:p>
          <a:p>
            <a:pPr marL="285750" indent="-285750">
              <a:buFont typeface="Arial" panose="020B0604020202020204" pitchFamily="34" charset="0"/>
              <a:buChar char="•"/>
            </a:pPr>
            <a:r>
              <a:rPr lang="ru-RU" sz="1500" b="1" u="sng" dirty="0"/>
              <a:t>применение материальной и (или) дисциплинарной ответственности к виновным должностным лицам</a:t>
            </a:r>
            <a:r>
              <a:rPr lang="ru-RU" sz="1500" b="1" dirty="0"/>
              <a:t>;</a:t>
            </a:r>
          </a:p>
        </p:txBody>
      </p:sp>
    </p:spTree>
    <p:extLst>
      <p:ext uri="{BB962C8B-B14F-4D97-AF65-F5344CB8AC3E}">
        <p14:creationId xmlns:p14="http://schemas.microsoft.com/office/powerpoint/2010/main" val="3765145438"/>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внутреннего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647564" y="1159775"/>
            <a:ext cx="7848872" cy="5324535"/>
          </a:xfrm>
          <a:prstGeom prst="rect">
            <a:avLst/>
          </a:prstGeom>
        </p:spPr>
        <p:txBody>
          <a:bodyPr wrap="square">
            <a:spAutoFit/>
          </a:bodyPr>
          <a:lstStyle/>
          <a:p>
            <a:r>
              <a:rPr lang="ru-RU" sz="1400" b="1" dirty="0"/>
              <a:t>Методические рекомендации по осуществлению внутреннего финансового контроля</a:t>
            </a:r>
          </a:p>
          <a:p>
            <a:endParaRPr lang="ru-RU" sz="1400" b="1" dirty="0"/>
          </a:p>
          <a:p>
            <a:r>
              <a:rPr lang="ru-RU" sz="1500" b="1" dirty="0"/>
              <a:t>По итогам рассмотрения проведенного анализа…</a:t>
            </a:r>
            <a:r>
              <a:rPr lang="ru-RU" sz="1500" b="1" u="sng" dirty="0"/>
              <a:t>принимаются решения с указанием сроков их выполнения</a:t>
            </a:r>
            <a:r>
              <a:rPr lang="ru-RU" sz="1500" b="1" dirty="0"/>
              <a:t>, направленные на:</a:t>
            </a:r>
          </a:p>
          <a:p>
            <a:endParaRPr lang="ru-RU" sz="1500" b="1" dirty="0"/>
          </a:p>
          <a:p>
            <a:pPr marL="285750" indent="-285750">
              <a:buFont typeface="Arial" panose="020B0604020202020204" pitchFamily="34" charset="0"/>
              <a:buChar char="•"/>
            </a:pPr>
            <a:r>
              <a:rPr lang="ru-RU" sz="1500" b="1" u="sng" dirty="0"/>
              <a:t>ведение эффективной кадровой политики </a:t>
            </a:r>
            <a:r>
              <a:rPr lang="ru-RU" sz="1500" b="1" dirty="0"/>
              <a:t>в отношении структурных подразделений главного администратора (администратора) бюджетных средств и руководителей подведомственных получателей бюджетных средств, </a:t>
            </a:r>
            <a:r>
              <a:rPr lang="ru-RU" sz="1500" b="1" u="sng" dirty="0"/>
              <a:t>выражающейся в совершенствовании процедуры аттестации и использовании ее результатов при принятии кадровых решений, формировании и поддержании кадрового резерва, продвижении наиболее опытных и квалифицированных сотрудников, обеспечении соответствия распределения стимулирующих выплат результатам деятельности сотрудников, создании системы взаимозаменяемости сотрудников, а также введение механизмов кураторства и наставничества</a:t>
            </a:r>
            <a:r>
              <a:rPr lang="ru-RU" sz="1500" b="1" dirty="0"/>
              <a:t>, …</a:t>
            </a:r>
          </a:p>
          <a:p>
            <a:pPr marL="285750" indent="-285750">
              <a:buFont typeface="Arial" panose="020B0604020202020204" pitchFamily="34" charset="0"/>
              <a:buChar char="•"/>
            </a:pPr>
            <a:endParaRPr lang="ru-RU" sz="1500" b="1" dirty="0"/>
          </a:p>
          <a:p>
            <a:pPr marL="285750" indent="-285750">
              <a:buFont typeface="Arial" panose="020B0604020202020204" pitchFamily="34" charset="0"/>
              <a:buChar char="•"/>
            </a:pPr>
            <a:r>
              <a:rPr lang="ru-RU" sz="1500" b="1" u="sng" dirty="0"/>
              <a:t>установление требований к доведению до сотрудников главного </a:t>
            </a:r>
            <a:r>
              <a:rPr lang="ru-RU" sz="1500" b="1" dirty="0"/>
              <a:t>администратора (администратора) бюджетных средств </a:t>
            </a:r>
            <a:r>
              <a:rPr lang="ru-RU" sz="1500" b="1" u="sng" dirty="0"/>
              <a:t>информации</a:t>
            </a:r>
            <a:r>
              <a:rPr lang="ru-RU" sz="1500" b="1" dirty="0"/>
              <a:t>, необходимой для правомерного выполнения внутренних бюджетных процедур и выполнения мероприятий, направленных на повышение экономности и результативности использования бюджетных средств.</a:t>
            </a:r>
          </a:p>
          <a:p>
            <a:pPr marL="285750" indent="-285750">
              <a:buFont typeface="Arial" panose="020B0604020202020204" pitchFamily="34" charset="0"/>
              <a:buChar char="•"/>
            </a:pPr>
            <a:endParaRPr lang="ru-RU" sz="1400" b="1" dirty="0"/>
          </a:p>
          <a:p>
            <a:endParaRPr lang="ru-RU" sz="1400" dirty="0"/>
          </a:p>
          <a:p>
            <a:endParaRPr lang="ru-RU" sz="1400" b="1" dirty="0"/>
          </a:p>
        </p:txBody>
      </p:sp>
    </p:spTree>
    <p:extLst>
      <p:ext uri="{BB962C8B-B14F-4D97-AF65-F5344CB8AC3E}">
        <p14:creationId xmlns:p14="http://schemas.microsoft.com/office/powerpoint/2010/main" val="3877119949"/>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внутреннего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647564" y="1159775"/>
            <a:ext cx="7848872" cy="5155257"/>
          </a:xfrm>
          <a:prstGeom prst="rect">
            <a:avLst/>
          </a:prstGeom>
        </p:spPr>
        <p:txBody>
          <a:bodyPr wrap="square">
            <a:spAutoFit/>
          </a:bodyPr>
          <a:lstStyle/>
          <a:p>
            <a:r>
              <a:rPr lang="ru-RU" sz="1500" b="1" dirty="0"/>
              <a:t>Методические рекомендации по осуществлению внутреннего финансового контроля</a:t>
            </a:r>
          </a:p>
          <a:p>
            <a:endParaRPr lang="ru-RU" sz="1500" b="1" dirty="0"/>
          </a:p>
          <a:p>
            <a:r>
              <a:rPr lang="ru-RU" sz="1500" b="1" dirty="0"/>
              <a:t>Рекомендации по составлению, утверждению и ведению карты внутреннего финансового контроля</a:t>
            </a:r>
          </a:p>
          <a:p>
            <a:r>
              <a:rPr lang="ru-RU" sz="1500" b="1" dirty="0"/>
              <a:t> </a:t>
            </a:r>
            <a:endParaRPr lang="ru-RU" sz="1500" b="1" u="sng" dirty="0"/>
          </a:p>
          <a:p>
            <a:r>
              <a:rPr lang="ru-RU" sz="1500" b="1" u="sng" dirty="0"/>
              <a:t>Карты внутреннего финансового контроля составляются в подразделениях, ответственных за результаты выполнения внутренних бюджетных процедур.</a:t>
            </a:r>
          </a:p>
          <a:p>
            <a:endParaRPr lang="ru-RU" sz="1500" b="1" dirty="0"/>
          </a:p>
          <a:p>
            <a:r>
              <a:rPr lang="ru-RU" sz="1500" b="1" dirty="0"/>
              <a:t>Под результатом выполнения внутренней бюджетной процедуры </a:t>
            </a:r>
            <a:r>
              <a:rPr lang="ru-RU" sz="1500" b="1" u="sng" dirty="0"/>
              <a:t>понимается сформированный документ</a:t>
            </a:r>
            <a:r>
              <a:rPr lang="ru-RU" sz="1500" b="1" dirty="0"/>
              <a:t>, </a:t>
            </a:r>
            <a:r>
              <a:rPr lang="ru-RU" sz="1500" b="1" u="sng" dirty="0"/>
              <a:t>необходимый для реализации бюджетного полномочия главного администратора (администратора) бюджетных средств</a:t>
            </a:r>
            <a:r>
              <a:rPr lang="ru-RU" sz="1500" b="1" dirty="0"/>
              <a:t>, составленный в соответствии с требованиями нормативных правовых актов, регулирующих бюджетные правоотношения, правовых актов главного администратора (администратора) бюджетных средств.</a:t>
            </a:r>
          </a:p>
          <a:p>
            <a:endParaRPr lang="ru-RU" sz="1500" b="1" dirty="0"/>
          </a:p>
          <a:p>
            <a:r>
              <a:rPr lang="ru-RU" sz="1500" b="1" dirty="0"/>
              <a:t> К таким документам, например, относятся: </a:t>
            </a:r>
          </a:p>
          <a:p>
            <a:pPr marL="285750" indent="-285750">
              <a:buFont typeface="Arial" panose="020B0604020202020204" pitchFamily="34" charset="0"/>
              <a:buChar char="•"/>
            </a:pPr>
            <a:r>
              <a:rPr lang="ru-RU" sz="1500" b="1" dirty="0"/>
              <a:t>обоснование бюджетных ассигнований, </a:t>
            </a:r>
          </a:p>
          <a:p>
            <a:pPr marL="285750" indent="-285750">
              <a:buFont typeface="Arial" panose="020B0604020202020204" pitchFamily="34" charset="0"/>
              <a:buChar char="•"/>
            </a:pPr>
            <a:r>
              <a:rPr lang="ru-RU" sz="1500" b="1" dirty="0"/>
              <a:t>реестр расходных обязательств, </a:t>
            </a:r>
          </a:p>
          <a:p>
            <a:pPr marL="285750" indent="-285750">
              <a:buFont typeface="Arial" panose="020B0604020202020204" pitchFamily="34" charset="0"/>
              <a:buChar char="•"/>
            </a:pPr>
            <a:r>
              <a:rPr lang="ru-RU" sz="1500" b="1" dirty="0"/>
              <a:t>бюджетная смета, проект бюджетной сметы, </a:t>
            </a:r>
          </a:p>
          <a:p>
            <a:pPr marL="285750" indent="-285750">
              <a:buFont typeface="Arial" panose="020B0604020202020204" pitchFamily="34" charset="0"/>
              <a:buChar char="•"/>
            </a:pPr>
            <a:r>
              <a:rPr lang="ru-RU" sz="1500" b="1" dirty="0"/>
              <a:t>бюджетная отчетность, заявка на кассовый расход,</a:t>
            </a:r>
          </a:p>
          <a:p>
            <a:pPr marL="285750" indent="-285750">
              <a:buFont typeface="Arial" panose="020B0604020202020204" pitchFamily="34" charset="0"/>
              <a:buChar char="•"/>
            </a:pPr>
            <a:r>
              <a:rPr lang="ru-RU" sz="1500" b="1" dirty="0"/>
              <a:t> заявка на получение наличных денег.</a:t>
            </a:r>
          </a:p>
          <a:p>
            <a:endParaRPr lang="ru-RU" sz="1400" b="1" dirty="0"/>
          </a:p>
        </p:txBody>
      </p:sp>
    </p:spTree>
    <p:extLst>
      <p:ext uri="{BB962C8B-B14F-4D97-AF65-F5344CB8AC3E}">
        <p14:creationId xmlns:p14="http://schemas.microsoft.com/office/powerpoint/2010/main" val="3534659668"/>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внутреннего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647564" y="1159775"/>
            <a:ext cx="8172908" cy="6247864"/>
          </a:xfrm>
          <a:prstGeom prst="rect">
            <a:avLst/>
          </a:prstGeom>
        </p:spPr>
        <p:txBody>
          <a:bodyPr wrap="square">
            <a:spAutoFit/>
          </a:bodyPr>
          <a:lstStyle/>
          <a:p>
            <a:r>
              <a:rPr lang="ru-RU" sz="1600" b="1" dirty="0"/>
              <a:t>Методические рекомендации по осуществлению внутреннего финансового контроля</a:t>
            </a:r>
          </a:p>
          <a:p>
            <a:endParaRPr lang="ru-RU" sz="1600" b="1" dirty="0"/>
          </a:p>
          <a:p>
            <a:r>
              <a:rPr lang="ru-RU" sz="1600" b="1" dirty="0"/>
              <a:t>Рекомендации по составлению, утверждению и ведению карты внутреннего финансового контроля</a:t>
            </a:r>
          </a:p>
          <a:p>
            <a:r>
              <a:rPr lang="ru-RU" sz="1600" b="1" dirty="0"/>
              <a:t> </a:t>
            </a:r>
          </a:p>
          <a:p>
            <a:r>
              <a:rPr lang="ru-RU" sz="1600" b="1" dirty="0"/>
              <a:t>Карта внутреннего финансового контроля </a:t>
            </a:r>
            <a:r>
              <a:rPr lang="ru-RU" sz="1600" b="1" u="sng" dirty="0"/>
              <a:t>формируется до начала очередного финансового года</a:t>
            </a:r>
            <a:r>
              <a:rPr lang="ru-RU" sz="1600" b="1" dirty="0"/>
              <a:t>. Уточнение карт внутреннего финансового контроля необходимо проводить:</a:t>
            </a:r>
          </a:p>
          <a:p>
            <a:pPr marL="285750" indent="-285750">
              <a:buFont typeface="Arial" panose="020B0604020202020204" pitchFamily="34" charset="0"/>
              <a:buChar char="•"/>
            </a:pPr>
            <a:r>
              <a:rPr lang="ru-RU" sz="1600" b="1" u="sng" dirty="0"/>
              <a:t>при принятии решения руководителем </a:t>
            </a:r>
            <a:r>
              <a:rPr lang="ru-RU" sz="1600" b="1" dirty="0"/>
              <a:t>(заместителем руководителя) главного администратора (администратора) и получателя бюджетных средств </a:t>
            </a:r>
            <a:r>
              <a:rPr lang="ru-RU" sz="1600" b="1" u="sng" dirty="0"/>
              <a:t>о внесении изменений </a:t>
            </a:r>
            <a:r>
              <a:rPr lang="ru-RU" sz="1600" b="1" dirty="0"/>
              <a:t>в карты внутреннего финансового контроля;</a:t>
            </a:r>
          </a:p>
          <a:p>
            <a:pPr marL="285750" indent="-285750">
              <a:buFont typeface="Arial" panose="020B0604020202020204" pitchFamily="34" charset="0"/>
              <a:buChar char="•"/>
            </a:pPr>
            <a:r>
              <a:rPr lang="ru-RU" sz="1600" b="1" u="sng" dirty="0"/>
              <a:t>в случае внесения </a:t>
            </a:r>
            <a:r>
              <a:rPr lang="ru-RU" sz="1600" b="1" dirty="0"/>
              <a:t>в нормативные правовые акты, регулирующие бюджетные правоотношения, </a:t>
            </a:r>
            <a:r>
              <a:rPr lang="ru-RU" sz="1600" b="1" u="sng" dirty="0"/>
              <a:t>уточнений (дополнений</a:t>
            </a:r>
            <a:r>
              <a:rPr lang="ru-RU" sz="1600" b="1" dirty="0"/>
              <a:t>), требующих изменения осуществления внутренних бюджетных процедур.</a:t>
            </a:r>
          </a:p>
          <a:p>
            <a:endParaRPr lang="ru-RU" sz="1600" b="1" dirty="0"/>
          </a:p>
          <a:p>
            <a:r>
              <a:rPr lang="ru-RU" sz="1600" b="1" u="sng" dirty="0"/>
              <a:t>Формирование (актуализация) карты внутреннего финансового контроля осуществляется </a:t>
            </a:r>
            <a:r>
              <a:rPr lang="ru-RU" sz="1700" b="1" u="sng" dirty="0"/>
              <a:t>руководителем</a:t>
            </a:r>
            <a:r>
              <a:rPr lang="ru-RU" sz="1600" b="1" u="sng" dirty="0"/>
              <a:t> каждого подразделения, ответственного за результаты выполнения внутренних бюджетных процедур.</a:t>
            </a:r>
          </a:p>
          <a:p>
            <a:endParaRPr lang="ru-RU" sz="1600" b="1" dirty="0"/>
          </a:p>
          <a:p>
            <a:r>
              <a:rPr lang="ru-RU" sz="1600" b="1" u="sng" dirty="0"/>
              <a:t>Утверждение </a:t>
            </a:r>
            <a:r>
              <a:rPr lang="ru-RU" sz="1600" b="1" dirty="0"/>
              <a:t>карты внутреннего финансового контроля </a:t>
            </a:r>
            <a:r>
              <a:rPr lang="ru-RU" sz="1600" b="1" u="sng" dirty="0"/>
              <a:t>осуществляется руководителем (заместителем руководителя) главного администратора (администратора) бюджетных средств.</a:t>
            </a:r>
          </a:p>
          <a:p>
            <a:endParaRPr lang="ru-RU" sz="1600" b="1" dirty="0"/>
          </a:p>
          <a:p>
            <a:endParaRPr lang="ru-RU" sz="1600" dirty="0"/>
          </a:p>
          <a:p>
            <a:endParaRPr lang="ru-RU" sz="1600" b="1" dirty="0"/>
          </a:p>
        </p:txBody>
      </p:sp>
    </p:spTree>
    <p:extLst>
      <p:ext uri="{BB962C8B-B14F-4D97-AF65-F5344CB8AC3E}">
        <p14:creationId xmlns:p14="http://schemas.microsoft.com/office/powerpoint/2010/main" val="100058607"/>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внутреннего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647564" y="1159775"/>
            <a:ext cx="7848872" cy="5370701"/>
          </a:xfrm>
          <a:prstGeom prst="rect">
            <a:avLst/>
          </a:prstGeom>
        </p:spPr>
        <p:txBody>
          <a:bodyPr wrap="square">
            <a:spAutoFit/>
          </a:bodyPr>
          <a:lstStyle/>
          <a:p>
            <a:r>
              <a:rPr lang="ru-RU" sz="1400" b="1" dirty="0"/>
              <a:t>Методические рекомендации по осуществлению внутреннего финансового контроля</a:t>
            </a:r>
          </a:p>
          <a:p>
            <a:endParaRPr lang="ru-RU" sz="1400" b="1" dirty="0"/>
          </a:p>
          <a:p>
            <a:r>
              <a:rPr lang="ru-RU" sz="1500" b="1" dirty="0"/>
              <a:t>Рекомендации по составлению, утверждению и ведению карты внутреннего финансового контроля</a:t>
            </a:r>
          </a:p>
          <a:p>
            <a:r>
              <a:rPr lang="ru-RU" sz="1500" b="1" dirty="0"/>
              <a:t> </a:t>
            </a:r>
          </a:p>
          <a:p>
            <a:r>
              <a:rPr lang="ru-RU" sz="1500" b="1" dirty="0"/>
              <a:t>Перед составлением карты внутреннего финансового контроля в подразделении, ответственном за результаты выполнения внутренних бюджетных процедур, </a:t>
            </a:r>
            <a:r>
              <a:rPr lang="ru-RU" sz="1500" b="1" u="sng" dirty="0"/>
              <a:t>рекомендуется </a:t>
            </a:r>
            <a:r>
              <a:rPr lang="ru-RU" sz="1700" b="1" u="sng" dirty="0"/>
              <a:t>сформировать перечень операций </a:t>
            </a:r>
            <a:r>
              <a:rPr lang="ru-RU" sz="1500" b="1" u="sng" dirty="0"/>
              <a:t>(действий по формированию документов, необходимых для выполнения внутренних бюджетных про</a:t>
            </a:r>
            <a:r>
              <a:rPr lang="ru-RU" sz="1500" b="1" dirty="0"/>
              <a:t>цедур) </a:t>
            </a:r>
            <a:r>
              <a:rPr lang="ru-RU" sz="1500" b="1" u="sng" dirty="0"/>
              <a:t>в случае наличия более 10 операций, необходимых для выполнения внутренней бюджетной процедуры</a:t>
            </a:r>
            <a:r>
              <a:rPr lang="ru-RU" sz="1500" b="1" dirty="0"/>
              <a:t>. (</a:t>
            </a:r>
            <a:r>
              <a:rPr lang="ru-RU" sz="1200" b="1" dirty="0">
                <a:hlinkClick r:id="rId2"/>
              </a:rPr>
              <a:t>Форма</a:t>
            </a:r>
            <a:r>
              <a:rPr lang="ru-RU" sz="1200" b="1" dirty="0"/>
              <a:t> Перечня и </a:t>
            </a:r>
            <a:r>
              <a:rPr lang="ru-RU" sz="1200" b="1" dirty="0">
                <a:hlinkClick r:id="rId3"/>
              </a:rPr>
              <a:t>рекомендации</a:t>
            </a:r>
            <a:r>
              <a:rPr lang="ru-RU" sz="1200" b="1" dirty="0"/>
              <a:t> по его заполнению приведены в </a:t>
            </a:r>
            <a:r>
              <a:rPr lang="ru-RU" sz="1200" b="1" dirty="0">
                <a:hlinkClick r:id="rId2"/>
              </a:rPr>
              <a:t>приложении 1</a:t>
            </a:r>
            <a:r>
              <a:rPr lang="ru-RU" sz="1200" b="1" dirty="0"/>
              <a:t> к Методическим рекомендациям)</a:t>
            </a:r>
          </a:p>
          <a:p>
            <a:endParaRPr lang="ru-RU" sz="1500" b="1" dirty="0"/>
          </a:p>
          <a:p>
            <a:r>
              <a:rPr lang="ru-RU" sz="1500" b="1" dirty="0"/>
              <a:t>При формировании Перечня рекомендуется определить процессы,</a:t>
            </a:r>
            <a:r>
              <a:rPr lang="ru-RU" sz="1500" b="1" u="sng" dirty="0"/>
              <a:t> составляющую внутреннюю бюджетную процедуру</a:t>
            </a:r>
            <a:r>
              <a:rPr lang="ru-RU" sz="1500" b="1" dirty="0"/>
              <a:t>. (</a:t>
            </a:r>
            <a:r>
              <a:rPr lang="ru-RU" sz="1200" b="1" dirty="0"/>
              <a:t>Примерный </a:t>
            </a:r>
            <a:r>
              <a:rPr lang="ru-RU" sz="1200" b="1" dirty="0">
                <a:hlinkClick r:id="rId4"/>
              </a:rPr>
              <a:t>перечень</a:t>
            </a:r>
            <a:r>
              <a:rPr lang="ru-RU" sz="1200" b="1" dirty="0"/>
              <a:t> указанных процессов приведен в </a:t>
            </a:r>
            <a:r>
              <a:rPr lang="ru-RU" sz="1200" b="1" dirty="0">
                <a:hlinkClick r:id="rId4"/>
              </a:rPr>
              <a:t>приложении 2</a:t>
            </a:r>
            <a:r>
              <a:rPr lang="ru-RU" sz="1200" b="1" dirty="0"/>
              <a:t> к Методическим рекомендациям)</a:t>
            </a:r>
          </a:p>
          <a:p>
            <a:endParaRPr lang="ru-RU" sz="1500" b="1" dirty="0"/>
          </a:p>
          <a:p>
            <a:r>
              <a:rPr lang="ru-RU" sz="1500" b="1" dirty="0"/>
              <a:t>При составлении Перечня </a:t>
            </a:r>
            <a:r>
              <a:rPr lang="ru-RU" sz="1500" b="1" u="sng" dirty="0"/>
              <a:t>оцениваются бюджетные риски</a:t>
            </a:r>
            <a:r>
              <a:rPr lang="ru-RU" sz="1500" b="1" dirty="0"/>
              <a:t>, связанные с проведением указанной в Перечне операции, </a:t>
            </a:r>
            <a:r>
              <a:rPr lang="ru-RU" sz="1500" b="1" u="sng" dirty="0"/>
              <a:t>в целях ее включения в карту внутреннего финансового контроля</a:t>
            </a:r>
            <a:r>
              <a:rPr lang="ru-RU" sz="1500" b="1" dirty="0"/>
              <a:t>, определения применяемых к ней контрольных действий.</a:t>
            </a:r>
          </a:p>
          <a:p>
            <a:endParaRPr lang="ru-RU" sz="1500" b="1" dirty="0"/>
          </a:p>
          <a:p>
            <a:r>
              <a:rPr lang="ru-RU" sz="1500" b="1" dirty="0"/>
              <a:t>Оценка бюджетных рисков состоит </a:t>
            </a:r>
            <a:r>
              <a:rPr lang="ru-RU" sz="1500" b="1" u="sng" dirty="0"/>
              <a:t>в </a:t>
            </a:r>
            <a:r>
              <a:rPr lang="ru-RU" sz="1700" b="1" u="sng" dirty="0"/>
              <a:t>идентификации рисков по каждой указанной в Перечне операции и определении уровня риска</a:t>
            </a:r>
            <a:r>
              <a:rPr lang="ru-RU" sz="1700" b="1" dirty="0"/>
              <a:t>.</a:t>
            </a:r>
          </a:p>
        </p:txBody>
      </p:sp>
    </p:spTree>
    <p:extLst>
      <p:ext uri="{BB962C8B-B14F-4D97-AF65-F5344CB8AC3E}">
        <p14:creationId xmlns:p14="http://schemas.microsoft.com/office/powerpoint/2010/main" val="3575498592"/>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внутреннего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467544" y="913561"/>
            <a:ext cx="8280920" cy="6001643"/>
          </a:xfrm>
          <a:prstGeom prst="rect">
            <a:avLst/>
          </a:prstGeom>
        </p:spPr>
        <p:txBody>
          <a:bodyPr wrap="square">
            <a:spAutoFit/>
          </a:bodyPr>
          <a:lstStyle/>
          <a:p>
            <a:r>
              <a:rPr lang="ru-RU" sz="1400" b="1" dirty="0"/>
              <a:t>Методические рекомендации по осуществлению внутреннего финансового контроля</a:t>
            </a:r>
          </a:p>
          <a:p>
            <a:endParaRPr lang="ru-RU" sz="1400" b="1" dirty="0"/>
          </a:p>
          <a:p>
            <a:r>
              <a:rPr lang="ru-RU" sz="1400" b="1" dirty="0"/>
              <a:t> </a:t>
            </a:r>
          </a:p>
          <a:p>
            <a:r>
              <a:rPr lang="ru-RU" sz="1400" b="1" dirty="0"/>
              <a:t>Идентификация рисков проводится </a:t>
            </a:r>
            <a:r>
              <a:rPr lang="ru-RU" sz="1400" b="1" u="sng" dirty="0"/>
              <a:t>путем проведения анализа информации, указанной в представлениях и предписаниях </a:t>
            </a:r>
            <a:r>
              <a:rPr lang="ru-RU" sz="1400" b="1" dirty="0"/>
              <a:t>органов государственного (муниципального) финансового контроля, рекомендациях (предложениях) внутреннего финансового аудита, иной информации о нарушениях и недостатках в сфере бюджетных правоотношений, их причинах и условиях </a:t>
            </a:r>
            <a:r>
              <a:rPr lang="ru-RU" sz="1400" b="1" u="sng" dirty="0"/>
              <a:t>и заключается в определении по каждой операции возможных событий, наступление которых негативно повлияет на результат внутренней бюджетной процедуры </a:t>
            </a:r>
            <a:r>
              <a:rPr lang="ru-RU" sz="1400" b="1" dirty="0"/>
              <a:t>(</a:t>
            </a:r>
            <a:r>
              <a:rPr lang="ru-RU" sz="1400" b="1" u="sng" dirty="0"/>
              <a:t>например, несвоевременность выполнения операции, ошибки, допущенные в ходе выполнения операции</a:t>
            </a:r>
            <a:r>
              <a:rPr lang="ru-RU" sz="1400" b="1" dirty="0"/>
              <a:t>).</a:t>
            </a:r>
          </a:p>
          <a:p>
            <a:endParaRPr lang="ru-RU" sz="1400" b="1" dirty="0"/>
          </a:p>
          <a:p>
            <a:r>
              <a:rPr lang="ru-RU" sz="1400" b="1" dirty="0"/>
              <a:t>Каждый бюджетный риск оценивается по критерию </a:t>
            </a:r>
          </a:p>
          <a:p>
            <a:r>
              <a:rPr lang="ru-RU" sz="1600" b="1" dirty="0"/>
              <a:t>1)"вероятность", </a:t>
            </a:r>
            <a:r>
              <a:rPr lang="ru-RU" sz="1400" b="1" dirty="0"/>
              <a:t>характеризующему </a:t>
            </a:r>
            <a:r>
              <a:rPr lang="ru-RU" sz="1400" b="1" u="sng" dirty="0"/>
              <a:t>ожидание наступления события, негативно влияющего на выполнение внутренних бюджетных процедур, и критерию </a:t>
            </a:r>
          </a:p>
          <a:p>
            <a:r>
              <a:rPr lang="ru-RU" sz="1600" b="1" dirty="0"/>
              <a:t>2) "последствия", </a:t>
            </a:r>
            <a:r>
              <a:rPr lang="ru-RU" sz="1400" b="1" dirty="0"/>
              <a:t>характеризующему </a:t>
            </a:r>
            <a:r>
              <a:rPr lang="ru-RU" sz="1400" b="1" u="sng" dirty="0"/>
              <a:t>размер возможного наносимого ущерба, потери репутации главного администратора </a:t>
            </a:r>
            <a:r>
              <a:rPr lang="ru-RU" sz="1400" b="1" dirty="0"/>
              <a:t>(администратора) бюджетных средств (снижение внешней оценки качества финансового менеджмента главного администратора бюджетных средств), </a:t>
            </a:r>
            <a:r>
              <a:rPr lang="ru-RU" sz="1400" b="1" u="sng" dirty="0"/>
              <a:t>существенность налагаемых санкций за допущенное нарушение бюджетного законодательства, снижение показателя результативности (экономности) использования бюджетных с</a:t>
            </a:r>
            <a:r>
              <a:rPr lang="ru-RU" sz="1400" b="1" dirty="0"/>
              <a:t>редств. </a:t>
            </a:r>
          </a:p>
          <a:p>
            <a:endParaRPr lang="ru-RU" sz="1400" b="1" dirty="0"/>
          </a:p>
          <a:p>
            <a:r>
              <a:rPr lang="ru-RU" sz="1400" b="1" dirty="0"/>
              <a:t>По каждому критерию определяется шкала </a:t>
            </a:r>
            <a:r>
              <a:rPr lang="ru-RU" sz="1400" b="1" u="sng" dirty="0"/>
              <a:t>уровней вероятности </a:t>
            </a:r>
            <a:r>
              <a:rPr lang="ru-RU" sz="1400" b="1" dirty="0"/>
              <a:t>(последствий) риска, имеющая </a:t>
            </a:r>
            <a:r>
              <a:rPr lang="ru-RU" sz="1600" b="1" u="sng" dirty="0"/>
              <a:t>не менее четырех позиций</a:t>
            </a:r>
            <a:r>
              <a:rPr lang="ru-RU" sz="1400" b="1" dirty="0"/>
              <a:t>, например:</a:t>
            </a:r>
          </a:p>
          <a:p>
            <a:pPr marL="285750" indent="-285750">
              <a:buFont typeface="Arial" panose="020B0604020202020204" pitchFamily="34" charset="0"/>
              <a:buChar char="•"/>
            </a:pPr>
            <a:r>
              <a:rPr lang="ru-RU" sz="1400" b="1" dirty="0"/>
              <a:t>уровень по критерию "вероятность" - от 0 до 20%, от 20 до 40%, от 40 до 60%, от 60 до 80%, от 80 до 100%;</a:t>
            </a:r>
          </a:p>
          <a:p>
            <a:pPr marL="285750" indent="-285750">
              <a:buFont typeface="Arial" panose="020B0604020202020204" pitchFamily="34" charset="0"/>
              <a:buChar char="•"/>
            </a:pPr>
            <a:r>
              <a:rPr lang="ru-RU" sz="1400" b="1" dirty="0"/>
              <a:t>уровень по критерию "последствия" - низкий, умеренный, высокий, очень высокий.</a:t>
            </a:r>
          </a:p>
          <a:p>
            <a:endParaRPr lang="ru-RU" sz="1400" dirty="0"/>
          </a:p>
          <a:p>
            <a:endParaRPr lang="ru-RU" sz="1400" b="1" dirty="0"/>
          </a:p>
        </p:txBody>
      </p:sp>
    </p:spTree>
    <p:extLst>
      <p:ext uri="{BB962C8B-B14F-4D97-AF65-F5344CB8AC3E}">
        <p14:creationId xmlns:p14="http://schemas.microsoft.com/office/powerpoint/2010/main" val="577336443"/>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внутреннего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395536" y="1229692"/>
            <a:ext cx="8496944" cy="6494085"/>
          </a:xfrm>
          <a:prstGeom prst="rect">
            <a:avLst/>
          </a:prstGeom>
        </p:spPr>
        <p:txBody>
          <a:bodyPr wrap="square">
            <a:spAutoFit/>
          </a:bodyPr>
          <a:lstStyle/>
          <a:p>
            <a:r>
              <a:rPr lang="ru-RU" sz="1400" b="1" dirty="0"/>
              <a:t>Методические рекомендации по осуществлению внутреннего финансового контроля</a:t>
            </a:r>
          </a:p>
          <a:p>
            <a:endParaRPr lang="ru-RU" sz="1400" b="1" dirty="0"/>
          </a:p>
          <a:p>
            <a:r>
              <a:rPr lang="ru-RU" sz="1500" b="1" dirty="0"/>
              <a:t>Рекомендации по организации проведения мониторинга эффективности мероприятий </a:t>
            </a:r>
            <a:r>
              <a:rPr lang="ru-RU" sz="1600" b="1" dirty="0"/>
              <a:t>внутреннего финансового контроля</a:t>
            </a:r>
          </a:p>
          <a:p>
            <a:endParaRPr lang="ru-RU" sz="1500" b="1" dirty="0"/>
          </a:p>
          <a:p>
            <a:r>
              <a:rPr lang="ru-RU" sz="1500" b="1" u="sng" dirty="0"/>
              <a:t>В ходе мониторинга </a:t>
            </a:r>
            <a:r>
              <a:rPr lang="ru-RU" sz="1500" b="1" dirty="0"/>
              <a:t>осуществляется сбор (запрос), анализ и оценка сведений, необходимых для расчета показателей, характеризующих результаты выполнения внутренних бюджетных процедур объектами мониторинга (далее - показатели мониторинга). К </a:t>
            </a:r>
            <a:r>
              <a:rPr lang="ru-RU" sz="1500" b="1" u="sng" dirty="0"/>
              <a:t>объектам мониторинга </a:t>
            </a:r>
            <a:r>
              <a:rPr lang="ru-RU" sz="1500" b="1" dirty="0"/>
              <a:t>относятся подведомственные главному администратору (администратору) бюджетных средств </a:t>
            </a:r>
            <a:r>
              <a:rPr lang="ru-RU" sz="1500" b="1" u="sng" dirty="0"/>
              <a:t>администраторы и получатели бюджетных средств.</a:t>
            </a:r>
          </a:p>
          <a:p>
            <a:endParaRPr lang="ru-RU" sz="1500" b="1" dirty="0"/>
          </a:p>
          <a:p>
            <a:r>
              <a:rPr lang="ru-RU" sz="1500" b="1" dirty="0"/>
              <a:t>Мониторинг проводится ежеквартально (ежемесячно).</a:t>
            </a:r>
          </a:p>
          <a:p>
            <a:endParaRPr lang="ru-RU" sz="1500" b="1" dirty="0"/>
          </a:p>
          <a:p>
            <a:r>
              <a:rPr lang="ru-RU" sz="1500" b="1" dirty="0"/>
              <a:t>К </a:t>
            </a:r>
            <a:r>
              <a:rPr lang="ru-RU" sz="1500" b="1" u="sng" dirty="0"/>
              <a:t>показателям мониторинга </a:t>
            </a:r>
            <a:r>
              <a:rPr lang="ru-RU" sz="1500" b="1" dirty="0"/>
              <a:t>по состоянию на отчетную дату относятся:</a:t>
            </a:r>
          </a:p>
          <a:p>
            <a:pPr marL="285750" indent="-285750">
              <a:buFont typeface="Arial" panose="020B0604020202020204" pitchFamily="34" charset="0"/>
              <a:buChar char="•"/>
            </a:pPr>
            <a:r>
              <a:rPr lang="ru-RU" sz="1500" b="1" u="sng" dirty="0"/>
              <a:t>объем изменений </a:t>
            </a:r>
            <a:r>
              <a:rPr lang="ru-RU" sz="1500" b="1" dirty="0"/>
              <a:t>в бюджетную роспись, бюджетные сметы в количественном и суммовом выражении;</a:t>
            </a:r>
          </a:p>
          <a:p>
            <a:pPr marL="285750" indent="-285750">
              <a:buFont typeface="Arial" panose="020B0604020202020204" pitchFamily="34" charset="0"/>
              <a:buChar char="•"/>
            </a:pPr>
            <a:r>
              <a:rPr lang="ru-RU" sz="1500" b="1" dirty="0"/>
              <a:t>показатели, </a:t>
            </a:r>
            <a:r>
              <a:rPr lang="ru-RU" sz="1500" b="1" u="sng" dirty="0"/>
              <a:t>отражающие своевременность представления объектами мониторинга документов</a:t>
            </a:r>
            <a:r>
              <a:rPr lang="ru-RU" sz="1500" b="1" dirty="0"/>
              <a:t>, необходимых для составления бюджета по расходам главным распорядителем бюджетных средств, а также полноту и обоснованность указанных документов;</a:t>
            </a:r>
          </a:p>
          <a:p>
            <a:pPr marL="285750" indent="-285750">
              <a:buFont typeface="Arial" panose="020B0604020202020204" pitchFamily="34" charset="0"/>
              <a:buChar char="•"/>
            </a:pPr>
            <a:r>
              <a:rPr lang="ru-RU" sz="1500" b="1" dirty="0"/>
              <a:t>показатели</a:t>
            </a:r>
            <a:r>
              <a:rPr lang="ru-RU" sz="1500" b="1" u="sng" dirty="0"/>
              <a:t>, отражающие равномерность кассовых расходо</a:t>
            </a:r>
            <a:r>
              <a:rPr lang="ru-RU" sz="1500" b="1" dirty="0"/>
              <a:t>в с учетом требований бюджетного законодательства;</a:t>
            </a:r>
          </a:p>
          <a:p>
            <a:pPr marL="285750" indent="-285750">
              <a:buFont typeface="Arial" panose="020B0604020202020204" pitchFamily="34" charset="0"/>
              <a:buChar char="•"/>
            </a:pPr>
            <a:r>
              <a:rPr lang="ru-RU" sz="1500" b="1" dirty="0"/>
              <a:t>показатели, отражающие </a:t>
            </a:r>
            <a:r>
              <a:rPr lang="ru-RU" sz="1500" b="1" u="sng" dirty="0"/>
              <a:t>динамику принятия бюджетных обязательств (в разбивке по видам расходов);</a:t>
            </a:r>
          </a:p>
          <a:p>
            <a:r>
              <a:rPr lang="ru-RU" sz="1400" dirty="0"/>
              <a:t> </a:t>
            </a:r>
          </a:p>
          <a:p>
            <a:endParaRPr lang="ru-RU" sz="1400" b="1" dirty="0"/>
          </a:p>
          <a:p>
            <a:endParaRPr lang="ru-RU" sz="1400" dirty="0"/>
          </a:p>
          <a:p>
            <a:endParaRPr lang="ru-RU" sz="1400" b="1" dirty="0"/>
          </a:p>
        </p:txBody>
      </p:sp>
    </p:spTree>
    <p:extLst>
      <p:ext uri="{BB962C8B-B14F-4D97-AF65-F5344CB8AC3E}">
        <p14:creationId xmlns:p14="http://schemas.microsoft.com/office/powerpoint/2010/main" val="383226349"/>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внутреннего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323528" y="1118929"/>
            <a:ext cx="8352928" cy="5478423"/>
          </a:xfrm>
          <a:prstGeom prst="rect">
            <a:avLst/>
          </a:prstGeom>
        </p:spPr>
        <p:txBody>
          <a:bodyPr wrap="square">
            <a:spAutoFit/>
          </a:bodyPr>
          <a:lstStyle/>
          <a:p>
            <a:r>
              <a:rPr lang="ru-RU" sz="1400" b="1" dirty="0"/>
              <a:t>Методические рекомендации по осуществлению внутреннего финансового контроля</a:t>
            </a:r>
          </a:p>
          <a:p>
            <a:endParaRPr lang="ru-RU" sz="1400" b="1" dirty="0"/>
          </a:p>
          <a:p>
            <a:r>
              <a:rPr lang="ru-RU" sz="1400" b="1" dirty="0"/>
              <a:t>Рекомендации по организации проведения мониторинга</a:t>
            </a:r>
          </a:p>
          <a:p>
            <a:r>
              <a:rPr lang="ru-RU" sz="1400" b="1" dirty="0"/>
              <a:t> </a:t>
            </a:r>
          </a:p>
          <a:p>
            <a:r>
              <a:rPr lang="ru-RU" sz="1400" b="1" dirty="0"/>
              <a:t>К показателям мониторинга по состоянию на отчетную дату относятся:</a:t>
            </a:r>
          </a:p>
          <a:p>
            <a:pPr marL="285750" indent="-285750">
              <a:buFont typeface="Arial" panose="020B0604020202020204" pitchFamily="34" charset="0"/>
              <a:buChar char="•"/>
            </a:pPr>
            <a:r>
              <a:rPr lang="ru-RU" sz="1400" b="1" dirty="0"/>
              <a:t>показатели, отражающие </a:t>
            </a:r>
            <a:r>
              <a:rPr lang="ru-RU" sz="1400" b="1" u="sng" dirty="0"/>
              <a:t>своевременность представления объектами мониторинга документов,</a:t>
            </a:r>
            <a:r>
              <a:rPr lang="ru-RU" sz="1400" b="1" dirty="0"/>
              <a:t> необходимых для составления главным администратором (администратором) бюджетных средств кассовых прогнозов (планов), прогнозов поступлений в бюджет, внесения изменений в сводную бюджетную роспись….</a:t>
            </a:r>
          </a:p>
          <a:p>
            <a:pPr marL="285750" indent="-285750">
              <a:buFont typeface="Arial" panose="020B0604020202020204" pitchFamily="34" charset="0"/>
              <a:buChar char="•"/>
            </a:pPr>
            <a:r>
              <a:rPr lang="ru-RU" sz="1400" b="1" u="sng" dirty="0"/>
              <a:t>объем (динамика) кредиторской задолженности по оплате труда и начислениям на выплаты по оплате труда;</a:t>
            </a:r>
          </a:p>
          <a:p>
            <a:pPr marL="285750" indent="-285750">
              <a:buFont typeface="Arial" panose="020B0604020202020204" pitchFamily="34" charset="0"/>
              <a:buChar char="•"/>
            </a:pPr>
            <a:r>
              <a:rPr lang="ru-RU" sz="1400" b="1" u="sng" dirty="0"/>
              <a:t>объем дебиторской задолженности по доходам бюджета</a:t>
            </a:r>
            <a:r>
              <a:rPr lang="ru-RU" sz="1400" b="1" dirty="0"/>
              <a:t>;</a:t>
            </a:r>
          </a:p>
          <a:p>
            <a:pPr marL="285750" indent="-285750">
              <a:buFont typeface="Arial" panose="020B0604020202020204" pitchFamily="34" charset="0"/>
              <a:buChar char="•"/>
            </a:pPr>
            <a:r>
              <a:rPr lang="ru-RU" sz="1400" b="1" u="sng" dirty="0"/>
              <a:t>наличие (доля) нарушений и недостатков, фиксируемых Федеральным казначейством </a:t>
            </a:r>
            <a:r>
              <a:rPr lang="ru-RU" sz="1400" b="1" dirty="0"/>
              <a:t>(финансовым органом субъекта Российской Федерации, финансовым органом муниципального образования) в ходе осуществления ими бюджетных полномочий, предусмотренных </a:t>
            </a:r>
            <a:r>
              <a:rPr lang="ru-RU" sz="1400" b="1" dirty="0">
                <a:hlinkClick r:id="rId2"/>
              </a:rPr>
              <a:t>статьей 269.1</a:t>
            </a:r>
            <a:r>
              <a:rPr lang="ru-RU" sz="1400" b="1" dirty="0"/>
              <a:t> Бюджетного кодекса Российской Федерации;</a:t>
            </a:r>
          </a:p>
          <a:p>
            <a:pPr marL="285750" indent="-285750">
              <a:buFont typeface="Arial" panose="020B0604020202020204" pitchFamily="34" charset="0"/>
              <a:buChar char="•"/>
            </a:pPr>
            <a:r>
              <a:rPr lang="ru-RU" sz="1400" b="1" u="sng" dirty="0"/>
              <a:t>наличие (доля) нарушений и недостатков, выявленных органами государственного (муниципального) финансового контроля, </a:t>
            </a:r>
            <a:r>
              <a:rPr lang="ru-RU" sz="1400" b="1" dirty="0"/>
              <a:t>а также результаты (полнота) исполнения соответствующих представлений и предписаний;</a:t>
            </a:r>
          </a:p>
          <a:p>
            <a:pPr marL="285750" indent="-285750">
              <a:buFont typeface="Arial" panose="020B0604020202020204" pitchFamily="34" charset="0"/>
              <a:buChar char="•"/>
            </a:pPr>
            <a:r>
              <a:rPr lang="ru-RU" sz="1400" b="1" dirty="0"/>
              <a:t>показатели, отражающие </a:t>
            </a:r>
            <a:r>
              <a:rPr lang="ru-RU" sz="1400" b="1" u="sng" dirty="0"/>
              <a:t>уровень развития внутреннего финансового контроля </a:t>
            </a:r>
            <a:r>
              <a:rPr lang="ru-RU" sz="1400" b="1" dirty="0"/>
              <a:t>объекта мониторинга;</a:t>
            </a:r>
          </a:p>
          <a:p>
            <a:pPr marL="285750" indent="-285750">
              <a:buFont typeface="Arial" panose="020B0604020202020204" pitchFamily="34" charset="0"/>
              <a:buChar char="•"/>
            </a:pPr>
            <a:r>
              <a:rPr lang="ru-RU" sz="1400" b="1" dirty="0"/>
              <a:t>показатели, отражающие </a:t>
            </a:r>
            <a:r>
              <a:rPr lang="ru-RU" sz="1400" b="1" u="sng" dirty="0"/>
              <a:t>своевременность и объем исполнения судебных актов</a:t>
            </a:r>
            <a:r>
              <a:rPr lang="ru-RU" sz="1400" b="1" dirty="0"/>
              <a:t>;</a:t>
            </a:r>
          </a:p>
          <a:p>
            <a:pPr marL="285750" indent="-285750">
              <a:buFont typeface="Arial" panose="020B0604020202020204" pitchFamily="34" charset="0"/>
              <a:buChar char="•"/>
            </a:pPr>
            <a:r>
              <a:rPr lang="ru-RU" sz="1400" b="1" dirty="0"/>
              <a:t>показатели, отражающие </a:t>
            </a:r>
            <a:r>
              <a:rPr lang="ru-RU" sz="1400" b="1" u="sng" dirty="0"/>
              <a:t>темп роста (снижения) объема материальных запасов</a:t>
            </a:r>
            <a:r>
              <a:rPr lang="ru-RU" sz="1400" b="1" dirty="0"/>
              <a:t>;</a:t>
            </a:r>
          </a:p>
          <a:p>
            <a:pPr marL="285750" indent="-285750">
              <a:buFont typeface="Arial" panose="020B0604020202020204" pitchFamily="34" charset="0"/>
              <a:buChar char="•"/>
            </a:pPr>
            <a:r>
              <a:rPr lang="ru-RU" sz="1400" b="1" dirty="0"/>
              <a:t>показатели, отражающие </a:t>
            </a:r>
            <a:r>
              <a:rPr lang="ru-RU" sz="1400" b="1" u="sng" dirty="0"/>
              <a:t>кадровый потенциал </a:t>
            </a:r>
            <a:r>
              <a:rPr lang="ru-RU" sz="1400" b="1" dirty="0"/>
              <a:t>объектов мониторинга;</a:t>
            </a:r>
          </a:p>
          <a:p>
            <a:pPr marL="285750" indent="-285750">
              <a:buFont typeface="Arial" panose="020B0604020202020204" pitchFamily="34" charset="0"/>
              <a:buChar char="•"/>
            </a:pPr>
            <a:r>
              <a:rPr lang="ru-RU" sz="1400" b="1" dirty="0"/>
              <a:t>иные показатели, необходимые для оценки качества финансового менеджмента.</a:t>
            </a:r>
          </a:p>
        </p:txBody>
      </p:sp>
    </p:spTree>
    <p:extLst>
      <p:ext uri="{BB962C8B-B14F-4D97-AF65-F5344CB8AC3E}">
        <p14:creationId xmlns:p14="http://schemas.microsoft.com/office/powerpoint/2010/main" val="362078646"/>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внутреннего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647564" y="1159775"/>
            <a:ext cx="7848872" cy="3600986"/>
          </a:xfrm>
          <a:prstGeom prst="rect">
            <a:avLst/>
          </a:prstGeom>
        </p:spPr>
        <p:txBody>
          <a:bodyPr wrap="square">
            <a:spAutoFit/>
          </a:bodyPr>
          <a:lstStyle/>
          <a:p>
            <a:r>
              <a:rPr lang="ru-RU" sz="1400" b="1" dirty="0"/>
              <a:t>Методические рекомендации по осуществлению внутреннего финансового контроля</a:t>
            </a:r>
          </a:p>
          <a:p>
            <a:endParaRPr lang="ru-RU" sz="1400" b="1" dirty="0"/>
          </a:p>
          <a:p>
            <a:r>
              <a:rPr lang="ru-RU" sz="1600" b="1" dirty="0"/>
              <a:t>Рекомендации по организации проведения мониторинга</a:t>
            </a:r>
          </a:p>
          <a:p>
            <a:r>
              <a:rPr lang="ru-RU" sz="1600" b="1" dirty="0"/>
              <a:t> </a:t>
            </a:r>
          </a:p>
          <a:p>
            <a:r>
              <a:rPr lang="ru-RU" sz="1600" b="1" dirty="0"/>
              <a:t>Форма и сроки представления сведений, необходимых для расчета показателей качества финансового менеджмента, а также формулы (критерии) их расчета устанавливаются регламентом.</a:t>
            </a:r>
          </a:p>
          <a:p>
            <a:endParaRPr lang="ru-RU" sz="1600" b="1" dirty="0"/>
          </a:p>
          <a:p>
            <a:r>
              <a:rPr lang="ru-RU" sz="1600" b="1" dirty="0"/>
              <a:t>По результатам проведения мониторинга составляется </a:t>
            </a:r>
            <a:r>
              <a:rPr lang="ru-RU" sz="1600" b="1" u="sng" dirty="0"/>
              <a:t>доклад</a:t>
            </a:r>
            <a:r>
              <a:rPr lang="ru-RU" sz="1600" b="1" dirty="0"/>
              <a:t>, содержащий анализ причин отклонений рассчитанных показателей качества финансового менеджмента от целевых значений указанных показателей.</a:t>
            </a:r>
          </a:p>
          <a:p>
            <a:r>
              <a:rPr lang="ru-RU" sz="1400" dirty="0"/>
              <a:t> </a:t>
            </a:r>
          </a:p>
          <a:p>
            <a:endParaRPr lang="ru-RU" sz="1400" b="1" dirty="0"/>
          </a:p>
          <a:p>
            <a:endParaRPr lang="ru-RU" sz="1400" dirty="0"/>
          </a:p>
          <a:p>
            <a:endParaRPr lang="ru-RU" sz="1400" b="1" dirty="0"/>
          </a:p>
        </p:txBody>
      </p:sp>
    </p:spTree>
    <p:extLst>
      <p:ext uri="{BB962C8B-B14F-4D97-AF65-F5344CB8AC3E}">
        <p14:creationId xmlns:p14="http://schemas.microsoft.com/office/powerpoint/2010/main" val="305349428"/>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внутреннего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755576" y="1203540"/>
            <a:ext cx="7848872" cy="6186309"/>
          </a:xfrm>
          <a:prstGeom prst="rect">
            <a:avLst/>
          </a:prstGeom>
        </p:spPr>
        <p:txBody>
          <a:bodyPr wrap="square">
            <a:spAutoFit/>
          </a:bodyPr>
          <a:lstStyle/>
          <a:p>
            <a:r>
              <a:rPr lang="ru-RU" sz="1400" b="1" dirty="0"/>
              <a:t>Методические рекомендации по осуществлению внутреннего финансового контроля</a:t>
            </a:r>
          </a:p>
          <a:p>
            <a:endParaRPr lang="ru-RU" sz="1400" b="1" u="sng" dirty="0"/>
          </a:p>
          <a:p>
            <a:r>
              <a:rPr lang="ru-RU" sz="1400" b="1" u="sng" dirty="0"/>
              <a:t>Рекомендации по составлению и ведению регистров</a:t>
            </a:r>
            <a:r>
              <a:rPr lang="ru-RU" sz="1400" b="1" dirty="0"/>
              <a:t> (журналов) внутреннего финансового контроля, составлению и представлению отчета о результатах внутреннего финансового контроля</a:t>
            </a:r>
          </a:p>
          <a:p>
            <a:r>
              <a:rPr lang="ru-RU" sz="1400" b="1" dirty="0"/>
              <a:t> </a:t>
            </a:r>
          </a:p>
          <a:p>
            <a:r>
              <a:rPr lang="ru-RU" sz="1400" b="1" dirty="0"/>
              <a:t>Ведение, учет и хранение регистра (журнала) внутреннего финансового контроля осуществляется подразделением, ответственным за выполнение внутренних бюджетных процедур.</a:t>
            </a:r>
          </a:p>
          <a:p>
            <a:endParaRPr lang="ru-RU" sz="1400" b="1" dirty="0"/>
          </a:p>
          <a:p>
            <a:r>
              <a:rPr lang="ru-RU" sz="1400" b="1" dirty="0"/>
              <a:t>Ведение регистра (журнала) внутреннего финансового контроля осуществляется </a:t>
            </a:r>
            <a:r>
              <a:rPr lang="ru-RU" sz="1400" b="1" u="sng" dirty="0"/>
              <a:t>уполномоченными лицами путем занесения записей в регистр</a:t>
            </a:r>
            <a:r>
              <a:rPr lang="ru-RU" sz="1400" b="1" dirty="0"/>
              <a:t> (журнал) внутреннего финансового контроля </a:t>
            </a:r>
            <a:r>
              <a:rPr lang="ru-RU" sz="1600" b="1" u="sng" dirty="0"/>
              <a:t>на основании информации от должностных лиц, осуществляющих контрольные действия. </a:t>
            </a:r>
            <a:r>
              <a:rPr lang="ru-RU" sz="1400" b="1" dirty="0"/>
              <a:t>Ведение регистра (журнала) внутреннего финансового контроля осуществляется </a:t>
            </a:r>
            <a:r>
              <a:rPr lang="ru-RU" sz="1400" b="1" u="sng" dirty="0"/>
              <a:t>с учетом ограничений</a:t>
            </a:r>
            <a:r>
              <a:rPr lang="ru-RU" sz="1400" b="1" dirty="0"/>
              <a:t>, установленных законодательством Российской Федерации в отношении сведений, </a:t>
            </a:r>
            <a:r>
              <a:rPr lang="ru-RU" sz="1400" b="1" u="sng" dirty="0"/>
              <a:t>составляющих государственную тайну</a:t>
            </a:r>
            <a:r>
              <a:rPr lang="ru-RU" sz="1400" b="1" dirty="0"/>
              <a:t>.</a:t>
            </a:r>
          </a:p>
          <a:p>
            <a:endParaRPr lang="ru-RU" sz="1400" b="1" dirty="0"/>
          </a:p>
          <a:p>
            <a:r>
              <a:rPr lang="ru-RU" sz="1400" b="1" dirty="0"/>
              <a:t>Записи в регистр (журнал) внутреннего финансового контроля осуществляются </a:t>
            </a:r>
            <a:r>
              <a:rPr lang="ru-RU" sz="1400" b="1" u="sng" dirty="0"/>
              <a:t>по мере совершения контрольных действий в хронологическом порядке</a:t>
            </a:r>
            <a:r>
              <a:rPr lang="ru-RU" sz="1400" b="1" dirty="0"/>
              <a:t>.</a:t>
            </a:r>
          </a:p>
          <a:p>
            <a:endParaRPr lang="ru-RU" sz="1400" b="1" dirty="0"/>
          </a:p>
          <a:p>
            <a:r>
              <a:rPr lang="ru-RU" sz="1400" b="1" dirty="0"/>
              <a:t>Регистры (журналы) внутреннего финансового контроля формируются и брошюруются в хронологическом порядке. На обложке необходимо указать:</a:t>
            </a:r>
          </a:p>
          <a:p>
            <a:pPr marL="285750" indent="-285750">
              <a:buFont typeface="Arial" panose="020B0604020202020204" pitchFamily="34" charset="0"/>
              <a:buChar char="•"/>
            </a:pPr>
            <a:r>
              <a:rPr lang="ru-RU" sz="1400" b="1" dirty="0"/>
              <a:t>наименование подразделения, ответственного за выполнение внутренних бюджетных процедур;</a:t>
            </a:r>
          </a:p>
          <a:p>
            <a:pPr marL="285750" indent="-285750">
              <a:buFont typeface="Arial" panose="020B0604020202020204" pitchFamily="34" charset="0"/>
              <a:buChar char="•"/>
            </a:pPr>
            <a:r>
              <a:rPr lang="ru-RU" sz="1400" b="1" dirty="0"/>
              <a:t>название и порядковый номер папки (дела);</a:t>
            </a:r>
          </a:p>
          <a:p>
            <a:pPr marL="285750" indent="-285750">
              <a:buFont typeface="Arial" panose="020B0604020202020204" pitchFamily="34" charset="0"/>
              <a:buChar char="•"/>
            </a:pPr>
            <a:r>
              <a:rPr lang="ru-RU" sz="1400" b="1" dirty="0"/>
              <a:t>отчетный период: год квартал (месяц); начальный и последний номера журналов операций;</a:t>
            </a:r>
          </a:p>
          <a:p>
            <a:pPr marL="285750" indent="-285750">
              <a:buFont typeface="Arial" panose="020B0604020202020204" pitchFamily="34" charset="0"/>
              <a:buChar char="•"/>
            </a:pPr>
            <a:r>
              <a:rPr lang="ru-RU" sz="1400" b="1" dirty="0"/>
              <a:t>количество листов в папке (деле).</a:t>
            </a:r>
          </a:p>
          <a:p>
            <a:endParaRPr lang="ru-RU" sz="1400" b="1" dirty="0"/>
          </a:p>
          <a:p>
            <a:endParaRPr lang="ru-RU" sz="1400" dirty="0"/>
          </a:p>
          <a:p>
            <a:endParaRPr lang="ru-RU" sz="1400" b="1" dirty="0"/>
          </a:p>
        </p:txBody>
      </p:sp>
    </p:spTree>
    <p:extLst>
      <p:ext uri="{BB962C8B-B14F-4D97-AF65-F5344CB8AC3E}">
        <p14:creationId xmlns:p14="http://schemas.microsoft.com/office/powerpoint/2010/main" val="2194337806"/>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Организация  внутреннего финансового контроля и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647564" y="1159775"/>
            <a:ext cx="7848872" cy="6278642"/>
          </a:xfrm>
          <a:prstGeom prst="rect">
            <a:avLst/>
          </a:prstGeom>
        </p:spPr>
        <p:txBody>
          <a:bodyPr wrap="square">
            <a:spAutoFit/>
          </a:bodyPr>
          <a:lstStyle/>
          <a:p>
            <a:r>
              <a:rPr lang="ru-RU" sz="1400" b="1" dirty="0"/>
              <a:t>Методические рекомендации по осуществлению внутреннего финансового контроля</a:t>
            </a:r>
          </a:p>
          <a:p>
            <a:endParaRPr lang="ru-RU" sz="1400" b="1" dirty="0"/>
          </a:p>
          <a:p>
            <a:r>
              <a:rPr lang="ru-RU" sz="1400" b="1" dirty="0"/>
              <a:t> </a:t>
            </a:r>
            <a:r>
              <a:rPr lang="ru-RU" sz="1400" b="1" u="sng" dirty="0"/>
              <a:t>Рекомендации по составлению и ведению регистров</a:t>
            </a:r>
            <a:r>
              <a:rPr lang="ru-RU" sz="1400" b="1" dirty="0"/>
              <a:t> (журналов) внутреннего финансового контроля, составлению и представлению отчета о результатах внутреннего финансового контроля</a:t>
            </a:r>
          </a:p>
          <a:p>
            <a:r>
              <a:rPr lang="ru-RU" sz="1400" b="1" dirty="0"/>
              <a:t> </a:t>
            </a:r>
          </a:p>
          <a:p>
            <a:r>
              <a:rPr lang="ru-RU" sz="1400" b="1" dirty="0"/>
              <a:t>Хранение регистров (журналов) внутреннего финансового контроля осуществляется способами, обеспечивающими их </a:t>
            </a:r>
            <a:r>
              <a:rPr lang="ru-RU" sz="1400" b="1" u="sng" dirty="0"/>
              <a:t>защиту от несанкционированных исправлений, утраты целостности информации в них и сохранность самих документов</a:t>
            </a:r>
            <a:r>
              <a:rPr lang="ru-RU" sz="1400" b="1" dirty="0"/>
              <a:t>.</a:t>
            </a:r>
          </a:p>
          <a:p>
            <a:r>
              <a:rPr lang="ru-RU" sz="1400" b="1" u="sng" dirty="0"/>
              <a:t>Соблюдение требований к хранению регистров (журналов) осуществляется лицом, ответственным за их формирование, до момента их сдачи в архив</a:t>
            </a:r>
            <a:r>
              <a:rPr lang="ru-RU" sz="1400" b="1" dirty="0"/>
              <a:t>.</a:t>
            </a:r>
          </a:p>
          <a:p>
            <a:r>
              <a:rPr lang="ru-RU" sz="1400" b="1" dirty="0"/>
              <a:t>Главному администратору бюджетных средств </a:t>
            </a:r>
            <a:r>
              <a:rPr lang="ru-RU" sz="1400" b="1" u="sng" dirty="0"/>
              <a:t>рекомендуется установить порядок составления отчетности о результатах внутреннего финансового контроля.</a:t>
            </a:r>
          </a:p>
          <a:p>
            <a:r>
              <a:rPr lang="ru-RU" sz="1200" b="1" dirty="0"/>
              <a:t>Отчет составляется на основе данных регистров (журналов) внутреннего финансового контроля по </a:t>
            </a:r>
            <a:r>
              <a:rPr lang="ru-RU" sz="1200" b="1" dirty="0">
                <a:hlinkClick r:id="rId2"/>
              </a:rPr>
              <a:t>форме</a:t>
            </a:r>
            <a:r>
              <a:rPr lang="ru-RU" sz="1200" b="1" dirty="0"/>
              <a:t> и </a:t>
            </a:r>
            <a:r>
              <a:rPr lang="ru-RU" sz="1200" b="1" dirty="0">
                <a:hlinkClick r:id="rId3"/>
              </a:rPr>
              <a:t>рекомендациям</a:t>
            </a:r>
            <a:r>
              <a:rPr lang="ru-RU" sz="1200" b="1" dirty="0"/>
              <a:t> по его заполнению согласно </a:t>
            </a:r>
            <a:r>
              <a:rPr lang="ru-RU" sz="1200" b="1" dirty="0">
                <a:hlinkClick r:id="rId2"/>
              </a:rPr>
              <a:t>приложению 5</a:t>
            </a:r>
            <a:r>
              <a:rPr lang="ru-RU" sz="1200" b="1" dirty="0"/>
              <a:t> к Методическим рекомендациям.</a:t>
            </a:r>
          </a:p>
          <a:p>
            <a:endParaRPr lang="ru-RU" sz="1400" b="1" dirty="0"/>
          </a:p>
          <a:p>
            <a:r>
              <a:rPr lang="ru-RU" sz="1400" b="1" dirty="0"/>
              <a:t>К Отчету прилагается </a:t>
            </a:r>
            <a:r>
              <a:rPr lang="ru-RU" sz="1400" b="1" u="sng" dirty="0"/>
              <a:t>пояснительная записка </a:t>
            </a:r>
            <a:r>
              <a:rPr lang="ru-RU" sz="1400" b="1" dirty="0"/>
              <a:t>по </a:t>
            </a:r>
            <a:r>
              <a:rPr lang="ru-RU" sz="1400" b="1" dirty="0">
                <a:hlinkClick r:id="rId4"/>
              </a:rPr>
              <a:t>форме</a:t>
            </a:r>
            <a:r>
              <a:rPr lang="ru-RU" sz="1400" b="1" dirty="0"/>
              <a:t> согласно </a:t>
            </a:r>
            <a:r>
              <a:rPr lang="ru-RU" sz="1400" b="1" dirty="0">
                <a:hlinkClick r:id="rId2"/>
              </a:rPr>
              <a:t>приложения 5</a:t>
            </a:r>
            <a:r>
              <a:rPr lang="ru-RU" sz="1400" b="1" dirty="0"/>
              <a:t> к Методическим рекомендациям, содержащая:</a:t>
            </a:r>
          </a:p>
          <a:p>
            <a:pPr marL="285750" indent="-285750">
              <a:buFont typeface="Arial" panose="020B0604020202020204" pitchFamily="34" charset="0"/>
              <a:buChar char="•"/>
            </a:pPr>
            <a:r>
              <a:rPr lang="ru-RU" sz="1400" b="1" dirty="0"/>
              <a:t>описание принятых и (или) предлагаемых мер по устранению выявленных в ходе внутреннего финансового контроля нарушений и недостатков, причин их возникновения в отчетном периоде;</a:t>
            </a:r>
          </a:p>
          <a:p>
            <a:pPr marL="285750" indent="-285750">
              <a:buFont typeface="Arial" panose="020B0604020202020204" pitchFamily="34" charset="0"/>
              <a:buChar char="•"/>
            </a:pPr>
            <a:r>
              <a:rPr lang="ru-RU" sz="1400" b="1" dirty="0"/>
              <a:t>сведения о количестве должностных лиц, осуществляющих внутренний финансовый контроль, принимаемых мерах по повышению их квалификации;</a:t>
            </a:r>
          </a:p>
          <a:p>
            <a:pPr marL="285750" indent="-285750">
              <a:buFont typeface="Arial" panose="020B0604020202020204" pitchFamily="34" charset="0"/>
              <a:buChar char="•"/>
            </a:pPr>
            <a:r>
              <a:rPr lang="ru-RU" sz="1400" b="1" dirty="0"/>
              <a:t>сведения о ходе реализации мер по устранению нарушений и недостатков, причин их возникновения, а также ходе реализации материалов, направленных в орган внутреннего государственного (муниципального) финансового контроля, правоохранительные органы.</a:t>
            </a:r>
          </a:p>
          <a:p>
            <a:r>
              <a:rPr lang="ru-RU" sz="1400" dirty="0"/>
              <a:t> </a:t>
            </a:r>
          </a:p>
          <a:p>
            <a:endParaRPr lang="ru-RU" sz="1400" b="1" dirty="0"/>
          </a:p>
          <a:p>
            <a:endParaRPr lang="ru-RU" sz="1400" dirty="0"/>
          </a:p>
          <a:p>
            <a:endParaRPr lang="ru-RU" sz="1400" b="1" dirty="0"/>
          </a:p>
        </p:txBody>
      </p:sp>
    </p:spTree>
    <p:extLst>
      <p:ext uri="{BB962C8B-B14F-4D97-AF65-F5344CB8AC3E}">
        <p14:creationId xmlns:p14="http://schemas.microsoft.com/office/powerpoint/2010/main" val="3588962259"/>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Прямоугольник 2"/>
          <p:cNvSpPr/>
          <p:nvPr/>
        </p:nvSpPr>
        <p:spPr>
          <a:xfrm>
            <a:off x="539552" y="1008162"/>
            <a:ext cx="8276902" cy="5719514"/>
          </a:xfrm>
          <a:prstGeom prst="rect">
            <a:avLst/>
          </a:prstGeom>
        </p:spPr>
        <p:txBody>
          <a:bodyPr wrap="square">
            <a:spAutoFit/>
          </a:bodyPr>
          <a:lstStyle/>
          <a:p>
            <a:pPr algn="ctr">
              <a:lnSpc>
                <a:spcPct val="107000"/>
              </a:lnSpc>
              <a:spcAft>
                <a:spcPts val="800"/>
              </a:spcAft>
            </a:pPr>
            <a:r>
              <a:rPr lang="ru-RU" sz="1200" dirty="0">
                <a:latin typeface="Calibri" panose="020F0502020204030204" pitchFamily="34" charset="0"/>
                <a:ea typeface="Calibri" panose="020F0502020204030204" pitchFamily="34" charset="0"/>
                <a:cs typeface="Times New Roman" panose="02020603050405020304" pitchFamily="18" charset="0"/>
              </a:rPr>
              <a:t>Вопросы к экзамену по дисциплине «Государственный и муниципальный аудит»</a:t>
            </a:r>
          </a:p>
          <a:p>
            <a:pPr marL="342900" lvl="0" indent="-342900">
              <a:lnSpc>
                <a:spcPct val="107000"/>
              </a:lnSpc>
              <a:spcAft>
                <a:spcPts val="0"/>
              </a:spcAft>
              <a:buFont typeface="+mj-lt"/>
              <a:buAutoNum type="arabicPeriod"/>
            </a:pPr>
            <a:r>
              <a:rPr lang="ru-RU" sz="1200" dirty="0">
                <a:latin typeface="Calibri" panose="020F0502020204030204" pitchFamily="34" charset="0"/>
                <a:ea typeface="Calibri" panose="020F0502020204030204" pitchFamily="34" charset="0"/>
                <a:cs typeface="Times New Roman" panose="02020603050405020304" pitchFamily="18" charset="0"/>
              </a:rPr>
              <a:t>Разработать и представить положение о внутреннем финансовом контроле в органе исполнительной власти (подведомственном ему учреждении) на выбор на конкретном примере.</a:t>
            </a:r>
          </a:p>
          <a:p>
            <a:pPr marL="342900" lvl="0" indent="-342900">
              <a:lnSpc>
                <a:spcPct val="107000"/>
              </a:lnSpc>
              <a:spcAft>
                <a:spcPts val="0"/>
              </a:spcAft>
              <a:buFont typeface="+mj-lt"/>
              <a:buAutoNum type="arabicPeriod"/>
            </a:pPr>
            <a:r>
              <a:rPr lang="ru-RU" sz="1200" dirty="0">
                <a:latin typeface="Calibri" panose="020F0502020204030204" pitchFamily="34" charset="0"/>
                <a:ea typeface="Calibri" panose="020F0502020204030204" pitchFamily="34" charset="0"/>
                <a:cs typeface="Times New Roman" panose="02020603050405020304" pitchFamily="18" charset="0"/>
              </a:rPr>
              <a:t>Разработать и представить положение о финансовом аудите в органе исполнительной власти (подведомственном ему учреждении) на выбор на конкретном примере.</a:t>
            </a:r>
          </a:p>
          <a:p>
            <a:pPr marL="342900" lvl="0" indent="-342900">
              <a:lnSpc>
                <a:spcPct val="107000"/>
              </a:lnSpc>
              <a:spcAft>
                <a:spcPts val="0"/>
              </a:spcAft>
              <a:buFont typeface="+mj-lt"/>
              <a:buAutoNum type="arabicPeriod"/>
            </a:pPr>
            <a:r>
              <a:rPr lang="ru-RU" sz="1200" dirty="0">
                <a:latin typeface="Calibri" panose="020F0502020204030204" pitchFamily="34" charset="0"/>
                <a:ea typeface="Calibri" panose="020F0502020204030204" pitchFamily="34" charset="0"/>
                <a:cs typeface="Times New Roman" panose="02020603050405020304" pitchFamily="18" charset="0"/>
              </a:rPr>
              <a:t>Разработать и представить должностной регламент специалиста внутреннего финансового контроля в органе исполнительной власти (подведомственном ему учреждении) на выбор на конкретном примере.</a:t>
            </a:r>
          </a:p>
          <a:p>
            <a:pPr marL="342900" lvl="0" indent="-342900">
              <a:lnSpc>
                <a:spcPct val="107000"/>
              </a:lnSpc>
              <a:spcAft>
                <a:spcPts val="0"/>
              </a:spcAft>
              <a:buFont typeface="+mj-lt"/>
              <a:buAutoNum type="arabicPeriod"/>
            </a:pPr>
            <a:r>
              <a:rPr lang="ru-RU" sz="1200" dirty="0">
                <a:latin typeface="Calibri" panose="020F0502020204030204" pitchFamily="34" charset="0"/>
                <a:ea typeface="Calibri" panose="020F0502020204030204" pitchFamily="34" charset="0"/>
                <a:cs typeface="Times New Roman" panose="02020603050405020304" pitchFamily="18" charset="0"/>
              </a:rPr>
              <a:t>Разработать и представить должностной регламент специалиста финансового аудита в органе исполнительной власти (подведомственном ему учреждении) на выбор на конкретном примере.</a:t>
            </a:r>
          </a:p>
          <a:p>
            <a:pPr marL="342900" lvl="0" indent="-342900">
              <a:lnSpc>
                <a:spcPct val="107000"/>
              </a:lnSpc>
              <a:spcAft>
                <a:spcPts val="0"/>
              </a:spcAft>
              <a:buFont typeface="+mj-lt"/>
              <a:buAutoNum type="arabicPeriod"/>
            </a:pPr>
            <a:r>
              <a:rPr lang="ru-RU" sz="1200" dirty="0">
                <a:latin typeface="Calibri" panose="020F0502020204030204" pitchFamily="34" charset="0"/>
                <a:ea typeface="Calibri" panose="020F0502020204030204" pitchFamily="34" charset="0"/>
                <a:cs typeface="Times New Roman" panose="02020603050405020304" pitchFamily="18" charset="0"/>
              </a:rPr>
              <a:t>Разработать и представить карту внутреннего финансового контроля для бюджетного учреждения</a:t>
            </a:r>
            <a:r>
              <a:rPr lang="en-US" sz="1200" dirty="0">
                <a:latin typeface="Calibri" panose="020F0502020204030204" pitchFamily="34" charset="0"/>
                <a:ea typeface="Calibri" panose="020F0502020204030204" pitchFamily="34" charset="0"/>
                <a:cs typeface="Times New Roman" panose="02020603050405020304" pitchFamily="18" charset="0"/>
              </a:rPr>
              <a:t> </a:t>
            </a:r>
            <a:r>
              <a:rPr lang="ru-RU" sz="1200" dirty="0">
                <a:latin typeface="Calibri" panose="020F0502020204030204" pitchFamily="34" charset="0"/>
                <a:ea typeface="Calibri" panose="020F0502020204030204" pitchFamily="34" charset="0"/>
                <a:cs typeface="Times New Roman" panose="02020603050405020304" pitchFamily="18" charset="0"/>
              </a:rPr>
              <a:t>распорядителя бюджетных </a:t>
            </a:r>
            <a:r>
              <a:rPr lang="ru-RU" sz="1200" dirty="0" err="1">
                <a:latin typeface="Calibri" panose="020F0502020204030204" pitchFamily="34" charset="0"/>
                <a:ea typeface="Calibri" panose="020F0502020204030204" pitchFamily="34" charset="0"/>
                <a:cs typeface="Times New Roman" panose="02020603050405020304" pitchFamily="18" charset="0"/>
              </a:rPr>
              <a:t>средствина</a:t>
            </a:r>
            <a:r>
              <a:rPr lang="ru-RU" sz="1200" dirty="0">
                <a:latin typeface="Calibri" panose="020F0502020204030204" pitchFamily="34" charset="0"/>
                <a:ea typeface="Calibri" panose="020F0502020204030204" pitchFamily="34" charset="0"/>
                <a:cs typeface="Times New Roman" panose="02020603050405020304" pitchFamily="18" charset="0"/>
              </a:rPr>
              <a:t> конкретном примере.</a:t>
            </a:r>
          </a:p>
          <a:p>
            <a:pPr marL="342900" lvl="0" indent="-342900">
              <a:lnSpc>
                <a:spcPct val="107000"/>
              </a:lnSpc>
              <a:spcAft>
                <a:spcPts val="0"/>
              </a:spcAft>
              <a:buFont typeface="+mj-lt"/>
              <a:buAutoNum type="arabicPeriod"/>
            </a:pPr>
            <a:r>
              <a:rPr lang="ru-RU" sz="1200" dirty="0">
                <a:latin typeface="Calibri" panose="020F0502020204030204" pitchFamily="34" charset="0"/>
                <a:ea typeface="Calibri" panose="020F0502020204030204" pitchFamily="34" charset="0"/>
                <a:cs typeface="Times New Roman" panose="02020603050405020304" pitchFamily="18" charset="0"/>
              </a:rPr>
              <a:t> Разработать и представить карту внутреннего финансового контроля для бюджетного учреждения-администратора доходов на конкретном примере.</a:t>
            </a:r>
          </a:p>
          <a:p>
            <a:pPr marL="342900" lvl="0" indent="-342900">
              <a:lnSpc>
                <a:spcPct val="107000"/>
              </a:lnSpc>
              <a:spcAft>
                <a:spcPts val="0"/>
              </a:spcAft>
              <a:buFont typeface="+mj-lt"/>
              <a:buAutoNum type="arabicPeriod"/>
            </a:pPr>
            <a:r>
              <a:rPr lang="ru-RU" sz="1200" dirty="0">
                <a:latin typeface="Calibri" panose="020F0502020204030204" pitchFamily="34" charset="0"/>
                <a:ea typeface="Calibri" panose="020F0502020204030204" pitchFamily="34" charset="0"/>
                <a:cs typeface="Times New Roman" panose="02020603050405020304" pitchFamily="18" charset="0"/>
              </a:rPr>
              <a:t>Определить бюджетные риски, включаемые в карту внутреннего финансового контроля для бюджетного учреждения на выбор на конкретном примере. Ранжировать риски в соответствии с методикой по уровню вероятности.</a:t>
            </a:r>
          </a:p>
          <a:p>
            <a:pPr marL="342900" lvl="0" indent="-342900">
              <a:lnSpc>
                <a:spcPct val="107000"/>
              </a:lnSpc>
              <a:spcAft>
                <a:spcPts val="0"/>
              </a:spcAft>
              <a:buFont typeface="+mj-lt"/>
              <a:buAutoNum type="arabicPeriod"/>
            </a:pPr>
            <a:r>
              <a:rPr lang="ru-RU" sz="1200" dirty="0">
                <a:latin typeface="Calibri" panose="020F0502020204030204" pitchFamily="34" charset="0"/>
                <a:ea typeface="Calibri" panose="020F0502020204030204" pitchFamily="34" charset="0"/>
                <a:cs typeface="Times New Roman" panose="02020603050405020304" pitchFamily="18" charset="0"/>
              </a:rPr>
              <a:t>Разработать и представить регламент (положение) взаимодействия органа исполнительной власти (бюджетного учреждения) с Федеральным казначейством в рамках процедур внутреннего финансового контроля на конкретном примере.</a:t>
            </a:r>
          </a:p>
          <a:p>
            <a:pPr marL="342900" lvl="0" indent="-342900">
              <a:lnSpc>
                <a:spcPct val="107000"/>
              </a:lnSpc>
              <a:spcAft>
                <a:spcPts val="0"/>
              </a:spcAft>
              <a:buFont typeface="+mj-lt"/>
              <a:buAutoNum type="arabicPeriod"/>
            </a:pPr>
            <a:r>
              <a:rPr lang="ru-RU" sz="1200" dirty="0">
                <a:latin typeface="Calibri" panose="020F0502020204030204" pitchFamily="34" charset="0"/>
                <a:ea typeface="Calibri" panose="020F0502020204030204" pitchFamily="34" charset="0"/>
                <a:cs typeface="Times New Roman" panose="02020603050405020304" pitchFamily="18" charset="0"/>
              </a:rPr>
              <a:t>Разработать и представить перечень мониторинга показателей</a:t>
            </a:r>
            <a:r>
              <a:rPr lang="ru-RU" sz="12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r>
              <a:rPr lang="ru-RU" sz="1200" dirty="0">
                <a:latin typeface="Calibri" panose="020F0502020204030204" pitchFamily="34" charset="0"/>
                <a:ea typeface="Calibri" panose="020F0502020204030204" pitchFamily="34" charset="0"/>
                <a:cs typeface="Times New Roman" panose="02020603050405020304" pitchFamily="18" charset="0"/>
              </a:rPr>
              <a:t>эффективности мероприятий внутреннего финансового контроля в бюджетном учреждении образования, культуры, здравоохранения на выбор на конкретном примере.</a:t>
            </a:r>
          </a:p>
          <a:p>
            <a:pPr marL="342900" lvl="0" indent="-342900">
              <a:lnSpc>
                <a:spcPct val="107000"/>
              </a:lnSpc>
              <a:spcAft>
                <a:spcPts val="0"/>
              </a:spcAft>
              <a:buFont typeface="+mj-lt"/>
              <a:buAutoNum type="arabicPeriod"/>
            </a:pPr>
            <a:r>
              <a:rPr lang="ru-RU" sz="1200" dirty="0">
                <a:latin typeface="Calibri" panose="020F0502020204030204" pitchFamily="34" charset="0"/>
                <a:ea typeface="Calibri" panose="020F0502020204030204" pitchFamily="34" charset="0"/>
                <a:cs typeface="Times New Roman" panose="02020603050405020304" pitchFamily="18" charset="0"/>
              </a:rPr>
              <a:t>Разработать и представить предложения по автоматизации процедур внутреннего финансового контроля в органе исполнительной власти имеющем подведомственные (сетевые) учреждения на конкретном примере.</a:t>
            </a:r>
          </a:p>
          <a:p>
            <a:pPr marL="342900" lvl="0" indent="-342900">
              <a:lnSpc>
                <a:spcPct val="107000"/>
              </a:lnSpc>
              <a:spcAft>
                <a:spcPts val="0"/>
              </a:spcAft>
              <a:buFont typeface="+mj-lt"/>
              <a:buAutoNum type="arabicPeriod"/>
            </a:pPr>
            <a:r>
              <a:rPr lang="ru-RU" sz="1200" dirty="0">
                <a:latin typeface="Calibri" panose="020F0502020204030204" pitchFamily="34" charset="0"/>
                <a:ea typeface="Calibri" panose="020F0502020204030204" pitchFamily="34" charset="0"/>
                <a:cs typeface="Times New Roman" panose="02020603050405020304" pitchFamily="18" charset="0"/>
              </a:rPr>
              <a:t>Сформировать квалификационные требования и перечень компетенций для объявления конкурса на замещение вакантной должности в структуре департамента труда и социальной защиты Приморского края:</a:t>
            </a:r>
          </a:p>
          <a:p>
            <a:pPr marL="457200">
              <a:lnSpc>
                <a:spcPct val="107000"/>
              </a:lnSpc>
              <a:spcAft>
                <a:spcPts val="0"/>
              </a:spcAft>
            </a:pPr>
            <a:r>
              <a:rPr lang="ru-RU" sz="1200" dirty="0">
                <a:latin typeface="Calibri" panose="020F0502020204030204" pitchFamily="34" charset="0"/>
                <a:ea typeface="Calibri" panose="020F0502020204030204" pitchFamily="34" charset="0"/>
                <a:cs typeface="Times New Roman" panose="02020603050405020304" pitchFamily="18" charset="0"/>
              </a:rPr>
              <a:t>- специалиста внутреннего финансового контроля (аудита)</a:t>
            </a:r>
          </a:p>
          <a:p>
            <a:pPr marL="457200">
              <a:lnSpc>
                <a:spcPct val="107000"/>
              </a:lnSpc>
              <a:spcAft>
                <a:spcPts val="800"/>
              </a:spcAft>
            </a:pPr>
            <a:r>
              <a:rPr lang="ru-RU" sz="1200" dirty="0">
                <a:latin typeface="Calibri" panose="020F0502020204030204" pitchFamily="34" charset="0"/>
                <a:ea typeface="Calibri" panose="020F0502020204030204" pitchFamily="34" charset="0"/>
                <a:cs typeface="Times New Roman" panose="02020603050405020304" pitchFamily="18" charset="0"/>
              </a:rPr>
              <a:t>Сформировать перечень из 3 вопросов претенденту по профессиональной тематике.</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48039569"/>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539552" y="1009882"/>
            <a:ext cx="8064896" cy="5348900"/>
          </a:xfrm>
          <a:prstGeom prst="rect">
            <a:avLst/>
          </a:prstGeom>
        </p:spPr>
        <p:txBody>
          <a:bodyPr wrap="square">
            <a:spAutoFit/>
          </a:bodyPr>
          <a:lstStyle/>
          <a:p>
            <a:pPr algn="ctr">
              <a:spcAft>
                <a:spcPts val="0"/>
              </a:spcAft>
            </a:pPr>
            <a:r>
              <a:rPr lang="ru-RU" sz="1400" b="1" dirty="0">
                <a:latin typeface="Times New Roman" panose="02020603050405020304" pitchFamily="18" charset="0"/>
                <a:ea typeface="TimesNewRomanPSMT"/>
              </a:rPr>
              <a:t>Внешний государственный аудит (контроль)</a:t>
            </a:r>
            <a:endParaRPr lang="ru-RU" sz="1400" b="1" dirty="0">
              <a:latin typeface="Times New Roman" panose="02020603050405020304" pitchFamily="18" charset="0"/>
              <a:ea typeface="Times New Roman" panose="02020603050405020304" pitchFamily="18" charset="0"/>
            </a:endParaRPr>
          </a:p>
          <a:p>
            <a:pPr marL="457200">
              <a:lnSpc>
                <a:spcPct val="107000"/>
              </a:lnSpc>
              <a:spcAft>
                <a:spcPts val="0"/>
              </a:spcAft>
            </a:pPr>
            <a:r>
              <a:rPr lang="ru-RU" sz="1400" dirty="0">
                <a:latin typeface="Calibri" panose="020F0502020204030204" pitchFamily="34" charset="0"/>
                <a:ea typeface="Calibri" panose="020F0502020204030204" pitchFamily="34" charset="0"/>
                <a:cs typeface="Times New Roman" panose="02020603050405020304" pitchFamily="18" charset="0"/>
              </a:rPr>
              <a:t> </a:t>
            </a:r>
          </a:p>
          <a:p>
            <a:pPr marL="457200">
              <a:lnSpc>
                <a:spcPct val="107000"/>
              </a:lnSpc>
              <a:spcAft>
                <a:spcPts val="0"/>
              </a:spcAft>
            </a:pPr>
            <a:r>
              <a:rPr lang="ru-RU" sz="1400" b="1" dirty="0">
                <a:latin typeface="Calibri" panose="020F0502020204030204" pitchFamily="34" charset="0"/>
                <a:ea typeface="Calibri" panose="020F0502020204030204" pitchFamily="34" charset="0"/>
                <a:cs typeface="Times New Roman" panose="02020603050405020304" pitchFamily="18" charset="0"/>
              </a:rPr>
              <a:t>I. Требования к специальности      (направлению подготовки)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ru-RU" sz="1400" b="1" dirty="0">
                <a:latin typeface="Calibri" panose="020F0502020204030204" pitchFamily="34" charset="0"/>
                <a:ea typeface="Calibri" panose="020F0502020204030204" pitchFamily="34" charset="0"/>
                <a:cs typeface="Times New Roman" panose="02020603050405020304" pitchFamily="18" charset="0"/>
              </a:rPr>
              <a:t>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ru-RU" sz="1400" dirty="0">
                <a:latin typeface="Calibri" panose="020F0502020204030204" pitchFamily="34" charset="0"/>
                <a:ea typeface="TimesNewRomanPSMT"/>
                <a:cs typeface="Times New Roman" panose="02020603050405020304" pitchFamily="18" charset="0"/>
              </a:rPr>
              <a:t>Рекомендуемые направления подготовки «Государственное и муниципальное управление»; «Государственный аудит»; «Менеджмент»; «Управление персоналом»; «Финансы и кредит»; «Экономика»; «Юриспруденция» </a:t>
            </a:r>
            <a:r>
              <a:rPr lang="ru-RU" sz="1400" dirty="0">
                <a:latin typeface="Calibri" panose="020F0502020204030204" pitchFamily="34" charset="0"/>
                <a:ea typeface="Calibri" panose="020F0502020204030204" pitchFamily="34" charset="0"/>
                <a:cs typeface="Times New Roman" panose="02020603050405020304" pitchFamily="18" charset="0"/>
              </a:rPr>
              <a:t>или иные специальности и направления подготовки, содержащиеся в ранее применяемых перечнях специальностей и направлений подготовки, для которых законодательством об образовании Российской Федерации установлено соответствие указанным специальностям и направлениям подготовки.</a:t>
            </a:r>
          </a:p>
          <a:p>
            <a:pPr marL="457200">
              <a:lnSpc>
                <a:spcPct val="107000"/>
              </a:lnSpc>
              <a:spcAft>
                <a:spcPts val="0"/>
              </a:spcAft>
            </a:pP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ru-RU" sz="1400" b="1" dirty="0">
                <a:latin typeface="Calibri" panose="020F0502020204030204" pitchFamily="34" charset="0"/>
                <a:ea typeface="Calibri" panose="020F0502020204030204" pitchFamily="34" charset="0"/>
                <a:cs typeface="Times New Roman" panose="02020603050405020304" pitchFamily="18" charset="0"/>
              </a:rPr>
              <a:t>II. Требования к профессиональным знаниям</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ru-RU" sz="1400" b="1" dirty="0">
                <a:latin typeface="Calibri" panose="020F0502020204030204" pitchFamily="34" charset="0"/>
                <a:ea typeface="Calibri" panose="020F0502020204030204" pitchFamily="34" charset="0"/>
                <a:cs typeface="Times New Roman" panose="02020603050405020304" pitchFamily="18" charset="0"/>
              </a:rPr>
              <a:t>Профессиональные знания в сфере законодательства Российской Федерации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ru-RU" sz="1400" dirty="0">
                <a:solidFill>
                  <a:srgbClr val="000000"/>
                </a:solidFill>
                <a:latin typeface="Calibri" panose="020F0502020204030204" pitchFamily="34" charset="0"/>
                <a:ea typeface="TimesNewRomanPSMT"/>
                <a:cs typeface="Times New Roman" panose="02020603050405020304" pitchFamily="18" charset="0"/>
              </a:rPr>
              <a:t>Бюджетный кодекс Российской Федерации (Части I, II, III, IV);</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ru-RU" sz="1400" dirty="0">
                <a:solidFill>
                  <a:srgbClr val="000000"/>
                </a:solidFill>
                <a:latin typeface="Calibri" panose="020F0502020204030204" pitchFamily="34" charset="0"/>
                <a:ea typeface="TimesNewRomanPSMT"/>
                <a:cs typeface="Times New Roman" panose="02020603050405020304" pitchFamily="18" charset="0"/>
              </a:rPr>
              <a:t>Гражданский кодекс Российской Федерации (Разделы I, II, III);</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ru-RU" sz="1400" dirty="0">
                <a:solidFill>
                  <a:srgbClr val="000000"/>
                </a:solidFill>
                <a:latin typeface="Calibri" panose="020F0502020204030204" pitchFamily="34" charset="0"/>
                <a:ea typeface="TimesNewRomanPSMT"/>
                <a:cs typeface="Times New Roman" panose="02020603050405020304" pitchFamily="18" charset="0"/>
              </a:rPr>
              <a:t>Налоговый кодекс Российской Федерации (Части I, II);</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ru-RU" sz="1400" dirty="0">
                <a:solidFill>
                  <a:srgbClr val="000000"/>
                </a:solidFill>
                <a:latin typeface="Calibri" panose="020F0502020204030204" pitchFamily="34" charset="0"/>
                <a:ea typeface="TimesNewRomanPSMT"/>
                <a:cs typeface="Times New Roman" panose="02020603050405020304" pitchFamily="18" charset="0"/>
              </a:rPr>
              <a:t>……..</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400" dirty="0">
                <a:latin typeface="Calibri" panose="020F0502020204030204" pitchFamily="34" charset="0"/>
                <a:ea typeface="TimesNewRomanPSMT"/>
                <a:cs typeface="Times New Roman" panose="02020603050405020304" pitchFamily="18" charset="0"/>
              </a:rPr>
              <a:t>В должностном регламенте государственного гражданского служащего могут быть определены дополнительные нормативные правовые акты, знание которых может потребоваться для надлежащего исполнения должностных обязанностей государственным гражданским служащим после назначения на должность государственной гражданской службы.</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ru-RU" sz="1400" dirty="0">
                <a:latin typeface="Times New Roman" panose="02020603050405020304" pitchFamily="18" charset="0"/>
                <a:ea typeface="Calibri" panose="020F0502020204030204" pitchFamily="34" charset="0"/>
                <a:cs typeface="Times New Roman" panose="02020603050405020304" pitchFamily="18" charset="0"/>
              </a:rPr>
              <a:t>В соответствии с Перечнем специальностей и направлений подготовки высшего образования, утвержденным приказом </a:t>
            </a:r>
            <a:r>
              <a:rPr lang="ru-RU" sz="1400" dirty="0" err="1">
                <a:latin typeface="Times New Roman" panose="02020603050405020304" pitchFamily="18" charset="0"/>
                <a:ea typeface="Calibri" panose="020F0502020204030204" pitchFamily="34" charset="0"/>
                <a:cs typeface="Times New Roman" panose="02020603050405020304" pitchFamily="18" charset="0"/>
              </a:rPr>
              <a:t>Минобрнауки</a:t>
            </a:r>
            <a:r>
              <a:rPr lang="ru-RU" sz="1400" dirty="0">
                <a:latin typeface="Times New Roman" panose="02020603050405020304" pitchFamily="18" charset="0"/>
                <a:ea typeface="Calibri" panose="020F0502020204030204" pitchFamily="34" charset="0"/>
                <a:cs typeface="Times New Roman" panose="02020603050405020304" pitchFamily="18" charset="0"/>
              </a:rPr>
              <a:t> России от 12 сентября 2013 г. № 1061.</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4708399"/>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683568" y="957775"/>
            <a:ext cx="7776864" cy="5708935"/>
          </a:xfrm>
          <a:prstGeom prst="rect">
            <a:avLst/>
          </a:prstGeom>
        </p:spPr>
        <p:txBody>
          <a:bodyPr wrap="square">
            <a:spAutoFit/>
          </a:bodyPr>
          <a:lstStyle/>
          <a:p>
            <a:pPr algn="just">
              <a:lnSpc>
                <a:spcPct val="107000"/>
              </a:lnSpc>
              <a:spcAft>
                <a:spcPts val="0"/>
              </a:spcAft>
            </a:pPr>
            <a:r>
              <a:rPr lang="ru-RU" sz="1400" b="1" dirty="0">
                <a:latin typeface="Calibri" panose="020F0502020204030204" pitchFamily="34" charset="0"/>
                <a:ea typeface="Calibri" panose="020F0502020204030204" pitchFamily="34" charset="0"/>
                <a:cs typeface="Times New Roman" panose="02020603050405020304" pitchFamily="18" charset="0"/>
              </a:rPr>
              <a:t>2. Иные профессиональные знания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ru-RU" sz="1400" b="1" dirty="0">
                <a:latin typeface="Calibri" panose="020F0502020204030204" pitchFamily="34" charset="0"/>
                <a:ea typeface="Calibri" panose="020F0502020204030204" pitchFamily="34" charset="0"/>
                <a:cs typeface="Times New Roman" panose="02020603050405020304" pitchFamily="18" charset="0"/>
              </a:rPr>
              <a:t>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Clr>
                <a:srgbClr val="000000"/>
              </a:buClr>
              <a:buFont typeface="+mj-lt"/>
              <a:buAutoNum type="arabicPeriod"/>
            </a:pPr>
            <a:r>
              <a:rPr lang="ru-RU" sz="1400" dirty="0">
                <a:solidFill>
                  <a:srgbClr val="000000"/>
                </a:solidFill>
                <a:latin typeface="Calibri" panose="020F0502020204030204" pitchFamily="34" charset="0"/>
                <a:ea typeface="TimesNewRomanPSMT"/>
                <a:cs typeface="Times New Roman" panose="02020603050405020304" pitchFamily="18" charset="0"/>
              </a:rPr>
              <a:t>организация и функционирование бюджетной системы Российской Федерации;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Clr>
                <a:srgbClr val="000000"/>
              </a:buClr>
              <a:buFont typeface="+mj-lt"/>
              <a:buAutoNum type="arabicPeriod"/>
            </a:pPr>
            <a:r>
              <a:rPr lang="ru-RU" sz="1400" dirty="0">
                <a:solidFill>
                  <a:srgbClr val="000000"/>
                </a:solidFill>
                <a:latin typeface="Calibri" panose="020F0502020204030204" pitchFamily="34" charset="0"/>
                <a:ea typeface="TimesNewRomanPSMT"/>
                <a:cs typeface="Times New Roman" panose="02020603050405020304" pitchFamily="18" charset="0"/>
              </a:rPr>
              <a:t>основы бюджетного процесса и межбюджетных отношений в Российской Федерации;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Clr>
                <a:srgbClr val="000000"/>
              </a:buClr>
              <a:buFont typeface="+mj-lt"/>
              <a:buAutoNum type="arabicPeriod"/>
            </a:pPr>
            <a:r>
              <a:rPr lang="ru-RU" sz="1400" dirty="0">
                <a:solidFill>
                  <a:srgbClr val="000000"/>
                </a:solidFill>
                <a:latin typeface="Calibri" panose="020F0502020204030204" pitchFamily="34" charset="0"/>
                <a:ea typeface="TimesNewRomanPSMT"/>
                <a:cs typeface="Times New Roman" panose="02020603050405020304" pitchFamily="18" charset="0"/>
              </a:rPr>
              <a:t>правовое положение субъектов бюджетных правоотношений;</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Clr>
                <a:srgbClr val="000000"/>
              </a:buClr>
              <a:buFont typeface="+mj-lt"/>
              <a:buAutoNum type="arabicPeriod"/>
            </a:pPr>
            <a:r>
              <a:rPr lang="ru-RU" sz="1400" dirty="0">
                <a:solidFill>
                  <a:srgbClr val="000000"/>
                </a:solidFill>
                <a:latin typeface="Calibri" panose="020F0502020204030204" pitchFamily="34" charset="0"/>
                <a:ea typeface="TimesNewRomanPSMT"/>
                <a:cs typeface="Times New Roman" panose="02020603050405020304" pitchFamily="18" charset="0"/>
              </a:rPr>
              <a:t>структура бюджетной системы Российской Федерации, бюджетная классификация Российской Федерации, ее состав;</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Clr>
                <a:srgbClr val="000000"/>
              </a:buClr>
              <a:buFont typeface="+mj-lt"/>
              <a:buAutoNum type="arabicPeriod"/>
            </a:pPr>
            <a:r>
              <a:rPr lang="ru-RU" sz="1400" dirty="0">
                <a:solidFill>
                  <a:srgbClr val="000000"/>
                </a:solidFill>
                <a:latin typeface="Calibri" panose="020F0502020204030204" pitchFamily="34" charset="0"/>
                <a:ea typeface="TimesNewRomanPSMT"/>
                <a:cs typeface="Times New Roman" panose="02020603050405020304" pitchFamily="18" charset="0"/>
              </a:rPr>
              <a:t>порядок предоставления межбюджетных трансфертов, субсидий учреждениям и юридическим лицам, бюджетных инвестиций;</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Clr>
                <a:srgbClr val="000000"/>
              </a:buClr>
              <a:buFont typeface="+mj-lt"/>
              <a:buAutoNum type="arabicPeriod"/>
            </a:pPr>
            <a:r>
              <a:rPr lang="ru-RU" sz="1400" dirty="0">
                <a:solidFill>
                  <a:srgbClr val="000000"/>
                </a:solidFill>
                <a:latin typeface="Calibri" panose="020F0502020204030204" pitchFamily="34" charset="0"/>
                <a:ea typeface="TimesNewRomanPSMT"/>
                <a:cs typeface="Times New Roman" panose="02020603050405020304" pitchFamily="18" charset="0"/>
              </a:rPr>
              <a:t>порядок утверждения и критерии государственных программ Российской Федерации, механизм оценки эффективности их реализации;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Clr>
                <a:srgbClr val="000000"/>
              </a:buClr>
              <a:buFont typeface="+mj-lt"/>
              <a:buAutoNum type="arabicPeriod"/>
            </a:pPr>
            <a:r>
              <a:rPr lang="ru-RU" sz="1400" dirty="0">
                <a:solidFill>
                  <a:srgbClr val="000000"/>
                </a:solidFill>
                <a:latin typeface="Calibri" panose="020F0502020204030204" pitchFamily="34" charset="0"/>
                <a:ea typeface="TimesNewRomanPSMT"/>
                <a:cs typeface="Times New Roman" panose="02020603050405020304" pitchFamily="18" charset="0"/>
              </a:rPr>
              <a:t>порядок формирования и реализации федеральной адресной инвестиционной программы;</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Clr>
                <a:srgbClr val="000000"/>
              </a:buClr>
              <a:buFont typeface="+mj-lt"/>
              <a:buAutoNum type="arabicPeriod"/>
            </a:pPr>
            <a:r>
              <a:rPr lang="ru-RU" sz="1400" dirty="0">
                <a:solidFill>
                  <a:srgbClr val="000000"/>
                </a:solidFill>
                <a:latin typeface="Calibri" panose="020F0502020204030204" pitchFamily="34" charset="0"/>
                <a:ea typeface="TimesNewRomanPSMT"/>
                <a:cs typeface="Times New Roman" panose="02020603050405020304" pitchFamily="18" charset="0"/>
              </a:rPr>
              <a:t>порядок разработки, утверждения и реализации ведомственных целевых программ;</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Clr>
                <a:srgbClr val="000000"/>
              </a:buClr>
              <a:buFont typeface="+mj-lt"/>
              <a:buAutoNum type="arabicPeriod"/>
            </a:pPr>
            <a:r>
              <a:rPr lang="ru-RU" sz="1400" dirty="0">
                <a:solidFill>
                  <a:srgbClr val="000000"/>
                </a:solidFill>
                <a:latin typeface="Calibri" panose="020F0502020204030204" pitchFamily="34" charset="0"/>
                <a:ea typeface="TimesNewRomanPSMT"/>
                <a:cs typeface="Times New Roman" panose="02020603050405020304" pitchFamily="18" charset="0"/>
              </a:rPr>
              <a:t>порядок составления и ведения сводной бюджетной росписи;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Clr>
                <a:srgbClr val="000000"/>
              </a:buClr>
              <a:buFont typeface="+mj-lt"/>
              <a:buAutoNum type="arabicPeriod"/>
            </a:pPr>
            <a:r>
              <a:rPr lang="ru-RU" sz="1400" dirty="0">
                <a:solidFill>
                  <a:srgbClr val="000000"/>
                </a:solidFill>
                <a:latin typeface="Calibri" panose="020F0502020204030204" pitchFamily="34" charset="0"/>
                <a:ea typeface="TimesNewRomanPSMT"/>
                <a:cs typeface="Times New Roman" panose="02020603050405020304" pitchFamily="18" charset="0"/>
              </a:rPr>
              <a:t>особенности бюджетных полномочий участников бюджетного процесса;</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Clr>
                <a:srgbClr val="000000"/>
              </a:buClr>
              <a:buFont typeface="+mj-lt"/>
              <a:buAutoNum type="arabicPeriod"/>
            </a:pPr>
            <a:r>
              <a:rPr lang="ru-RU" sz="1400" dirty="0">
                <a:solidFill>
                  <a:srgbClr val="000000"/>
                </a:solidFill>
                <a:latin typeface="Calibri" panose="020F0502020204030204" pitchFamily="34" charset="0"/>
                <a:ea typeface="TimesNewRomanPSMT"/>
                <a:cs typeface="Times New Roman" panose="02020603050405020304" pitchFamily="18" charset="0"/>
              </a:rPr>
              <a:t>бюджетные полномочия органов государственного (муниципального) финансового контроля;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Clr>
                <a:srgbClr val="000000"/>
              </a:buClr>
              <a:buFont typeface="+mj-lt"/>
              <a:buAutoNum type="arabicPeriod"/>
            </a:pPr>
            <a:r>
              <a:rPr lang="ru-RU" sz="1400" dirty="0">
                <a:solidFill>
                  <a:srgbClr val="000000"/>
                </a:solidFill>
                <a:latin typeface="Calibri" panose="020F0502020204030204" pitchFamily="34" charset="0"/>
                <a:ea typeface="TimesNewRomanPSMT"/>
                <a:cs typeface="Times New Roman" panose="02020603050405020304" pitchFamily="18" charset="0"/>
              </a:rPr>
              <a:t>бюджетные полномочия главного распорядителя (распорядителя) бюджетных средств, главного администратора (администратора) доходов бюджета, получателя бюджетных средств;</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Clr>
                <a:srgbClr val="000000"/>
              </a:buClr>
              <a:buFont typeface="+mj-lt"/>
              <a:buAutoNum type="arabicPeriod"/>
            </a:pPr>
            <a:r>
              <a:rPr lang="ru-RU" sz="1400" dirty="0">
                <a:solidFill>
                  <a:srgbClr val="000000"/>
                </a:solidFill>
                <a:latin typeface="Calibri" panose="020F0502020204030204" pitchFamily="34" charset="0"/>
                <a:ea typeface="TimesNewRomanPSMT"/>
                <a:cs typeface="Times New Roman" panose="02020603050405020304" pitchFamily="18" charset="0"/>
              </a:rPr>
              <a:t>порядок ведения бухгалтерского учета в бюджетных учреждениях и иных организациях;</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Clr>
                <a:srgbClr val="000000"/>
              </a:buClr>
              <a:buFont typeface="+mj-lt"/>
              <a:buAutoNum type="arabicPeriod"/>
            </a:pPr>
            <a:r>
              <a:rPr lang="ru-RU" sz="1400" dirty="0">
                <a:solidFill>
                  <a:srgbClr val="000000"/>
                </a:solidFill>
                <a:latin typeface="Calibri" panose="020F0502020204030204" pitchFamily="34" charset="0"/>
                <a:ea typeface="TimesNewRomanPSMT"/>
                <a:cs typeface="Times New Roman" panose="02020603050405020304" pitchFamily="18" charset="0"/>
              </a:rPr>
              <a:t>порядок составления и предоставления бюджетной отчетности;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Clr>
                <a:srgbClr val="000000"/>
              </a:buClr>
              <a:buFont typeface="+mj-lt"/>
              <a:buAutoNum type="arabicPeriod"/>
            </a:pPr>
            <a:r>
              <a:rPr lang="ru-RU" sz="1400" dirty="0">
                <a:solidFill>
                  <a:srgbClr val="000000"/>
                </a:solidFill>
                <a:latin typeface="Calibri" panose="020F0502020204030204" pitchFamily="34" charset="0"/>
                <a:ea typeface="TimesNewRomanPSMT"/>
                <a:cs typeface="Times New Roman" panose="02020603050405020304" pitchFamily="18" charset="0"/>
              </a:rPr>
              <a:t>виды бюджетных нарушений и бюджетные меры принуждения, применяемые за их совершение;</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Clr>
                <a:srgbClr val="000000"/>
              </a:buClr>
              <a:buFont typeface="+mj-lt"/>
              <a:buAutoNum type="arabicPeriod"/>
            </a:pPr>
            <a:r>
              <a:rPr lang="ru-RU" sz="1400" dirty="0">
                <a:solidFill>
                  <a:srgbClr val="000000"/>
                </a:solidFill>
                <a:latin typeface="Calibri" panose="020F0502020204030204" pitchFamily="34" charset="0"/>
                <a:ea typeface="TimesNewRomanPSMT"/>
                <a:cs typeface="Times New Roman" panose="02020603050405020304" pitchFamily="18" charset="0"/>
              </a:rPr>
              <a:t>методы осуществления контрольной и экспертно-аналитической деятельности Счетной палаты Российской Федерации;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Clr>
                <a:srgbClr val="000000"/>
              </a:buClr>
              <a:buFont typeface="+mj-lt"/>
              <a:buAutoNum type="arabicPeriod"/>
            </a:pPr>
            <a:r>
              <a:rPr lang="ru-RU" sz="1400" dirty="0">
                <a:solidFill>
                  <a:srgbClr val="000000"/>
                </a:solidFill>
                <a:latin typeface="Calibri" panose="020F0502020204030204" pitchFamily="34" charset="0"/>
                <a:ea typeface="TimesNewRomanPSMT"/>
                <a:cs typeface="Times New Roman" panose="02020603050405020304" pitchFamily="18" charset="0"/>
              </a:rPr>
              <a:t>порядок возбуждения дела об административном правонарушении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1380580"/>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575556" y="880290"/>
            <a:ext cx="7992888" cy="5755422"/>
          </a:xfrm>
          <a:prstGeom prst="rect">
            <a:avLst/>
          </a:prstGeom>
        </p:spPr>
        <p:txBody>
          <a:bodyPr wrap="square">
            <a:spAutoFit/>
          </a:bodyPr>
          <a:lstStyle/>
          <a:p>
            <a:pPr algn="just">
              <a:spcAft>
                <a:spcPts val="0"/>
              </a:spcAft>
            </a:pPr>
            <a:r>
              <a:rPr lang="ru-RU" sz="1400" b="1" dirty="0">
                <a:latin typeface="Calibri" panose="020F0502020204030204" pitchFamily="34" charset="0"/>
                <a:ea typeface="Calibri" panose="020F0502020204030204" pitchFamily="34" charset="0"/>
                <a:cs typeface="Times New Roman" panose="02020603050405020304" pitchFamily="18" charset="0"/>
              </a:rPr>
              <a:t>III. Требования к профессиональным умениям</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ru-RU" sz="1400" b="1" dirty="0">
                <a:latin typeface="Calibri" panose="020F0502020204030204" pitchFamily="34" charset="0"/>
                <a:ea typeface="Calibri" panose="020F0502020204030204" pitchFamily="34" charset="0"/>
                <a:cs typeface="Times New Roman" panose="02020603050405020304" pitchFamily="18" charset="0"/>
              </a:rPr>
              <a:t>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spcAft>
                <a:spcPts val="800"/>
              </a:spcAft>
            </a:pPr>
            <a:r>
              <a:rPr lang="ru-RU" sz="1400" dirty="0">
                <a:latin typeface="Calibri" panose="020F0502020204030204" pitchFamily="34" charset="0"/>
                <a:ea typeface="TimesNewRomanPSMT"/>
                <a:cs typeface="Times New Roman" panose="02020603050405020304" pitchFamily="18" charset="0"/>
              </a:rPr>
              <a:t>проведение экспертизы и подготовка заключений на проекты законодательных и иных нормативных правовых актов Российской Федерации в соответствии с Бюджетным кодексом Российской Федерации и Федеральным законом «О Счетной палате Российской Федерации;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spcAft>
                <a:spcPts val="800"/>
              </a:spcAft>
            </a:pPr>
            <a:r>
              <a:rPr lang="ru-RU" sz="1400" dirty="0">
                <a:latin typeface="Calibri" panose="020F0502020204030204" pitchFamily="34" charset="0"/>
                <a:ea typeface="TimesNewRomanPSMT"/>
                <a:cs typeface="Times New Roman" panose="02020603050405020304" pitchFamily="18" charset="0"/>
              </a:rPr>
              <a:t>подготовка программ проведения контрольных и экспертно-аналитических мероприятий,</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spcAft>
                <a:spcPts val="800"/>
              </a:spcAft>
            </a:pPr>
            <a:r>
              <a:rPr lang="ru-RU" sz="1400" dirty="0">
                <a:latin typeface="Calibri" panose="020F0502020204030204" pitchFamily="34" charset="0"/>
                <a:ea typeface="TimesNewRomanPSMT"/>
                <a:cs typeface="Times New Roman" panose="02020603050405020304" pitchFamily="18" charset="0"/>
              </a:rPr>
              <a:t>составления актов, отчетов;</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spcAft>
                <a:spcPts val="800"/>
              </a:spcAft>
            </a:pPr>
            <a:r>
              <a:rPr lang="ru-RU" sz="1400" dirty="0">
                <a:latin typeface="Calibri" panose="020F0502020204030204" pitchFamily="34" charset="0"/>
                <a:ea typeface="TimesNewRomanPSMT"/>
                <a:cs typeface="Times New Roman" panose="02020603050405020304" pitchFamily="18" charset="0"/>
              </a:rPr>
              <a:t>подготовка информационных писем, представлений и предписаний Счетной палаты, уведомлений Счетной палаты о применении бюджетных мер принуждения, о приостановлении всех видов финансовых платежных и расчетных операций по счетам объектов аудита (контроля), письменных мотивированных предложений о прекращении приостановления всех видов финансовых платежных и расчетных операций по счетам объектов аудита (контроля);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spcAft>
                <a:spcPts val="800"/>
              </a:spcAft>
            </a:pPr>
            <a:r>
              <a:rPr lang="ru-RU" sz="1400" dirty="0">
                <a:latin typeface="Calibri" panose="020F0502020204030204" pitchFamily="34" charset="0"/>
                <a:ea typeface="TimesNewRomanPSMT"/>
                <a:cs typeface="Times New Roman" panose="02020603050405020304" pitchFamily="18" charset="0"/>
              </a:rPr>
              <a:t>подготовка ежеквартальных оперативных докладов о ходе исполнения федерального бюджета;</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spcAft>
                <a:spcPts val="800"/>
              </a:spcAft>
            </a:pPr>
            <a:r>
              <a:rPr lang="ru-RU" sz="1400" dirty="0">
                <a:latin typeface="Calibri" panose="020F0502020204030204" pitchFamily="34" charset="0"/>
                <a:ea typeface="TimesNewRomanPSMT"/>
                <a:cs typeface="Times New Roman" panose="02020603050405020304" pitchFamily="18" charset="0"/>
              </a:rPr>
              <a:t>подготовка предложений по проблемам бюджетно-финансовой политики и совершенствования бюджетного процесса в Российской Федерации;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spcAft>
                <a:spcPts val="800"/>
              </a:spcAft>
            </a:pPr>
            <a:r>
              <a:rPr lang="ru-RU" sz="1400" dirty="0">
                <a:latin typeface="Calibri" panose="020F0502020204030204" pitchFamily="34" charset="0"/>
                <a:ea typeface="TimesNewRomanPSMT"/>
                <a:cs typeface="Times New Roman" panose="02020603050405020304" pitchFamily="18" charset="0"/>
              </a:rPr>
              <a:t>подготовка аналитических материалов, проектов внутренних нормативных документов Счетной палаты, методических рекомендаций по вопросам деятельности Счетной палаты Российской Федерации;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spcAft>
                <a:spcPts val="800"/>
              </a:spcAft>
            </a:pPr>
            <a:r>
              <a:rPr lang="ru-RU" sz="1400" dirty="0">
                <a:latin typeface="Calibri" panose="020F0502020204030204" pitchFamily="34" charset="0"/>
                <a:ea typeface="TimesNewRomanPSMT"/>
                <a:cs typeface="Times New Roman" panose="02020603050405020304" pitchFamily="18" charset="0"/>
              </a:rPr>
              <a:t>пользование федеральными государственными информационными системами, необходимыми для осуществления внешнего государственного аудита (контроля);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spcAft>
                <a:spcPts val="800"/>
              </a:spcAft>
            </a:pPr>
            <a:r>
              <a:rPr lang="ru-RU" sz="1400" dirty="0">
                <a:latin typeface="Calibri" panose="020F0502020204030204" pitchFamily="34" charset="0"/>
                <a:ea typeface="TimesNewRomanPSMT"/>
                <a:cs typeface="Times New Roman" panose="02020603050405020304" pitchFamily="18" charset="0"/>
              </a:rPr>
              <a:t>порядок оформления протокола и формирование дела об административном правонарушении;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ru-RU" sz="1400" dirty="0">
                <a:latin typeface="Calibri" panose="020F0502020204030204" pitchFamily="34" charset="0"/>
                <a:ea typeface="TimesNewRomanPSMT"/>
                <a:cs typeface="Times New Roman" panose="02020603050405020304" pitchFamily="18" charset="0"/>
              </a:rPr>
              <a:t>подготовка обращений в правоохранительные органы</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9568369"/>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1263690" y="3244334"/>
            <a:ext cx="6836701" cy="2400657"/>
          </a:xfrm>
          <a:prstGeom prst="rect">
            <a:avLst/>
          </a:prstGeom>
        </p:spPr>
        <p:txBody>
          <a:bodyPr wrap="square">
            <a:spAutoFit/>
          </a:bodyPr>
          <a:lstStyle/>
          <a:p>
            <a:pPr algn="ctr"/>
            <a:r>
              <a:rPr lang="ru-RU" sz="2400" b="1" dirty="0">
                <a:solidFill>
                  <a:schemeClr val="tx2">
                    <a:lumMod val="75000"/>
                  </a:schemeClr>
                </a:solidFill>
                <a:latin typeface="Arial" panose="020B0604020202020204" pitchFamily="34" charset="0"/>
                <a:cs typeface="Arial" panose="020B0604020202020204" pitchFamily="34" charset="0"/>
              </a:rPr>
              <a:t>6. Методология внутреннего финансового аудита</a:t>
            </a:r>
          </a:p>
          <a:p>
            <a:pPr algn="ctr"/>
            <a:endParaRPr lang="ru-RU" sz="2400" b="1" dirty="0">
              <a:solidFill>
                <a:schemeClr val="tx2">
                  <a:lumMod val="75000"/>
                </a:schemeClr>
              </a:solidFill>
              <a:latin typeface="Arial" panose="020B0604020202020204" pitchFamily="34" charset="0"/>
              <a:cs typeface="Arial" panose="020B0604020202020204" pitchFamily="34" charset="0"/>
            </a:endParaRPr>
          </a:p>
          <a:p>
            <a:pPr algn="ctr"/>
            <a:r>
              <a:rPr lang="ru-RU" b="1" dirty="0"/>
              <a:t>Приказ Минфина России от 30 декабря 2016 г. № 822 "Об утверждении Методических рекомендаций по осуществлению внутреннего финансового аудита"</a:t>
            </a:r>
            <a:endParaRPr lang="ru-RU" dirty="0"/>
          </a:p>
          <a:p>
            <a:pPr algn="ctr"/>
            <a:endParaRPr lang="ru-RU" sz="2400" b="1"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8411063"/>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внутреннего финансового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Прямоугольник 2"/>
          <p:cNvSpPr/>
          <p:nvPr/>
        </p:nvSpPr>
        <p:spPr>
          <a:xfrm>
            <a:off x="323528" y="1348334"/>
            <a:ext cx="8496944" cy="5478423"/>
          </a:xfrm>
          <a:prstGeom prst="rect">
            <a:avLst/>
          </a:prstGeom>
        </p:spPr>
        <p:txBody>
          <a:bodyPr wrap="square">
            <a:spAutoFit/>
          </a:bodyPr>
          <a:lstStyle/>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Субъектом внутреннего финансового аудита является уполномоченное на осуществление внутреннего финансового аудита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структурное подразделение</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главного администратора (администратора) бюджетных средств и (или)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должностные лица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главного администратора (администратора) бюджетных средств.</a:t>
            </a:r>
          </a:p>
          <a:p>
            <a:endParaRPr lang="ru-RU" sz="1400" b="1" dirty="0">
              <a:solidFill>
                <a:schemeClr val="tx2">
                  <a:lumMod val="75000"/>
                </a:schemeClr>
              </a:solidFill>
              <a:latin typeface="Arial" panose="020B060402020202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cs typeface="Arial" panose="020B0604020202020204" pitchFamily="34" charset="0"/>
              </a:rPr>
              <a:t>Организация внутреннего финансового аудита осуществляется с учетом требований статьи 160.2-1 Бюджетного кодекса Российской Федерации, определяющих, что внутренний финансовый аудит направлен:</a:t>
            </a:r>
          </a:p>
          <a:p>
            <a:r>
              <a:rPr lang="ru-RU" sz="1400" b="1" dirty="0">
                <a:solidFill>
                  <a:schemeClr val="tx2">
                    <a:lumMod val="75000"/>
                  </a:schemeClr>
                </a:solidFill>
                <a:latin typeface="Arial" panose="020B0604020202020204" pitchFamily="34" charset="0"/>
                <a:cs typeface="Arial" panose="020B0604020202020204" pitchFamily="34" charset="0"/>
              </a:rPr>
              <a:t>а) на оценку надежности внутреннего финансового контроля и подготовку рекомендаций по повышению его эффективности;</a:t>
            </a:r>
          </a:p>
          <a:p>
            <a:r>
              <a:rPr lang="ru-RU" sz="1400" b="1" dirty="0">
                <a:solidFill>
                  <a:schemeClr val="tx2">
                    <a:lumMod val="75000"/>
                  </a:schemeClr>
                </a:solidFill>
                <a:latin typeface="Arial" panose="020B0604020202020204" pitchFamily="34" charset="0"/>
                <a:cs typeface="Arial" panose="020B0604020202020204" pitchFamily="34" charset="0"/>
              </a:rPr>
              <a:t>б) на подтверждение достоверности бюджетной отчетности и соответствия порядка ведения бюджетного учета методологии и стандартам бюджетного учета, установленным Министерством финансов Российской Федерации;</a:t>
            </a:r>
          </a:p>
          <a:p>
            <a:r>
              <a:rPr lang="ru-RU" sz="1400" b="1" dirty="0">
                <a:solidFill>
                  <a:schemeClr val="tx2">
                    <a:lumMod val="75000"/>
                  </a:schemeClr>
                </a:solidFill>
                <a:latin typeface="Arial" panose="020B0604020202020204" pitchFamily="34" charset="0"/>
                <a:cs typeface="Arial" panose="020B0604020202020204" pitchFamily="34" charset="0"/>
              </a:rPr>
              <a:t>в) на подготовку предложений по повышению экономности и результативности использования бюджетных средств.</a:t>
            </a:r>
          </a:p>
          <a:p>
            <a:endParaRPr lang="ru-RU" sz="1400" b="1" dirty="0">
              <a:solidFill>
                <a:schemeClr val="tx2">
                  <a:lumMod val="75000"/>
                </a:schemeClr>
              </a:solidFill>
              <a:latin typeface="Arial" panose="020B060402020202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cs typeface="Arial" panose="020B0604020202020204" pitchFamily="34" charset="0"/>
              </a:rPr>
              <a:t>В ходе внутреннего финансового аудита проводится оценка надежности внутреннего финансового контроля, достоверности бюджетной отчетности, экономности и результативности использования бюджетных средств, </a:t>
            </a:r>
            <a:r>
              <a:rPr lang="ru-RU" sz="1400" b="1" u="sng" dirty="0">
                <a:solidFill>
                  <a:schemeClr val="tx2">
                    <a:lumMod val="75000"/>
                  </a:schemeClr>
                </a:solidFill>
                <a:latin typeface="Arial" panose="020B0604020202020204" pitchFamily="34" charset="0"/>
                <a:cs typeface="Arial" panose="020B0604020202020204" pitchFamily="34" charset="0"/>
              </a:rPr>
              <a:t>в том числе посредством осуществления аудита операций с активами и обязательствами</a:t>
            </a:r>
            <a:r>
              <a:rPr lang="ru-RU" sz="1400" b="1" dirty="0">
                <a:solidFill>
                  <a:schemeClr val="tx2">
                    <a:lumMod val="75000"/>
                  </a:schemeClr>
                </a:solidFill>
                <a:latin typeface="Arial" panose="020B0604020202020204" pitchFamily="34" charset="0"/>
                <a:cs typeface="Arial" panose="020B0604020202020204" pitchFamily="34" charset="0"/>
              </a:rPr>
              <a:t>, совершенных структурными подразделениями главного администратора (администратора) бюджетных средств, </a:t>
            </a:r>
            <a:r>
              <a:rPr lang="ru-RU" sz="1400" b="1" u="sng" dirty="0">
                <a:solidFill>
                  <a:schemeClr val="tx2">
                    <a:lumMod val="75000"/>
                  </a:schemeClr>
                </a:solidFill>
                <a:latin typeface="Arial" panose="020B0604020202020204" pitchFamily="34" charset="0"/>
                <a:cs typeface="Arial" panose="020B0604020202020204" pitchFamily="34" charset="0"/>
              </a:rPr>
              <a:t>отражения операций с активами и обязательствами в бюджетном учете и бюджетной отчетности </a:t>
            </a:r>
            <a:r>
              <a:rPr lang="ru-RU" sz="1400" b="1" dirty="0">
                <a:solidFill>
                  <a:schemeClr val="tx2">
                    <a:lumMod val="75000"/>
                  </a:schemeClr>
                </a:solidFill>
                <a:latin typeface="Arial" panose="020B0604020202020204" pitchFamily="34" charset="0"/>
                <a:cs typeface="Arial" panose="020B0604020202020204" pitchFamily="34" charset="0"/>
              </a:rPr>
              <a:t>главного администратора (администратора) бюджетных средств и подведомственных ему получателей бюджетных средств (далее - объекты аудита).</a:t>
            </a:r>
          </a:p>
          <a:p>
            <a:endParaRPr lang="ru-RU" sz="1400" b="1"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4759936"/>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внутреннего финансового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467544" y="1444712"/>
            <a:ext cx="8208912" cy="4832092"/>
          </a:xfrm>
          <a:prstGeom prst="rect">
            <a:avLst/>
          </a:prstGeom>
        </p:spPr>
        <p:txBody>
          <a:bodyPr wrap="square">
            <a:spAutoFit/>
          </a:bodyPr>
          <a:lstStyle/>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 целях организации осуществления внутреннего финансового аудита</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руководители главных администраторов (администраторов)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бюджетных средств обеспечивают выполнение следующих действий:</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корректировка организационной структуры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главного администратора (администратора) бюджетных средств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 целях формирования субъекта внутреннего финансового аудита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 соответствии с принципами, указанными в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hlinkClick r:id="rId2"/>
              </a:rPr>
              <a:t>пункте 3</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настоящих Методических рекомендаций;</a:t>
            </a:r>
            <a:endParaRPr lang="ru-RU" sz="1400" b="1" u="sng"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закрепление распределения полномочий и ответственности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по организации и осуществлению внутреннего финансового аудита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правовым актом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главного администратора (администратора) бюджетных средств,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разработка и утверждение должностных регламентов и инструкций сотрудников,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осуществляющих внутренний финансовый аудит;</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включение в должностные регламенты квалификационных требований к профессиональным знаниям и навыкам</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необходимым для исполнения должностных обязанностей сотрудников, организующих и осуществляющих внутренний финансовый аудит.</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endPar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endParaRPr>
          </a:p>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Внутренний финансовый аудит осуществляется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посредством проведения плановых и внеплановых аудиторских проверок</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Плановые проверки осуществляются в соответствии с годовым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hlinkClick r:id="rId3"/>
              </a:rPr>
              <a:t>планом</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внутреннего финансового аудита, утверждаемым руководителем главного администратора (администратора) бюджетных средств (далее - план).</a:t>
            </a:r>
            <a:endParaRPr lang="ru-RU" sz="1400" b="1"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4292644"/>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внутреннего финансового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800708" y="1212294"/>
            <a:ext cx="7542584" cy="4585871"/>
          </a:xfrm>
          <a:prstGeom prst="rect">
            <a:avLst/>
          </a:prstGeom>
        </p:spPr>
        <p:txBody>
          <a:bodyPr wrap="square">
            <a:spAutoFit/>
          </a:bodyPr>
          <a:lstStyle/>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 целях обеспечения принципа независимости аудиторские проверки организуют и осуществляют должностные лица, которые:</a:t>
            </a:r>
            <a:endParaRPr lang="en-US"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endParaRPr>
          </a:p>
          <a:p>
            <a:endParaRPr lang="en-US"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endParaRPr>
          </a:p>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Важно!!!</a:t>
            </a:r>
            <a:endParaRPr lang="en-US"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endParaRPr>
          </a:p>
          <a:p>
            <a:endParaRPr lang="ru-RU" sz="1400" b="1" u="sng"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не принимают участие в организации и выполнении проверяемых внутренних бюджетных процедур объекта аудита в текущем периоде</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a:t>
            </a:r>
          </a:p>
          <a:p>
            <a:pPr marL="171450" indent="-171450">
              <a:buFont typeface="Arial" panose="020B0604020202020204" pitchFamily="34" charset="0"/>
              <a:buChar char="•"/>
            </a:pP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не принимали участие в организации и выполнении проверяемых внутренних бюджетных процедур объекта аудита в течение проверяемого периода и года,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предшествующего проверяемому периоду</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a:t>
            </a:r>
          </a:p>
          <a:p>
            <a:pPr marL="171450" indent="-171450">
              <a:buFont typeface="Arial" panose="020B0604020202020204" pitchFamily="34" charset="0"/>
              <a:buChar char="•"/>
            </a:pP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не имеют родства или свойства с руководителем и другими должностными лицами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главного администратора бюджетных средств, администратора бюджетных средств,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организующими и выполняющими проверяемые внутренние бюджетные процедуры</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a:t>
            </a:r>
          </a:p>
          <a:p>
            <a:pPr marL="171450" indent="-171450">
              <a:buFont typeface="Arial" panose="020B0604020202020204" pitchFamily="34" charset="0"/>
              <a:buChar char="•"/>
            </a:pP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не имеют иного конфликта интересов,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создающего угрозу способности беспристрастно и объективно выполнять обязанности в ходе проведения аудиторской проверки.</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endPar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35763511"/>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внутреннего финансового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800708" y="1212294"/>
            <a:ext cx="7542584" cy="4585871"/>
          </a:xfrm>
          <a:prstGeom prst="rect">
            <a:avLst/>
          </a:prstGeom>
        </p:spPr>
        <p:txBody>
          <a:bodyPr wrap="square">
            <a:spAutoFit/>
          </a:bodyPr>
          <a:lstStyle/>
          <a:p>
            <a:endPar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endParaRPr>
          </a:p>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Аудиторские проверки подразделяются на:</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а) камеральные проверки, которые проводятся по месту нахождения субъекта внутреннего финансового аудита на основании представленных по его запросу информации и материалов;</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б) выездные проверки, которые проводятся по месту нахождения объектов аудита;</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 комбинированные проверки, которые проводятся как по месту нахождения субъекта внутреннего финансового аудита, так и по месту нахождения объектов аудита.</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endPar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endParaRPr>
          </a:p>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Должностные лица субъекта внутреннего финансового аудита при проведении ими аудиторских проверок имеют право:</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запрашивать и получать на основании мотивированного запроса документы, материалы и информацию, необходимые для проведения аудиторских проверок, в том числе информацию об организации и о результатах проведения внутреннего финансового контроля;</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посещать помещения и территории, которые занимают объекты аудита, в отношении которых осуществляется аудиторская проверка;</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привлекать независимых экспертов</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в том числе в целях подготовки актов и заключений.</a:t>
            </a:r>
            <a:endParaRPr lang="ru-RU" sz="1400" b="1"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1199843"/>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внутреннего финансового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539552" y="1203540"/>
            <a:ext cx="8434082" cy="4955203"/>
          </a:xfrm>
          <a:prstGeom prst="rect">
            <a:avLst/>
          </a:prstGeom>
        </p:spPr>
        <p:txBody>
          <a:bodyPr wrap="square">
            <a:spAutoFit/>
          </a:bodyPr>
          <a:lstStyle/>
          <a:p>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Составление годового плана внутреннего финансового аудита и программ аудиторских проверок</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endPar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endParaRPr>
          </a:p>
          <a:p>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План представляет собой перечень аудиторских проверок, проведение которых предусмотрено в очередном финансовом году.</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По каждой аудиторской проверке в плане </a:t>
            </a:r>
            <a:r>
              <a:rPr lang="ru-RU" sz="12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указывается тема аудиторской проверки, объект аудита, вид проверки (камеральная, выездная, комбинированная), проверяемый период, срок проведения аудиторской проверки и ответственные исполнители</a:t>
            </a:r>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a:t>
            </a:r>
          </a:p>
          <a:p>
            <a:endPar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endParaRPr>
          </a:p>
          <a:p>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Темы аудиторских проверок формулируются исходя из следующих направлений аудита:</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endPar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endParaRPr>
          </a:p>
          <a:p>
            <a:r>
              <a:rPr lang="ru-RU" sz="16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аудит надежности </a:t>
            </a:r>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системы внутреннего финансового контроля в отношении:</a:t>
            </a:r>
          </a:p>
          <a:p>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а) расходов бюджета на обеспечение выполнения функций казенных учреждений;</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б) расходов бюджета на социальное обеспечение и иные выплаты населению;</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 бюджетных инвестиций;</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г) предоставления государственных (муниципальных) гарантий;</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д) предоставления межбюджетных трансфертов, кредитов и обеспечения соблюдения получателями указанных трансфертов, кредитов целей и порядка, установленных при их предоставлении;</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е) предоставления субсидий юридическим и физическим лицам (за исключением бюджетных и автономных учреждений) и обеспечения соблюдения получателями указанных субсидий целей и порядка, установленных при их предоставлении;</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ж) предоставления субсидий бюджетным и автономным учреждениям и обеспечения соблюдения получателями указанных субсидий целей и порядка, установленных при их предоставлении;</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з) расходов на исполнение судебных актов по обращению взыскания на средства бюджета бюджетной системы Российской Федерации;</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и) осуществления полномочий главного администратора (администратора) доходов бюджета.</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11541502"/>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внутреннего финансового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Прямоугольник 2"/>
          <p:cNvSpPr/>
          <p:nvPr/>
        </p:nvSpPr>
        <p:spPr>
          <a:xfrm>
            <a:off x="827584" y="1206972"/>
            <a:ext cx="7920880" cy="5293757"/>
          </a:xfrm>
          <a:prstGeom prst="rect">
            <a:avLst/>
          </a:prstGeom>
        </p:spPr>
        <p:txBody>
          <a:bodyPr wrap="square">
            <a:spAutoFit/>
          </a:bodyPr>
          <a:lstStyle/>
          <a:p>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Перечень тем </a:t>
            </a:r>
            <a:r>
              <a:rPr lang="ru-RU" sz="13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аудиторских проверок в целях оценки </a:t>
            </a:r>
            <a:r>
              <a:rPr lang="ru-RU" sz="13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надежности системы внутреннего финансового контроля, экономности и результативности использования бюджетных средств </a:t>
            </a:r>
            <a:r>
              <a:rPr lang="ru-RU" sz="13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для включения в план формируется исходя из следующих критериев отбора, приведенных в порядке убывания их значимости:</a:t>
            </a:r>
            <a:endParaRPr lang="en-US" sz="13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endParaRPr>
          </a:p>
          <a:p>
            <a:endParaRPr lang="ru-RU" sz="13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3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а) </a:t>
            </a:r>
            <a:r>
              <a:rPr lang="ru-RU" sz="13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объем бюджетных ассигнований</a:t>
            </a:r>
            <a:r>
              <a:rPr lang="ru-RU" sz="13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предусмотренный по направлению расходов бюджета, источников финансирования дефицита бюджета, указанному в </a:t>
            </a:r>
            <a:r>
              <a:rPr lang="ru-RU" sz="13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hlinkClick r:id="rId2"/>
              </a:rPr>
              <a:t>пункте 16</a:t>
            </a:r>
            <a:r>
              <a:rPr lang="ru-RU" sz="13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настоящих Методических рекомендаций, либо объем поступлений в бюджет по доходному источнику, закрепленному за главным администратором (администратором) бюджетных средств (за исключением поступлений в бюджет в соответствии с законодательством Российской Федерации о налогах и сборах, законодательством Российской Федерации о таможенном деле);</a:t>
            </a:r>
          </a:p>
          <a:p>
            <a:endParaRPr lang="ru-RU" sz="13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3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б) </a:t>
            </a:r>
            <a:r>
              <a:rPr lang="ru-RU" sz="13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существенность нарушений (недостатков), выявленных органами государственного (муниципального) финансового контроля </a:t>
            </a:r>
            <a:r>
              <a:rPr lang="ru-RU" sz="13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за период времени, прошедший с момента предыдущей аудиторской проверки;</a:t>
            </a:r>
          </a:p>
          <a:p>
            <a:endParaRPr lang="ru-RU" sz="13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3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 период времени, прошедший с момента предыдущей аудиторской проверки (в случае, если указанный период </a:t>
            </a:r>
            <a:r>
              <a:rPr lang="ru-RU" sz="13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превышает 3 года</a:t>
            </a:r>
            <a:r>
              <a:rPr lang="ru-RU" sz="13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аудиторская проверка в отношении соответствующего направления включается в план </a:t>
            </a:r>
            <a:r>
              <a:rPr lang="ru-RU" sz="13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 обязательном порядке</a:t>
            </a:r>
            <a:r>
              <a:rPr lang="ru-RU" sz="13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a:t>
            </a:r>
          </a:p>
          <a:p>
            <a:endParaRPr lang="ru-RU" sz="13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3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г) </a:t>
            </a:r>
            <a:r>
              <a:rPr lang="ru-RU" sz="13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полнота и своевременность исполнения аудиторских рекомендаций</a:t>
            </a:r>
            <a:r>
              <a:rPr lang="ru-RU" sz="13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выданных по результатам предыдущих аудиторских проверок;</a:t>
            </a:r>
          </a:p>
          <a:p>
            <a:endParaRPr lang="ru-RU" sz="13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3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д) </a:t>
            </a:r>
            <a:r>
              <a:rPr lang="ru-RU" sz="13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наличие существенных изменений бюджетного законодательства </a:t>
            </a:r>
            <a:r>
              <a:rPr lang="ru-RU" sz="13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Российской Федерации, принятых в течение проверяемого периода;</a:t>
            </a:r>
            <a:endParaRPr lang="ru-RU" sz="13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91106345"/>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Методология внутреннего финансового аудита</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647564" y="1110133"/>
            <a:ext cx="7848872" cy="4832092"/>
          </a:xfrm>
          <a:prstGeom prst="rect">
            <a:avLst/>
          </a:prstGeom>
        </p:spPr>
        <p:txBody>
          <a:bodyPr wrap="square">
            <a:spAutoFit/>
          </a:bodyPr>
          <a:lstStyle/>
          <a:p>
            <a:r>
              <a:rPr lang="ru-RU" sz="16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Выбор объектов аудита,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подведомственных главному администратору (администратору) бюджетных средств, для включения в план аудиторских проверок достоверности бюджетной отчетности осуществляется исходя из следующих критериев отбора, приведенных в порядке убывания их значимости:</a:t>
            </a:r>
            <a:endParaRPr lang="en-US"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endParaRPr>
          </a:p>
          <a:p>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а)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объем активов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(обязательств) объекта аудита на конец отчетного финансового года;</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б)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существенность нарушений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(недостатков) в сфере бюджетного учета и отчетности, выявленных органами государственного (муниципального) финансового контроля за период времени, прошедший с момента предыдущей аудиторской проверки;</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полнота и своевременность исполнения аудиторских рекомендаций</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выданных по результатам предыдущих аудиторских проверок достоверности бюджетной отчетности;</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г)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период</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прошедший с момента окончания предыдущей аудиторской проверки (в случае, если указанный период превышает 3 года, аудиторская проверка в отношении соответствующего направления включается в план в обязательном порядке);</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д)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организация внутреннего контроля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ведения бюджетного учета и составления бюджетной отчетности;</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е)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опыт и квалификация сотрудников</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необходимые для исполнения ими своих должностных обязанностей по осуществлению операций, осуществляющих ведение бюджетного учета и отчетности.</a:t>
            </a:r>
            <a:endParaRPr lang="ru-RU" sz="1400" b="1" dirty="0">
              <a:solidFill>
                <a:schemeClr val="tx2">
                  <a:lumMod val="75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54656315"/>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Прямоугольник 2"/>
          <p:cNvSpPr/>
          <p:nvPr/>
        </p:nvSpPr>
        <p:spPr>
          <a:xfrm>
            <a:off x="431540" y="1232301"/>
            <a:ext cx="8280920" cy="5399042"/>
          </a:xfrm>
          <a:prstGeom prst="rect">
            <a:avLst/>
          </a:prstGeom>
        </p:spPr>
        <p:txBody>
          <a:bodyPr wrap="square">
            <a:spAutoFit/>
          </a:bodyPr>
          <a:lstStyle/>
          <a:p>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Программа аудиторской проверки содержит:</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а) тему аудиторской проверки;</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б) наименование объектов аудита;</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 перечень вопросов, подлежащих изучению в ходе аудиторской проверки, а также сроки ее проведения.</a:t>
            </a:r>
            <a:endParaRPr lang="en-US"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endParaRPr>
          </a:p>
          <a:p>
            <a:endParaRPr lang="en-US" sz="1200" b="1" dirty="0">
              <a:solidFill>
                <a:schemeClr val="tx2">
                  <a:lumMod val="75000"/>
                </a:schemeClr>
              </a:solidFill>
              <a:effectLst/>
              <a:latin typeface="Arial" panose="020B0604020202020204" pitchFamily="34" charset="0"/>
              <a:ea typeface="Calibri" panose="020F050202020403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cs typeface="Arial" panose="020B0604020202020204" pitchFamily="34" charset="0"/>
              </a:rPr>
              <a:t>Аудиторская проверка проводится в соответствии с программой аудиторской проверки с применением следующих возможных методов аудита:</a:t>
            </a:r>
          </a:p>
          <a:p>
            <a:pPr marL="171450" indent="-171450">
              <a:buFont typeface="Arial" panose="020B0604020202020204" pitchFamily="34" charset="0"/>
              <a:buChar char="•"/>
            </a:pPr>
            <a:r>
              <a:rPr lang="ru-RU" sz="1200" b="1" u="sng" dirty="0">
                <a:solidFill>
                  <a:schemeClr val="tx2">
                    <a:lumMod val="75000"/>
                  </a:schemeClr>
                </a:solidFill>
                <a:latin typeface="Arial" panose="020B0604020202020204" pitchFamily="34" charset="0"/>
                <a:cs typeface="Arial" panose="020B0604020202020204" pitchFamily="34" charset="0"/>
              </a:rPr>
              <a:t>инспектирования</a:t>
            </a:r>
            <a:r>
              <a:rPr lang="ru-RU" sz="1200" b="1" dirty="0">
                <a:solidFill>
                  <a:schemeClr val="tx2">
                    <a:lumMod val="75000"/>
                  </a:schemeClr>
                </a:solidFill>
                <a:latin typeface="Arial" panose="020B0604020202020204" pitchFamily="34" charset="0"/>
                <a:cs typeface="Arial" panose="020B0604020202020204" pitchFamily="34" charset="0"/>
              </a:rPr>
              <a:t>, представляющего собой </a:t>
            </a:r>
            <a:r>
              <a:rPr lang="ru-RU" sz="1200" b="1" u="sng" dirty="0">
                <a:solidFill>
                  <a:schemeClr val="tx2">
                    <a:lumMod val="75000"/>
                  </a:schemeClr>
                </a:solidFill>
                <a:latin typeface="Arial" panose="020B0604020202020204" pitchFamily="34" charset="0"/>
                <a:cs typeface="Arial" panose="020B0604020202020204" pitchFamily="34" charset="0"/>
              </a:rPr>
              <a:t>изучение записей и документов</a:t>
            </a:r>
            <a:r>
              <a:rPr lang="ru-RU" sz="1200" b="1" dirty="0">
                <a:solidFill>
                  <a:schemeClr val="tx2">
                    <a:lumMod val="75000"/>
                  </a:schemeClr>
                </a:solidFill>
                <a:latin typeface="Arial" panose="020B0604020202020204" pitchFamily="34" charset="0"/>
                <a:cs typeface="Arial" panose="020B0604020202020204" pitchFamily="34" charset="0"/>
              </a:rPr>
              <a:t>, связанных с осуществлением операций (действий по формированию документов, необходимых для выполнения внутренних бюджетных процедур) и (или) операций с материальными активами;</a:t>
            </a:r>
          </a:p>
          <a:p>
            <a:pPr marL="171450" indent="-171450">
              <a:buFont typeface="Arial" panose="020B0604020202020204" pitchFamily="34" charset="0"/>
              <a:buChar char="•"/>
            </a:pPr>
            <a:r>
              <a:rPr lang="ru-RU" sz="1200" b="1" u="sng" dirty="0">
                <a:solidFill>
                  <a:schemeClr val="tx2">
                    <a:lumMod val="75000"/>
                  </a:schemeClr>
                </a:solidFill>
                <a:latin typeface="Arial" panose="020B0604020202020204" pitchFamily="34" charset="0"/>
                <a:cs typeface="Arial" panose="020B0604020202020204" pitchFamily="34" charset="0"/>
              </a:rPr>
              <a:t>наблюдения</a:t>
            </a:r>
            <a:r>
              <a:rPr lang="ru-RU" sz="1200" b="1" dirty="0">
                <a:solidFill>
                  <a:schemeClr val="tx2">
                    <a:lumMod val="75000"/>
                  </a:schemeClr>
                </a:solidFill>
                <a:latin typeface="Arial" panose="020B0604020202020204" pitchFamily="34" charset="0"/>
                <a:cs typeface="Arial" panose="020B0604020202020204" pitchFamily="34" charset="0"/>
              </a:rPr>
              <a:t>, представляющего собой</a:t>
            </a:r>
            <a:r>
              <a:rPr lang="ru-RU" sz="1600" b="1" u="sng" dirty="0">
                <a:solidFill>
                  <a:schemeClr val="tx2">
                    <a:lumMod val="75000"/>
                  </a:schemeClr>
                </a:solidFill>
                <a:latin typeface="Arial" panose="020B0604020202020204" pitchFamily="34" charset="0"/>
                <a:cs typeface="Arial" panose="020B0604020202020204" pitchFamily="34" charset="0"/>
              </a:rPr>
              <a:t> систематическое изучение действий должностных лиц и работников объекта аудита</a:t>
            </a:r>
            <a:r>
              <a:rPr lang="ru-RU" sz="1200" b="1" dirty="0">
                <a:solidFill>
                  <a:schemeClr val="tx2">
                    <a:lumMod val="75000"/>
                  </a:schemeClr>
                </a:solidFill>
                <a:latin typeface="Arial" panose="020B0604020202020204" pitchFamily="34" charset="0"/>
                <a:cs typeface="Arial" panose="020B0604020202020204" pitchFamily="34" charset="0"/>
              </a:rPr>
              <a:t>, выполняемых ими в ходе исполнения операций (действий по формированию документов, необходимых для выполнения внутренних бюджетных процедур);</a:t>
            </a:r>
          </a:p>
          <a:p>
            <a:pPr marL="171450" indent="-171450">
              <a:buFont typeface="Arial" panose="020B0604020202020204" pitchFamily="34" charset="0"/>
              <a:buChar char="•"/>
            </a:pPr>
            <a:r>
              <a:rPr lang="ru-RU" sz="1200" b="1" u="sng" dirty="0">
                <a:solidFill>
                  <a:schemeClr val="tx2">
                    <a:lumMod val="75000"/>
                  </a:schemeClr>
                </a:solidFill>
                <a:latin typeface="Arial" panose="020B0604020202020204" pitchFamily="34" charset="0"/>
                <a:cs typeface="Arial" panose="020B0604020202020204" pitchFamily="34" charset="0"/>
              </a:rPr>
              <a:t>запроса</a:t>
            </a:r>
            <a:r>
              <a:rPr lang="ru-RU" sz="1200" b="1" dirty="0">
                <a:solidFill>
                  <a:schemeClr val="tx2">
                    <a:lumMod val="75000"/>
                  </a:schemeClr>
                </a:solidFill>
                <a:latin typeface="Arial" panose="020B0604020202020204" pitchFamily="34" charset="0"/>
                <a:cs typeface="Arial" panose="020B0604020202020204" pitchFamily="34" charset="0"/>
              </a:rPr>
              <a:t>, представляющего собой </a:t>
            </a:r>
            <a:r>
              <a:rPr lang="ru-RU" sz="1200" b="1" u="sng" dirty="0">
                <a:solidFill>
                  <a:schemeClr val="tx2">
                    <a:lumMod val="75000"/>
                  </a:schemeClr>
                </a:solidFill>
                <a:latin typeface="Arial" panose="020B0604020202020204" pitchFamily="34" charset="0"/>
                <a:cs typeface="Arial" panose="020B0604020202020204" pitchFamily="34" charset="0"/>
              </a:rPr>
              <a:t>обращение к осведомленным лицам в пределах или за пределами объекта аудита </a:t>
            </a:r>
            <a:r>
              <a:rPr lang="ru-RU" sz="1200" b="1" dirty="0">
                <a:solidFill>
                  <a:schemeClr val="tx2">
                    <a:lumMod val="75000"/>
                  </a:schemeClr>
                </a:solidFill>
                <a:latin typeface="Arial" panose="020B0604020202020204" pitchFamily="34" charset="0"/>
                <a:cs typeface="Arial" panose="020B0604020202020204" pitchFamily="34" charset="0"/>
              </a:rPr>
              <a:t>в целях получения сведений, необходимых для проведения аудиторской проверки;</a:t>
            </a:r>
          </a:p>
          <a:p>
            <a:pPr marL="171450" indent="-171450">
              <a:buFont typeface="Arial" panose="020B0604020202020204" pitchFamily="34" charset="0"/>
              <a:buChar char="•"/>
            </a:pPr>
            <a:r>
              <a:rPr lang="ru-RU" sz="1200" b="1" u="sng" dirty="0">
                <a:solidFill>
                  <a:schemeClr val="tx2">
                    <a:lumMod val="75000"/>
                  </a:schemeClr>
                </a:solidFill>
                <a:latin typeface="Arial" panose="020B0604020202020204" pitchFamily="34" charset="0"/>
                <a:cs typeface="Arial" panose="020B0604020202020204" pitchFamily="34" charset="0"/>
              </a:rPr>
              <a:t>подтверждения, представляющего собой ответ на запрос информации, содержащейся в регистрах бюджетного учета</a:t>
            </a:r>
            <a:r>
              <a:rPr lang="ru-RU" sz="1200" b="1" dirty="0">
                <a:solidFill>
                  <a:schemeClr val="tx2">
                    <a:lumMod val="75000"/>
                  </a:schemeClr>
                </a:solidFill>
                <a:latin typeface="Arial" panose="020B0604020202020204" pitchFamily="34" charset="0"/>
                <a:cs typeface="Arial" panose="020B0604020202020204" pitchFamily="34" charset="0"/>
              </a:rPr>
              <a:t>;</a:t>
            </a:r>
            <a:endParaRPr lang="ru-RU" sz="1200" b="1" u="sng" dirty="0">
              <a:solidFill>
                <a:schemeClr val="tx2">
                  <a:lumMod val="75000"/>
                </a:schemeClr>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ru-RU" sz="1200" b="1" u="sng" dirty="0">
                <a:solidFill>
                  <a:schemeClr val="tx2">
                    <a:lumMod val="75000"/>
                  </a:schemeClr>
                </a:solidFill>
                <a:latin typeface="Arial" panose="020B0604020202020204" pitchFamily="34" charset="0"/>
                <a:cs typeface="Arial" panose="020B0604020202020204" pitchFamily="34" charset="0"/>
              </a:rPr>
              <a:t>пересчета, представляющего собой проверку точности арифметических расчетов</a:t>
            </a:r>
            <a:r>
              <a:rPr lang="ru-RU" sz="1200" b="1" dirty="0">
                <a:solidFill>
                  <a:schemeClr val="tx2">
                    <a:lumMod val="75000"/>
                  </a:schemeClr>
                </a:solidFill>
                <a:latin typeface="Arial" panose="020B0604020202020204" pitchFamily="34" charset="0"/>
                <a:cs typeface="Arial" panose="020B0604020202020204" pitchFamily="34" charset="0"/>
              </a:rPr>
              <a:t>, произведенных объектом аудита, либо самостоятельного расчета работника подразделения внутреннего финансового аудита;</a:t>
            </a:r>
          </a:p>
          <a:p>
            <a:pPr marL="171450" indent="-171450">
              <a:buFont typeface="Arial" panose="020B0604020202020204" pitchFamily="34" charset="0"/>
              <a:buChar char="•"/>
            </a:pPr>
            <a:r>
              <a:rPr lang="ru-RU" sz="1200" b="1" u="sng" dirty="0">
                <a:solidFill>
                  <a:schemeClr val="tx2">
                    <a:lumMod val="75000"/>
                  </a:schemeClr>
                </a:solidFill>
                <a:latin typeface="Arial" panose="020B0604020202020204" pitchFamily="34" charset="0"/>
                <a:cs typeface="Arial" panose="020B0604020202020204" pitchFamily="34" charset="0"/>
              </a:rPr>
              <a:t>аналитических процедур, представляющих собой анализ соотношений и закономерностей</a:t>
            </a:r>
            <a:r>
              <a:rPr lang="ru-RU" sz="1200" b="1" dirty="0">
                <a:solidFill>
                  <a:schemeClr val="tx2">
                    <a:lumMod val="75000"/>
                  </a:schemeClr>
                </a:solidFill>
                <a:latin typeface="Arial" panose="020B0604020202020204" pitchFamily="34" charset="0"/>
                <a:cs typeface="Arial" panose="020B0604020202020204" pitchFamily="34" charset="0"/>
              </a:rPr>
              <a:t>, основанных на сведениях об осуществлении внутренних бюджетных процедур, а также изучение связи указанных соотношений и закономерностей с полученной информацией с целью выявления отклонений от нее и (или) неправильно отраженных в бюджетном учете операций и их причин и недостатков осуществления иных внутренних бюджетных процедур.</a:t>
            </a:r>
          </a:p>
          <a:p>
            <a:pPr>
              <a:lnSpc>
                <a:spcPct val="107000"/>
              </a:lnSpc>
              <a:spcAft>
                <a:spcPts val="800"/>
              </a:spcAft>
            </a:pPr>
            <a:endParaRPr lang="ru-RU" sz="1200" b="1" dirty="0">
              <a:solidFill>
                <a:schemeClr val="tx2">
                  <a:lumMod val="75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63291673"/>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827584" y="1203540"/>
            <a:ext cx="8064896" cy="5478423"/>
          </a:xfrm>
          <a:prstGeom prst="rect">
            <a:avLst/>
          </a:prstGeom>
        </p:spPr>
        <p:txBody>
          <a:bodyPr wrap="square">
            <a:spAutoFit/>
          </a:bodyPr>
          <a:lstStyle/>
          <a:p>
            <a:r>
              <a:rPr lang="ru-RU" sz="12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 целях оценки надежности </a:t>
            </a:r>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внутреннего финансового контроля в ходе аудиторских проверок </a:t>
            </a:r>
            <a:r>
              <a:rPr lang="ru-RU" sz="16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изучаются:</a:t>
            </a:r>
            <a:endParaRPr lang="ru-RU" sz="1600" b="1" u="sng"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15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наличие и полнота нормативного регулирования </a:t>
            </a:r>
            <a:r>
              <a:rPr lang="ru-RU" sz="115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вопросов организации и осуществления внутреннего финансового контроля;</a:t>
            </a:r>
            <a:endParaRPr lang="ru-RU" sz="115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15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организация планирования внутреннего финансового контроля</a:t>
            </a:r>
            <a:r>
              <a:rPr lang="ru-RU" sz="115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в том числе применяемые критерии отбора операций (действий по формированию документов, необходимых для выполнения внутренних бюджетных процедур) для их включения в карты внутреннего финансового контроля;</a:t>
            </a:r>
            <a:endParaRPr lang="ru-RU" sz="115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15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содержание квалификационных требований </a:t>
            </a:r>
            <a:r>
              <a:rPr lang="ru-RU" sz="115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к профессиональным знаниям, навыкам и опыту работы, необходимым для исполнения должностных обязанностей сотрудников, организующих и осуществляющих внутренние бюджетные процедуры, указанных в должностных регламентах, соответствие их квалификации установленным требованиям;</a:t>
            </a:r>
            <a:endParaRPr lang="ru-RU" sz="115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15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укомплектованность структурных подразделений</a:t>
            </a:r>
            <a:r>
              <a:rPr lang="ru-RU" sz="115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осуществляющих внутренние бюджетные процедуры;</a:t>
            </a:r>
            <a:endParaRPr lang="ru-RU" sz="1150" b="1" u="sng"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15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разграничение между сотрудниками обязанностей </a:t>
            </a:r>
            <a:r>
              <a:rPr lang="ru-RU" sz="115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по осуществлению внутренних бюджетных процедур и ответственности за их результаты;</a:t>
            </a:r>
            <a:endParaRPr lang="ru-RU" sz="115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15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доведение до сотрудников информации</a:t>
            </a:r>
            <a:r>
              <a:rPr lang="ru-RU" sz="115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необходимой для выполнения внутренних бюджетных процедур;</a:t>
            </a:r>
            <a:endParaRPr lang="ru-RU" sz="115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15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учет результатов </a:t>
            </a:r>
            <a:r>
              <a:rPr lang="ru-RU" sz="115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внутреннего финансового контроля при </a:t>
            </a:r>
            <a:r>
              <a:rPr lang="ru-RU" sz="115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принятии решений о стимулировании сотрудников или применении к ним мер ответственности;</a:t>
            </a:r>
            <a:endParaRPr lang="ru-RU" sz="1150" b="1" u="sng"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15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своевременность заполнения журналов (регистров) </a:t>
            </a:r>
            <a:r>
              <a:rPr lang="ru-RU" sz="115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внутреннего финансового контроля;</a:t>
            </a:r>
            <a:endParaRPr lang="ru-RU" sz="115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15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учет результатов </a:t>
            </a:r>
            <a:r>
              <a:rPr lang="ru-RU" sz="115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проведения контрольных мероприятий органов государственного (муниципального) финансового контроля и результатов проведения аудиторских проверок </a:t>
            </a:r>
            <a:r>
              <a:rPr lang="ru-RU" sz="115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при формировании (актуализации) кар</a:t>
            </a:r>
            <a:r>
              <a:rPr lang="ru-RU" sz="115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т внутреннего финансового контроля;</a:t>
            </a:r>
            <a:endParaRPr lang="ru-RU" sz="115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15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наличие (отсутствие) операций (действий по формированию документов, необходимых для выполнения внутренних бюджетных процедур), в отношении которых контрольные действия</a:t>
            </a:r>
            <a:r>
              <a:rPr lang="ru-RU" sz="115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не осуществлялись, с указанием обоснований отсутствия такого контроля;</a:t>
            </a:r>
            <a:endParaRPr lang="ru-RU" sz="1150" b="1" u="sng"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15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наличие (отсутствие) контрольных действий, выполненных более чем один раз, </a:t>
            </a:r>
            <a:r>
              <a:rPr lang="ru-RU" sz="115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и не имеющих результатов контроля;</a:t>
            </a:r>
            <a:endParaRPr lang="ru-RU" sz="1150" b="1" u="sng"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15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наличие (отсутствие) </a:t>
            </a:r>
            <a:r>
              <a:rPr lang="ru-RU" sz="115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излишних операций </a:t>
            </a:r>
            <a:r>
              <a:rPr lang="ru-RU" sz="115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(действий по формированию документов, необходимых для выполнения внутренних бюджетных процедур) и (или) излишних применяемых контрольных действий.</a:t>
            </a:r>
            <a:endParaRPr lang="ru-RU" sz="1150" b="1"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2418007"/>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606987" y="1107167"/>
            <a:ext cx="7930026" cy="5509200"/>
          </a:xfrm>
          <a:prstGeom prst="rect">
            <a:avLst/>
          </a:prstGeom>
        </p:spPr>
        <p:txBody>
          <a:bodyPr wrap="square">
            <a:spAutoFit/>
          </a:bodyPr>
          <a:lstStyle/>
          <a:p>
            <a:r>
              <a:rPr lang="ru-RU" sz="12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 целях подтверждения достоверности бюджетной отчетности </a:t>
            </a:r>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и соответствия порядка ведения бюджетного учета и составления бюджетной отчетности методологии и стандартам бюджетного учета и бюджетной отчетности, установленным Министерством финансов Российской Федерации, в ходе аудиторских проверок</a:t>
            </a:r>
            <a:r>
              <a:rPr lang="ru-RU" sz="16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изучаются</a:t>
            </a:r>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непрерывность ведения бюджетного учета;</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укомплектованность сотрудниками подразделений, ведущих бюджетный учет и формирующего бюджетную отчетность, квалификация таких сотрудников;</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наличие и практика разрешения разногласий в отношении ведения бюджетного учета между руководителем объекта аудита и главным бухгалтером или иным должностным лицом, на которое возложено ведение бюджетного учета;</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наличие и актуальность учетной политики, соответствие ее установленным требованиям, частота и причины ее корректировки;</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правильность и своевременность оформления и принятия к учету первичных учетных документов;</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включение в показатели бюджетной отчетности информации, основанной на регистрации не имевших места фактов хозяйственной жизни (в том числе неосуществленные расходы, несуществующие обязательства), мнимого или притворного объекта бюджетного учета в регистрах бюджетного учета;</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правильность и своевременность ведения регистров бюджетного учета, частота и правильность внесения в них исправлений, соответствие их требованиям, установленным в нормативных правовых актах, регулирующих ведение бюджетного учета;</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соблюдение установленных требований к проведению инвентаризации активов и обязательств;</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соответствие состава форм и показателей бюджетной отчетности требованиям, установленным в нормативных правовых актах, регулирующих составление и представление бюджетной отчетности, ее составление на основе данных, содержащихся в регистрах бюджетного учета;</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наличие (отсутствие) случаев неверного отражения событий, хозяйственных операций в бюджетной отчетности или их преднамеренного исключения из нее;</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организация хранения документов бюджетного учета и бюджетной отчетности;</a:t>
            </a:r>
            <a:endParaRPr lang="ru-RU" sz="12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2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a:t>
            </a:r>
            <a:endParaRPr lang="ru-RU" sz="1200" b="1"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5759138"/>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467544" y="1412776"/>
            <a:ext cx="7884876" cy="4837222"/>
          </a:xfrm>
          <a:prstGeom prst="rect">
            <a:avLst/>
          </a:prstGeom>
        </p:spPr>
        <p:txBody>
          <a:bodyPr wrap="square">
            <a:spAutoFit/>
          </a:bodyPr>
          <a:lstStyle/>
          <a:p>
            <a:pPr>
              <a:lnSpc>
                <a:spcPct val="107000"/>
              </a:lnSpc>
              <a:spcAft>
                <a:spcPts val="800"/>
              </a:spcAft>
            </a:pP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Аудит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достоверности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бюджетной отчетности рекомендуется проводить в отношении:</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годовой бюджетной отчетности главного администратора бюджетных средств</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до проведения внешней проверки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бюджетной отчетности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органом внешнего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государственного (муниципального) финансового контроля;</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бюджетной отчетности иного объекта аудита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за 9 месяцев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текущего финансового года и (или) годовой бюджетной отчетности этого объекта аудита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до проведения внешней проверки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бюджетной отчетности органами внешнего государственного (муниципального) финансового контроля.</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Для получения аудиторских доказательств достоверности бюджетной отчетности рекомендуется в обязательном порядке применять методы аудита (по отдельности и в комбинации)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к операциям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(группам однотипных операций),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неправильное проведение которых приводит к существенному искажению показателя бюджетной отчетности, выраженного в денежном измерении</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Применение методов аудита осуществляется с учетом результатов анализа внутреннего контроля ведения бюджетного учета и составления бюджетной отчетности (к операциям с низкими рисками методы аудита могут не применяться).</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 целях настоящих Методических рекомендаций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под существенным искажением показателя бюджетной отчетности понимается искажение такого показателя более чем на 10 % или превышающее 1,5 миллиона рублей.</a:t>
            </a:r>
            <a:endParaRPr lang="ru-RU" sz="1400" b="1" u="sng"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6815501"/>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3" name="Прямоугольник 2"/>
          <p:cNvSpPr/>
          <p:nvPr/>
        </p:nvSpPr>
        <p:spPr>
          <a:xfrm>
            <a:off x="683568" y="1121546"/>
            <a:ext cx="8280920" cy="5693866"/>
          </a:xfrm>
          <a:prstGeom prst="rect">
            <a:avLst/>
          </a:prstGeom>
        </p:spPr>
        <p:txBody>
          <a:bodyPr wrap="square">
            <a:spAutoFit/>
          </a:bodyPr>
          <a:lstStyle/>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 целях подготовки предложений объекту аудита</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по повышению экономности и результативности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использования бюджетных средств в ходе аудиторских проверок изучаются:</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соответствие кассовых расходов плану-графику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финансового обеспечения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государственной (муниципальной) программы, непрограммных расходов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бюджета;</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качество обоснований изменений</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в сводную бюджетную роспись, бюджетную роспись;</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полнота обоснования расходов на достижение заданных результатов, включая объективность и достоверность показателей непосредственных и конечных результатов</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в случае их наличия;</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полнота обоснования причин возникновения неиспользованных бюджетных ассигнований и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(или) лимитов бюджетных обязательств, в случае их наличия;</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обоснованность объектов закупок, в том числе обоснованность начальных (максимальных) цен контрактов;</a:t>
            </a:r>
            <a:endParaRPr lang="ru-RU" sz="1400" b="1" u="sng"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равномерность принятия и исполнения обязательств по государственным (муниципальным) контрактам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с учетом особенностей выполняемых функций и полномочий;</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обоснованность выбора способов размещения государственных (муниципальных) закупок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с целью достижения экономии бюджетных средств;</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наличие и качество методики определения объемов межбюджетных трансфертов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из бюджета другим бюджетам бюджетной системы Российской Федерации для достижения целей бюджетного выравнивания;</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обоснованность объемов межбюджетных трансфертов из бюджета другим бюджетам бюджетной системы Российской Федерации для достижения ими значений показателей результативности использования субсидий, установленных соглашениями…. </a:t>
            </a:r>
            <a:endParaRPr lang="ru-RU" sz="1400" b="1"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5983082"/>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719572" y="1588147"/>
            <a:ext cx="7704856" cy="4401205"/>
          </a:xfrm>
          <a:prstGeom prst="rect">
            <a:avLst/>
          </a:prstGeom>
        </p:spPr>
        <p:txBody>
          <a:bodyPr wrap="square">
            <a:spAutoFit/>
          </a:bodyPr>
          <a:lstStyle/>
          <a:p>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Рабочая документация</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то есть документы и иные материалы, подготавливаемые или получаемые в связи с проведением аудиторской проверки, должны содержать:</a:t>
            </a:r>
          </a:p>
          <a:p>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а) документы, отражающие результаты подготовки аудиторской проверки, включая ее программу;</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б) сведения о характере, сроках, об объеме аудиторской проверки и о результатах ее выполнения;</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 сведения о выполнении внутреннего финансового контроля в отношении операций, связанных с темой аудиторской проверки;</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г) перечень договоров, соглашений, протоколов, первичной учетной документации, документов бюджетного учета и бюджетной отчетности, изучение которых было осуществлено в ходе аудиторской проверки;</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д) копии финансово-хозяйственных документов объекта аудита, подтверждающих выявленные нарушения;</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е) письменные заявления и объяснения, полученные от должностных лиц и иных работников объектов аудита;</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ж) копии обращений, направленных органам государственного (муниципального) финансового контроля, экспертам и (или) третьим лицам в ходе аудиторской проверки, и полученные от них сведения;</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з) акт аудиторской проверки.</a:t>
            </a:r>
            <a:endParaRPr lang="ru-RU" sz="1400" b="1"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5552827"/>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827584" y="1331366"/>
            <a:ext cx="7776864" cy="4948342"/>
          </a:xfrm>
          <a:prstGeom prst="rect">
            <a:avLst/>
          </a:prstGeom>
        </p:spPr>
        <p:txBody>
          <a:bodyPr wrap="square">
            <a:spAutoFit/>
          </a:bodyPr>
          <a:lstStyle/>
          <a:p>
            <a:pPr>
              <a:lnSpc>
                <a:spcPct val="107000"/>
              </a:lnSpc>
              <a:spcAft>
                <a:spcPts val="800"/>
              </a:spcAft>
            </a:pP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hlinkClick r:id="rId2"/>
              </a:rPr>
              <a:t>Отчет</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о результатах аудиторской проверки с приложением акта аудиторской проверки </a:t>
            </a:r>
            <a:r>
              <a:rPr lang="ru-RU" sz="16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направляется руководителю главного администратора (администратора) бюджетных средств</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По результатам рассмотрения указанного отчета руководитель главного администратора (администратора) бюджетных средств вправе принять одно или несколько из решений:</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а)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о необходимости внесения изменений в существующие процессы осуществления внутренних бюджетных процедур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главным администратором (администратором) бюджетных средств, разработки плана устранения выявленных недостатков и нарушений в соответствии с рекомендациями аудиторов, и его реализации;</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б)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о недостаточной обоснованности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аудиторских выводов, предложений и рекомендаций;</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о применении материальной и (или) дисциплинарной ответственности к виновным в допущении нарушений (недостатков) должностным лицам, а также о проведении служебных проверок</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a:t>
            </a: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г)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о направлении материалов в соответствующий орган государственного (муниципального) финансового контроля и (или) правоохранительные органы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в случае наличия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признаков коррупции, нарушений бюджетного законодательства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Российской Федерации, в отношении которых отсутствует возможность их устранения и (или) применяется административная (уголовная) ответственность.</a:t>
            </a:r>
            <a:endParaRPr lang="ru-RU" sz="1400" b="1" dirty="0">
              <a:solidFill>
                <a:schemeClr val="tx2">
                  <a:lumMod val="75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63779664"/>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4" name="Прямоугольник 3"/>
          <p:cNvSpPr/>
          <p:nvPr/>
        </p:nvSpPr>
        <p:spPr>
          <a:xfrm>
            <a:off x="899592" y="2354330"/>
            <a:ext cx="7704856" cy="3539430"/>
          </a:xfrm>
          <a:prstGeom prst="rect">
            <a:avLst/>
          </a:prstGeom>
        </p:spPr>
        <p:txBody>
          <a:bodyPr wrap="square">
            <a:spAutoFit/>
          </a:bodyPr>
          <a:lstStyle/>
          <a:p>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Субъект внутреннего финансового аудита проводит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мониторинг выполнения плана по устранению недостатков и нарушений</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выявленных по результатам аудиторских проверок, включающий следующие процедуры:</a:t>
            </a:r>
          </a:p>
          <a:p>
            <a:pPr marL="285750" indent="-285750">
              <a:buFont typeface="Arial" panose="020B0604020202020204" pitchFamily="34" charset="0"/>
              <a:buChar char="•"/>
            </a:pP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получение от объектов аудита информации </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о выполнении плана по устранению недостатков и нарушений</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выявленных по результатам аудита и ее анализ, включая анализ причин невыполнения указанных планов;</a:t>
            </a:r>
          </a:p>
          <a:p>
            <a:pPr marL="285750" indent="-285750">
              <a:buFont typeface="Arial" panose="020B0604020202020204" pitchFamily="34" charset="0"/>
              <a:buChar char="•"/>
            </a:pPr>
            <a:endParaRPr lang="ru-RU" sz="1400" b="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оценка действий объектов аудита по устранению выявленных недостатков</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совершенствованию внутреннего финансового контроля, в том числе путем проведения контрольных аудиторских проверок;</a:t>
            </a:r>
          </a:p>
          <a:p>
            <a:pPr marL="285750" indent="-285750">
              <a:buFont typeface="Arial" panose="020B0604020202020204" pitchFamily="34" charset="0"/>
              <a:buChar char="•"/>
            </a:pPr>
            <a:endParaRPr lang="ru-RU" sz="1400" b="1" u="sng"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подготовка и представление руководителю </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главного администратора (администратора) бюджетных средств</a:t>
            </a:r>
            <a:r>
              <a:rPr lang="ru-RU" sz="1400" b="1" u="sng"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доклада</a:t>
            </a:r>
            <a:r>
              <a:rPr lang="ru-RU" sz="1400" b="1" dirty="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rPr>
              <a:t> о результатах мониторинга плана по устранению недостатков и нарушений, выявленных по результатам аудита.</a:t>
            </a:r>
            <a:endParaRPr lang="ru-RU" sz="1400" b="1" dirty="0">
              <a:solidFill>
                <a:schemeClr val="tx2">
                  <a:lumMod val="75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84546874"/>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2" name="Прямоугольник 1"/>
          <p:cNvSpPr/>
          <p:nvPr/>
        </p:nvSpPr>
        <p:spPr>
          <a:xfrm>
            <a:off x="1263690" y="3244334"/>
            <a:ext cx="6836701" cy="461665"/>
          </a:xfrm>
          <a:prstGeom prst="rect">
            <a:avLst/>
          </a:prstGeom>
        </p:spPr>
        <p:txBody>
          <a:bodyPr wrap="square">
            <a:spAutoFit/>
          </a:bodyPr>
          <a:lstStyle/>
          <a:p>
            <a:pPr algn="ctr"/>
            <a:r>
              <a:rPr lang="ru-RU" sz="2400" b="1" dirty="0">
                <a:solidFill>
                  <a:schemeClr val="tx2">
                    <a:lumMod val="75000"/>
                  </a:schemeClr>
                </a:solidFill>
                <a:latin typeface="Arial" panose="020B0604020202020204" pitchFamily="34" charset="0"/>
                <a:cs typeface="Arial" panose="020B0604020202020204" pitchFamily="34" charset="0"/>
              </a:rPr>
              <a:t>6. Эффективность финансовых проверок</a:t>
            </a:r>
          </a:p>
        </p:txBody>
      </p:sp>
    </p:spTree>
    <p:extLst>
      <p:ext uri="{BB962C8B-B14F-4D97-AF65-F5344CB8AC3E}">
        <p14:creationId xmlns:p14="http://schemas.microsoft.com/office/powerpoint/2010/main" val="2881874907"/>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764704"/>
          </a:xfrm>
          <a:prstGeom prst="rect">
            <a:avLst/>
          </a:prstGeom>
          <a:ln>
            <a:solidFill>
              <a:schemeClr val="accent1">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Эффективность финансовых проверок</a:t>
            </a:r>
          </a:p>
        </p:txBody>
      </p:sp>
      <p:sp>
        <p:nvSpPr>
          <p:cNvPr id="11" name="Прямоугольник 10"/>
          <p:cNvSpPr/>
          <p:nvPr/>
        </p:nvSpPr>
        <p:spPr>
          <a:xfrm>
            <a:off x="0" y="764704"/>
            <a:ext cx="9144000" cy="72008"/>
          </a:xfrm>
          <a:prstGeom prst="rect">
            <a:avLst/>
          </a:prstGeom>
          <a:solidFill>
            <a:srgbClr val="56B684"/>
          </a:solidFill>
          <a:ln w="0">
            <a:solidFill>
              <a:srgbClr val="56B68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lvl="0" algn="ctr"/>
            <a:endParaRPr lang="en-US" sz="2200" b="1" dirty="0">
              <a:solidFill>
                <a:schemeClr val="bg1"/>
              </a:solidFill>
              <a:latin typeface="Arial" pitchFamily="34" charset="0"/>
              <a:ea typeface="Times New Roman" pitchFamily="18" charset="0"/>
              <a:cs typeface="Arial" pitchFamily="34" charset="0"/>
            </a:endParaRPr>
          </a:p>
          <a:p>
            <a:pPr algn="ctr"/>
            <a:endParaRPr lang="ru-RU" sz="1600" dirty="0"/>
          </a:p>
        </p:txBody>
      </p:sp>
      <p:sp>
        <p:nvSpPr>
          <p:cNvPr id="13" name="Прямоугольник 12"/>
          <p:cNvSpPr/>
          <p:nvPr/>
        </p:nvSpPr>
        <p:spPr>
          <a:xfrm>
            <a:off x="0" y="836712"/>
            <a:ext cx="9144000" cy="720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0" y="6597352"/>
            <a:ext cx="5940152" cy="260648"/>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b="1" dirty="0">
              <a:solidFill>
                <a:prstClr val="white"/>
              </a:solidFill>
              <a:latin typeface="Arial" pitchFamily="34" charset="0"/>
              <a:ea typeface="Times New Roman" pitchFamily="18" charset="0"/>
              <a:cs typeface="Arial" pitchFamily="34" charset="0"/>
            </a:endParaRPr>
          </a:p>
        </p:txBody>
      </p:sp>
      <p:sp>
        <p:nvSpPr>
          <p:cNvPr id="11265" name="Rectangle 1"/>
          <p:cNvSpPr>
            <a:spLocks noChangeArrowheads="1"/>
          </p:cNvSpPr>
          <p:nvPr/>
        </p:nvSpPr>
        <p:spPr bwMode="auto">
          <a:xfrm>
            <a:off x="0" y="59322"/>
            <a:ext cx="242374"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kumimoji="0" lang="ru-RU" sz="1600" b="1" i="0" u="none" strike="noStrike" cap="none" normalizeH="0" baseline="0" dirty="0">
                <a:ln>
                  <a:noFill/>
                </a:ln>
                <a:solidFill>
                  <a:schemeClr val="bg1">
                    <a:lumMod val="95000"/>
                  </a:schemeClr>
                </a:solidFill>
                <a:effectLst/>
                <a:latin typeface="Arial" pitchFamily="34" charset="0"/>
                <a:ea typeface="Times New Roman" pitchFamily="18" charset="0"/>
                <a:cs typeface="Arial" pitchFamily="34" charset="0"/>
              </a:rPr>
              <a:t> </a:t>
            </a:r>
            <a:endParaRPr kumimoji="0" lang="ru-RU" sz="1600" b="0" i="0" u="none" strike="noStrike" cap="none" normalizeH="0" baseline="0" dirty="0">
              <a:ln>
                <a:noFill/>
              </a:ln>
              <a:solidFill>
                <a:schemeClr val="bg1">
                  <a:lumMod val="95000"/>
                </a:schemeClr>
              </a:solidFill>
              <a:effectLst/>
              <a:latin typeface="Arial" pitchFamily="34" charset="0"/>
              <a:cs typeface="Arial" pitchFamily="34" charset="0"/>
            </a:endParaRPr>
          </a:p>
        </p:txBody>
      </p:sp>
      <p:sp>
        <p:nvSpPr>
          <p:cNvPr id="5" name="Прямоугольник 4"/>
          <p:cNvSpPr/>
          <p:nvPr/>
        </p:nvSpPr>
        <p:spPr>
          <a:xfrm>
            <a:off x="611560" y="1001039"/>
            <a:ext cx="8280920" cy="646331"/>
          </a:xfrm>
          <a:prstGeom prst="rect">
            <a:avLst/>
          </a:prstGeom>
        </p:spPr>
        <p:txBody>
          <a:bodyPr wrap="square">
            <a:spAutoFit/>
          </a:bodyPr>
          <a:lstStyle/>
          <a:p>
            <a:pPr algn="just">
              <a:spcAft>
                <a:spcPts val="0"/>
              </a:spcAft>
            </a:pPr>
            <a:r>
              <a:rPr lang="ru-RU" sz="1200" b="1" dirty="0">
                <a:latin typeface="Arial" panose="020B0604020202020204" pitchFamily="34" charset="0"/>
                <a:ea typeface="Times New Roman" panose="02020603050405020304" pitchFamily="18" charset="0"/>
                <a:cs typeface="Arial" panose="020B0604020202020204" pitchFamily="34" charset="0"/>
              </a:rPr>
              <a:t>Отчет</a:t>
            </a:r>
            <a:r>
              <a:rPr lang="ru-RU" sz="1200" dirty="0">
                <a:latin typeface="Arial" panose="020B0604020202020204" pitchFamily="34" charset="0"/>
                <a:ea typeface="Times New Roman" panose="02020603050405020304" pitchFamily="18" charset="0"/>
                <a:cs typeface="Arial" panose="020B0604020202020204" pitchFamily="34" charset="0"/>
              </a:rPr>
              <a:t> </a:t>
            </a:r>
            <a:r>
              <a:rPr lang="ru-RU" sz="1200" b="1" dirty="0">
                <a:latin typeface="Arial" panose="020B0604020202020204" pitchFamily="34" charset="0"/>
                <a:ea typeface="Times New Roman" panose="02020603050405020304" pitchFamily="18" charset="0"/>
                <a:cs typeface="Arial" panose="020B0604020202020204" pitchFamily="34" charset="0"/>
              </a:rPr>
              <a:t>о деятельности Контрольно-счетной палаты Приморского края за 2016 год</a:t>
            </a:r>
          </a:p>
          <a:p>
            <a:pPr algn="just">
              <a:spcAft>
                <a:spcPts val="0"/>
              </a:spcAft>
            </a:pPr>
            <a:endParaRPr lang="ru-RU" sz="1200" b="1" dirty="0">
              <a:effectLst/>
              <a:latin typeface="Times New Roman" panose="02020603050405020304" pitchFamily="18" charset="0"/>
              <a:ea typeface="Times New Roman" panose="02020603050405020304" pitchFamily="18" charset="0"/>
            </a:endParaRPr>
          </a:p>
          <a:p>
            <a:pPr algn="just">
              <a:spcAft>
                <a:spcPts val="0"/>
              </a:spcAft>
            </a:pPr>
            <a:endParaRPr lang="ru-RU" sz="1200" dirty="0">
              <a:effectLst/>
              <a:latin typeface="Times New Roman" panose="02020603050405020304" pitchFamily="18" charset="0"/>
              <a:ea typeface="Times New Roman" panose="02020603050405020304" pitchFamily="18"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1897772189"/>
              </p:ext>
            </p:extLst>
          </p:nvPr>
        </p:nvGraphicFramePr>
        <p:xfrm>
          <a:off x="580766" y="4509120"/>
          <a:ext cx="8280918" cy="2011680"/>
        </p:xfrm>
        <a:graphic>
          <a:graphicData uri="http://schemas.openxmlformats.org/drawingml/2006/table">
            <a:tbl>
              <a:tblPr firstRow="1" firstCol="1" bandRow="1">
                <a:tableStyleId>{5C22544A-7EE6-4342-B048-85BDC9FD1C3A}</a:tableStyleId>
              </a:tblPr>
              <a:tblGrid>
                <a:gridCol w="5612334">
                  <a:extLst>
                    <a:ext uri="{9D8B030D-6E8A-4147-A177-3AD203B41FA5}">
                      <a16:colId xmlns:a16="http://schemas.microsoft.com/office/drawing/2014/main" xmlns="" val="20000"/>
                    </a:ext>
                  </a:extLst>
                </a:gridCol>
                <a:gridCol w="1226995">
                  <a:extLst>
                    <a:ext uri="{9D8B030D-6E8A-4147-A177-3AD203B41FA5}">
                      <a16:colId xmlns:a16="http://schemas.microsoft.com/office/drawing/2014/main" xmlns="" val="20001"/>
                    </a:ext>
                  </a:extLst>
                </a:gridCol>
                <a:gridCol w="1441589">
                  <a:extLst>
                    <a:ext uri="{9D8B030D-6E8A-4147-A177-3AD203B41FA5}">
                      <a16:colId xmlns:a16="http://schemas.microsoft.com/office/drawing/2014/main" xmlns="" val="20002"/>
                    </a:ext>
                  </a:extLst>
                </a:gridCol>
              </a:tblGrid>
              <a:tr h="0">
                <a:tc>
                  <a:txBody>
                    <a:bodyPr/>
                    <a:lstStyle/>
                    <a:p>
                      <a:pPr algn="just">
                        <a:spcAft>
                          <a:spcPts val="0"/>
                        </a:spcAft>
                      </a:pPr>
                      <a:r>
                        <a:rPr lang="ru-RU" sz="1200" dirty="0">
                          <a:effectLst/>
                          <a:latin typeface="Arial" panose="020B0604020202020204" pitchFamily="34" charset="0"/>
                          <a:cs typeface="Arial" panose="020B0604020202020204" pitchFamily="34" charset="0"/>
                        </a:rPr>
                        <a:t>Объем проверенных средств</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r">
                        <a:spcAft>
                          <a:spcPts val="0"/>
                        </a:spcAft>
                      </a:pPr>
                      <a:r>
                        <a:rPr lang="ru-RU" sz="1200" dirty="0">
                          <a:effectLst/>
                          <a:latin typeface="Arial" panose="020B0604020202020204" pitchFamily="34" charset="0"/>
                          <a:cs typeface="Arial" panose="020B0604020202020204" pitchFamily="34" charset="0"/>
                        </a:rPr>
                        <a:t>44 518,9 (2015 г. - 17 517,6)</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20955" algn="l">
                        <a:spcAft>
                          <a:spcPts val="0"/>
                        </a:spcAft>
                      </a:pPr>
                      <a:r>
                        <a:rPr lang="ru-RU" sz="1200" dirty="0">
                          <a:effectLst/>
                          <a:latin typeface="Arial" panose="020B0604020202020204" pitchFamily="34" charset="0"/>
                          <a:cs typeface="Arial" panose="020B0604020202020204" pitchFamily="34" charset="0"/>
                        </a:rPr>
                        <a:t>млн рублей</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10000"/>
                  </a:ext>
                </a:extLst>
              </a:tr>
              <a:tr h="0">
                <a:tc>
                  <a:txBody>
                    <a:bodyPr/>
                    <a:lstStyle/>
                    <a:p>
                      <a:pPr algn="just">
                        <a:spcAft>
                          <a:spcPts val="0"/>
                        </a:spcAft>
                      </a:pPr>
                      <a:r>
                        <a:rPr lang="ru-RU" sz="1200" dirty="0">
                          <a:effectLst/>
                          <a:latin typeface="Arial" panose="020B0604020202020204" pitchFamily="34" charset="0"/>
                          <a:cs typeface="Arial" panose="020B0604020202020204" pitchFamily="34" charset="0"/>
                        </a:rPr>
                        <a:t>Объем финансовых нарушений</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r">
                        <a:spcAft>
                          <a:spcPts val="0"/>
                        </a:spcAft>
                      </a:pPr>
                      <a:r>
                        <a:rPr lang="ru-RU" sz="1200" dirty="0">
                          <a:effectLst/>
                          <a:latin typeface="Arial" panose="020B0604020202020204" pitchFamily="34" charset="0"/>
                          <a:cs typeface="Arial" panose="020B0604020202020204" pitchFamily="34" charset="0"/>
                        </a:rPr>
                        <a:t>302,0 (637,9)</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20955" algn="l">
                        <a:spcAft>
                          <a:spcPts val="0"/>
                        </a:spcAft>
                      </a:pPr>
                      <a:r>
                        <a:rPr lang="ru-RU" sz="1200" dirty="0">
                          <a:effectLst/>
                          <a:latin typeface="Arial" panose="020B0604020202020204" pitchFamily="34" charset="0"/>
                          <a:cs typeface="Arial" panose="020B0604020202020204" pitchFamily="34" charset="0"/>
                        </a:rPr>
                        <a:t>млн рублей</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10001"/>
                  </a:ext>
                </a:extLst>
              </a:tr>
              <a:tr h="0">
                <a:tc>
                  <a:txBody>
                    <a:bodyPr/>
                    <a:lstStyle/>
                    <a:p>
                      <a:pPr algn="just">
                        <a:spcAft>
                          <a:spcPts val="0"/>
                        </a:spcAft>
                      </a:pPr>
                      <a:r>
                        <a:rPr lang="ru-RU" sz="1200" dirty="0">
                          <a:effectLst/>
                          <a:latin typeface="Arial" panose="020B0604020202020204" pitchFamily="34" charset="0"/>
                          <a:cs typeface="Arial" panose="020B0604020202020204" pitchFamily="34" charset="0"/>
                        </a:rPr>
                        <a:t>в том числе</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r">
                        <a:spcAft>
                          <a:spcPts val="0"/>
                        </a:spcAft>
                      </a:pPr>
                      <a:r>
                        <a:rPr lang="ru-RU" sz="1200" dirty="0">
                          <a:effectLst/>
                          <a:latin typeface="Arial" panose="020B0604020202020204" pitchFamily="34" charset="0"/>
                          <a:cs typeface="Arial" panose="020B0604020202020204" pitchFamily="34" charset="0"/>
                        </a:rPr>
                        <a:t> </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20955" algn="l">
                        <a:spcAft>
                          <a:spcPts val="0"/>
                        </a:spcAft>
                      </a:pPr>
                      <a:r>
                        <a:rPr lang="ru-RU" sz="1200" dirty="0">
                          <a:effectLst/>
                          <a:latin typeface="Arial" panose="020B0604020202020204" pitchFamily="34" charset="0"/>
                          <a:cs typeface="Arial" panose="020B0604020202020204" pitchFamily="34" charset="0"/>
                        </a:rPr>
                        <a:t> </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10002"/>
                  </a:ext>
                </a:extLst>
              </a:tr>
              <a:tr h="0">
                <a:tc>
                  <a:txBody>
                    <a:bodyPr/>
                    <a:lstStyle/>
                    <a:p>
                      <a:pPr algn="just">
                        <a:spcAft>
                          <a:spcPts val="0"/>
                        </a:spcAft>
                      </a:pPr>
                      <a:r>
                        <a:rPr lang="ru-RU" sz="1200" dirty="0">
                          <a:effectLst/>
                          <a:latin typeface="Arial" panose="020B0604020202020204" pitchFamily="34" charset="0"/>
                          <a:cs typeface="Arial" panose="020B0604020202020204" pitchFamily="34" charset="0"/>
                        </a:rPr>
                        <a:t>незаконное использование средств</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r">
                        <a:spcAft>
                          <a:spcPts val="0"/>
                        </a:spcAft>
                      </a:pPr>
                      <a:r>
                        <a:rPr lang="ru-RU" sz="1200" dirty="0">
                          <a:effectLst/>
                          <a:latin typeface="Arial" panose="020B0604020202020204" pitchFamily="34" charset="0"/>
                          <a:cs typeface="Arial" panose="020B0604020202020204" pitchFamily="34" charset="0"/>
                        </a:rPr>
                        <a:t>59,9 (428,2)</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20955" algn="l">
                        <a:spcAft>
                          <a:spcPts val="0"/>
                        </a:spcAft>
                      </a:pPr>
                      <a:r>
                        <a:rPr lang="ru-RU" sz="1200" dirty="0">
                          <a:effectLst/>
                          <a:latin typeface="Arial" panose="020B0604020202020204" pitchFamily="34" charset="0"/>
                          <a:cs typeface="Arial" panose="020B0604020202020204" pitchFamily="34" charset="0"/>
                        </a:rPr>
                        <a:t>млн рублей</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10003"/>
                  </a:ext>
                </a:extLst>
              </a:tr>
              <a:tr h="0">
                <a:tc>
                  <a:txBody>
                    <a:bodyPr/>
                    <a:lstStyle/>
                    <a:p>
                      <a:pPr algn="just">
                        <a:spcAft>
                          <a:spcPts val="0"/>
                        </a:spcAft>
                      </a:pPr>
                      <a:r>
                        <a:rPr lang="ru-RU" sz="1200" dirty="0">
                          <a:effectLst/>
                          <a:latin typeface="Arial" panose="020B0604020202020204" pitchFamily="34" charset="0"/>
                          <a:cs typeface="Arial" panose="020B0604020202020204" pitchFamily="34" charset="0"/>
                        </a:rPr>
                        <a:t>потери бюджетов всех уровней</a:t>
                      </a:r>
                    </a:p>
                    <a:p>
                      <a:pPr algn="just">
                        <a:spcAft>
                          <a:spcPts val="0"/>
                        </a:spcAft>
                      </a:pPr>
                      <a:r>
                        <a:rPr lang="ru-RU" sz="1200" dirty="0">
                          <a:effectLst/>
                          <a:latin typeface="Arial" panose="020B0604020202020204" pitchFamily="34" charset="0"/>
                          <a:ea typeface="Times New Roman" panose="02020603050405020304" pitchFamily="18" charset="0"/>
                          <a:cs typeface="Arial" panose="020B0604020202020204" pitchFamily="34" charset="0"/>
                        </a:rPr>
                        <a:t>нецелевое использование средств</a:t>
                      </a:r>
                    </a:p>
                  </a:txBody>
                  <a:tcPr marL="68580" marR="68580" marT="0" marB="0"/>
                </a:tc>
                <a:tc>
                  <a:txBody>
                    <a:bodyPr/>
                    <a:lstStyle/>
                    <a:p>
                      <a:pPr algn="r">
                        <a:spcAft>
                          <a:spcPts val="0"/>
                        </a:spcAft>
                      </a:pPr>
                      <a:r>
                        <a:rPr lang="ru-RU" sz="1200" dirty="0">
                          <a:effectLst/>
                          <a:latin typeface="Arial" panose="020B0604020202020204" pitchFamily="34" charset="0"/>
                          <a:cs typeface="Arial" panose="020B0604020202020204" pitchFamily="34" charset="0"/>
                        </a:rPr>
                        <a:t>22,4 (20,2)</a:t>
                      </a:r>
                    </a:p>
                    <a:p>
                      <a:pPr algn="r">
                        <a:spcAft>
                          <a:spcPts val="0"/>
                        </a:spcAft>
                      </a:pPr>
                      <a:r>
                        <a:rPr lang="ru-RU" sz="1200" dirty="0">
                          <a:effectLst/>
                          <a:latin typeface="Arial" panose="020B0604020202020204" pitchFamily="34" charset="0"/>
                          <a:ea typeface="Times New Roman" panose="02020603050405020304" pitchFamily="18" charset="0"/>
                          <a:cs typeface="Arial" panose="020B0604020202020204" pitchFamily="34" charset="0"/>
                        </a:rPr>
                        <a:t>7,1</a:t>
                      </a:r>
                    </a:p>
                  </a:txBody>
                  <a:tcPr marL="68580" marR="68580" marT="0" marB="0"/>
                </a:tc>
                <a:tc>
                  <a:txBody>
                    <a:bodyPr/>
                    <a:lstStyle/>
                    <a:p>
                      <a:pPr marL="20955" algn="l">
                        <a:spcAft>
                          <a:spcPts val="0"/>
                        </a:spcAft>
                      </a:pPr>
                      <a:r>
                        <a:rPr lang="ru-RU" sz="1200" dirty="0">
                          <a:effectLst/>
                          <a:latin typeface="Arial" panose="020B0604020202020204" pitchFamily="34" charset="0"/>
                          <a:cs typeface="Arial" panose="020B0604020202020204" pitchFamily="34" charset="0"/>
                        </a:rPr>
                        <a:t>млн рублей</a:t>
                      </a:r>
                    </a:p>
                    <a:p>
                      <a:pPr marL="20955" algn="l">
                        <a:spcAft>
                          <a:spcPts val="0"/>
                        </a:spcAft>
                      </a:pPr>
                      <a:r>
                        <a:rPr lang="ru-RU" sz="1200" dirty="0">
                          <a:effectLst/>
                          <a:latin typeface="Arial" panose="020B0604020202020204" pitchFamily="34" charset="0"/>
                          <a:ea typeface="Times New Roman" panose="02020603050405020304" pitchFamily="18" charset="0"/>
                          <a:cs typeface="Arial" panose="020B0604020202020204" pitchFamily="34" charset="0"/>
                        </a:rPr>
                        <a:t>млн рублей</a:t>
                      </a:r>
                    </a:p>
                  </a:txBody>
                  <a:tcPr marL="68580" marR="68580" marT="0" marB="0"/>
                </a:tc>
                <a:extLst>
                  <a:ext uri="{0D108BD9-81ED-4DB2-BD59-A6C34878D82A}">
                    <a16:rowId xmlns:a16="http://schemas.microsoft.com/office/drawing/2014/main" xmlns="" val="10004"/>
                  </a:ext>
                </a:extLst>
              </a:tr>
              <a:tr h="0">
                <a:tc>
                  <a:txBody>
                    <a:bodyPr/>
                    <a:lstStyle/>
                    <a:p>
                      <a:pPr algn="just">
                        <a:spcAft>
                          <a:spcPts val="0"/>
                        </a:spcAft>
                      </a:pPr>
                      <a:r>
                        <a:rPr lang="ru-RU" sz="1200" dirty="0">
                          <a:effectLst/>
                          <a:latin typeface="Arial" panose="020B0604020202020204" pitchFamily="34" charset="0"/>
                          <a:cs typeface="Arial" panose="020B0604020202020204" pitchFamily="34" charset="0"/>
                        </a:rPr>
                        <a:t>нарушения бухгалтерского учета</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r">
                        <a:spcAft>
                          <a:spcPts val="0"/>
                        </a:spcAft>
                      </a:pPr>
                      <a:r>
                        <a:rPr lang="ru-RU" sz="1200" dirty="0">
                          <a:effectLst/>
                          <a:latin typeface="Arial" panose="020B0604020202020204" pitchFamily="34" charset="0"/>
                          <a:cs typeface="Arial" panose="020B0604020202020204" pitchFamily="34" charset="0"/>
                        </a:rPr>
                        <a:t>145,1 (12,9)</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20955" algn="l">
                        <a:spcAft>
                          <a:spcPts val="0"/>
                        </a:spcAft>
                      </a:pPr>
                      <a:r>
                        <a:rPr lang="ru-RU" sz="1200" dirty="0">
                          <a:effectLst/>
                          <a:latin typeface="Arial" panose="020B0604020202020204" pitchFamily="34" charset="0"/>
                          <a:cs typeface="Arial" panose="020B0604020202020204" pitchFamily="34" charset="0"/>
                        </a:rPr>
                        <a:t>млн рублей</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10005"/>
                  </a:ext>
                </a:extLst>
              </a:tr>
              <a:tr h="0">
                <a:tc>
                  <a:txBody>
                    <a:bodyPr/>
                    <a:lstStyle/>
                    <a:p>
                      <a:pPr algn="just">
                        <a:spcAft>
                          <a:spcPts val="0"/>
                        </a:spcAft>
                      </a:pPr>
                      <a:r>
                        <a:rPr lang="ru-RU" sz="1200" dirty="0">
                          <a:effectLst/>
                          <a:latin typeface="Arial" panose="020B0604020202020204" pitchFamily="34" charset="0"/>
                          <a:cs typeface="Arial" panose="020B0604020202020204" pitchFamily="34" charset="0"/>
                        </a:rPr>
                        <a:t>прочие финансовые нарушения</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r">
                        <a:spcAft>
                          <a:spcPts val="0"/>
                        </a:spcAft>
                      </a:pPr>
                      <a:r>
                        <a:rPr lang="ru-RU" sz="1200" dirty="0">
                          <a:effectLst/>
                          <a:latin typeface="Arial" panose="020B0604020202020204" pitchFamily="34" charset="0"/>
                          <a:cs typeface="Arial" panose="020B0604020202020204" pitchFamily="34" charset="0"/>
                        </a:rPr>
                        <a:t>67,5 (176,6)</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20955" algn="l">
                        <a:spcAft>
                          <a:spcPts val="0"/>
                        </a:spcAft>
                      </a:pPr>
                      <a:r>
                        <a:rPr lang="ru-RU" sz="1200" dirty="0">
                          <a:effectLst/>
                          <a:latin typeface="Arial" panose="020B0604020202020204" pitchFamily="34" charset="0"/>
                          <a:cs typeface="Arial" panose="020B0604020202020204" pitchFamily="34" charset="0"/>
                        </a:rPr>
                        <a:t>млн рублей</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10006"/>
                  </a:ext>
                </a:extLst>
              </a:tr>
              <a:tr h="0">
                <a:tc>
                  <a:txBody>
                    <a:bodyPr/>
                    <a:lstStyle/>
                    <a:p>
                      <a:pPr algn="just">
                        <a:spcAft>
                          <a:spcPts val="0"/>
                        </a:spcAft>
                      </a:pPr>
                      <a:endParaRPr lang="ru-RU" sz="1200" dirty="0">
                        <a:effectLst/>
                        <a:latin typeface="Arial" panose="020B0604020202020204" pitchFamily="34" charset="0"/>
                        <a:cs typeface="Arial" panose="020B0604020202020204" pitchFamily="34" charset="0"/>
                      </a:endParaRPr>
                    </a:p>
                    <a:p>
                      <a:pPr algn="just">
                        <a:spcAft>
                          <a:spcPts val="0"/>
                        </a:spcAft>
                      </a:pPr>
                      <a:r>
                        <a:rPr lang="ru-RU" sz="1200" dirty="0">
                          <a:effectLst/>
                          <a:latin typeface="Arial" panose="020B0604020202020204" pitchFamily="34" charset="0"/>
                          <a:cs typeface="Arial" panose="020B0604020202020204" pitchFamily="34" charset="0"/>
                        </a:rPr>
                        <a:t>Объем неэффективного использования средств</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r">
                        <a:spcAft>
                          <a:spcPts val="0"/>
                        </a:spcAft>
                      </a:pPr>
                      <a:endParaRPr lang="ru-RU" sz="1200" dirty="0">
                        <a:effectLst/>
                        <a:latin typeface="Arial" panose="020B0604020202020204" pitchFamily="34" charset="0"/>
                        <a:cs typeface="Arial" panose="020B0604020202020204" pitchFamily="34" charset="0"/>
                      </a:endParaRPr>
                    </a:p>
                    <a:p>
                      <a:pPr algn="r">
                        <a:spcAft>
                          <a:spcPts val="0"/>
                        </a:spcAft>
                      </a:pPr>
                      <a:r>
                        <a:rPr lang="ru-RU" sz="1200" dirty="0">
                          <a:effectLst/>
                          <a:latin typeface="Arial" panose="020B0604020202020204" pitchFamily="34" charset="0"/>
                          <a:cs typeface="Arial" panose="020B0604020202020204" pitchFamily="34" charset="0"/>
                        </a:rPr>
                        <a:t>246,0 (226,4)</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20955" algn="l">
                        <a:spcAft>
                          <a:spcPts val="0"/>
                        </a:spcAft>
                      </a:pPr>
                      <a:endParaRPr lang="ru-RU" sz="1200">
                        <a:effectLst/>
                        <a:latin typeface="Arial" panose="020B0604020202020204" pitchFamily="34" charset="0"/>
                        <a:cs typeface="Arial" panose="020B0604020202020204" pitchFamily="34" charset="0"/>
                      </a:endParaRPr>
                    </a:p>
                    <a:p>
                      <a:pPr marL="20955" algn="l">
                        <a:spcAft>
                          <a:spcPts val="0"/>
                        </a:spcAft>
                      </a:pPr>
                      <a:r>
                        <a:rPr lang="ru-RU" sz="1200">
                          <a:effectLst/>
                          <a:latin typeface="Arial" panose="020B0604020202020204" pitchFamily="34" charset="0"/>
                          <a:cs typeface="Arial" panose="020B0604020202020204" pitchFamily="34" charset="0"/>
                        </a:rPr>
                        <a:t>млн </a:t>
                      </a:r>
                      <a:r>
                        <a:rPr lang="ru-RU" sz="1200" dirty="0">
                          <a:effectLst/>
                          <a:latin typeface="Arial" panose="020B0604020202020204" pitchFamily="34" charset="0"/>
                          <a:cs typeface="Arial" panose="020B0604020202020204" pitchFamily="34" charset="0"/>
                        </a:rPr>
                        <a:t>рублей</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10007"/>
                  </a:ext>
                </a:extLst>
              </a:tr>
            </a:tbl>
          </a:graphicData>
        </a:graphic>
      </p:graphicFrame>
      <p:sp>
        <p:nvSpPr>
          <p:cNvPr id="7" name="Rectangle 1"/>
          <p:cNvSpPr>
            <a:spLocks noChangeArrowheads="1"/>
          </p:cNvSpPr>
          <p:nvPr/>
        </p:nvSpPr>
        <p:spPr bwMode="auto">
          <a:xfrm>
            <a:off x="211578" y="1761455"/>
            <a:ext cx="8650106"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0850" eaLnBrk="0" fontAlgn="base" hangingPunct="0">
              <a:spcBef>
                <a:spcPct val="0"/>
              </a:spcBef>
              <a:spcAft>
                <a:spcPct val="0"/>
              </a:spcAft>
              <a:tabLst>
                <a:tab pos="4051300" algn="l"/>
              </a:tabLst>
              <a:defRPr>
                <a:solidFill>
                  <a:schemeClr val="tx1"/>
                </a:solidFill>
                <a:latin typeface="Arial" panose="020B0604020202020204" pitchFamily="34" charset="0"/>
              </a:defRPr>
            </a:lvl1pPr>
            <a:lvl2pPr eaLnBrk="0" fontAlgn="base" hangingPunct="0">
              <a:spcBef>
                <a:spcPct val="0"/>
              </a:spcBef>
              <a:spcAft>
                <a:spcPct val="0"/>
              </a:spcAft>
              <a:tabLst>
                <a:tab pos="4051300" algn="l"/>
              </a:tabLst>
              <a:defRPr>
                <a:solidFill>
                  <a:schemeClr val="tx1"/>
                </a:solidFill>
                <a:latin typeface="Arial" panose="020B0604020202020204" pitchFamily="34" charset="0"/>
              </a:defRPr>
            </a:lvl2pPr>
            <a:lvl3pPr eaLnBrk="0" fontAlgn="base" hangingPunct="0">
              <a:spcBef>
                <a:spcPct val="0"/>
              </a:spcBef>
              <a:spcAft>
                <a:spcPct val="0"/>
              </a:spcAft>
              <a:tabLst>
                <a:tab pos="4051300" algn="l"/>
              </a:tabLst>
              <a:defRPr>
                <a:solidFill>
                  <a:schemeClr val="tx1"/>
                </a:solidFill>
                <a:latin typeface="Arial" panose="020B0604020202020204" pitchFamily="34" charset="0"/>
              </a:defRPr>
            </a:lvl3pPr>
            <a:lvl4pPr eaLnBrk="0" fontAlgn="base" hangingPunct="0">
              <a:spcBef>
                <a:spcPct val="0"/>
              </a:spcBef>
              <a:spcAft>
                <a:spcPct val="0"/>
              </a:spcAft>
              <a:tabLst>
                <a:tab pos="4051300" algn="l"/>
              </a:tabLst>
              <a:defRPr>
                <a:solidFill>
                  <a:schemeClr val="tx1"/>
                </a:solidFill>
                <a:latin typeface="Arial" panose="020B0604020202020204" pitchFamily="34" charset="0"/>
              </a:defRPr>
            </a:lvl4pPr>
            <a:lvl5pPr eaLnBrk="0" fontAlgn="base" hangingPunct="0">
              <a:spcBef>
                <a:spcPct val="0"/>
              </a:spcBef>
              <a:spcAft>
                <a:spcPct val="0"/>
              </a:spcAft>
              <a:tabLst>
                <a:tab pos="4051300" algn="l"/>
              </a:tabLst>
              <a:defRPr>
                <a:solidFill>
                  <a:schemeClr val="tx1"/>
                </a:solidFill>
                <a:latin typeface="Arial" panose="020B0604020202020204" pitchFamily="34" charset="0"/>
              </a:defRPr>
            </a:lvl5pPr>
            <a:lvl6pPr eaLnBrk="0" fontAlgn="base" hangingPunct="0">
              <a:spcBef>
                <a:spcPct val="0"/>
              </a:spcBef>
              <a:spcAft>
                <a:spcPct val="0"/>
              </a:spcAft>
              <a:tabLst>
                <a:tab pos="4051300" algn="l"/>
              </a:tabLst>
              <a:defRPr>
                <a:solidFill>
                  <a:schemeClr val="tx1"/>
                </a:solidFill>
                <a:latin typeface="Arial" panose="020B0604020202020204" pitchFamily="34" charset="0"/>
              </a:defRPr>
            </a:lvl6pPr>
            <a:lvl7pPr eaLnBrk="0" fontAlgn="base" hangingPunct="0">
              <a:spcBef>
                <a:spcPct val="0"/>
              </a:spcBef>
              <a:spcAft>
                <a:spcPct val="0"/>
              </a:spcAft>
              <a:tabLst>
                <a:tab pos="4051300" algn="l"/>
              </a:tabLst>
              <a:defRPr>
                <a:solidFill>
                  <a:schemeClr val="tx1"/>
                </a:solidFill>
                <a:latin typeface="Arial" panose="020B0604020202020204" pitchFamily="34" charset="0"/>
              </a:defRPr>
            </a:lvl7pPr>
            <a:lvl8pPr eaLnBrk="0" fontAlgn="base" hangingPunct="0">
              <a:spcBef>
                <a:spcPct val="0"/>
              </a:spcBef>
              <a:spcAft>
                <a:spcPct val="0"/>
              </a:spcAft>
              <a:tabLst>
                <a:tab pos="4051300" algn="l"/>
              </a:tabLst>
              <a:defRPr>
                <a:solidFill>
                  <a:schemeClr val="tx1"/>
                </a:solidFill>
                <a:latin typeface="Arial" panose="020B0604020202020204" pitchFamily="34" charset="0"/>
              </a:defRPr>
            </a:lvl8pPr>
            <a:lvl9pPr eaLnBrk="0" fontAlgn="base" hangingPunct="0">
              <a:spcBef>
                <a:spcPct val="0"/>
              </a:spcBef>
              <a:spcAft>
                <a:spcPct val="0"/>
              </a:spcAft>
              <a:tabLst>
                <a:tab pos="4051300" algn="l"/>
              </a:tabLst>
              <a:defRPr>
                <a:solidFill>
                  <a:schemeClr val="tx1"/>
                </a:solidFill>
                <a:latin typeface="Arial" panose="020B0604020202020204" pitchFamily="34" charset="0"/>
              </a:defRPr>
            </a:lvl9pPr>
          </a:lstStyle>
          <a:p>
            <a:pPr marL="0" marR="0" lvl="0" indent="457200" algn="just" defTabSz="914400" rtl="0" eaLnBrk="0" fontAlgn="base" latinLnBrk="0" hangingPunct="0">
              <a:lnSpc>
                <a:spcPct val="100000"/>
              </a:lnSpc>
              <a:spcBef>
                <a:spcPct val="0"/>
              </a:spcBef>
              <a:spcAft>
                <a:spcPct val="0"/>
              </a:spcAft>
              <a:buClrTx/>
              <a:buSzTx/>
              <a:buFontTx/>
              <a:buNone/>
              <a:tabLst>
                <a:tab pos="4051300" algn="l"/>
              </a:tabLst>
            </a:pPr>
            <a:r>
              <a:rPr kumimoji="0" lang="ru-RU" altLang="ru-RU" sz="12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За 2016 год проведено </a:t>
            </a:r>
            <a:r>
              <a:rPr lang="ru-RU" altLang="ru-RU" sz="1200" b="1" dirty="0">
                <a:solidFill>
                  <a:srgbClr val="000000"/>
                </a:solidFill>
                <a:ea typeface="Times New Roman" panose="02020603050405020304" pitchFamily="18" charset="0"/>
              </a:rPr>
              <a:t>54</a:t>
            </a:r>
            <a:r>
              <a:rPr kumimoji="0" lang="ru-RU" altLang="ru-RU" sz="12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контрольных мероприятия, из них </a:t>
            </a:r>
            <a:r>
              <a:rPr lang="ru-RU" altLang="ru-RU" sz="1200" b="1" dirty="0">
                <a:solidFill>
                  <a:srgbClr val="000000"/>
                </a:solidFill>
                <a:ea typeface="Times New Roman" panose="02020603050405020304" pitchFamily="18" charset="0"/>
              </a:rPr>
              <a:t>20</a:t>
            </a:r>
            <a:r>
              <a:rPr kumimoji="0" lang="ru-RU" altLang="ru-RU" sz="12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встречных проверок.</a:t>
            </a:r>
            <a:endParaRPr kumimoji="0" lang="ru-RU" altLang="ru-RU" sz="1200" b="1" i="0" u="none" strike="noStrike" cap="none" normalizeH="0" baseline="0" dirty="0">
              <a:ln>
                <a:noFill/>
              </a:ln>
              <a:solidFill>
                <a:schemeClr val="tx1"/>
              </a:solidFill>
              <a:effectLst/>
              <a:latin typeface="Arial" panose="020B0604020202020204"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4051300" algn="l"/>
              </a:tabLst>
            </a:pPr>
            <a:r>
              <a:rPr kumimoji="0" lang="ru-RU" altLang="ru-RU"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rPr>
              <a:t>	</a:t>
            </a:r>
            <a:endParaRPr kumimoji="0" lang="ru-RU" altLang="ru-RU" sz="1200" b="1" i="0" u="none" strike="noStrike" cap="none" normalizeH="0" baseline="0" dirty="0">
              <a:ln>
                <a:noFill/>
              </a:ln>
              <a:solidFill>
                <a:schemeClr val="tx1"/>
              </a:solidFill>
              <a:effectLst/>
              <a:latin typeface="Arial" panose="020B0604020202020204"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tab pos="4051300" algn="l"/>
              </a:tabLst>
            </a:pPr>
            <a:r>
              <a:rPr kumimoji="0" lang="ru-RU" altLang="ru-RU"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Сумма средств, </a:t>
            </a:r>
            <a:r>
              <a:rPr kumimoji="0" lang="ru-RU" altLang="ru-RU" sz="1200" b="1" i="0" u="sng" strike="noStrike" cap="none" normalizeH="0" baseline="0" dirty="0">
                <a:ln>
                  <a:noFill/>
                </a:ln>
                <a:solidFill>
                  <a:schemeClr val="tx1"/>
                </a:solidFill>
                <a:effectLst/>
                <a:latin typeface="Arial" panose="020B0604020202020204" pitchFamily="34" charset="0"/>
                <a:ea typeface="Times New Roman" panose="02020603050405020304" pitchFamily="18" charset="0"/>
              </a:rPr>
              <a:t>восстановленных как в ходе контрольных мероприятий, так и возмещенных в последующем периоде,</a:t>
            </a:r>
            <a:r>
              <a:rPr kumimoji="0" lang="ru-RU" altLang="ru-RU"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в краевой бюджет </a:t>
            </a:r>
            <a:r>
              <a:rPr kumimoji="0" lang="ru-RU" altLang="ru-RU" sz="1200" b="1" i="0" u="sng" strike="noStrike" cap="none" normalizeH="0" baseline="0" dirty="0">
                <a:ln>
                  <a:noFill/>
                </a:ln>
                <a:solidFill>
                  <a:schemeClr val="tx1"/>
                </a:solidFill>
                <a:effectLst/>
                <a:latin typeface="Arial" panose="020B0604020202020204" pitchFamily="34" charset="0"/>
                <a:ea typeface="Times New Roman" panose="02020603050405020304" pitchFamily="18" charset="0"/>
              </a:rPr>
              <a:t>составила 105,3 (2015 г.-  5,4 млн рублей)</a:t>
            </a:r>
            <a:r>
              <a:rPr kumimoji="0" lang="ru-RU" altLang="ru-RU"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a:t>
            </a:r>
            <a:endParaRPr kumimoji="0" lang="ru-RU" altLang="ru-RU" sz="1200" b="1" i="0" u="none" strike="noStrike" cap="none" normalizeH="0" baseline="0" dirty="0">
              <a:ln>
                <a:noFill/>
              </a:ln>
              <a:solidFill>
                <a:schemeClr val="tx1"/>
              </a:solidFill>
              <a:effectLst/>
              <a:latin typeface="Arial" panose="020B0604020202020204"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tab pos="4051300" algn="l"/>
              </a:tabLst>
            </a:pPr>
            <a:r>
              <a:rPr kumimoji="0" lang="ru-RU" altLang="ru-RU"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rPr>
              <a:t>По итогам проведенных контрольных мероприятий главным распорядителям средств краевого бюджета, иным участникам бюджетного процесса для устранения выявленных нарушений </a:t>
            </a:r>
            <a:r>
              <a:rPr kumimoji="0" lang="ru-RU" altLang="ru-RU" sz="1200" b="1" i="0" u="sng" strike="noStrike" cap="none" normalizeH="0" baseline="0" dirty="0">
                <a:ln>
                  <a:noFill/>
                </a:ln>
                <a:solidFill>
                  <a:schemeClr val="tx1"/>
                </a:solidFill>
                <a:effectLst/>
                <a:latin typeface="Arial" panose="020B0604020202020204" pitchFamily="34" charset="0"/>
                <a:ea typeface="Calibri" panose="020F0502020204030204" pitchFamily="34" charset="0"/>
              </a:rPr>
              <a:t>внесено 39</a:t>
            </a:r>
            <a:r>
              <a:rPr kumimoji="0" lang="ru-RU" altLang="ru-RU" sz="1200" b="1" i="0" u="sng" strike="noStrike" cap="none" normalizeH="0" dirty="0">
                <a:ln>
                  <a:noFill/>
                </a:ln>
                <a:solidFill>
                  <a:schemeClr val="tx1"/>
                </a:solidFill>
                <a:effectLst/>
                <a:latin typeface="Arial" panose="020B0604020202020204" pitchFamily="34" charset="0"/>
                <a:ea typeface="Calibri" panose="020F0502020204030204" pitchFamily="34" charset="0"/>
              </a:rPr>
              <a:t> (30)</a:t>
            </a:r>
            <a:r>
              <a:rPr kumimoji="0" lang="ru-RU" altLang="ru-RU" sz="1200" b="1" i="0" u="sng" strike="noStrike" cap="none" normalizeH="0" baseline="0" dirty="0">
                <a:ln>
                  <a:noFill/>
                </a:ln>
                <a:solidFill>
                  <a:schemeClr val="tx1"/>
                </a:solidFill>
                <a:effectLst/>
                <a:latin typeface="Arial" panose="020B0604020202020204" pitchFamily="34" charset="0"/>
                <a:ea typeface="Calibri" panose="020F0502020204030204" pitchFamily="34" charset="0"/>
              </a:rPr>
              <a:t> представлений, из них исполнено в полном объеме – 23 (17).</a:t>
            </a:r>
            <a:endParaRPr kumimoji="0" lang="ru-RU" altLang="ru-RU" sz="1200" b="1" i="0" u="sng" strike="noStrike" cap="none" normalizeH="0" baseline="0" dirty="0">
              <a:ln>
                <a:noFill/>
              </a:ln>
              <a:solidFill>
                <a:schemeClr val="tx1"/>
              </a:solidFill>
              <a:effectLst/>
              <a:latin typeface="Arial" panose="020B0604020202020204"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tab pos="4051300" algn="l"/>
              </a:tabLst>
            </a:pPr>
            <a:r>
              <a:rPr kumimoji="0" lang="ru-RU" altLang="ru-RU"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Кроме того, направлено 15 (20) информационных писем: Губернатору Приморского края (3), вице-губернаторам Приморского края (2), руководителям органов исполнительной власти Приморского края (10). По результатам проверок в Законодательное Собрание для рассмотрения комитетами представлено 31 (24) отчет. </a:t>
            </a:r>
          </a:p>
          <a:p>
            <a:pPr marL="0" marR="0" lvl="0" indent="450850" algn="just" defTabSz="914400" rtl="0" eaLnBrk="0" fontAlgn="base" latinLnBrk="0" hangingPunct="0">
              <a:lnSpc>
                <a:spcPct val="100000"/>
              </a:lnSpc>
              <a:spcBef>
                <a:spcPct val="0"/>
              </a:spcBef>
              <a:spcAft>
                <a:spcPct val="0"/>
              </a:spcAft>
              <a:buClrTx/>
              <a:buSzTx/>
              <a:buFontTx/>
              <a:buNone/>
              <a:tabLst>
                <a:tab pos="4051300" algn="l"/>
              </a:tabLst>
            </a:pPr>
            <a:r>
              <a:rPr kumimoji="0" lang="ru-RU" altLang="ru-RU" sz="1200" b="1" i="0" u="sng" strike="noStrike" cap="none" normalizeH="0" baseline="0" dirty="0">
                <a:ln>
                  <a:noFill/>
                </a:ln>
                <a:solidFill>
                  <a:schemeClr val="tx1"/>
                </a:solidFill>
                <a:effectLst/>
                <a:latin typeface="Arial" panose="020B0604020202020204" pitchFamily="34" charset="0"/>
                <a:ea typeface="Times New Roman" panose="02020603050405020304" pitchFamily="18" charset="0"/>
              </a:rPr>
              <a:t>Материалы 10 контрольных мероприятий направлены в органы прокуратуры и правоохранительные органы.</a:t>
            </a:r>
            <a:endParaRPr kumimoji="0" lang="ru-RU" altLang="ru-RU" sz="1200" b="1" i="0" u="sng"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1225859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dd7b17a51a4beedf84abbb46db76db839b2f34"/>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7395</TotalTime>
  <Words>15924</Words>
  <Application>Microsoft Office PowerPoint</Application>
  <PresentationFormat>Экран (4:3)</PresentationFormat>
  <Paragraphs>4341</Paragraphs>
  <Slides>159</Slides>
  <Notes>3</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159</vt:i4>
      </vt:variant>
    </vt:vector>
  </HeadingPairs>
  <TitlesOfParts>
    <vt:vector size="168" baseType="lpstr">
      <vt:lpstr>SimSun</vt:lpstr>
      <vt:lpstr>Arial</vt:lpstr>
      <vt:lpstr>Calibri</vt:lpstr>
      <vt:lpstr>Symbol</vt:lpstr>
      <vt:lpstr>times new roman</vt:lpstr>
      <vt:lpstr>times new roman</vt:lpstr>
      <vt:lpstr>TimesNewRomanPSMT</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ILYA</dc:creator>
  <cp:lastModifiedBy>Андреев Вячеслав</cp:lastModifiedBy>
  <cp:revision>595</cp:revision>
  <dcterms:created xsi:type="dcterms:W3CDTF">2015-08-04T01:23:17Z</dcterms:created>
  <dcterms:modified xsi:type="dcterms:W3CDTF">2020-02-03T00:31:43Z</dcterms:modified>
</cp:coreProperties>
</file>