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AEBCA-EDC7-4C13-875D-1C853279DB65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7B7CC-28F6-4D73-8C3C-5BC4D23A8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5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7B7CC-28F6-4D73-8C3C-5BC4D23A8FB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78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022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2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68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9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17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305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5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17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54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68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95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0752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21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60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464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64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18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B835FDA-27CE-4848-9DF6-2DCB4540E973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390BE-B930-4697-8C50-C472849C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1095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Аудит выпуска и реализации готовой </a:t>
            </a:r>
            <a:r>
              <a:rPr lang="ru-RU" sz="4400" b="1" dirty="0" smtClean="0"/>
              <a:t>продукции</a:t>
            </a:r>
            <a:r>
              <a:rPr lang="en-US" sz="4400" b="1" dirty="0"/>
              <a:t>.</a:t>
            </a:r>
            <a:r>
              <a:rPr lang="ru-RU" sz="4400" b="1" dirty="0"/>
              <a:t/>
            </a:r>
            <a:br>
              <a:rPr lang="ru-RU" sz="4400" b="1" dirty="0"/>
            </a:br>
            <a:endParaRPr lang="ru-RU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Цель аудита</a:t>
            </a:r>
            <a:r>
              <a:rPr lang="en-US" sz="4000" b="1" dirty="0"/>
              <a:t>.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Целью аудита выпуска готовой продукции и ее реали­зации является контроль за правильностью бухгалтерского учета выпуска и движения готовой продукции, ее оценки и ис­числения выручки от реализации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83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Источниками информации для проверки операций, отражающих выпуск готовой продукции и ее реализацию, являются: Положение об учетной политике предприятия, карточки складского учета готовой продукции, прейску­рант цен, договоры на поставку продукции, счета-факту­ры, книга продаж, накладные на передачу готовой про­дукции в места хранения, товарные накладные, выписки с расчетных счетов в банках с приложенными первичными </a:t>
            </a:r>
            <a:r>
              <a:rPr lang="ru-RU" dirty="0" smtClean="0"/>
              <a:t>документами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01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роверка </a:t>
            </a:r>
            <a:r>
              <a:rPr lang="ru-RU" sz="4000" b="1" dirty="0"/>
              <a:t>объема </a:t>
            </a:r>
            <a:r>
              <a:rPr lang="ru-RU" sz="4000" b="1" dirty="0" smtClean="0"/>
              <a:t>производства.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проверки объема производства продукции и пол­ноты ее оприходования используются данные первичных документов и производственных отчетов, регистров ана­литического и синтетического учета. При этом показатели фактического выхода и сдачи на склад готовой продукции (по фактической себестоимости), учтенные по дебету счета 43 «Готовая продукция», сравнивают с оборотами по кре­диту счетов 20 «Основное производство», 23 «Вспомога­тельные производства».</a:t>
            </a:r>
          </a:p>
        </p:txBody>
      </p:sp>
    </p:spTree>
    <p:extLst>
      <p:ext uri="{BB962C8B-B14F-4D97-AF65-F5344CB8AC3E}">
        <p14:creationId xmlns:p14="http://schemas.microsoft.com/office/powerpoint/2010/main" val="41034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Фактическое движение готовой </a:t>
            </a:r>
            <a:r>
              <a:rPr lang="ru-RU" sz="4000" b="1" dirty="0" smtClean="0"/>
              <a:t>продукции.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Фактическое движение готовой продукции анализиру­ется по данным производственных отчетов, отчетов о дви­жении материальных ценностей на складах, накладных на отпуск или передачу готовой продукции. </a:t>
            </a:r>
          </a:p>
        </p:txBody>
      </p:sp>
    </p:spTree>
    <p:extLst>
      <p:ext uri="{BB962C8B-B14F-4D97-AF65-F5344CB8AC3E}">
        <p14:creationId xmlns:p14="http://schemas.microsoft.com/office/powerpoint/2010/main" val="107282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Отгрузка готовой </a:t>
            </a:r>
            <a:r>
              <a:rPr lang="ru-RU" sz="4000" b="1" dirty="0" smtClean="0"/>
              <a:t>продукции.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Отгрузка готовой продукции по фактической себестои­мости определяется как алгебраическая сумма отгрузки по учетным ценам и отклонений. Сумма отклонений рас­считывается исходя из уровня среднего процента отклонении, который определяется как отношение суммы откло­нения фактической себестоимости от учетной цены к сум­ме остатка готовой продукции по учетной цене на начало периода и ее вы­пуска за период по учетной цене.</a:t>
            </a:r>
          </a:p>
        </p:txBody>
      </p:sp>
    </p:spTree>
    <p:extLst>
      <p:ext uri="{BB962C8B-B14F-4D97-AF65-F5344CB8AC3E}">
        <p14:creationId xmlns:p14="http://schemas.microsoft.com/office/powerpoint/2010/main" val="202193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-426720"/>
            <a:ext cx="9404723" cy="200297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br>
              <a:rPr lang="ru-RU" b="1" dirty="0"/>
            </a:br>
            <a:r>
              <a:rPr lang="ru-RU" b="1" dirty="0"/>
              <a:t>Расчет фактической стоимости отгруженной </a:t>
            </a:r>
            <a:r>
              <a:rPr lang="ru-RU" b="1" dirty="0" smtClean="0"/>
              <a:t>продукции.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930011"/>
              </p:ext>
            </p:extLst>
          </p:nvPr>
        </p:nvGraphicFramePr>
        <p:xfrm>
          <a:off x="1" y="1872343"/>
          <a:ext cx="12191998" cy="4985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8713"/>
                <a:gridCol w="4002157"/>
                <a:gridCol w="2650434"/>
                <a:gridCol w="1590260"/>
                <a:gridCol w="2650434"/>
              </a:tblGrid>
              <a:tr h="12650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Номер строки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      Показатели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 учетным ценам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Отклонения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 фактической стоимости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948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Остаток продукции на складе на начало отчетного периода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6000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- 2000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4000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91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Выпущено продукции из производства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60000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-11200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48800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91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Итого (стр.1+стр.2)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66000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-13200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52800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948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Коэффициент отклонений 13200/66000*100%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-0,2 %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1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Процесс проверки.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процессе проверки выясняется также наличие дого­воров поставки, в которых предусмотрен отличный от об­щеустановленного порядок перехода права собственности на поставляемую продукцию от продавца к покупателю -не в момент отгрузки, а в момент </a:t>
            </a:r>
            <a:r>
              <a:rPr lang="ru-RU" dirty="0" smtClean="0"/>
              <a:t>оплаты.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16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Источником информации для аудитора являются отгрузочные документы, ведомости отгрузки готовой продукции, счета-фактуры и др. Аудитор на основании выписок банка с расчетного, валютного счетов, приходных кассовых ордеров и других документов проверяет оплату отгруженной продукции и отражение этих сумм по кредиту счета 90 </a:t>
            </a:r>
            <a:r>
              <a:rPr lang="ru-RU" dirty="0" err="1"/>
              <a:t>субсчет</a:t>
            </a:r>
            <a:r>
              <a:rPr lang="ru-RU" dirty="0"/>
              <a:t> 1 «Выручка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16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1589"/>
            <a:ext cx="10515600" cy="14990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Программа аудита выпуска и реализации готовой продукции.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692256"/>
              </p:ext>
            </p:extLst>
          </p:nvPr>
        </p:nvGraphicFramePr>
        <p:xfrm>
          <a:off x="0" y="1335511"/>
          <a:ext cx="12191999" cy="6207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7884"/>
                <a:gridCol w="4280082"/>
                <a:gridCol w="4914242"/>
                <a:gridCol w="1859791"/>
              </a:tblGrid>
              <a:tr h="4141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Направления проверки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Источник информации (объект аудиторской проверки)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Аудиторская процедура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</a:tr>
              <a:tr h="233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</a:tr>
              <a:tr h="1863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Проверка положений учетной политики в части закрепленного способа учета готовой продукции.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Приказ по учетной политике.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Инспектирование (изучение положений учетной политики, соответствующих правилам ведения бухгалтерского учета).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</a:tr>
              <a:tr h="16566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Выборочная проверка наличия и правильности оформления договоров поставки.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Договоры, контракты.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договоров по формальным признакам и по существу отраженных положений).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</a:tr>
              <a:tr h="18683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Подтверждение достоверности, законности и экономической целесообразности отражения хозяйственных операций (отгрузки, продажи готовой продукции, произведенных расходов на продажу)</a:t>
                      </a:r>
                      <a:endParaRPr lang="ru-RU" sz="14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Счета-фактуры, накладные, приходные кассовые ордера, транспортные накладные, карточки складского учета, ведомости аналитического учета, обороты по счетам 20, 26, 44, 43, 40, 90, 51, 50, 62 и др.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документов по формальным признакам, арифметическая проверка, сопоставление документов).</a:t>
                      </a:r>
                      <a:endParaRPr lang="ru-RU" sz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18" marR="2918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24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384867"/>
              </p:ext>
            </p:extLst>
          </p:nvPr>
        </p:nvGraphicFramePr>
        <p:xfrm>
          <a:off x="2" y="0"/>
          <a:ext cx="12191997" cy="7040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0760"/>
                <a:gridCol w="5357489"/>
                <a:gridCol w="4303085"/>
                <a:gridCol w="1708736"/>
                <a:gridCol w="31927"/>
              </a:tblGrid>
              <a:tr h="30887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Проверка документального оформления движения готовой продукции на складе.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Карточки складского учета готовой продукции, накладные на отпуск, счета-фактуры.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документов, выборочная инвентаризация), аналитические процедуры (анализ товарного баланса)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5.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Проверка правильности организации учета выпуска и продажи готовой продукции, списания себестоимости проданной продукции, поступления выручки от продажи.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Приказ по учетной политике, аналитические ведомости учета затрат на производство, аналитические ведомости отгрузки продукции и расчетов с покупателями, регистры синтетического учета журналы-ордера №№ 6, 8, 10, 10/1, 11,  Главная книга.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учетных записей, арифметический контроль, пересчет).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1985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6.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Проверка своевременности и полноты списания себестоимости проданной продукции и расходов на продажу.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Расчет фактической себестоимости отгруженной (проданной) продукции, регистры синтетического учета – журналы-ордера №№ 10, 10/1, 11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и контроль документов и бухгалтерских записей), пересчет.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27" marR="652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32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487258"/>
              </p:ext>
            </p:extLst>
          </p:nvPr>
        </p:nvGraphicFramePr>
        <p:xfrm>
          <a:off x="-2" y="-3"/>
          <a:ext cx="12192001" cy="810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8468"/>
                <a:gridCol w="5430603"/>
                <a:gridCol w="1667650"/>
                <a:gridCol w="4145280"/>
              </a:tblGrid>
              <a:tr h="1985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Выборочная проверка правильности оформления отгрузочных документов и их отражения в учете.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Счета-фактуры, накладные, книга продаж, аналитическая ведомость отгрузки готовой продукции и расчетов с покупателями, журнал-ордер № 11.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первичных документов по существу, арифметический контроль).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</a:tr>
              <a:tr h="721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Проверка соответствия цен, указанных в отгрузочных документах, ценам в прейскуранте и договорах.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Счета-фактуры, накладные, договора, прейскурант цен.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документов по существу, контроль документов), наблюдение за оформлением документов.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</a:tr>
              <a:tr h="12633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Проверка данных регистров учета отгрузки готовой продукции и продажи. Сверка данных по регистрам со счетами бухгалтерского учета в Главной книге.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Аналитические ведомости отгрузки готовой продукции, журналы-ордера №№ 11, 15, Главная книга.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Инспектирование (проверка учетных записей), пересчет, наблюдение.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</a:tr>
              <a:tr h="721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9.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Проверка правильности формирования показателей формы № 2.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Главная книга, форма № 2 «Отчет о прибылях и убытках».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Пересчет, инспектирование, аналитические процедуры.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</a:tr>
              <a:tr h="21656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Анализ динамики финансового результата от продажи готовой продукции и факторов, влияющих на него. Выявление областей потенциального риска, оценка эффективности деятельности предприятия.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Бухгалтерская и статистическая отчетность предприятия за ряд лет, производственные отчеты, бизнес-план. регистры аналитического и синтетического учета, форма № 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Аналитические процедуры (трендовый анализ, факторный анализ, горизонтальный и вертикальный анализ и другие аналитические процедуры).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49" marR="4049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28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5460" y="3039292"/>
            <a:ext cx="10069785" cy="2982685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02890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eaf2162247189151dea72293ca9c34dc7ab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965</Words>
  <Application>Microsoft Office PowerPoint</Application>
  <PresentationFormat>Широкоэкранный</PresentationFormat>
  <Paragraphs>114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Ион</vt:lpstr>
      <vt:lpstr>Аудит выпуска и реализации готовой продукции. </vt:lpstr>
      <vt:lpstr>Цель аудита. </vt:lpstr>
      <vt:lpstr>Источники информации. </vt:lpstr>
      <vt:lpstr>Проверка объема производства.</vt:lpstr>
      <vt:lpstr>Фактическое движение готовой продукции.</vt:lpstr>
      <vt:lpstr>Отгрузка готовой продукции.</vt:lpstr>
      <vt:lpstr>  Расчет фактической стоимости отгруженной продукции. </vt:lpstr>
      <vt:lpstr>Процесс проверки. </vt:lpstr>
      <vt:lpstr>Источники информации. </vt:lpstr>
      <vt:lpstr>Программа аудита выпуска и реализации готовой продукции. 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 выпуска и реализации готовой продукции. </dc:title>
  <dc:creator>Таранцов Александр</dc:creator>
  <cp:lastModifiedBy>Таранцов Александр</cp:lastModifiedBy>
  <cp:revision>5</cp:revision>
  <dcterms:created xsi:type="dcterms:W3CDTF">2017-06-13T05:04:34Z</dcterms:created>
  <dcterms:modified xsi:type="dcterms:W3CDTF">2017-06-13T05:37:26Z</dcterms:modified>
</cp:coreProperties>
</file>