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82" r:id="rId3"/>
    <p:sldId id="262" r:id="rId4"/>
    <p:sldId id="263" r:id="rId5"/>
    <p:sldId id="290" r:id="rId6"/>
    <p:sldId id="284" r:id="rId7"/>
    <p:sldId id="285" r:id="rId8"/>
    <p:sldId id="286" r:id="rId9"/>
    <p:sldId id="287" r:id="rId10"/>
    <p:sldId id="288" r:id="rId11"/>
    <p:sldId id="289" r:id="rId12"/>
    <p:sldId id="265" r:id="rId13"/>
  </p:sldIdLst>
  <p:sldSz cx="9144000" cy="6858000" type="screen4x3"/>
  <p:notesSz cx="6858000" cy="9144000"/>
  <p:custDataLst>
    <p:tags r:id="rId1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46" autoAdjust="0"/>
    <p:restoredTop sz="94676" autoAdjust="0"/>
  </p:normalViewPr>
  <p:slideViewPr>
    <p:cSldViewPr>
      <p:cViewPr varScale="1">
        <p:scale>
          <a:sx n="110" d="100"/>
          <a:sy n="110" d="100"/>
        </p:scale>
        <p:origin x="166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CAECB-487D-4BEB-804C-D2D10D394C4B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EB335-C259-4ECB-8BA3-EF828A870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7922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CAECB-487D-4BEB-804C-D2D10D394C4B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EB335-C259-4ECB-8BA3-EF828A870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54026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CAECB-487D-4BEB-804C-D2D10D394C4B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EB335-C259-4ECB-8BA3-EF828A870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3948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CAECB-487D-4BEB-804C-D2D10D394C4B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EB335-C259-4ECB-8BA3-EF828A870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0356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CAECB-487D-4BEB-804C-D2D10D394C4B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EB335-C259-4ECB-8BA3-EF828A870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882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CAECB-487D-4BEB-804C-D2D10D394C4B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EB335-C259-4ECB-8BA3-EF828A870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537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CAECB-487D-4BEB-804C-D2D10D394C4B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EB335-C259-4ECB-8BA3-EF828A870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2976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CAECB-487D-4BEB-804C-D2D10D394C4B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EB335-C259-4ECB-8BA3-EF828A870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3758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CAECB-487D-4BEB-804C-D2D10D394C4B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EB335-C259-4ECB-8BA3-EF828A870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771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CAECB-487D-4BEB-804C-D2D10D394C4B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EB335-C259-4ECB-8BA3-EF828A870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0223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CAECB-487D-4BEB-804C-D2D10D394C4B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EB335-C259-4ECB-8BA3-EF828A870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7104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CAECB-487D-4BEB-804C-D2D10D394C4B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BEB335-C259-4ECB-8BA3-EF828A870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365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5764" y="931880"/>
            <a:ext cx="8316676" cy="3937280"/>
          </a:xfrm>
        </p:spPr>
        <p:txBody>
          <a:bodyPr>
            <a:noAutofit/>
          </a:bodyPr>
          <a:lstStyle/>
          <a:p>
            <a:r>
              <a:rPr lang="ru-RU" sz="4000" b="1" i="1" dirty="0" smtClean="0">
                <a:solidFill>
                  <a:schemeClr val="tx2">
                    <a:lumMod val="75000"/>
                  </a:schemeClr>
                </a:solidFill>
              </a:rPr>
              <a:t>Молодая семья как объект работы с </a:t>
            </a:r>
            <a:r>
              <a:rPr lang="ru-RU" sz="4000" b="1" i="1" dirty="0" smtClean="0">
                <a:solidFill>
                  <a:schemeClr val="tx2">
                    <a:lumMod val="75000"/>
                  </a:schemeClr>
                </a:solidFill>
              </a:rPr>
              <a:t>молодежью</a:t>
            </a:r>
            <a:r>
              <a:rPr lang="ru-RU" sz="4000" b="1" i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4000" b="1" i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4000" b="1" i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4000" b="1" i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3600" dirty="0"/>
              <a:t>Семья и ее роль в жизни общества. Эволюция семьи как социального института</a:t>
            </a:r>
            <a:endParaRPr lang="ru-RU" sz="36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81088" y="5301208"/>
            <a:ext cx="8062912" cy="1412776"/>
          </a:xfrm>
        </p:spPr>
        <p:txBody>
          <a:bodyPr>
            <a:normAutofit/>
          </a:bodyPr>
          <a:lstStyle/>
          <a:p>
            <a:pPr algn="r"/>
            <a:endParaRPr lang="ru-RU" sz="2400" dirty="0" smtClean="0">
              <a:solidFill>
                <a:schemeClr val="tx2"/>
              </a:solidFill>
            </a:endParaRPr>
          </a:p>
          <a:p>
            <a:pPr algn="r"/>
            <a:r>
              <a:rPr lang="ru-RU" sz="2400" dirty="0" smtClean="0">
                <a:solidFill>
                  <a:schemeClr val="tx2"/>
                </a:solidFill>
              </a:rPr>
              <a:t>Канд. </a:t>
            </a:r>
            <a:r>
              <a:rPr lang="ru-RU" sz="2400" dirty="0" err="1" smtClean="0">
                <a:solidFill>
                  <a:schemeClr val="tx2"/>
                </a:solidFill>
              </a:rPr>
              <a:t>социол</a:t>
            </a:r>
            <a:r>
              <a:rPr lang="ru-RU" sz="2400" dirty="0" smtClean="0">
                <a:solidFill>
                  <a:schemeClr val="tx2"/>
                </a:solidFill>
              </a:rPr>
              <a:t>. наук, доцент</a:t>
            </a:r>
          </a:p>
          <a:p>
            <a:pPr algn="r"/>
            <a:r>
              <a:rPr lang="ru-RU" sz="2400" dirty="0" smtClean="0">
                <a:solidFill>
                  <a:schemeClr val="tx2"/>
                </a:solidFill>
              </a:rPr>
              <a:t>Султанова Екатерина Владимировна</a:t>
            </a:r>
            <a:endParaRPr lang="ru-RU" sz="2400" dirty="0">
              <a:solidFill>
                <a:schemeClr val="tx2"/>
              </a:solidFill>
            </a:endParaRPr>
          </a:p>
        </p:txBody>
      </p:sp>
      <p:pic>
        <p:nvPicPr>
          <p:cNvPr id="4" name="Picture 4" descr="m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160"/>
            <a:ext cx="485385" cy="90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695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5080" y="1052736"/>
            <a:ext cx="8521415" cy="4608512"/>
          </a:xfrm>
        </p:spPr>
        <p:txBody>
          <a:bodyPr>
            <a:normAutofit/>
          </a:bodyPr>
          <a:lstStyle/>
          <a:p>
            <a:r>
              <a:rPr lang="ru-RU" sz="2600" dirty="0"/>
              <a:t>Семья – это социальная группа, </a:t>
            </a:r>
            <a:r>
              <a:rPr lang="ru-RU" sz="2900" dirty="0"/>
              <a:t>внутри которой существует определенная связь. Это может быть кровное родство, брак или усыновление. Все ее члены имеют общий бюджет, быт, присутствует и ответственность друг за друга. Существуют и социальные отношения между ними, которые ведут за собой биологические связи, нормы права, ответственность и др. Семья – важнейший социальный институт. </a:t>
            </a:r>
            <a:endParaRPr lang="ru-RU" sz="29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Picture 4" descr="m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160"/>
            <a:ext cx="485385" cy="90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1077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85385" y="692696"/>
            <a:ext cx="8229600" cy="5530626"/>
          </a:xfrm>
        </p:spPr>
        <p:txBody>
          <a:bodyPr>
            <a:noAutofit/>
          </a:bodyPr>
          <a:lstStyle/>
          <a:p>
            <a:r>
              <a:rPr lang="ru-RU" sz="2600" dirty="0" smtClean="0"/>
              <a:t>Каждый член семьи играет </a:t>
            </a:r>
            <a:r>
              <a:rPr lang="ru-RU" sz="2600" dirty="0"/>
              <a:t>четко определенную роль – мама, папа, бабушка, дедушка, сын или дочь, внук или внучка. Ячейка общества является проводником норм и правил, которые приняты в обществе. Она способствует формированию полноценной личности человека, воспитывает духовные и культурные ценности, образцы поведения. Она дает подрастающему поколению первые представления о нравственности и гуманизме, жизненных целях</a:t>
            </a:r>
            <a:r>
              <a:rPr lang="ru-RU" sz="2600" dirty="0" smtClean="0"/>
              <a:t>.</a:t>
            </a:r>
            <a:endParaRPr lang="ru-RU" sz="2600" dirty="0"/>
          </a:p>
        </p:txBody>
      </p:sp>
      <p:pic>
        <p:nvPicPr>
          <p:cNvPr id="4" name="Picture 4" descr="m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160"/>
            <a:ext cx="485385" cy="90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7269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65150" y="332656"/>
            <a:ext cx="8578850" cy="5256584"/>
          </a:xfrm>
        </p:spPr>
        <p:txBody>
          <a:bodyPr>
            <a:noAutofit/>
          </a:bodyPr>
          <a:lstStyle/>
          <a:p>
            <a:r>
              <a:rPr lang="ru-RU" sz="2800" b="1" i="1" dirty="0"/>
              <a:t>Основные функции семьи: 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dirty="0"/>
              <a:t>-</a:t>
            </a:r>
            <a:r>
              <a:rPr lang="ru-RU" sz="2800" dirty="0" smtClean="0"/>
              <a:t> </a:t>
            </a:r>
            <a:r>
              <a:rPr lang="ru-RU" sz="2800" dirty="0"/>
              <a:t>репродуктивная;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>-</a:t>
            </a:r>
            <a:r>
              <a:rPr lang="ru-RU" sz="2800" dirty="0" smtClean="0"/>
              <a:t> </a:t>
            </a:r>
            <a:r>
              <a:rPr lang="ru-RU" sz="2800" dirty="0"/>
              <a:t>хозяйственно-экономическая;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>-</a:t>
            </a:r>
            <a:r>
              <a:rPr lang="ru-RU" sz="2800" dirty="0" smtClean="0"/>
              <a:t> </a:t>
            </a:r>
            <a:r>
              <a:rPr lang="ru-RU" sz="2800" dirty="0"/>
              <a:t>воспитательная;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>-</a:t>
            </a:r>
            <a:r>
              <a:rPr lang="ru-RU" sz="2800" dirty="0" smtClean="0"/>
              <a:t> </a:t>
            </a:r>
            <a:r>
              <a:rPr lang="ru-RU" sz="2800" dirty="0"/>
              <a:t>досуговая;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>-</a:t>
            </a:r>
            <a:r>
              <a:rPr lang="ru-RU" sz="2800" dirty="0" smtClean="0"/>
              <a:t> </a:t>
            </a:r>
            <a:r>
              <a:rPr lang="ru-RU" sz="2800" dirty="0" err="1"/>
              <a:t>жизнеохранительная</a:t>
            </a:r>
            <a:r>
              <a:rPr lang="ru-RU" sz="2800" dirty="0"/>
              <a:t>;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>-</a:t>
            </a:r>
            <a:r>
              <a:rPr lang="ru-RU" sz="2800" dirty="0" smtClean="0"/>
              <a:t> </a:t>
            </a:r>
            <a:r>
              <a:rPr lang="ru-RU" sz="2800" dirty="0"/>
              <a:t>сексуальная.</a:t>
            </a:r>
            <a:endParaRPr lang="ru-RU" sz="2600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Picture 4" descr="m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160"/>
            <a:ext cx="485385" cy="90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492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65150" y="332656"/>
            <a:ext cx="8578850" cy="6192688"/>
          </a:xfrm>
        </p:spPr>
        <p:txBody>
          <a:bodyPr>
            <a:noAutofit/>
          </a:bodyPr>
          <a:lstStyle/>
          <a:p>
            <a:r>
              <a:rPr lang="ru-RU" sz="2800" b="1" i="1" dirty="0"/>
              <a:t>По количеству </a:t>
            </a:r>
            <a:r>
              <a:rPr lang="ru-RU" sz="2800" b="1" i="1" dirty="0" smtClean="0"/>
              <a:t>детей:</a:t>
            </a:r>
            <a:r>
              <a:rPr lang="ru-RU" sz="2800" b="1" i="1" dirty="0"/>
              <a:t/>
            </a:r>
            <a:br>
              <a:rPr lang="ru-RU" sz="2800" b="1" i="1" dirty="0"/>
            </a:br>
            <a:r>
              <a:rPr lang="ru-RU" sz="2800" dirty="0"/>
              <a:t>Бездетные – их мало, но они все таки есть.</a:t>
            </a:r>
            <a:br>
              <a:rPr lang="ru-RU" sz="2800" dirty="0"/>
            </a:br>
            <a:r>
              <a:rPr lang="ru-RU" sz="2800" dirty="0"/>
              <a:t>Однодетные – чаще всего это жители крупных городов, которые имеют всего одно малыша.</a:t>
            </a:r>
            <a:br>
              <a:rPr lang="ru-RU" sz="2800" dirty="0"/>
            </a:br>
            <a:r>
              <a:rPr lang="ru-RU" sz="2800" dirty="0" err="1"/>
              <a:t>Малодетные</a:t>
            </a:r>
            <a:r>
              <a:rPr lang="ru-RU" sz="2800" dirty="0"/>
              <a:t> – в которых по двое детей. Это самый распространенный вариант.</a:t>
            </a:r>
            <a:br>
              <a:rPr lang="ru-RU" sz="2800" dirty="0"/>
            </a:br>
            <a:r>
              <a:rPr lang="ru-RU" sz="2800" dirty="0"/>
              <a:t>Многодетные – от трех и более чад.</a:t>
            </a:r>
            <a:br>
              <a:rPr lang="ru-RU" sz="2800" dirty="0"/>
            </a:br>
            <a:r>
              <a:rPr lang="ru-RU" sz="2800" b="1" i="1" dirty="0"/>
              <a:t>По составу</a:t>
            </a:r>
            <a:br>
              <a:rPr lang="ru-RU" sz="2800" b="1" i="1" dirty="0"/>
            </a:br>
            <a:r>
              <a:rPr lang="ru-RU" sz="2800" dirty="0"/>
              <a:t>Полные – в которых есть мама, папа и дети.</a:t>
            </a:r>
            <a:br>
              <a:rPr lang="ru-RU" sz="2800" dirty="0"/>
            </a:br>
            <a:r>
              <a:rPr lang="ru-RU" sz="2800" dirty="0"/>
              <a:t>Неполные – отсутствует один из родителей по различным причинам.</a:t>
            </a:r>
            <a:br>
              <a:rPr lang="ru-RU" sz="2800" dirty="0"/>
            </a:br>
            <a:endParaRPr lang="ru-RU" sz="2600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Picture 4" descr="m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160"/>
            <a:ext cx="485385" cy="90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801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m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160"/>
            <a:ext cx="485385" cy="90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/>
          <a:p>
            <a:r>
              <a:rPr lang="ru-RU" sz="3200" dirty="0" smtClean="0"/>
              <a:t>Признаки семьи</a:t>
            </a:r>
            <a:endParaRPr lang="ru-RU" sz="32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1016182"/>
            <a:ext cx="8363272" cy="5725186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sz="4800" b="1" i="1" dirty="0"/>
              <a:t>Первичные</a:t>
            </a:r>
          </a:p>
          <a:p>
            <a:r>
              <a:rPr lang="ru-RU" sz="5400" dirty="0"/>
              <a:t>единая цель и деятельность;</a:t>
            </a:r>
          </a:p>
          <a:p>
            <a:r>
              <a:rPr lang="ru-RU" sz="5400" dirty="0"/>
              <a:t>личные взаимоотношения внутри союза, сформированные на основе социальных ролей;</a:t>
            </a:r>
          </a:p>
          <a:p>
            <a:r>
              <a:rPr lang="ru-RU" sz="5400" dirty="0"/>
              <a:t>определенная эмоциональная атмосфера;</a:t>
            </a:r>
          </a:p>
          <a:p>
            <a:r>
              <a:rPr lang="ru-RU" sz="5400" dirty="0"/>
              <a:t>свои ценности и моральные устои;</a:t>
            </a:r>
          </a:p>
          <a:p>
            <a:r>
              <a:rPr lang="ru-RU" sz="5400" dirty="0"/>
              <a:t>сплоченность – она выражается в дружественных чувствах, </a:t>
            </a:r>
            <a:r>
              <a:rPr lang="ru-RU" sz="5400" dirty="0" err="1"/>
              <a:t>взаимоподдержке</a:t>
            </a:r>
            <a:r>
              <a:rPr lang="ru-RU" sz="5400" dirty="0"/>
              <a:t> и взаимовыручке</a:t>
            </a:r>
            <a:r>
              <a:rPr lang="ru-RU" sz="5400" dirty="0" smtClean="0"/>
              <a:t>,</a:t>
            </a:r>
          </a:p>
          <a:p>
            <a:r>
              <a:rPr lang="ru-RU" sz="5400" dirty="0" smtClean="0"/>
              <a:t>четкое распределение ролей;</a:t>
            </a:r>
          </a:p>
          <a:p>
            <a:r>
              <a:rPr lang="ru-RU" sz="5400" dirty="0" smtClean="0"/>
              <a:t>контроль за поведение членов фамилии в обществе.</a:t>
            </a:r>
          </a:p>
          <a:p>
            <a:pPr marL="0" indent="0">
              <a:buNone/>
            </a:pPr>
            <a:endParaRPr lang="ru-RU" sz="48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4039770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m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160"/>
            <a:ext cx="485385" cy="90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724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Признаки семьи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800" b="1" i="1" dirty="0"/>
              <a:t>Вторичные</a:t>
            </a:r>
          </a:p>
          <a:p>
            <a:r>
              <a:rPr lang="ru-RU" dirty="0" err="1"/>
              <a:t>Конформность</a:t>
            </a:r>
            <a:r>
              <a:rPr lang="ru-RU" dirty="0"/>
              <a:t>, способность уступить или подчиниться общему мнению.</a:t>
            </a:r>
          </a:p>
          <a:p>
            <a:r>
              <a:rPr lang="ru-RU" dirty="0"/>
              <a:t>Эмоциональная близость отношений, принадлежность, которые выражаются во взаимной симпатии, доверии, духовной общности.</a:t>
            </a:r>
          </a:p>
          <a:p>
            <a:r>
              <a:rPr lang="ru-RU" dirty="0"/>
              <a:t>Нормы поведения и ценности передаются от старшего поколения младшему через традиции и обычаи.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8334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143000"/>
          </a:xfrm>
        </p:spPr>
        <p:txBody>
          <a:bodyPr>
            <a:normAutofit/>
          </a:bodyPr>
          <a:lstStyle/>
          <a:p>
            <a:r>
              <a:rPr lang="ru-RU" sz="3000" dirty="0"/>
              <a:t>Семью, как малую социальную группу, отличают следующие признаки: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Рост изнутри – выполняя репродуктивную функцию, она расширяется. С каждым новым поколением количество ее членов возрастает.</a:t>
            </a:r>
          </a:p>
          <a:p>
            <a:r>
              <a:rPr lang="ru-RU" dirty="0"/>
              <a:t>Закрытость в отношении присоединения взрослых людей. У каждого ребенка есть свои мама и папа, бабушки и дедушки, других уже точно не будет.</a:t>
            </a:r>
          </a:p>
          <a:p>
            <a:r>
              <a:rPr lang="ru-RU" dirty="0"/>
              <a:t>Каждое изменение, касающееся отдельной </a:t>
            </a:r>
            <a:r>
              <a:rPr lang="ru-RU" dirty="0" err="1"/>
              <a:t>яцейки</a:t>
            </a:r>
            <a:r>
              <a:rPr lang="ru-RU" dirty="0"/>
              <a:t> общества, контролируется обществом и фиксируется государственными органами. В день свадьбы в отделе </a:t>
            </a:r>
            <a:r>
              <a:rPr lang="ru-RU" dirty="0" err="1"/>
              <a:t>ЗАГСа</a:t>
            </a:r>
            <a:r>
              <a:rPr lang="ru-RU" dirty="0"/>
              <a:t> в официальной книге появляется запись о регистрации брака, при рождении детей выдаются сперва справки, а потом и свидетельство, при расторжении брака также приходится выполнять все юридические формальности.</a:t>
            </a:r>
          </a:p>
          <a:p>
            <a:endParaRPr lang="ru-RU" dirty="0"/>
          </a:p>
        </p:txBody>
      </p:sp>
      <p:pic>
        <p:nvPicPr>
          <p:cNvPr id="4" name="Picture 4" descr="m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160"/>
            <a:ext cx="485385" cy="90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280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143000"/>
          </a:xfrm>
        </p:spPr>
        <p:txBody>
          <a:bodyPr>
            <a:normAutofit/>
          </a:bodyPr>
          <a:lstStyle/>
          <a:p>
            <a:r>
              <a:rPr lang="ru-RU" sz="3000" dirty="0"/>
              <a:t>Семью, как малую социальную группу, отличают следующие признаки: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035698"/>
          </a:xfrm>
        </p:spPr>
        <p:txBody>
          <a:bodyPr>
            <a:normAutofit lnSpcReduction="10000"/>
          </a:bodyPr>
          <a:lstStyle/>
          <a:p>
            <a:r>
              <a:rPr lang="ru-RU" sz="2600" dirty="0"/>
              <a:t>Долговременность существования. Каждый союз в своем развитии проходит определенный закономерный цикл – создание, появление первого ребенка, затем последующих детей, их воспитание и образование, период «пустого гнезда», когда уже взрослые дети сами женятся или выходят замуж и покидают отчий дом. А затем прекращает существовать, когда один из супругов умирает.</a:t>
            </a:r>
          </a:p>
          <a:p>
            <a:r>
              <a:rPr lang="ru-RU" sz="2800" dirty="0"/>
              <a:t>Динамичные особенности – они выражаются в нормах поведения, идеалах, традициях и обычаях, которая каждая ячейка общества формирует для себя сама.</a:t>
            </a:r>
          </a:p>
          <a:p>
            <a:endParaRPr lang="ru-RU" dirty="0"/>
          </a:p>
        </p:txBody>
      </p:sp>
      <p:pic>
        <p:nvPicPr>
          <p:cNvPr id="4" name="Picture 4" descr="m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160"/>
            <a:ext cx="485385" cy="90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228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143000"/>
          </a:xfrm>
        </p:spPr>
        <p:txBody>
          <a:bodyPr>
            <a:normAutofit/>
          </a:bodyPr>
          <a:lstStyle/>
          <a:p>
            <a:r>
              <a:rPr lang="ru-RU" sz="3000" dirty="0"/>
              <a:t>Семью, как малую социальную группу, отличают следующие признаки: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035698"/>
          </a:xfrm>
        </p:spPr>
        <p:txBody>
          <a:bodyPr>
            <a:normAutofit fontScale="85000" lnSpcReduction="10000"/>
          </a:bodyPr>
          <a:lstStyle/>
          <a:p>
            <a:r>
              <a:rPr lang="ru-RU" sz="3100" dirty="0"/>
              <a:t>Семья, как малая </a:t>
            </a:r>
            <a:r>
              <a:rPr lang="ru-RU" sz="3100" dirty="0" err="1"/>
              <a:t>соц.группа</a:t>
            </a:r>
            <a:r>
              <a:rPr lang="ru-RU" sz="3100" dirty="0"/>
              <a:t>, в отличие от других, не предполагает наличие единой для всех деятельности. Каждый член выполняет свои обязанности, у всех они разные. Родители работают, финансово обеспечивают всех, следят за порядком в доме. Основная деятельность для детей зависит от их возраста – игровая или учебная. И только в определенные дни все родственники могут быть заняты чем-то одним – совместным досугом, например, или субботником.</a:t>
            </a:r>
          </a:p>
          <a:p>
            <a:r>
              <a:rPr lang="ru-RU" sz="3100" dirty="0"/>
              <a:t>Обязательность эмоциональных отношений. Родители и дети связаны любовью, нежностью и заботой. Эта психологическая вовлеченность носит тотальный характер для всех членов фамилии.</a:t>
            </a:r>
          </a:p>
          <a:p>
            <a:endParaRPr lang="ru-RU" dirty="0"/>
          </a:p>
        </p:txBody>
      </p:sp>
      <p:pic>
        <p:nvPicPr>
          <p:cNvPr id="4" name="Picture 4" descr="m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160"/>
            <a:ext cx="485385" cy="90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4630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7584" y="302359"/>
            <a:ext cx="8064896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dirty="0">
                <a:latin typeface="Source Sans Pro"/>
              </a:rPr>
              <a:t>Отличительной особенностью рода может стать и создание </a:t>
            </a:r>
            <a:r>
              <a:rPr lang="ru-RU" sz="3000" dirty="0" smtClean="0">
                <a:latin typeface="Source Sans Pro"/>
              </a:rPr>
              <a:t>своей родословной,</a:t>
            </a:r>
            <a:r>
              <a:rPr lang="ru-RU" sz="3000" dirty="0">
                <a:latin typeface="Source Sans Pro"/>
              </a:rPr>
              <a:t> </a:t>
            </a:r>
            <a:r>
              <a:rPr lang="ru-RU" sz="3000" dirty="0" err="1" smtClean="0">
                <a:latin typeface="inherit"/>
              </a:rPr>
              <a:t>генеологического</a:t>
            </a:r>
            <a:r>
              <a:rPr lang="ru-RU" sz="3000" dirty="0" smtClean="0">
                <a:latin typeface="inherit"/>
              </a:rPr>
              <a:t> дерева</a:t>
            </a:r>
            <a:r>
              <a:rPr lang="ru-RU" sz="3000" dirty="0" smtClean="0">
                <a:latin typeface="Source Sans Pro"/>
              </a:rPr>
              <a:t>. </a:t>
            </a:r>
            <a:r>
              <a:rPr lang="ru-RU" sz="3000" dirty="0">
                <a:latin typeface="Source Sans Pro"/>
              </a:rPr>
              <a:t>Работа по оформлению семейного альбома может выполнить сразу несколько задач: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3000" dirty="0">
                <a:latin typeface="inherit"/>
              </a:rPr>
              <a:t>Вовлекает каждого члена фамилии в этот процесс, совместную деятельность – маму, папу, детей, бабушек и дедушек.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3000" dirty="0">
                <a:latin typeface="inherit"/>
              </a:rPr>
              <a:t>Она способствует укреплению рода, его сплоченности.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3000" dirty="0">
                <a:latin typeface="inherit"/>
              </a:rPr>
              <a:t>Формирует уважительное отношение младшего поколения к истории своих предков.</a:t>
            </a:r>
            <a:endParaRPr lang="ru-RU" sz="3000" b="0" i="0" dirty="0">
              <a:effectLst/>
              <a:latin typeface="inherit"/>
            </a:endParaRPr>
          </a:p>
        </p:txBody>
      </p:sp>
      <p:pic>
        <p:nvPicPr>
          <p:cNvPr id="5" name="Picture 4" descr="m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160"/>
            <a:ext cx="485385" cy="90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632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15616" y="250842"/>
            <a:ext cx="7772400" cy="1362075"/>
          </a:xfrm>
        </p:spPr>
        <p:txBody>
          <a:bodyPr>
            <a:normAutofit/>
          </a:bodyPr>
          <a:lstStyle/>
          <a:p>
            <a:r>
              <a:rPr lang="ru-RU" sz="3600" b="0" dirty="0" smtClean="0"/>
              <a:t>Рекомендуемая литература</a:t>
            </a:r>
            <a:endParaRPr lang="ru-RU" sz="3600" b="0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85385" y="1196752"/>
            <a:ext cx="8263079" cy="5328592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Агапов </a:t>
            </a:r>
            <a:r>
              <a:rPr lang="ru-RU" dirty="0">
                <a:solidFill>
                  <a:schemeClr val="tx1"/>
                </a:solidFill>
              </a:rPr>
              <a:t>Евгений Петрович. </a:t>
            </a:r>
            <a:r>
              <a:rPr lang="ru-RU" dirty="0" err="1">
                <a:solidFill>
                  <a:schemeClr val="tx1"/>
                </a:solidFill>
              </a:rPr>
              <a:t>Семьеведение</a:t>
            </a:r>
            <a:r>
              <a:rPr lang="ru-RU" dirty="0">
                <a:solidFill>
                  <a:schemeClr val="tx1"/>
                </a:solidFill>
              </a:rPr>
              <a:t> : Учебное пособие [Электронный ресурс] : РИОР , 2018 - 224 - Режим доступа: http://znanium.com/go.php?id=908220 </a:t>
            </a:r>
            <a:endParaRPr lang="ru-RU" dirty="0" smtClean="0">
              <a:solidFill>
                <a:schemeClr val="tx1"/>
              </a:solidFill>
            </a:endParaRPr>
          </a:p>
          <a:p>
            <a:pPr marL="457200" indent="-457200"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Голованова </a:t>
            </a:r>
            <a:r>
              <a:rPr lang="ru-RU" dirty="0">
                <a:solidFill>
                  <a:schemeClr val="tx1"/>
                </a:solidFill>
              </a:rPr>
              <a:t>Оксана </a:t>
            </a:r>
            <a:r>
              <a:rPr lang="ru-RU" dirty="0" smtClean="0">
                <a:solidFill>
                  <a:schemeClr val="tx1"/>
                </a:solidFill>
              </a:rPr>
              <a:t> Владимировна</a:t>
            </a:r>
            <a:r>
              <a:rPr lang="ru-RU" dirty="0">
                <a:solidFill>
                  <a:schemeClr val="tx1"/>
                </a:solidFill>
              </a:rPr>
              <a:t>. Семейное право : Учебник [Электронный ресурс] : ИД ФОРУМ , 2018 - 301 - Режим доступа: http://znanium.com/go.php?id=947285 </a:t>
            </a:r>
            <a:endParaRPr lang="ru-RU" dirty="0" smtClean="0">
              <a:solidFill>
                <a:schemeClr val="tx1"/>
              </a:solidFill>
            </a:endParaRPr>
          </a:p>
          <a:p>
            <a:pPr marL="457200" indent="-457200"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Семья </a:t>
            </a:r>
            <a:r>
              <a:rPr lang="ru-RU" dirty="0">
                <a:solidFill>
                  <a:schemeClr val="tx1"/>
                </a:solidFill>
              </a:rPr>
              <a:t>и общество: теория и практика решения актуальных проблем : сб. трудов / [под ред. Е. Ю. Костиной] - Владивосток : Изд-во </a:t>
            </a:r>
            <a:r>
              <a:rPr lang="ru-RU" dirty="0" err="1">
                <a:solidFill>
                  <a:schemeClr val="tx1"/>
                </a:solidFill>
              </a:rPr>
              <a:t>Дальневост</a:t>
            </a:r>
            <a:r>
              <a:rPr lang="ru-RU" dirty="0">
                <a:solidFill>
                  <a:schemeClr val="tx1"/>
                </a:solidFill>
              </a:rPr>
              <a:t>. ун-та , 2014 - 176 с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marL="457200" indent="-457200"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Черняк </a:t>
            </a:r>
            <a:r>
              <a:rPr lang="ru-RU" dirty="0">
                <a:solidFill>
                  <a:schemeClr val="tx1"/>
                </a:solidFill>
              </a:rPr>
              <a:t>Евгения Михайловна. </a:t>
            </a:r>
            <a:r>
              <a:rPr lang="ru-RU" dirty="0" err="1">
                <a:solidFill>
                  <a:schemeClr val="tx1"/>
                </a:solidFill>
              </a:rPr>
              <a:t>Семьеведение</a:t>
            </a:r>
            <a:r>
              <a:rPr lang="ru-RU" dirty="0">
                <a:solidFill>
                  <a:schemeClr val="tx1"/>
                </a:solidFill>
              </a:rPr>
              <a:t> : Учебник [Электронный ресурс] : Дашков и К , 2017 - 288 - Режим доступа: http://znanium.com/go.php?id=450810 </a:t>
            </a:r>
            <a:endParaRPr lang="ru-RU" dirty="0" smtClean="0">
              <a:solidFill>
                <a:schemeClr val="tx1"/>
              </a:solidFill>
            </a:endParaRPr>
          </a:p>
          <a:p>
            <a:pPr marL="457200" indent="-457200">
              <a:buAutoNum type="arabicPeriod"/>
            </a:pPr>
            <a:r>
              <a:rPr lang="ru-RU" dirty="0" err="1" smtClean="0">
                <a:solidFill>
                  <a:schemeClr val="tx1"/>
                </a:solidFill>
              </a:rPr>
              <a:t>Шаин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Ефим Григорьевич. Молодая семья : Монография [Электронный ресурс] : Тула: Издательство ТГПУ </a:t>
            </a:r>
            <a:r>
              <a:rPr lang="ru-RU" dirty="0" err="1">
                <a:solidFill>
                  <a:schemeClr val="tx1"/>
                </a:solidFill>
              </a:rPr>
              <a:t>им.Л.Н.Толстого</a:t>
            </a:r>
            <a:r>
              <a:rPr lang="ru-RU" dirty="0">
                <a:solidFill>
                  <a:schemeClr val="tx1"/>
                </a:solidFill>
              </a:rPr>
              <a:t> , 2015 - 56 - Режим доступа: https://lib.rucont.ru/efd/335633 </a:t>
            </a:r>
          </a:p>
        </p:txBody>
      </p:sp>
      <p:pic>
        <p:nvPicPr>
          <p:cNvPr id="3" name="Picture 4" descr="m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160"/>
            <a:ext cx="485385" cy="90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6696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df9fb07f3cf93ea811b5a979443d1d26fadf42c7"/>
  <p:tag name="ISPRING_RESOURCE_PATHS_HASH_PRESENTER" val="e58bf1edd2814adda38b555ed2ae8319da7d029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2172</TotalTime>
  <Words>723</Words>
  <Application>Microsoft Office PowerPoint</Application>
  <PresentationFormat>Экран (4:3)</PresentationFormat>
  <Paragraphs>42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inherit</vt:lpstr>
      <vt:lpstr>Source Sans Pro</vt:lpstr>
      <vt:lpstr>Тема Office</vt:lpstr>
      <vt:lpstr>Молодая семья как объект работы с молодежью  Семья и ее роль в жизни общества. Эволюция семьи как социального института</vt:lpstr>
      <vt:lpstr>Семья – это социальная группа, внутри которой существует определенная связь. Это может быть кровное родство, брак или усыновление. Все ее члены имеют общий бюджет, быт, присутствует и ответственность друг за друга. Существуют и социальные отношения между ними, которые ведут за собой биологические связи, нормы права, ответственность и др. Семья – важнейший социальный институт. </vt:lpstr>
      <vt:lpstr>Каждый член семьи играет четко определенную роль – мама, папа, бабушка, дедушка, сын или дочь, внук или внучка. Ячейка общества является проводником норм и правил, которые приняты в обществе. Она способствует формированию полноценной личности человека, воспитывает духовные и культурные ценности, образцы поведения. Она дает подрастающему поколению первые представления о нравственности и гуманизме, жизненных целях.</vt:lpstr>
      <vt:lpstr>Основные функции семьи:  - репродуктивная;  - хозяйственно-экономическая;  - воспитательная;  - досуговая;  - жизнеохранительная;  - сексуальная.</vt:lpstr>
      <vt:lpstr>По количеству детей: Бездетные – их мало, но они все таки есть. Однодетные – чаще всего это жители крупных городов, которые имеют всего одно малыша. Малодетные – в которых по двое детей. Это самый распространенный вариант. Многодетные – от трех и более чад. По составу Полные – в которых есть мама, папа и дети. Неполные – отсутствует один из родителей по различным причинам. </vt:lpstr>
      <vt:lpstr>Признаки семьи</vt:lpstr>
      <vt:lpstr>Признаки семьи</vt:lpstr>
      <vt:lpstr>Семью, как малую социальную группу, отличают следующие признаки:</vt:lpstr>
      <vt:lpstr>Семью, как малую социальную группу, отличают следующие признаки:</vt:lpstr>
      <vt:lpstr>Семью, как малую социальную группу, отличают следующие признаки:</vt:lpstr>
      <vt:lpstr>Презентация PowerPoint</vt:lpstr>
      <vt:lpstr>Рекомендуемая литература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Баталова Екатерина</cp:lastModifiedBy>
  <cp:revision>47</cp:revision>
  <cp:lastPrinted>2014-11-21T07:19:17Z</cp:lastPrinted>
  <dcterms:created xsi:type="dcterms:W3CDTF">2014-06-26T11:41:42Z</dcterms:created>
  <dcterms:modified xsi:type="dcterms:W3CDTF">2018-06-29T00:39:36Z</dcterms:modified>
</cp:coreProperties>
</file>