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36"/>
  </p:notesMasterIdLst>
  <p:sldIdLst>
    <p:sldId id="288" r:id="rId2"/>
    <p:sldId id="289" r:id="rId3"/>
    <p:sldId id="290" r:id="rId4"/>
    <p:sldId id="257" r:id="rId5"/>
    <p:sldId id="258" r:id="rId6"/>
    <p:sldId id="259" r:id="rId7"/>
    <p:sldId id="260" r:id="rId8"/>
    <p:sldId id="284" r:id="rId9"/>
    <p:sldId id="261" r:id="rId10"/>
    <p:sldId id="268" r:id="rId11"/>
    <p:sldId id="262" r:id="rId12"/>
    <p:sldId id="263" r:id="rId13"/>
    <p:sldId id="264" r:id="rId14"/>
    <p:sldId id="265" r:id="rId15"/>
    <p:sldId id="266" r:id="rId16"/>
    <p:sldId id="267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86" r:id="rId26"/>
    <p:sldId id="277" r:id="rId27"/>
    <p:sldId id="285" r:id="rId28"/>
    <p:sldId id="278" r:id="rId29"/>
    <p:sldId id="279" r:id="rId30"/>
    <p:sldId id="280" r:id="rId31"/>
    <p:sldId id="281" r:id="rId32"/>
    <p:sldId id="282" r:id="rId33"/>
    <p:sldId id="283" r:id="rId34"/>
    <p:sldId id="287" r:id="rId35"/>
  </p:sldIdLst>
  <p:sldSz cx="9144000" cy="6858000" type="screen4x3"/>
  <p:notesSz cx="6858000" cy="9144000"/>
  <p:custDataLst>
    <p:tags r:id="rId3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8" y="-14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BA73E-03A1-41FA-8853-7DE07B0FFF5F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E1D83-C163-431E-BE3D-F04C8504D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126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444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78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630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240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162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476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178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73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381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9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308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040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704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167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4414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342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1563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89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112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070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8251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0037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1923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210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1182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0152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6416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5569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3413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9457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3941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7733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E1D83-C163-431E-BE3D-F04C8504DDDF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590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0231A0-18DC-4EC1-9E0F-0501B1CE20E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3ADE69-C408-4798-853B-6CB47C00A7C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8B23-D914-4F48-922B-E353DBE247B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31C7E9-31C3-45A3-BBD1-9F75A11919E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3DF4D4-AD95-4229-BA87-75A6E32318B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E47714-5AC7-43E8-9ADF-D445F68EA15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5C0541-B945-4F6B-9631-068B680FAA6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A9F059-F8F7-4FA0-B093-DDE1F912AD1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61792E6A-7256-4620-AAC0-475D3908B05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A29C5-4BAC-41CD-A198-99708A5CA1F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DCB9E-35D7-47A4-956A-683420A9246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26B350AC-D954-4343-9BE2-3FB177512BE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конструирования и технологии производства РЭУ»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600" b="1" dirty="0" smtClean="0">
                <a:solidFill>
                  <a:schemeClr val="bg1"/>
                </a:solidFill>
              </a:rPr>
              <a:t>Тема </a:t>
            </a:r>
            <a:r>
              <a:rPr lang="ru-RU" sz="4600" b="1" dirty="0" smtClean="0">
                <a:solidFill>
                  <a:schemeClr val="bg1"/>
                </a:solidFill>
              </a:rPr>
              <a:t>«</a:t>
            </a:r>
            <a:r>
              <a:rPr lang="ru-RU" sz="4600" dirty="0"/>
              <a:t>Защита РЭУ от климатических факторов эксплуатации</a:t>
            </a:r>
            <a:r>
              <a:rPr lang="ru-RU" sz="4600" b="1" dirty="0" smtClean="0">
                <a:solidFill>
                  <a:schemeClr val="bg1"/>
                </a:solidFill>
              </a:rPr>
              <a:t>»</a:t>
            </a:r>
            <a:endParaRPr lang="ru-RU" sz="4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642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435280" cy="4104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СОДЕРЖАНИЕ</a:t>
            </a:r>
          </a:p>
          <a:p>
            <a:pPr marL="0" indent="0" algn="ctr">
              <a:buNone/>
            </a:pPr>
            <a:endParaRPr lang="ru-RU" sz="2800" b="1" dirty="0">
              <a:solidFill>
                <a:schemeClr val="tx2"/>
              </a:solidFill>
              <a:latin typeface="Calibri" panose="020F0502020204030204" pitchFamily="34" charset="0"/>
              <a:cs typeface="Arial" charset="0"/>
            </a:endParaRPr>
          </a:p>
          <a:p>
            <a:pPr marL="0" indent="0" algn="ctr">
              <a:buNone/>
            </a:pPr>
            <a:endParaRPr lang="en-US" sz="2800" b="1" dirty="0">
              <a:latin typeface="Calibri" panose="020F0502020204030204" pitchFamily="34" charset="0"/>
              <a:cs typeface="Arial" charset="0"/>
            </a:endParaRPr>
          </a:p>
          <a:p>
            <a:pPr marL="0" indent="0">
              <a:buNone/>
            </a:pPr>
            <a:r>
              <a:rPr lang="en-US" sz="2400" b="1" dirty="0" smtClean="0"/>
              <a:t>1. </a:t>
            </a:r>
            <a:r>
              <a:rPr lang="ru-RU" altLang="ru-RU" sz="2400" b="1" dirty="0" smtClean="0"/>
              <a:t>Влияние </a:t>
            </a:r>
            <a:r>
              <a:rPr lang="ru-RU" altLang="ru-RU" sz="2400" b="1" dirty="0"/>
              <a:t>климатических факторов на конструкцию </a:t>
            </a:r>
            <a:endParaRPr lang="ru-RU" sz="2400" b="1" dirty="0" smtClean="0"/>
          </a:p>
          <a:p>
            <a:pPr marL="0" indent="0">
              <a:buNone/>
            </a:pPr>
            <a:r>
              <a:rPr lang="en-US" sz="2400" b="1" dirty="0" smtClean="0"/>
              <a:t>2</a:t>
            </a:r>
            <a:r>
              <a:rPr lang="ru-RU" sz="2400" b="1" dirty="0" smtClean="0"/>
              <a:t>. </a:t>
            </a:r>
            <a:r>
              <a:rPr lang="ru-RU" altLang="ru-RU" sz="2400" b="1" dirty="0"/>
              <a:t>Защитные покрытия </a:t>
            </a:r>
            <a:endParaRPr lang="ru-RU" sz="2400" b="1" dirty="0" smtClean="0"/>
          </a:p>
          <a:p>
            <a:pPr marL="0" indent="0">
              <a:buNone/>
            </a:pPr>
            <a:r>
              <a:rPr lang="ru-RU" altLang="ru-RU" sz="2400" b="1" dirty="0" smtClean="0"/>
              <a:t>3. Герметизация </a:t>
            </a:r>
            <a:r>
              <a:rPr lang="ru-RU" altLang="ru-RU" sz="2400" b="1" dirty="0"/>
              <a:t>элементов, узлов, устройств или всего прибора </a:t>
            </a:r>
            <a:endParaRPr lang="ru-RU" sz="2400" b="1" dirty="0" smtClean="0"/>
          </a:p>
          <a:p>
            <a:pPr marL="0" indent="0">
              <a:buNone/>
            </a:pPr>
            <a:endParaRPr lang="ru-RU" sz="24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ru-RU" sz="2400" dirty="0"/>
          </a:p>
          <a:p>
            <a:pPr marL="0" lvl="0" indent="0">
              <a:buNone/>
            </a:pPr>
            <a:endParaRPr lang="en-US" altLang="ru-RU" sz="2400" b="1" dirty="0" smtClean="0">
              <a:solidFill>
                <a:srgbClr val="002060"/>
              </a:solidFill>
              <a:latin typeface="Constantia" panose="02030602050306030303" pitchFamily="18" charset="0"/>
              <a:cs typeface="Arial" charset="0"/>
            </a:endParaRPr>
          </a:p>
          <a:p>
            <a:pPr marL="0" lvl="0" indent="0">
              <a:buNone/>
            </a:pPr>
            <a:endParaRPr lang="en-US" altLang="ru-RU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lvl="0" indent="0">
              <a:buNone/>
            </a:pPr>
            <a:endParaRPr lang="ru-RU" sz="2000" dirty="0" smtClean="0">
              <a:cs typeface="Arial" pitchFamily="34" charset="0"/>
            </a:endParaRPr>
          </a:p>
          <a:p>
            <a:pPr marL="0" lvl="0" indent="0">
              <a:buNone/>
            </a:pPr>
            <a:endParaRPr lang="ru-RU" sz="2000" dirty="0">
              <a:cs typeface="Arial" pitchFamily="34" charset="0"/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655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457200" lvl="0" indent="-457200" algn="just">
              <a:buClrTx/>
              <a:buSzPct val="110000"/>
              <a:buAutoNum type="arabicPeriod"/>
            </a:pPr>
            <a:r>
              <a:rPr lang="ru-RU" sz="2400" dirty="0" smtClean="0"/>
              <a:t>Ивченко </a:t>
            </a:r>
            <a:r>
              <a:rPr lang="ru-RU" sz="2400" dirty="0"/>
              <a:t>В.Г. Конструирование и технология ЭВМ. Конспект лекций</a:t>
            </a:r>
            <a:r>
              <a:rPr lang="ru-RU" sz="2400" dirty="0" smtClean="0"/>
              <a:t>. - / Таганрог</a:t>
            </a:r>
            <a:r>
              <a:rPr lang="ru-RU" sz="2400" dirty="0"/>
              <a:t>: ТГРУ, Кафедра конструирования электронных средств. – 2001. </a:t>
            </a:r>
            <a:endParaRPr lang="ru-RU" sz="2400" dirty="0" smtClean="0"/>
          </a:p>
          <a:p>
            <a:pPr marL="457200" lvl="0" indent="-457200" algn="just">
              <a:buClrTx/>
              <a:buSzPct val="110000"/>
              <a:buAutoNum type="arabicPeriod"/>
            </a:pPr>
            <a:r>
              <a:rPr lang="ru-RU" sz="2400" dirty="0" smtClean="0"/>
              <a:t>Конструкторско-технологическое </a:t>
            </a:r>
            <a:r>
              <a:rPr lang="ru-RU" sz="2400" dirty="0"/>
              <a:t>проектирование электронной аппаратуры: Учебник для вузов. – М.: Изд. МГТУ им. Н.Э. Баумана, 2002. – 528 с.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500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704088"/>
            <a:ext cx="6995120" cy="92471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altLang="ru-RU" sz="2800" b="1" dirty="0" smtClean="0"/>
              <a:t>1. Влияние </a:t>
            </a:r>
            <a:r>
              <a:rPr lang="ru-RU" altLang="ru-RU" sz="2800" b="1" dirty="0" smtClean="0"/>
              <a:t>климатических факторов на конструкцию</a:t>
            </a:r>
            <a:r>
              <a:rPr lang="ru-RU" altLang="ru-RU" sz="2800" dirty="0" smtClean="0"/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00213"/>
            <a:ext cx="8229600" cy="4924425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ru-RU" altLang="ru-RU" sz="2400" dirty="0" smtClean="0"/>
              <a:t>Влияние климатических факторов на конструкционные материалы выражается главным образом в возникновении процессов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коррозии</a:t>
            </a:r>
            <a:r>
              <a:rPr lang="ru-RU" altLang="ru-RU" sz="2400" dirty="0" smtClean="0">
                <a:solidFill>
                  <a:srgbClr val="C00000"/>
                </a:solidFill>
              </a:rPr>
              <a:t>, потере механических и диэлектрических свойств, изменении электропроводности</a:t>
            </a:r>
            <a:r>
              <a:rPr lang="ru-RU" altLang="ru-RU" sz="2400" dirty="0" smtClean="0"/>
              <a:t>. 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Реакция на воздействующий фактор, степень и скорость изменения свойств конструкционного материала в зависимости от его состава различны.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 </a:t>
            </a:r>
            <a:r>
              <a:rPr lang="ru-RU" altLang="ru-RU" sz="2400" b="1" dirty="0" smtClean="0">
                <a:solidFill>
                  <a:srgbClr val="C00000"/>
                </a:solidFill>
              </a:rPr>
              <a:t>Процесс коррозии у металлов </a:t>
            </a:r>
            <a:r>
              <a:rPr lang="ru-RU" altLang="ru-RU" sz="2400" dirty="0" smtClean="0"/>
              <a:t>имеет химическую или электрохимическую природу, но причина в этих случаях одинакова: </a:t>
            </a:r>
            <a:r>
              <a:rPr lang="ru-RU" altLang="ru-RU" sz="2400" u="sng" dirty="0" smtClean="0"/>
              <a:t>переход металла в более стабильное природное состояние</a:t>
            </a:r>
            <a:r>
              <a:rPr lang="ru-RU" altLang="ru-RU" sz="2400" dirty="0" smtClean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dirty="0" smtClean="0"/>
              <a:t>Процесс коррозии связан с отдачей энергии, что указывает на самопроизвольный ход реакции, без затраты энергии извне. </a:t>
            </a:r>
            <a:endParaRPr lang="en-US" altLang="ru-RU" sz="2400" dirty="0" smtClean="0"/>
          </a:p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dirty="0" smtClean="0"/>
              <a:t>Процесс </a:t>
            </a:r>
            <a:r>
              <a:rPr lang="ru-RU" altLang="ru-RU" sz="2400" dirty="0" smtClean="0">
                <a:solidFill>
                  <a:srgbClr val="C00000"/>
                </a:solidFill>
              </a:rPr>
              <a:t>химической коррозии </a:t>
            </a:r>
            <a:r>
              <a:rPr lang="ru-RU" altLang="ru-RU" sz="2400" dirty="0" smtClean="0"/>
              <a:t>протекает без участия влаги. </a:t>
            </a:r>
            <a:endParaRPr lang="en-US" altLang="ru-RU" sz="2400" dirty="0" smtClean="0"/>
          </a:p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dirty="0" smtClean="0"/>
              <a:t>При </a:t>
            </a:r>
            <a:r>
              <a:rPr lang="ru-RU" altLang="ru-RU" sz="2400" dirty="0" smtClean="0">
                <a:solidFill>
                  <a:srgbClr val="C00000"/>
                </a:solidFill>
              </a:rPr>
              <a:t>электрохимической коррозии </a:t>
            </a:r>
            <a:r>
              <a:rPr lang="ru-RU" altLang="ru-RU" sz="2400" dirty="0" smtClean="0"/>
              <a:t>растворение металла и возникновение новых соединений происходит с участием электролита, т. е. воды.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484784"/>
            <a:ext cx="8229600" cy="5022577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Различают три вида коррозии: </a:t>
            </a:r>
            <a:r>
              <a:rPr lang="ru-RU" altLang="ru-RU" sz="2400" u="sng" dirty="0" smtClean="0"/>
              <a:t>равномерную, неравномерную и межкристаллическую</a:t>
            </a:r>
            <a:r>
              <a:rPr lang="ru-RU" altLang="ru-RU" sz="2400" dirty="0" smtClean="0"/>
              <a:t>. 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При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равномерной</a:t>
            </a:r>
            <a:r>
              <a:rPr lang="ru-RU" altLang="ru-RU" sz="2400" dirty="0" smtClean="0"/>
              <a:t> коррозии процесс распространяется постепенно от отдельных коррозирующих мест по всей поверхности металла.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Неравномерная</a:t>
            </a:r>
            <a:r>
              <a:rPr lang="ru-RU" altLang="ru-RU" sz="2400" dirty="0" smtClean="0"/>
              <a:t> коррозия ограничивается отдельными местами и возникает, например, вследствие нарушения защитного покрытия.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Коррозия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межкристаллическая</a:t>
            </a:r>
            <a:r>
              <a:rPr lang="ru-RU" altLang="ru-RU" sz="2400" dirty="0" smtClean="0"/>
              <a:t> характеризуется проникновением в глубь металла путем разрыва структуры и распространением вдоль границ кристаллов. </a:t>
            </a:r>
            <a:endParaRPr lang="en-US" altLang="ru-RU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8229600" cy="3816350"/>
          </a:xfrm>
        </p:spPr>
        <p:txBody>
          <a:bodyPr/>
          <a:lstStyle/>
          <a:p>
            <a:pPr algn="just">
              <a:defRPr/>
            </a:pPr>
            <a:r>
              <a:rPr lang="ru-RU" altLang="ru-RU" sz="2400" u="sng" dirty="0"/>
              <a:t>Наличие в атмосфере кислот, щелочей, солей ускоряет процессы коррозии</a:t>
            </a:r>
            <a:r>
              <a:rPr lang="ru-RU" altLang="ru-RU" sz="2400" dirty="0"/>
              <a:t>. </a:t>
            </a:r>
            <a:endParaRPr lang="ru-RU" altLang="ru-RU" sz="2400" dirty="0" smtClean="0">
              <a:solidFill>
                <a:srgbClr val="C00000"/>
              </a:solidFill>
            </a:endParaRP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Воздействие </a:t>
            </a:r>
            <a:r>
              <a:rPr lang="ru-RU" altLang="ru-RU" sz="2400" dirty="0" smtClean="0">
                <a:solidFill>
                  <a:srgbClr val="C00000"/>
                </a:solidFill>
              </a:rPr>
              <a:t>агрессивной атмосферы </a:t>
            </a:r>
            <a:r>
              <a:rPr lang="ru-RU" altLang="ru-RU" sz="2400" dirty="0" smtClean="0"/>
              <a:t>на изоляционные материалы выражается в поглощении ими влаги, ухудшении диэлектрических свойств и постепенном разрушении.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Проникновение влаги в изоляционные материалы может быть </a:t>
            </a:r>
            <a:r>
              <a:rPr lang="ru-RU" altLang="ru-RU" sz="2400" u="sng" dirty="0" smtClean="0"/>
              <a:t>капиллярное и диффузионное</a:t>
            </a:r>
            <a:r>
              <a:rPr lang="ru-RU" altLang="ru-RU" sz="2400" dirty="0" smtClean="0"/>
              <a:t>. </a:t>
            </a:r>
            <a:endParaRPr lang="ru-RU" altLang="ru-RU" sz="2400" i="1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Капиллярное</a:t>
            </a:r>
            <a:r>
              <a:rPr lang="ru-RU" altLang="ru-RU" sz="2400" dirty="0" smtClean="0"/>
              <a:t> проникновение имеет место в случае наличия в материале грубых микроскопических пор, трещин и других дефектов.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Процесс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диффузионного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проникновения, который заключается в заполнении промежутков между молекулами материала молекулами воды. Поглощение влаги диэлектриком ведет к уменьшению его сопротивления, увеличению диэлектрических потерь, набуханию, механическим повреждениям.</a:t>
            </a:r>
          </a:p>
          <a:p>
            <a:pPr eaLnBrk="1" hangingPunct="1">
              <a:defRPr/>
            </a:pPr>
            <a:endParaRPr lang="ru-RU" sz="24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b="1" i="1" dirty="0" smtClean="0">
                <a:solidFill>
                  <a:srgbClr val="C00000"/>
                </a:solidFill>
              </a:rPr>
              <a:t>Плесневые грибки</a:t>
            </a:r>
            <a:r>
              <a:rPr lang="ru-RU" altLang="ru-RU" sz="2400" i="1" dirty="0" smtClean="0"/>
              <a:t>,</a:t>
            </a:r>
            <a:r>
              <a:rPr lang="ru-RU" altLang="ru-RU" sz="2400" dirty="0" smtClean="0"/>
              <a:t> как один из сильнейших биологических факторов, также могут отрицательно воздействовать на работоспособность аппаратуры. Для развития плесени необходимы большая относительная влажность воздуха (80 - 100%) и температура 25 - 37°С. 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Такие условия естественны для стран с тропическим влажным климатом, однако они могут возникнуть искусственно в помещениях, где эксплуатируется аппаратура.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832" y="489273"/>
            <a:ext cx="4032448" cy="77948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800" b="1" dirty="0" smtClean="0"/>
              <a:t>2. Защитные </a:t>
            </a:r>
            <a:r>
              <a:rPr lang="ru-RU" altLang="ru-RU" sz="2800" b="1" dirty="0" smtClean="0"/>
              <a:t>покрытия</a:t>
            </a:r>
            <a:r>
              <a:rPr lang="ru-RU" altLang="ru-RU" sz="2800" dirty="0" smtClean="0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384" y="1484784"/>
            <a:ext cx="8507412" cy="5255914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Для защиты поверхности </a:t>
            </a:r>
            <a:r>
              <a:rPr lang="ru-RU" altLang="ru-RU" sz="2400" dirty="0" smtClean="0"/>
              <a:t>металлических и неметаллических материалов от агрессивной внешней среды применяют покрытия, которые по назначению делят на три группы: </a:t>
            </a:r>
            <a:r>
              <a:rPr lang="ru-RU" altLang="ru-RU" sz="2400" u="sng" dirty="0" smtClean="0"/>
              <a:t>защитные, защитно-декоративные и специальные</a:t>
            </a:r>
            <a:r>
              <a:rPr lang="ru-RU" altLang="ru-RU" sz="2400" dirty="0" smtClean="0"/>
              <a:t>.</a:t>
            </a:r>
            <a:r>
              <a:rPr lang="ru-RU" altLang="ru-RU" sz="2400" b="1" dirty="0" smtClean="0"/>
              <a:t>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Защитные</a:t>
            </a:r>
            <a:r>
              <a:rPr lang="ru-RU" altLang="ru-RU" sz="2400" dirty="0" smtClean="0"/>
              <a:t> покрытия предназначены для защиты деталей от коррозии, старения, высыхания, гниения и других процессов, вызывающих выход аппаратуры из строя. </a:t>
            </a:r>
            <a:endParaRPr lang="ru-RU" altLang="ru-RU" sz="2400" i="1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Защитно-декоративные</a:t>
            </a:r>
            <a:r>
              <a:rPr lang="ru-RU" altLang="ru-RU" sz="2400" dirty="0" smtClean="0"/>
              <a:t> покрытия наряду с обеспечением защиты деталей придают им красивый внешний вид. </a:t>
            </a:r>
            <a:endParaRPr lang="ru-RU" altLang="ru-RU" sz="2400" i="1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Специальные</a:t>
            </a:r>
            <a:r>
              <a:rPr lang="ru-RU" altLang="ru-RU" sz="2400" dirty="0" smtClean="0"/>
              <a:t> покрытия придают поверхности деталей особые свойства или защищают их от влияния особых сред.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19225"/>
            <a:ext cx="8507412" cy="5178127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По способу получения все покрытия разделяют на </a:t>
            </a:r>
            <a:r>
              <a:rPr lang="ru-RU" altLang="ru-RU" sz="2400" b="1" dirty="0" smtClean="0">
                <a:solidFill>
                  <a:srgbClr val="C00000"/>
                </a:solidFill>
              </a:rPr>
              <a:t>металлические </a:t>
            </a:r>
            <a:r>
              <a:rPr lang="ru-RU" altLang="ru-RU" sz="2400" b="1" dirty="0" smtClean="0"/>
              <a:t>и</a:t>
            </a:r>
            <a:r>
              <a:rPr lang="ru-RU" altLang="ru-RU" sz="2400" b="1" dirty="0" smtClean="0">
                <a:solidFill>
                  <a:srgbClr val="C00000"/>
                </a:solidFill>
              </a:rPr>
              <a:t> неметаллические</a:t>
            </a:r>
            <a:r>
              <a:rPr lang="ru-RU" altLang="ru-RU" sz="2400" dirty="0" smtClean="0"/>
              <a:t>. </a:t>
            </a:r>
            <a:endParaRPr lang="ru-RU" altLang="ru-RU" sz="2400" i="1" dirty="0" smtClean="0"/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Металлические</a:t>
            </a:r>
            <a:r>
              <a:rPr lang="ru-RU" altLang="ru-RU" sz="2400" dirty="0" smtClean="0">
                <a:solidFill>
                  <a:srgbClr val="C00000"/>
                </a:solidFill>
              </a:rPr>
              <a:t> покрытия</a:t>
            </a:r>
            <a:r>
              <a:rPr lang="ru-RU" altLang="ru-RU" sz="2400" dirty="0" smtClean="0"/>
              <a:t> – покрытия, нанесенные горячим способом, гальванические, диффузионные и металлические на диэлектриках.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 </a:t>
            </a:r>
            <a:r>
              <a:rPr lang="ru-RU" altLang="ru-RU" sz="2400" i="1" dirty="0" smtClean="0">
                <a:solidFill>
                  <a:srgbClr val="C00000"/>
                </a:solidFill>
              </a:rPr>
              <a:t>Неметаллические</a:t>
            </a:r>
            <a:r>
              <a:rPr lang="ru-RU" altLang="ru-RU" sz="2400" dirty="0" smtClean="0">
                <a:solidFill>
                  <a:srgbClr val="C00000"/>
                </a:solidFill>
              </a:rPr>
              <a:t> покрытия </a:t>
            </a:r>
            <a:r>
              <a:rPr lang="ru-RU" altLang="ru-RU" sz="2400" dirty="0" smtClean="0"/>
              <a:t>– покрытия лаками, эмалями, грунтовками, а также противокоррозионное покрытие пластмассами. 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Выбор того или иного вида покрытия в каждом конкретном случае зависит от материала детали, ее функционального назначения и условий эксплуатации.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507413" cy="4968404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dirty="0" smtClean="0"/>
              <a:t>Для борьбы с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плесневыми грибками</a:t>
            </a:r>
            <a:r>
              <a:rPr lang="ru-RU" altLang="ru-RU" sz="2400" b="1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применяют три способа: </a:t>
            </a:r>
          </a:p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Способ 1</a:t>
            </a:r>
            <a:r>
              <a:rPr lang="ru-RU" altLang="ru-RU" sz="2400" dirty="0" smtClean="0"/>
              <a:t> - использование материалов, не склонных к образованию на них плесени (применение этого метода ограничивается возможностями выбора материалов).</a:t>
            </a:r>
          </a:p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Способ 2</a:t>
            </a:r>
            <a:r>
              <a:rPr lang="ru-RU" altLang="ru-RU" sz="2400" dirty="0" smtClean="0"/>
              <a:t> - изменение внутреннего климата в аппаратуре, имеющее цель лишить плесневые грибки благоприятной базы для развития</a:t>
            </a:r>
          </a:p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Способ 3</a:t>
            </a:r>
            <a:r>
              <a:rPr lang="ru-RU" altLang="ru-RU" sz="2400" dirty="0" smtClean="0"/>
              <a:t> - добавление в состав лака или эмали, которыми покрывают поверхность деталей, специальных химических веществ - фунгицидов.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704088"/>
            <a:ext cx="7067128" cy="780696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altLang="ru-RU" sz="2800" b="1" dirty="0" smtClean="0"/>
              <a:t>3. Герметизация </a:t>
            </a:r>
            <a:r>
              <a:rPr lang="ru-RU" altLang="ru-RU" sz="2800" b="1" dirty="0" smtClean="0"/>
              <a:t>элементов, узлов, устройств или всего прибора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875"/>
            <a:ext cx="8229600" cy="525621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dirty="0" smtClean="0"/>
              <a:t>Защита изделий изоляционными материалами может производиться пропиткой, </a:t>
            </a:r>
            <a:r>
              <a:rPr lang="ru-RU" altLang="ru-RU" sz="2400" u="sng" dirty="0" smtClean="0"/>
              <a:t>заливкой, обволакиванием и </a:t>
            </a:r>
            <a:r>
              <a:rPr lang="ru-RU" altLang="ru-RU" sz="2400" u="sng" dirty="0" err="1" smtClean="0"/>
              <a:t>опрессовкой</a:t>
            </a:r>
            <a:r>
              <a:rPr lang="ru-RU" altLang="ru-RU" sz="2400" dirty="0" smtClean="0"/>
              <a:t>. </a:t>
            </a:r>
            <a:endParaRPr lang="ru-RU" altLang="ru-RU" sz="2400" i="1" dirty="0" smtClean="0"/>
          </a:p>
          <a:p>
            <a:pPr eaLnBrk="1" hangingPunct="1">
              <a:defRPr/>
            </a:pPr>
            <a:r>
              <a:rPr lang="ru-RU" altLang="ru-RU" sz="2400" i="1" dirty="0" smtClean="0">
                <a:solidFill>
                  <a:srgbClr val="C00000"/>
                </a:solidFill>
              </a:rPr>
              <a:t>Пропитка</a:t>
            </a:r>
            <a:r>
              <a:rPr lang="ru-RU" altLang="ru-RU" sz="2400" dirty="0" smtClean="0"/>
              <a:t> изделий состоит в заполнении имеющихся в них каналов электроизоляционным материалом.</a:t>
            </a:r>
            <a:r>
              <a:rPr lang="ru-RU" altLang="ru-RU" sz="1600" dirty="0" smtClean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dirty="0" smtClean="0"/>
              <a:t>Одновременно с заполнением каналов при пропитке на всех элементах конструкции образуется тонкий изоляционный слой, защищающий от воздействия агрессивной среды.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dirty="0" smtClean="0"/>
              <a:t>Одновременно с защитными функциями пропиточный материал повышает электрическую прочность изделия, скрепляет механически его отдельные элементы, во многих случаях улучшает теплопроводность.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dirty="0" smtClean="0"/>
              <a:t>Пропитку осуществляют погружением изделий в жидкий изоляционный материал.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dirty="0" smtClean="0"/>
              <a:t>После извлечения изделия материал отвердевает.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dirty="0" smtClean="0"/>
              <a:t>Процесс отверждения может происходить при нормальной температуре или с внешним подогревом.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dirty="0" smtClean="0"/>
              <a:t>При использовании </a:t>
            </a:r>
            <a:r>
              <a:rPr lang="ru-RU" altLang="ru-RU" sz="1800" dirty="0" err="1" smtClean="0"/>
              <a:t>полимеризующихся</a:t>
            </a:r>
            <a:r>
              <a:rPr lang="ru-RU" altLang="ru-RU" sz="1800" dirty="0" smtClean="0"/>
              <a:t> пропиточных материалов необходимо применять специальные ускорители.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28775"/>
            <a:ext cx="8569325" cy="3887788"/>
          </a:xfrm>
        </p:spPr>
        <p:txBody>
          <a:bodyPr/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ru-RU" altLang="ru-RU" sz="2400" dirty="0" smtClean="0"/>
              <a:t>При герметизации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заливкой</a:t>
            </a:r>
            <a:r>
              <a:rPr lang="ru-RU" altLang="ru-RU" sz="2400" dirty="0" smtClean="0"/>
              <a:t> все свободные полости в изделии, в том числе и пространство между элементами и корпусом, заливают электроизоляционным материалом, который после отверждения образует достаточно толстый защитный слой.</a:t>
            </a:r>
            <a:r>
              <a:rPr lang="ru-RU" altLang="ru-RU" dirty="0" smtClean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229600" cy="4430117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dirty="0" smtClean="0"/>
              <a:t>Герметизация </a:t>
            </a:r>
            <a:r>
              <a:rPr lang="ru-RU" altLang="ru-RU" sz="2400" b="1" i="1" dirty="0" smtClean="0">
                <a:solidFill>
                  <a:srgbClr val="C00000"/>
                </a:solidFill>
              </a:rPr>
              <a:t>обволакиванием</a:t>
            </a:r>
            <a:r>
              <a:rPr lang="ru-RU" altLang="ru-RU" sz="2400" dirty="0" smtClean="0"/>
              <a:t> по технике исполнения аналогична операции пропитки, однако здесь используют вязкие изоляционные материалы, обладающие хорошей адгезией к элементам изделия.</a:t>
            </a:r>
          </a:p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dirty="0" smtClean="0"/>
              <a:t>Слой материала, образующегося на поверхности деталей, сравнительно толст (от долей до нескольких миллиметров) и надежно защищает их от воздействия агрессивной среды.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ru-RU" altLang="ru-RU" sz="2400" b="1" i="1" dirty="0" smtClean="0">
                <a:solidFill>
                  <a:srgbClr val="C00000"/>
                </a:solidFill>
              </a:rPr>
              <a:t> Защита изделий непроницаемыми для газов оболочками </a:t>
            </a:r>
            <a:r>
              <a:rPr lang="ru-RU" altLang="ru-RU" sz="2400" i="1" dirty="0" smtClean="0"/>
              <a:t>- </a:t>
            </a:r>
            <a:r>
              <a:rPr lang="ru-RU" altLang="ru-RU" sz="2400" dirty="0" smtClean="0"/>
              <a:t> наиболее совершенный способ защиты узлов и устройств РЭА, так как кроме эффективной защиты он может обладать возможностью разгерметизации в производственных условиях и при эксплуатации для выполнения ремонта изделий.</a:t>
            </a:r>
            <a:endParaRPr lang="ru-RU" altLang="ru-RU" sz="2400" i="1" dirty="0" smtClean="0"/>
          </a:p>
          <a:p>
            <a:pPr eaLnBrk="1" hangingPunct="1">
              <a:defRPr/>
            </a:pPr>
            <a:endParaRPr lang="ru-RU" altLang="ru-RU" sz="24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704088"/>
            <a:ext cx="699512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altLang="ru-RU" sz="2800" b="1" dirty="0" smtClean="0"/>
              <a:t>ЗАЩИТА АППАРАТУРЫ ОТ ВОЗДЕЙСТВИЯ ВЛАЖНОСТИ</a:t>
            </a:r>
            <a:r>
              <a:rPr lang="ru-RU" altLang="ru-RU" sz="2800" dirty="0" smtClean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ru-RU" altLang="ru-RU" sz="2400" b="1" i="1" u="sng" dirty="0" smtClean="0">
                <a:solidFill>
                  <a:srgbClr val="C00000"/>
                </a:solidFill>
              </a:rPr>
              <a:t>Выпадение росы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(конденсация на холодных поверхностях конструкции) вызывается понижением температуры, которое практически всегда имеет место при отключении и последующем хранении аппаратуры. </a:t>
            </a:r>
            <a:endParaRPr lang="en-US" altLang="ru-RU" sz="2400" dirty="0" smtClean="0"/>
          </a:p>
          <a:p>
            <a:pPr algn="just" eaLnBrk="1" hangingPunct="1">
              <a:lnSpc>
                <a:spcPct val="130000"/>
              </a:lnSpc>
              <a:defRPr/>
            </a:pPr>
            <a:r>
              <a:rPr lang="ru-RU" altLang="ru-RU" sz="2400" dirty="0" smtClean="0"/>
              <a:t>На­пример, если в течение дня влажность внутри </a:t>
            </a:r>
            <a:r>
              <a:rPr lang="ru-RU" altLang="ru-RU" sz="2400" dirty="0" smtClean="0"/>
              <a:t>РЭУ </a:t>
            </a:r>
            <a:r>
              <a:rPr lang="ru-RU" altLang="ru-RU" sz="2400" dirty="0" smtClean="0"/>
              <a:t>составляла 70 %, то точка росы оказывается всего на 5 °С ниже температур, которые имели место внутри </a:t>
            </a:r>
            <a:r>
              <a:rPr lang="ru-RU" altLang="ru-RU" sz="2400" dirty="0" smtClean="0"/>
              <a:t>РЭУ.</a:t>
            </a:r>
            <a:endParaRPr lang="ru-RU" altLang="ru-RU" sz="24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895825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b="1" i="1" u="sng" dirty="0" smtClean="0">
                <a:solidFill>
                  <a:srgbClr val="C00000"/>
                </a:solidFill>
              </a:rPr>
              <a:t>Длительное воздействие высокой влажности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вызывает коррозию металлических конструкций, набухание и гидролиз органических материалов. Продуктом гидролиза являются органические кислоты, разрушающие органические материалы и вызывающие интенсивную коррозию металлических несущих конструкций. </a:t>
            </a:r>
            <a:endParaRPr lang="ru-RU" altLang="ru-RU" sz="2400" dirty="0" smtClean="0"/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Наличие </a:t>
            </a:r>
            <a:r>
              <a:rPr lang="ru-RU" altLang="ru-RU" sz="2400" dirty="0" smtClean="0"/>
              <a:t>во влажной атмосфере промышленных газов и пыли приводит к прогрессирующей коррозии. В результате создания благоприятных условий для образования плесени воздействие влаги может многократно усилиться.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276872"/>
            <a:ext cx="8229600" cy="4285852"/>
          </a:xfrm>
        </p:spPr>
        <p:txBody>
          <a:bodyPr/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ru-RU" altLang="ru-RU" sz="2400" b="1" i="1" dirty="0" smtClean="0">
                <a:solidFill>
                  <a:srgbClr val="C00000"/>
                </a:solidFill>
              </a:rPr>
              <a:t>Защита аппаратуры от воздействия влажности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осуществляется соответствующими материалами, покрытиями, применением усиленной вентиляции сухим воздухом, поддерживанием внутри изделий более высокой температуры, чем температура окружающей среды, использованием поглотителей влаги, разработкой герметичной аппаратуры.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59"/>
            <a:ext cx="8229600" cy="5255865"/>
          </a:xfrm>
        </p:spPr>
        <p:txBody>
          <a:bodyPr>
            <a:normAutofit lnSpcReduction="10000"/>
          </a:bodyPr>
          <a:lstStyle/>
          <a:p>
            <a:pPr algn="just" eaLnBrk="1" hangingPunct="1">
              <a:defRPr/>
            </a:pPr>
            <a:r>
              <a:rPr lang="ru-RU" altLang="ru-RU" sz="2400" b="1" i="1" dirty="0" smtClean="0">
                <a:solidFill>
                  <a:srgbClr val="C00000"/>
                </a:solidFill>
              </a:rPr>
              <a:t>Металлические покрытия</a:t>
            </a:r>
            <a:r>
              <a:rPr lang="ru-RU" altLang="ru-RU" sz="2400" dirty="0" smtClean="0"/>
              <a:t> образуют с основным материалом детали контактную пару. В зависимости от полярности потенциала различают покрытия анодные и катодные.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 коррозии может разрушаться </a:t>
            </a:r>
            <a:r>
              <a:rPr lang="ru-RU" altLang="ru-RU" sz="2400" dirty="0" smtClean="0"/>
              <a:t>как основной металл детали, так и покрытие.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Разрушение происходит из-за наличия пор </a:t>
            </a:r>
            <a:r>
              <a:rPr lang="ru-RU" altLang="ru-RU" sz="2400" dirty="0" smtClean="0"/>
              <a:t>в покрытиях, повреждений в виде сколов, царапин, трещин, возникающих в процессе эксплуатации, и будут тем интенсивнее, чем больше разница электрохимических потенциалов между основным металлом и покрытием.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 анодном покрытии вследствие </a:t>
            </a:r>
            <a:r>
              <a:rPr lang="ru-RU" altLang="ru-RU" sz="2400" dirty="0" smtClean="0"/>
              <a:t>коррозии разрушается само покрытие, при катодном – основной металл.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00808"/>
            <a:ext cx="8229600" cy="4646016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В качестве </a:t>
            </a:r>
            <a:r>
              <a:rPr lang="ru-RU" altLang="ru-RU" sz="2400" dirty="0" smtClean="0">
                <a:solidFill>
                  <a:srgbClr val="C00000"/>
                </a:solidFill>
              </a:rPr>
              <a:t>материалов покрытий </a:t>
            </a:r>
            <a:r>
              <a:rPr lang="ru-RU" altLang="ru-RU" sz="2400" dirty="0" smtClean="0"/>
              <a:t>наибольшее распространение получили </a:t>
            </a:r>
            <a:r>
              <a:rPr lang="ru-RU" altLang="ru-RU" sz="2400" u="sng" dirty="0" smtClean="0"/>
              <a:t>никель, медь, цинк, кадмий, олово и серебро</a:t>
            </a:r>
            <a:r>
              <a:rPr lang="ru-RU" altLang="ru-RU" sz="2400" dirty="0" smtClean="0"/>
              <a:t>.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Толщина покрытия </a:t>
            </a:r>
            <a:r>
              <a:rPr lang="ru-RU" altLang="ru-RU" sz="2400" dirty="0" smtClean="0"/>
              <a:t>выбирается в зависимости от материала и способа нанесения покрытия.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Для улучшения механических и защитных свойств покрытий рекомендуются к применению </a:t>
            </a:r>
            <a:r>
              <a:rPr lang="ru-RU" altLang="ru-RU" sz="2400" dirty="0" smtClean="0">
                <a:solidFill>
                  <a:srgbClr val="C00000"/>
                </a:solidFill>
              </a:rPr>
              <a:t>многослойные покрытия </a:t>
            </a:r>
            <a:r>
              <a:rPr lang="ru-RU" altLang="ru-RU" sz="2400" dirty="0" smtClean="0"/>
              <a:t>из разнородных материалов. 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Толщина покрытия </a:t>
            </a:r>
            <a:r>
              <a:rPr lang="ru-RU" altLang="ru-RU" sz="2400" dirty="0" smtClean="0"/>
              <a:t>обычно равна 1-15 мкм.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340768"/>
            <a:ext cx="8229600" cy="5256584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b="1" i="1" dirty="0" smtClean="0">
                <a:solidFill>
                  <a:srgbClr val="C00000"/>
                </a:solidFill>
              </a:rPr>
              <a:t>Оксидирование</a:t>
            </a:r>
            <a:r>
              <a:rPr lang="ru-RU" altLang="ru-RU" sz="2400" dirty="0" smtClean="0"/>
              <a:t> - получение окисной пленки на стали, алюминии и его сплавах. Покрытие имеет хороший внешний вид, антикоррозионные свойства, но оно микропористое и непрочное. </a:t>
            </a:r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b="1" i="1" dirty="0" smtClean="0">
                <a:solidFill>
                  <a:srgbClr val="C00000"/>
                </a:solidFill>
              </a:rPr>
              <a:t>Анодирование</a:t>
            </a:r>
            <a:r>
              <a:rPr lang="ru-RU" altLang="ru-RU" sz="2400" dirty="0" smtClean="0"/>
              <a:t> - декоративное покрытие алюминия и его сплавов электрохимическим способом. Защитная пленка химически устойчива, обладает высокими электроизоляционными свойствами, надежно защищает от коррозии.</a:t>
            </a:r>
            <a:endParaRPr lang="ru-RU" altLang="ru-RU" sz="2400" i="1" dirty="0" smtClean="0"/>
          </a:p>
          <a:p>
            <a:pPr algn="just" eaLnBrk="1" hangingPunct="1">
              <a:lnSpc>
                <a:spcPct val="110000"/>
              </a:lnSpc>
              <a:defRPr/>
            </a:pPr>
            <a:r>
              <a:rPr lang="ru-RU" altLang="ru-RU" sz="2400" b="1" i="1" dirty="0" err="1" smtClean="0">
                <a:solidFill>
                  <a:srgbClr val="C00000"/>
                </a:solidFill>
              </a:rPr>
              <a:t>Фосфатирование</a:t>
            </a:r>
            <a:r>
              <a:rPr lang="ru-RU" altLang="ru-RU" sz="2400" dirty="0" smtClean="0"/>
              <a:t> - процесс образования на стали защитной пленки с высокими антикоррозионными и электроизоляционными свойствами, хорошей адгезией. Получаемое покрытие пористо и недостаточно прочно.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5"/>
            <a:ext cx="8229600" cy="4718149"/>
          </a:xfrm>
        </p:spPr>
        <p:txBody>
          <a:bodyPr/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ru-RU" altLang="ru-RU" sz="2400" b="1" i="1" dirty="0" smtClean="0">
                <a:solidFill>
                  <a:srgbClr val="C00000"/>
                </a:solidFill>
              </a:rPr>
              <a:t>Лакокрасочные покрытия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/>
              <a:t>защищают детали от коррозии. Как недостаток следует отметить низкую механическую прочность и термостойкость. 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ru-RU" altLang="ru-RU" sz="2400" dirty="0" smtClean="0"/>
              <a:t>Этот вид покрытия применяется для окрашивания каркасов, кожухов, лицевых панелей приборов и т. п. 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ru-RU" altLang="ru-RU" sz="2400" dirty="0" smtClean="0"/>
              <a:t>Качественный внешний вид изделия обеспечивается многослойным окрашиванием. 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ru-RU" altLang="ru-RU" sz="2400" dirty="0" smtClean="0"/>
              <a:t>Толщина лакокрасочного покрытия колеблется от 20 до 200 мкм.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844675"/>
            <a:ext cx="8229600" cy="3529013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Различают следующие виды лаковых покрытий для защиты от соответствующих видов внешнего воздействия: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Водостойкие</a:t>
            </a:r>
            <a:r>
              <a:rPr lang="ru-RU" altLang="ru-RU" sz="2400" dirty="0" smtClean="0"/>
              <a:t> - морская, пресная вода и ее пары.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Специальные</a:t>
            </a:r>
            <a:r>
              <a:rPr lang="ru-RU" altLang="ru-RU" sz="2400" dirty="0" smtClean="0"/>
              <a:t> - облучение, глубокий холод, открытое пламя, биологи­ческое воздействие и пр.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989138"/>
            <a:ext cx="8229600" cy="36290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dirty="0" err="1" smtClean="0">
                <a:solidFill>
                  <a:srgbClr val="C00000"/>
                </a:solidFill>
              </a:rPr>
              <a:t>Маслобензостойкие</a:t>
            </a:r>
            <a:r>
              <a:rPr lang="ru-RU" altLang="ru-RU" sz="2400" dirty="0" smtClean="0">
                <a:solidFill>
                  <a:schemeClr val="folHlink"/>
                </a:solidFill>
              </a:rPr>
              <a:t> </a:t>
            </a:r>
            <a:r>
              <a:rPr lang="ru-RU" altLang="ru-RU" sz="2400" dirty="0" smtClean="0"/>
              <a:t>– минеральные масла и смазки, бензин, керосин. </a:t>
            </a:r>
          </a:p>
          <a:p>
            <a:pPr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Химически стойкие </a:t>
            </a:r>
            <a:r>
              <a:rPr lang="ru-RU" altLang="ru-RU" sz="2400" dirty="0" smtClean="0"/>
              <a:t>– различные химические реагенты, агрессивные газы, па­ры и жидкости растворы кислот и солей.</a:t>
            </a:r>
          </a:p>
          <a:p>
            <a:pPr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Термостойкие</a:t>
            </a:r>
            <a:r>
              <a:rPr lang="ru-RU" altLang="ru-RU" sz="2400" dirty="0" smtClean="0"/>
              <a:t> - температура выше +60 °С.</a:t>
            </a:r>
          </a:p>
          <a:p>
            <a:pPr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Электроизоляционные</a:t>
            </a:r>
            <a:r>
              <a:rPr lang="ru-RU" altLang="ru-RU" sz="2400" dirty="0" smtClean="0"/>
              <a:t> - электрический ток, коронные и поверхностные разряды.</a:t>
            </a:r>
          </a:p>
          <a:p>
            <a:pPr eaLnBrk="1" hangingPunct="1">
              <a:defRPr/>
            </a:pPr>
            <a:endParaRPr lang="ru-RU" sz="24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0" y="260648"/>
            <a:ext cx="5256584" cy="113982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altLang="ru-RU" sz="2800" b="1" dirty="0" smtClean="0"/>
              <a:t>ЗАЩИТА ОТ ВОЗДЕЙСТВИЯ ПЫЛИ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916831"/>
            <a:ext cx="8229600" cy="3744193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Пыль</a:t>
            </a:r>
            <a:r>
              <a:rPr lang="ru-RU" altLang="ru-RU" sz="2400" dirty="0" smtClean="0"/>
              <a:t> - смесь твердых частиц малой массы, находящаяся в воздухе во взвешенном состоянии. </a:t>
            </a:r>
            <a:endParaRPr lang="en-US" altLang="ru-RU" sz="2400"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lang="ru-RU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Различают пыль </a:t>
            </a:r>
            <a:r>
              <a:rPr lang="ru-RU" altLang="ru-RU" sz="2400" dirty="0" smtClean="0">
                <a:solidFill>
                  <a:srgbClr val="C00000"/>
                </a:solidFill>
              </a:rPr>
              <a:t>естественную или природную</a:t>
            </a:r>
            <a:r>
              <a:rPr lang="ru-RU" altLang="ru-RU" sz="2400" dirty="0" smtClean="0"/>
              <a:t>, всегда присутствующую в воздухе, и техническую, которая является следствием износа оборудования, обработки материалов, сжигания топлива и пр.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При относительной влажности воздуха выше 75 % и нормальной температуре наблюдается рост числа частиц пыли, их коагуляция, увеличивается вероятность притяжения пыли к неподвижным поверхностям.</a:t>
            </a:r>
            <a:endParaRPr lang="en-US" altLang="ru-RU" sz="2400" dirty="0" smtClean="0"/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altLang="ru-RU" sz="2400" dirty="0" smtClean="0"/>
              <a:t>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altLang="ru-RU" sz="2400" dirty="0" smtClean="0"/>
              <a:t>При низкой влажности частицы пыли электрически заряжаются, неметаллические - положительно, металлические - отрицательно. Заряд частиц чаще всего возникает из-за трения.</a:t>
            </a:r>
          </a:p>
          <a:p>
            <a:pPr eaLnBrk="1" hangingPunct="1">
              <a:defRPr/>
            </a:pPr>
            <a:endParaRPr lang="ru-RU" sz="24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525631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Пыль </a:t>
            </a:r>
            <a:r>
              <a:rPr lang="ru-RU" altLang="ru-RU" sz="2400" dirty="0" smtClean="0">
                <a:solidFill>
                  <a:srgbClr val="C00000"/>
                </a:solidFill>
              </a:rPr>
              <a:t>снижает сопротивление изоляции</a:t>
            </a:r>
            <a:r>
              <a:rPr lang="ru-RU" altLang="ru-RU" sz="2400" dirty="0" smtClean="0"/>
              <a:t>, особенно в условиях повышенной влажности, приводит к появлению токов утечек между выводами, что очень опасно для микросхем.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Диэлектрическая проницаемость пыли выше диэлектрической проницаемости воздуха, что </a:t>
            </a:r>
            <a:r>
              <a:rPr lang="ru-RU" altLang="ru-RU" sz="2400" dirty="0" smtClean="0">
                <a:solidFill>
                  <a:srgbClr val="C00000"/>
                </a:solidFill>
              </a:rPr>
              <a:t>определяет завышение емкости </a:t>
            </a:r>
            <a:r>
              <a:rPr lang="ru-RU" altLang="ru-RU" sz="2400" dirty="0" smtClean="0"/>
              <a:t>между выводами компонентов и, как следствие, </a:t>
            </a:r>
            <a:r>
              <a:rPr lang="ru-RU" altLang="ru-RU" sz="2400" dirty="0" smtClean="0">
                <a:solidFill>
                  <a:srgbClr val="C00000"/>
                </a:solidFill>
              </a:rPr>
              <a:t>увеличение емкостных помех</a:t>
            </a:r>
            <a:r>
              <a:rPr lang="ru-RU" altLang="ru-RU" sz="2400" dirty="0" smtClean="0"/>
              <a:t>.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altLang="ru-RU" sz="2400" dirty="0" smtClean="0"/>
              <a:t>Оседающая </a:t>
            </a:r>
            <a:r>
              <a:rPr lang="ru-RU" altLang="ru-RU" sz="2400" dirty="0" smtClean="0">
                <a:solidFill>
                  <a:srgbClr val="C00000"/>
                </a:solidFill>
              </a:rPr>
              <a:t>пыль снижает эффективность охлаждения изделия</a:t>
            </a:r>
            <a:r>
              <a:rPr lang="ru-RU" altLang="ru-RU" sz="2400" dirty="0" smtClean="0"/>
              <a:t>, образует на поверхностях печатных плат, не защищенных лаковым покрытием, токопроводящие перемычки между проводниками.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29600" cy="4968552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Пыленепроницаемость </a:t>
            </a:r>
            <a:r>
              <a:rPr lang="ru-RU" altLang="ru-RU" sz="2400" dirty="0" smtClean="0">
                <a:solidFill>
                  <a:srgbClr val="C00000"/>
                </a:solidFill>
              </a:rPr>
              <a:t>РЭУ </a:t>
            </a:r>
            <a:r>
              <a:rPr lang="ru-RU" altLang="ru-RU" sz="2400" dirty="0" smtClean="0"/>
              <a:t>или отдельных ее устройств может быть достигнута установкой их в герметичные корпуса. Однако при этом возрастает стоимость РЭА и ухудшается температурный режим рабо­ты. 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Если корпус </a:t>
            </a:r>
            <a:r>
              <a:rPr lang="ru-RU" altLang="ru-RU" sz="2400" dirty="0" smtClean="0">
                <a:solidFill>
                  <a:srgbClr val="C00000"/>
                </a:solidFill>
              </a:rPr>
              <a:t>РЭУ </a:t>
            </a:r>
            <a:r>
              <a:rPr lang="ru-RU" altLang="ru-RU" sz="2400" dirty="0" smtClean="0">
                <a:solidFill>
                  <a:srgbClr val="C00000"/>
                </a:solidFill>
              </a:rPr>
              <a:t>выполнен с перфорациями</a:t>
            </a:r>
            <a:r>
              <a:rPr lang="ru-RU" altLang="ru-RU" sz="2400" dirty="0" smtClean="0"/>
              <a:t>, пыль вместе с воздухом проникнет внутрь РЭА естественным путем либо вместе с воздушными пото­ками от вентиляторов. 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Уменьшить</a:t>
            </a:r>
            <a:r>
              <a:rPr lang="ru-RU" altLang="ru-RU" sz="2400" dirty="0" smtClean="0"/>
              <a:t> попадание пыли внутрь </a:t>
            </a:r>
            <a:r>
              <a:rPr lang="ru-RU" altLang="ru-RU" sz="2400" dirty="0" smtClean="0"/>
              <a:t>РЭУ </a:t>
            </a:r>
            <a:r>
              <a:rPr lang="ru-RU" altLang="ru-RU" sz="2400" dirty="0" smtClean="0"/>
              <a:t>воз­можно установкой на вентиляционные отверстия </a:t>
            </a:r>
            <a:r>
              <a:rPr lang="ru-RU" altLang="ru-RU" sz="2400" dirty="0" err="1" smtClean="0"/>
              <a:t>мелкоячеечных</a:t>
            </a:r>
            <a:r>
              <a:rPr lang="ru-RU" altLang="ru-RU" sz="2400" dirty="0" smtClean="0"/>
              <a:t> сеток и </a:t>
            </a:r>
            <a:r>
              <a:rPr lang="ru-RU" altLang="ru-RU" sz="2400" dirty="0" err="1" smtClean="0"/>
              <a:t>противопыльных</a:t>
            </a:r>
            <a:r>
              <a:rPr lang="ru-RU" altLang="ru-RU" sz="2400" dirty="0" smtClean="0"/>
              <a:t> фильтров.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771800" y="692696"/>
            <a:ext cx="4896544" cy="8527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800" b="1" dirty="0" smtClean="0"/>
              <a:t>ГЕРМЕТИЗАЦИЯ АППАРАТУРЫ</a:t>
            </a:r>
            <a:r>
              <a:rPr lang="ru-RU" altLang="ru-RU" sz="2800" dirty="0" smtClean="0"/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0848"/>
            <a:ext cx="8507413" cy="460824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Герметизация РЭА  является надежным средством защиты </a:t>
            </a:r>
            <a:r>
              <a:rPr lang="ru-RU" altLang="ru-RU" sz="2400" dirty="0" smtClean="0"/>
              <a:t>от воздействия от пыли, влажности и вредных веществ окружающей среды. </a:t>
            </a:r>
          </a:p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rgbClr val="C00000"/>
                </a:solidFill>
              </a:rPr>
              <a:t>Модули конструкции первого уровня </a:t>
            </a:r>
            <a:r>
              <a:rPr lang="ru-RU" altLang="ru-RU" sz="2400" dirty="0" smtClean="0"/>
              <a:t>защищают покрытием лаком, заливкой эпоксидной смолой, пропиткой, особенно моточных изделий, </a:t>
            </a:r>
            <a:r>
              <a:rPr lang="ru-RU" altLang="ru-RU" sz="2400" dirty="0" err="1" smtClean="0"/>
              <a:t>опрессовкой</a:t>
            </a:r>
            <a:r>
              <a:rPr lang="ru-RU" altLang="ru-RU" sz="2400" dirty="0" smtClean="0"/>
              <a:t> герметизирующими компаундами на основе органических (смол, битумов) или неорганических (</a:t>
            </a:r>
            <a:r>
              <a:rPr lang="ru-RU" altLang="ru-RU" sz="2400" dirty="0" err="1" smtClean="0"/>
              <a:t>алюмофосфатов</a:t>
            </a:r>
            <a:r>
              <a:rPr lang="ru-RU" altLang="ru-RU" sz="2400" dirty="0" smtClean="0"/>
              <a:t>, </a:t>
            </a:r>
            <a:r>
              <a:rPr lang="ru-RU" altLang="ru-RU" sz="2400" dirty="0" err="1" smtClean="0"/>
              <a:t>металлометафосфатов</a:t>
            </a:r>
            <a:r>
              <a:rPr lang="ru-RU" altLang="ru-RU" sz="2400" dirty="0" smtClean="0"/>
              <a:t>) веществ.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44824"/>
            <a:ext cx="8229600" cy="467980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Герметизация компаундами улучшает </a:t>
            </a:r>
            <a:r>
              <a:rPr lang="ru-RU" altLang="ru-RU" sz="2400" dirty="0" smtClean="0"/>
              <a:t>электроизоляционные и механические характеристики модуля. </a:t>
            </a:r>
            <a:endParaRPr lang="en-US" altLang="ru-RU" sz="2400" dirty="0" smtClean="0">
              <a:solidFill>
                <a:schemeClr val="folHlink"/>
              </a:solidFill>
            </a:endParaRP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Полная герметизация </a:t>
            </a:r>
            <a:r>
              <a:rPr lang="ru-RU" altLang="ru-RU" sz="2400" dirty="0" smtClean="0"/>
              <a:t>путем помещения изделия в герметичный кожух является самым эффективным способом защиты, но и дорогим.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При этом возникает необходимость в разработке специальных корпусов, способов герметизации внешних электрических соединителей, элементов управления и индикации.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36588" y="2060848"/>
            <a:ext cx="8039868" cy="443044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/>
              <a:t>Стенки герметизируемых изделий должны противостоять значительным усилиям из-за разницы давлений внутри и снаружи изделия. </a:t>
            </a:r>
          </a:p>
          <a:p>
            <a:pPr algn="just" eaLnBrk="1" hangingPunct="1">
              <a:defRPr/>
            </a:pPr>
            <a:r>
              <a:rPr lang="ru-RU" altLang="ru-RU" sz="2400" dirty="0" smtClean="0"/>
              <a:t>В результате увеличения жесткости конструкции возрастает ее масса и размеры. </a:t>
            </a:r>
            <a:endParaRPr lang="en-US" altLang="ru-RU" sz="2400" dirty="0" smtClean="0"/>
          </a:p>
          <a:p>
            <a:pPr algn="just" eaLnBrk="1" hangingPunct="1">
              <a:defRPr/>
            </a:pPr>
            <a:r>
              <a:rPr lang="ru-RU" altLang="ru-RU" sz="2400" dirty="0" smtClean="0"/>
              <a:t>Существует большое разнообразие способов герметизации. Широко </a:t>
            </a:r>
            <a:r>
              <a:rPr lang="ru-RU" altLang="ru-RU" sz="2400" dirty="0" smtClean="0">
                <a:solidFill>
                  <a:srgbClr val="C00000"/>
                </a:solidFill>
              </a:rPr>
              <a:t>применяются упругие уплотнительные прокладки</a:t>
            </a:r>
            <a:r>
              <a:rPr lang="ru-RU" altLang="ru-RU" sz="2400" dirty="0" smtClean="0"/>
              <a:t> для всех элементов конструкции по периметру изделия. </a:t>
            </a:r>
          </a:p>
          <a:p>
            <a:pPr eaLnBrk="1" hangingPunct="1">
              <a:lnSpc>
                <a:spcPct val="130000"/>
              </a:lnSpc>
              <a:defRPr/>
            </a:pPr>
            <a:endParaRPr lang="ru-RU" altLang="ru-RU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16832"/>
            <a:ext cx="8435975" cy="4536356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При жестких требованиях </a:t>
            </a:r>
            <a:r>
              <a:rPr lang="ru-RU" altLang="ru-RU" sz="2400" dirty="0" smtClean="0"/>
              <a:t>к герметичности корпуса изделия </a:t>
            </a:r>
            <a:r>
              <a:rPr lang="ru-RU" altLang="ru-RU" sz="2400" dirty="0" smtClean="0">
                <a:solidFill>
                  <a:srgbClr val="C00000"/>
                </a:solidFill>
              </a:rPr>
              <a:t>герметизацию выполняют сваркой или пайкой </a:t>
            </a:r>
            <a:r>
              <a:rPr lang="ru-RU" altLang="ru-RU" sz="2400" dirty="0" smtClean="0"/>
              <a:t>по всему периметру корпуса. Конструкция корпуса изделия должна допускать неоднократное выполнение операций разгерметизации/герметизации.</a:t>
            </a:r>
            <a:endParaRPr lang="en-US" altLang="ru-RU" sz="2400" dirty="0" smtClean="0">
              <a:solidFill>
                <a:schemeClr val="folHlink"/>
              </a:solidFill>
            </a:endParaRP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Элементы управления и индикации </a:t>
            </a:r>
            <a:r>
              <a:rPr lang="ru-RU" altLang="ru-RU" sz="2400" dirty="0" smtClean="0"/>
              <a:t>герметизируются резиновыми чехлами, мембранами, электрические соединители - установкой на прокладки, заливкой компаундами.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Выбор способа герметизации </a:t>
            </a:r>
            <a:r>
              <a:rPr lang="ru-RU" altLang="ru-RU" sz="2400" dirty="0" smtClean="0"/>
              <a:t>определяется условиями эксплуатации, применяемыми материалами и покрытиями, требованиями к электрическому монтажу. </a:t>
            </a:r>
          </a:p>
          <a:p>
            <a:pPr algn="just" eaLnBrk="1" hangingPunct="1">
              <a:defRPr/>
            </a:pPr>
            <a:r>
              <a:rPr lang="ru-RU" altLang="ru-RU" sz="2400" dirty="0" smtClean="0">
                <a:solidFill>
                  <a:srgbClr val="C00000"/>
                </a:solidFill>
              </a:rPr>
              <a:t>Окончательное решение </a:t>
            </a:r>
            <a:r>
              <a:rPr lang="ru-RU" altLang="ru-RU" sz="2400" dirty="0" smtClean="0"/>
              <a:t>о выборе способа герметизации принимается после проведения натурных испытаний РЭА в камерах влажности.</a:t>
            </a:r>
          </a:p>
          <a:p>
            <a:pPr eaLnBrk="1" hangingPunct="1">
              <a:defRPr/>
            </a:pPr>
            <a:endParaRPr lang="ru-RU" sz="24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65b1b13215d173365835f934861248b3d224b6"/>
  <p:tag name="ISPRING_SCORM_RATE_SLIDES" val="1"/>
  <p:tag name="ISPRING_SCORM_RATE_QUIZZES" val="0"/>
  <p:tag name="ISPRING_SCORM_PASSING_SCORE" val="100.0000000000"/>
  <p:tag name="GENSWF_OUTPUT_FILE_NAME" val="07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712</TotalTime>
  <Words>1888</Words>
  <Application>Microsoft Office PowerPoint</Application>
  <PresentationFormat>Экран (4:3)</PresentationFormat>
  <Paragraphs>174</Paragraphs>
  <Slides>34</Slides>
  <Notes>34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Презентация PowerPoint</vt:lpstr>
      <vt:lpstr>Презентация PowerPoint</vt:lpstr>
      <vt:lpstr>ЛИТЕРАТУРА</vt:lpstr>
      <vt:lpstr>1. Влияние климатических факторов на конструкцию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Защитные покрытия </vt:lpstr>
      <vt:lpstr>Презентация PowerPoint</vt:lpstr>
      <vt:lpstr>Презентация PowerPoint</vt:lpstr>
      <vt:lpstr>3. Герметизация элементов, узлов, устройств или всего прибора </vt:lpstr>
      <vt:lpstr>Презентация PowerPoint</vt:lpstr>
      <vt:lpstr>Презентация PowerPoint</vt:lpstr>
      <vt:lpstr>Презентация PowerPoint</vt:lpstr>
      <vt:lpstr>ЗАЩИТА АППАРАТУРЫ ОТ ВОЗДЕЙСТВИЯ ВЛАЖНОСТИ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ЗАЩИТА ОТ ВОЗДЕЙСТВИЯ ПЫЛИ </vt:lpstr>
      <vt:lpstr>Презентация PowerPoint</vt:lpstr>
      <vt:lpstr>Презентация PowerPoint</vt:lpstr>
      <vt:lpstr>Презентация PowerPoint</vt:lpstr>
      <vt:lpstr>ГЕРМЕТИЗАЦИЯ АППАРАТУРЫ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АППАРАТУРЫ ОТ ВЛИЯНИЯ  КЛИМАТИЧЕСКИХ ФАКТОРОВ ЭКСПЛУАТАЦИИ</dc:title>
  <dc:creator>kc</dc:creator>
  <cp:lastModifiedBy>Belous</cp:lastModifiedBy>
  <cp:revision>44</cp:revision>
  <dcterms:created xsi:type="dcterms:W3CDTF">2013-10-07T04:35:48Z</dcterms:created>
  <dcterms:modified xsi:type="dcterms:W3CDTF">2014-05-08T13:44:23Z</dcterms:modified>
</cp:coreProperties>
</file>