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72" r:id="rId1"/>
  </p:sldMasterIdLst>
  <p:notesMasterIdLst>
    <p:notesMasterId r:id="rId48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275" r:id="rId47"/>
  </p:sldIdLst>
  <p:sldSz cx="9144000" cy="6858000" type="screen4x3"/>
  <p:notesSz cx="6858000" cy="9144000"/>
  <p:custDataLst>
    <p:tags r:id="rId49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103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593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3/27/2017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886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СПЕЦИАЛЬНЫЕ ЭКОНОМИЧЕСКИЕ ЗОНЫ В МИРОВОЙ ЭКОНОМИКЕ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38600" y="5257800"/>
            <a:ext cx="495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канд.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экон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610600" cy="44196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6600" b="1" dirty="0" smtClean="0">
                <a:solidFill>
                  <a:schemeClr val="tx1"/>
                </a:solidFill>
              </a:rPr>
              <a:t>Особые экономические зоны </a:t>
            </a:r>
            <a:br>
              <a:rPr lang="ru-RU" sz="6600" b="1" dirty="0" smtClean="0">
                <a:solidFill>
                  <a:schemeClr val="tx1"/>
                </a:solidFill>
              </a:rPr>
            </a:br>
            <a:r>
              <a:rPr lang="ru-RU" sz="6600" b="1" dirty="0" smtClean="0">
                <a:solidFill>
                  <a:schemeClr val="tx1"/>
                </a:solidFill>
              </a:rPr>
              <a:t>в Российской Федерации</a:t>
            </a:r>
            <a:endParaRPr lang="ru-RU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648200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20000"/>
              </a:lnSpc>
              <a:buClrTx/>
              <a:buNone/>
            </a:pPr>
            <a:r>
              <a:rPr lang="ru-RU" sz="4800" dirty="0" smtClean="0">
                <a:latin typeface="+mj-lt"/>
                <a:cs typeface="Times New Roman" pitchFamily="18" charset="0"/>
              </a:rPr>
              <a:t>1. З</a:t>
            </a:r>
            <a:r>
              <a:rPr lang="ru-RU" sz="4800" dirty="0" smtClean="0">
                <a:latin typeface="+mj-lt"/>
              </a:rPr>
              <a:t>оны внешней торговли </a:t>
            </a:r>
          </a:p>
          <a:p>
            <a:pPr marL="742950" indent="-742950">
              <a:lnSpc>
                <a:spcPct val="120000"/>
              </a:lnSpc>
              <a:buClrTx/>
              <a:buNone/>
            </a:pPr>
            <a:r>
              <a:rPr lang="ru-RU" sz="4800" dirty="0" smtClean="0">
                <a:latin typeface="+mj-lt"/>
              </a:rPr>
              <a:t>2. Предпринимательские зоны </a:t>
            </a:r>
          </a:p>
          <a:p>
            <a:pPr marL="742950" indent="-742950">
              <a:lnSpc>
                <a:spcPct val="120000"/>
              </a:lnSpc>
              <a:buClrTx/>
              <a:buNone/>
            </a:pPr>
            <a:r>
              <a:rPr lang="ru-RU" sz="4800" dirty="0" smtClean="0">
                <a:latin typeface="+mj-lt"/>
              </a:rPr>
              <a:t>3. Технологические парки</a:t>
            </a:r>
            <a:endParaRPr lang="ru-RU" sz="4800" dirty="0" smtClean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Отношения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особых экономических зон в Российской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регулируются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Соглашением по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свободных (специальных, особых) экономических зон на таможенной территории Таможенного союза и таможенной процедуры свободной таможенной зоны от 18 июня 2010 года (далее - Соглашение о СЭЗ), иными актами таможенного законодательства Таможенного союза в рамках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ЕврАзЭС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(далее - Таможенный союз), законодательством Российской Федерации об особых экономических зонах и иным законодательством Российской Федерации</a:t>
            </a:r>
            <a:endParaRPr lang="ru-RU" sz="3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868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Законодательство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об особых экономических зонах состоит из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закона от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22.07.2005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116-ФЗ (ред. от 03.07.2016)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особых экономических зонах в Российской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 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принимаемых в соответствии с ним иных федеральных законов.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Отношения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особых экономических зон могут также регулироваться указами Президента Российской Федерации, постановлениями Правительства Российской Федерации и иными нормативными правовыми актами, принимаемыми в соответствии с законодательством Российской Федерации об особых экономических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зонах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763000" cy="60960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i="1" dirty="0" smtClean="0"/>
              <a:t>     </a:t>
            </a:r>
            <a:r>
              <a:rPr lang="ru-RU" sz="3200" b="1" i="1" u="sng" dirty="0" smtClean="0"/>
              <a:t>Особая </a:t>
            </a:r>
            <a:r>
              <a:rPr lang="ru-RU" sz="3200" b="1" i="1" u="sng" dirty="0"/>
              <a:t>экономическая зона </a:t>
            </a:r>
            <a:r>
              <a:rPr lang="ru-RU" sz="3200" dirty="0"/>
              <a:t>- часть территории Российской Федерации, которая определяется Правительством Российской Федерации и на которой действует особый режим осуществления предпринимательской деятельности, а также может применяться таможенная процедура свободной таможенной зоны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763000" cy="6096000"/>
          </a:xfrm>
        </p:spPr>
        <p:txBody>
          <a:bodyPr>
            <a:normAutofit fontScale="92500"/>
          </a:bodyPr>
          <a:lstStyle/>
          <a:p>
            <a:pPr marL="0">
              <a:buNone/>
            </a:pPr>
            <a:r>
              <a:rPr lang="ru-RU" sz="3200" b="1" i="1" dirty="0" smtClean="0"/>
              <a:t>     </a:t>
            </a:r>
            <a:r>
              <a:rPr lang="ru-RU" sz="3200" b="1" i="1" u="sng" dirty="0" smtClean="0"/>
              <a:t>Управляющая </a:t>
            </a:r>
            <a:r>
              <a:rPr lang="ru-RU" sz="3200" b="1" i="1" u="sng" dirty="0"/>
              <a:t>компания </a:t>
            </a:r>
            <a:r>
              <a:rPr lang="ru-RU" sz="3200" dirty="0"/>
              <a:t>- открытое акционерное общество, которое создано в целях реализации соглашений о создании особых экономических зон и сто процентов акций которого принадлежит Российской Федерации, или хозяйственное общество, которое создано с участием такого открытого акционерного общества в указанных целях, либо иное хозяйственное общество, которое заключило с уполномоченным Правительством Российской Федерации федеральным органом исполнительной власти соглашение об управлении особой экономической </a:t>
            </a:r>
            <a:r>
              <a:rPr lang="ru-RU" sz="3200" dirty="0" smtClean="0"/>
              <a:t>зоной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</a:t>
            </a:r>
            <a:r>
              <a:rPr lang="ru-RU" sz="3200" b="1" i="1" u="sng" dirty="0"/>
              <a:t>К</a:t>
            </a:r>
            <a:r>
              <a:rPr lang="ru-RU" sz="3200" b="1" i="1" u="sng" dirty="0" smtClean="0"/>
              <a:t>ластер</a:t>
            </a:r>
            <a:r>
              <a:rPr lang="ru-RU" sz="3200" dirty="0" smtClean="0"/>
              <a:t> </a:t>
            </a:r>
            <a:r>
              <a:rPr lang="ru-RU" sz="3200" dirty="0"/>
              <a:t>- совокупность особых экономических зон одного типа или нескольких типов, которая определяется Правительством Российской Федерации и управление которой осуществляется одной управляющей компанией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 Особые </a:t>
            </a:r>
            <a:r>
              <a:rPr lang="ru-RU" sz="3200" dirty="0"/>
              <a:t>экономические зоны создаются в целях развития обрабатывающих отраслей экономики, высокотехнологичных отраслей экономики, развития туризма, санаторно-курортной сферы, портовой и транспортной инфраструктур, разработки технологий и коммерциализации их результатов, производства новых видов продукции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763000" cy="640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/>
              <a:t>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Российской Федерации могут создаваться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экономические зоны следующих типов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промышленно-производственные особые экономические зоны;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технико-внедренческие особые экономические зоны;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туристско-рекреационные особые экономические зоны;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(п. 3 введен Федеральным законом от 03.06.2006 N 76-ФЗ)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портовые особые экономические зоны.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(п. 4 введен Федеральным законом от 30.10.2007 N 240-ФЗ)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указанных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особых экономических зон особые экономические зоны одного типа или нескольких типов могут быть объединены решением Правительства Российской Федерации в кластер.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(введено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 законом от 30.11.2011 N 365-ФЗ)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152400" y="710165"/>
            <a:ext cx="8839200" cy="566627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7935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ru-RU" altLang="ru-RU" sz="30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Промышленно-производственные</a:t>
            </a:r>
            <a:r>
              <a:rPr kumimoji="0" lang="ru-RU" altLang="ru-RU" sz="3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особые экономические зоны создаются на участках территории, площадь которых составляет не более чем сорок квадратных километров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ru-RU" altLang="ru-RU" sz="30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Технико-внедренческие</a:t>
            </a:r>
            <a:r>
              <a:rPr kumimoji="0" lang="ru-RU" altLang="ru-RU" sz="3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особые экономические зоны создаются на участках территории, общая площадь которых составляет не более чем четыре квадратных километра</a:t>
            </a:r>
            <a:endParaRPr kumimoji="0" lang="ru-RU" alt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ru-RU" altLang="ru-RU" sz="30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Туристско-рекреационные</a:t>
            </a:r>
            <a:r>
              <a:rPr kumimoji="0" lang="ru-RU" altLang="ru-RU" sz="3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особые экономические зоны и портовые особые экономические зоны создаются на одном или нескольких участках территории</a:t>
            </a:r>
            <a:endParaRPr kumimoji="0" lang="ru-RU" alt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52400" y="382488"/>
            <a:ext cx="8839200" cy="597404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7935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ru-RU" altLang="ru-RU" sz="20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Портовые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особые экономические зоны создаются на участках территории, прилегающих к морским портам, речным портам, открытым для международного сообщения и захода иностранных судов, к аэропортам, открытым для приема и отправки воздушных судов, выполняющих международные воздушные перевозки, и могут включать в себя части территорий и (или) акваторий морских портов, речных портов, территорий аэропортов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Портовые особые экономические зоны </a:t>
            </a:r>
            <a:r>
              <a:rPr kumimoji="0" lang="ru-RU" altLang="ru-RU" sz="20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могут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создаваться на земельных участках, предназначенных в установленном порядке для строительства, реконструкции и эксплуатации морского порта, речного порта, аэропорта. В границах портовых особых экономических зон могут располагаться объекты инфраструктуры морского порта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Портовые особые экономические зоны </a:t>
            </a:r>
            <a:r>
              <a:rPr kumimoji="0" lang="ru-RU" altLang="ru-RU" sz="20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могут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включать в себя имущественные комплексы, предназначенные для посадки пассажиров на суда, их высадки с судов и для иного обслуживания пассажиров.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Портовые особые экономические зоны создаются на участках территории, общая площадь которых составляет не более чем пятьдесят квадратных километров.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площади особых экономических зон осуществляется постановлением Правительства Российской Федерации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6019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Особая </a:t>
            </a:r>
            <a:r>
              <a:rPr lang="ru-RU" sz="3200" dirty="0"/>
              <a:t>экономическая зона может располагаться на территории одного муниципального образования или территориях нескольких муниципальных образований в пределах территории одного субъекта Российской Федерации или территорий нескольких субъектов Российской Федерации. Не допускается создание особой экономической зоны на территории муниципального образования, на которой создана зона территориального развития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610600" cy="6248400"/>
          </a:xfrm>
        </p:spPr>
        <p:txBody>
          <a:bodyPr>
            <a:normAutofit fontScale="92500" lnSpcReduction="10000"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000" dirty="0" smtClean="0"/>
              <a:t>     </a:t>
            </a:r>
            <a:r>
              <a:rPr lang="ru-RU" sz="3000" b="1" i="1" u="sng" dirty="0" smtClean="0"/>
              <a:t>В </a:t>
            </a:r>
            <a:r>
              <a:rPr lang="ru-RU" sz="3000" b="1" i="1" u="sng" dirty="0"/>
              <a:t>особой экономической </a:t>
            </a:r>
            <a:r>
              <a:rPr lang="ru-RU" sz="3000" b="1" i="1" u="sng" dirty="0" smtClean="0"/>
              <a:t>зоне не допускается:</a:t>
            </a:r>
          </a:p>
          <a:p>
            <a:pPr marL="0" indent="-4572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r>
              <a:rPr lang="ru-RU" sz="3000" dirty="0" smtClean="0"/>
              <a:t>размещение </a:t>
            </a:r>
            <a:r>
              <a:rPr lang="ru-RU" sz="3000" dirty="0"/>
              <a:t>объектов жилищного </a:t>
            </a:r>
            <a:r>
              <a:rPr lang="ru-RU" sz="3000" dirty="0" smtClean="0"/>
              <a:t>фонда </a:t>
            </a:r>
            <a:r>
              <a:rPr lang="ru-RU" sz="3000" dirty="0"/>
              <a:t>(за исключением туристско-рекреационной ОЭЗ</a:t>
            </a:r>
            <a:r>
              <a:rPr lang="ru-RU" sz="3000" dirty="0" smtClean="0"/>
              <a:t>);</a:t>
            </a:r>
          </a:p>
          <a:p>
            <a:pPr marL="0" indent="-4572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r>
              <a:rPr lang="ru-RU" sz="3000" dirty="0"/>
              <a:t>разработка месторождений полезных ископаемых, за исключением разработки месторождений минеральных вод и других природных лечебных ресурсов</a:t>
            </a:r>
            <a:r>
              <a:rPr lang="ru-RU" sz="3000" dirty="0" smtClean="0"/>
              <a:t>;</a:t>
            </a:r>
          </a:p>
          <a:p>
            <a:pPr marL="0" indent="-4572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r>
              <a:rPr lang="ru-RU" sz="3000" dirty="0"/>
              <a:t>производство и переработка подакцизных товаров (за исключением легковых автомобилей и мотоциклов</a:t>
            </a:r>
            <a:r>
              <a:rPr lang="ru-RU" sz="3000" dirty="0" smtClean="0"/>
              <a:t>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ClrTx/>
              <a:buNone/>
            </a:pPr>
            <a:r>
              <a:rPr lang="ru-RU" dirty="0" smtClean="0"/>
              <a:t>     Правительство </a:t>
            </a:r>
            <a:r>
              <a:rPr lang="ru-RU" dirty="0"/>
              <a:t>Российской Федерации может определять иные виды деятельности, осуществление которых не допускается в особой экономической </a:t>
            </a:r>
            <a:r>
              <a:rPr lang="ru-RU" dirty="0" smtClean="0"/>
              <a:t>зоне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endParaRPr lang="ru-RU" sz="3200" dirty="0" smtClean="0"/>
          </a:p>
          <a:p>
            <a:pPr marL="0">
              <a:lnSpc>
                <a:spcPct val="120000"/>
              </a:lnSpc>
              <a:buNone/>
            </a:pPr>
            <a:endParaRPr lang="ru-RU" sz="3200" dirty="0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39052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500" y="110103"/>
            <a:ext cx="88773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000" b="1" dirty="0" smtClean="0"/>
              <a:t>Условия </a:t>
            </a:r>
            <a:r>
              <a:rPr lang="ru-RU" sz="3000" b="1" dirty="0"/>
              <a:t>создания особых экономических </a:t>
            </a:r>
            <a:r>
              <a:rPr lang="ru-RU" sz="3000" b="1" dirty="0" smtClean="0"/>
              <a:t>зон</a:t>
            </a:r>
          </a:p>
          <a:p>
            <a:r>
              <a:rPr lang="ru-RU" sz="2800" dirty="0" smtClean="0"/>
              <a:t>     Особые </a:t>
            </a:r>
            <a:r>
              <a:rPr lang="ru-RU" sz="2800" dirty="0"/>
              <a:t>экономические зоны могут создаваться на земельных участках, находящихся </a:t>
            </a:r>
            <a:r>
              <a:rPr lang="ru-RU" sz="2800" dirty="0" smtClean="0"/>
              <a:t>в государственной или </a:t>
            </a:r>
            <a:r>
              <a:rPr lang="ru-RU" sz="2800" dirty="0"/>
              <a:t>муниципальной собственности, в том числе предоставленных во владение и (или) в пользование гражданам или юридическим лицам, а также на земельных участках, находящихся в собственности граждан или юридических лиц. Указанные земельные участки должны принадлежать к категории земель промышленности, энергетики, транспорта, связи, радиовещания, телевидения, информатики, земель для обеспечения космической деятельности, земель обороны, безопасности или земель иного специального назначения либо земель населенных </a:t>
            </a:r>
            <a:r>
              <a:rPr lang="ru-RU" sz="2800" dirty="0" smtClean="0"/>
              <a:t>пунктов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172200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ru-RU" sz="2800" dirty="0" smtClean="0"/>
              <a:t>     Туристско-рекреационные </a:t>
            </a:r>
            <a:r>
              <a:rPr lang="ru-RU" sz="2800" dirty="0"/>
              <a:t>особые экономические зоны также могут создаваться на земельных участках, принадлежащих к категории земель особо охраняемых территорий и объектов или земель лесного фонда, земель сельскохозяйственного назначения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ru-RU" sz="2800" dirty="0" smtClean="0"/>
              <a:t>     Допускается </a:t>
            </a:r>
            <a:r>
              <a:rPr lang="ru-RU" sz="2800" dirty="0"/>
              <a:t>включать в границы особых экономических зон земельные участки, на которых расположены здания, сооружения, находящиеся в государственной или муниципальной собственности, в том числе предоставленные во владение и (или) в пользование гражданам или юридическим лицам, а также земельные участки, на которых расположены здания, сооружения, находящиеся в собственности граждан или юридических лиц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40671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685800"/>
            <a:ext cx="838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      </a:t>
            </a:r>
            <a:r>
              <a:rPr lang="ru-RU" sz="3200" dirty="0" smtClean="0"/>
              <a:t>Решение </a:t>
            </a:r>
            <a:r>
              <a:rPr lang="ru-RU" sz="3200" dirty="0"/>
              <a:t>о создании особой экономической зоны на территории субъекта Российской Федерации или территориях субъектов Российской Федерации и территории муниципального образования или территориях муниципальных образований принимается Правительством Российской Федерации и </a:t>
            </a:r>
            <a:r>
              <a:rPr lang="ru-RU" sz="3200" dirty="0" smtClean="0"/>
              <a:t>оформляется</a:t>
            </a:r>
            <a:r>
              <a:rPr lang="en-US" sz="3200" dirty="0" smtClean="0"/>
              <a:t> </a:t>
            </a:r>
            <a:r>
              <a:rPr lang="ru-RU" sz="3200" dirty="0" smtClean="0"/>
              <a:t>постановлением</a:t>
            </a:r>
            <a:r>
              <a:rPr lang="en-US" sz="3200" dirty="0"/>
              <a:t> </a:t>
            </a:r>
            <a:r>
              <a:rPr lang="ru-RU" sz="3200" dirty="0" smtClean="0"/>
              <a:t>Правительства </a:t>
            </a:r>
            <a:r>
              <a:rPr lang="ru-RU" sz="3200" dirty="0"/>
              <a:t>Российской Федерации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914400"/>
            <a:ext cx="8382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    Статус </a:t>
            </a:r>
            <a:r>
              <a:rPr lang="ru-RU" sz="3200" dirty="0" err="1" smtClean="0"/>
              <a:t>субзоны</a:t>
            </a:r>
            <a:r>
              <a:rPr lang="ru-RU" sz="3200" dirty="0" smtClean="0"/>
              <a:t> является вторичным по отношению к статусу зоны общего назначения, как правило, предоставляется уже существующим производствам. </a:t>
            </a:r>
            <a:r>
              <a:rPr lang="ru-RU" sz="3200" dirty="0" err="1" smtClean="0"/>
              <a:t>Субзоны</a:t>
            </a:r>
            <a:r>
              <a:rPr lang="ru-RU" sz="3200" dirty="0" smtClean="0"/>
              <a:t> технически являются частью зон общего назначения, но территориально могут быть значительно удалены от последних. Создание </a:t>
            </a:r>
            <a:r>
              <a:rPr lang="ru-RU" sz="3200" dirty="0" err="1" smtClean="0"/>
              <a:t>субзон</a:t>
            </a:r>
            <a:r>
              <a:rPr lang="ru-RU" sz="3200" dirty="0" smtClean="0"/>
              <a:t> преследует цели развития экспортного потенциала, налаживания импортозамещающих производств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В Америке свободные экономические зоны широко распространены. Этому способствуют, в первую очередь, различные льготы, предоставляемые действующим на их территории компаниям. Главные из этих льгот:</a:t>
            </a:r>
          </a:p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 Таможенные пошлины и внутренние налоги, если таковые должны взиматься, уплачиваются только тогда, когда товары перевозятся из зоны внешней торговли на территорию таможни и предназначаются для внутреннего потребления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6400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Товары, находящиеся в зоне не облагаются таможенными пошлинами и с них не взимаются акцизные сборы. Частная собственность компаний или отдельных лиц, находящаяся на территории зоны освобождается от федерального и местного налогов.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Товары, которые экспортируются из зон внешней торговли в третьи страны, не облагаются таможенными пошлинами, внутренними налогами и не подлежат квотированию.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 Экспортируемые товары, благодаря хорошо отлаженной системе охраны не требуют больших страховых затрат.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Таможенная процедура при экспорте товаров сведена к минимуму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534400" cy="6324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6. Товары, запрещенные для импорта в США, не ввозятся и на территорию зон. Исключение делается для товаров, предназначенных для последующего импорта в США, если они пройдут соответствующую переработку в зоне согласно требованиям американской таможенной службы.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7. Импорт товаров из зон внешней торговли на территорию США осуществляется в соответствии с процедурой, позволяющей импортеру уплачивать таможенную пошлину либо на товар, поступивший в зону, либо на иностранные компоненты, использованные в процессе его переработки. Тем самым импортеру предоставляется право выбирать меньшую пошлину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58674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С общих позиций можно утверждать, что создание свободных экономических зон будет способствовать активизации внешнеэкономических связей, экономическому и социальному развитию всей страны и ее отдельных регионов на основе </a:t>
            </a:r>
            <a:r>
              <a:rPr lang="ru-RU" sz="3200" dirty="0" err="1" smtClean="0"/>
              <a:t>задействования</a:t>
            </a:r>
            <a:r>
              <a:rPr lang="ru-RU" sz="3200" dirty="0" smtClean="0"/>
              <a:t> иностранных и местных инвестиций, технологий и управленческого опыта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4152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7912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 smtClean="0"/>
              <a:t>     Для многих предприятий важна также отсрочка уплаты импортных пошлин на период нахождения иностранных товаров в пределах зоны внешней торговли (до момента их выпуска на таможенную территорию США), а также невзимание пошлин в случае реэкспорта ранее ввезенных в зону иностранных товаров. Несмотря на существующий в большинстве зон запрет розничной торговли, компании розничной торговли располагают на этих территориях свои склады и выигрывают от отсрочки уплаты импортных пошлин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000" dirty="0" smtClean="0"/>
              <a:t>     Зоны внешней торговли, глубоко интегрированные в экономику страны, вносят заметный вклад в ее социально-экономическое развитие. Это осуществляется, прежде всего, через стимулирование национальных компаний с помощью льготного налогового режима производить в самих США различные виды готовой продукции, более конкурентоспособной, по сравнению с иностранной, продаваемой на американском рынке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Деятельность зон внешней торговли также благотворно влияет на инвестиционный климат в стране, противодействую тенденции сокращения рабочих мест и способствуя росту внешней торговли. Через зоны внешней торговли проходит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dirty="0" smtClean="0"/>
              <a:t>% импорта и около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1,5</a:t>
            </a:r>
            <a:r>
              <a:rPr lang="ru-RU" sz="3200" dirty="0" smtClean="0"/>
              <a:t>% экспорта страны</a:t>
            </a:r>
            <a:endParaRPr lang="ru-RU" sz="3200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2933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6400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     В последние годы в США прилагают большие усилия в направлении повышения эффективности зон внешней торговли и их ориентации на расширение экспорта и транзитной торговли США. С этой целью на федеральном уровне была разработана специальная программа, в соответствии с которой приняты меры по оказанию поддержки американским фирмам, действующим в зонах внешней торговли в тех отраслях, где существует жесткая конкуренция со стороны иностранных компаний. В числе таких мер - изменение практики и процедуры получения экспортных лицензий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86800" cy="5791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К группе предпринимательских экономических зон относятся те, что непосредственно не связаны с обслуживанием внешней торговли. В данном случае таможенные льготы отходят на второй план, а основную роль играют различные налоговые, финансовые и административные стимулы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228600"/>
            <a:ext cx="358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Предпринимательские зоны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Предпринимательские зоны возникли в США для оживления мелкого и среднего бизнеса в депрессивных районах путем предоставления предпринимателям большей свободы деятельности и значительных финансовых льгот. Эти зоны стали важными центрами регионального развития, основанного на трех "</a:t>
            </a:r>
            <a:r>
              <a:rPr lang="ru-RU" sz="3200" dirty="0" err="1" smtClean="0"/>
              <a:t>д</a:t>
            </a:r>
            <a:r>
              <a:rPr lang="ru-RU" sz="3200" dirty="0" smtClean="0"/>
              <a:t>": </a:t>
            </a:r>
            <a:r>
              <a:rPr lang="ru-RU" sz="3200" dirty="0" err="1" smtClean="0"/>
              <a:t>дерегламентация</a:t>
            </a:r>
            <a:r>
              <a:rPr lang="ru-RU" sz="3200" dirty="0" smtClean="0"/>
              <a:t>, </a:t>
            </a:r>
            <a:r>
              <a:rPr lang="ru-RU" sz="3200" dirty="0" err="1" smtClean="0"/>
              <a:t>дефискализация</a:t>
            </a:r>
            <a:r>
              <a:rPr lang="ru-RU" sz="3200" dirty="0" smtClean="0"/>
              <a:t> и </a:t>
            </a:r>
            <a:r>
              <a:rPr lang="ru-RU" sz="3200" dirty="0" err="1" smtClean="0"/>
              <a:t>дебюрократизация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7912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По юридическому статусу предпринимательские зоны в США подразделяются на </a:t>
            </a:r>
            <a:r>
              <a:rPr lang="ru-RU" sz="3200" b="1" i="1" dirty="0" smtClean="0"/>
              <a:t>федеральные, штатные и местные</a:t>
            </a:r>
            <a:r>
              <a:rPr lang="ru-RU" sz="3200" dirty="0" smtClean="0"/>
              <a:t>, и создаются решениями правительственных органов соответствующих уровней</a:t>
            </a:r>
          </a:p>
          <a:p>
            <a:pPr marL="0">
              <a:spcBef>
                <a:spcPts val="0"/>
              </a:spcBef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534400" cy="5791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 Предпринимательские зоны обычно расположены в экономически депрессивных районах крупных городов, имеющих наиболее высокий уровень безработицы. Они охватывают, как правило, районы площадью 2,5-5 кв. км, не имеют огороженных пределов и выделяются лишь статусом расположенных там компаний. В большинстве штатов предпринимательские зоны создаются на 10-20 лет, федеральные зоны - также на 20 лет, срок это может быть продлен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2484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В целях развития производства и увеличения занятости действующим на территории зон американским компаниям предоставляются различные льготы. На федеральном уровне - это пятипроцентная скидка на налоги, выплачиваемые при строительных и ремонтных работах, налоговые скидки предприятиям за каждого дополнительно принятого на работу, отмена налога на увеличение стоимости капитала. На уровне различных штатов - это пятидесятипроцентная скидка с налога на доходы предприятия (штат Коннектикут), стопроцентные скидки с налога на продажи оборудования (штат Луизиана) и строительных материалов (штат Канзас), на основной капитал (штат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Вирджиния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. Более 70% всех налоговых льгот получают предприниматели, которые создают в предпринимательской зоне новые рабочие места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61722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Помимо экономических стимулов на предпринимателей распространяется и ряд других льгот. В частности, упрощенная процедура ведения документации, снижение требований к стандартам по охране окружающей среды и нормам безопасности. Правительства некоторых штатов предоставляют зонам прямую поддержку, - в штате Коннектикут создан специальный фонд для финансирования деятельности предприятий, расположенных в зонах штата</a:t>
            </a:r>
            <a:endParaRPr lang="ru-RU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58674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000" dirty="0" smtClean="0"/>
              <a:t>     Федеральное правительство и власти штатов продолжают политику расширения организации предпринимательских зон и предоставления им новых льгот. Одна из причин такой политики состоит в том, что создание этих зон, не ложась тяжелым бременем на бюджеты всех уровней, способствует повышению деловой активности в депрессивных районах страны и уменьшению размеров безработицы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943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/>
              <a:t>     </a:t>
            </a:r>
            <a:r>
              <a:rPr lang="ru-RU" sz="3000" dirty="0" smtClean="0"/>
              <a:t>Функционирование предпринимательских зон способствует также сокращению бюджетных ассигнований на различные социальные программы и постепенному увеличению налоговых поступлений в бюджеты различных уровней от предприятий и граждан в результате оживления экономической деятельности и увеличения числа занятых. Предпринимательские зоны ориентированы на решение внутриэкономических задач посредством опоры на местный капитал и рабочую силу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/>
              <a:t>     Технологические парки заявили о себе как о новой эффективной форме интеграции науки и производства, месте развертывания инновационной деятельности и создания венчурных фирм, занятых разработкой новых технологий. Обычно они представляют собой территориально сгруппированную совокупность научных лабораторий и производственных помещений, предоставленных в аренду на льготных условиях венчурным фирмам, занятым коммерческим освоением перспективных научных и технологических нововведений и идей. В отличие от зон свободной торговли и предпринимательских зон для создания технологического парка не требуется разрешения правительственных органов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304800"/>
            <a:ext cx="373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 Технологические парки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685800"/>
            <a:ext cx="87630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 Подавляющая часть парков не получает каких-либо привилегий от государственных организаций. Определенные преимущества имеют фирмы, действующие в высокотехнологичных отраслях национальной экономики на основе федеральных контрактов (в основном, в области оборонной промышленности). При заключении подобных контрактов федеральное правительство выделяет значительные средства для осуществления рискованных проектов, связанных с исследованиями, разработкой и производством новейших видов высокотехнологичной продукции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10600" cy="6019800"/>
          </a:xfrm>
        </p:spPr>
        <p:txBody>
          <a:bodyPr>
            <a:normAutofit fontScale="925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dirty="0" smtClean="0"/>
              <a:t>     </a:t>
            </a:r>
            <a:r>
              <a:rPr lang="ru-RU" sz="2800" dirty="0" smtClean="0"/>
              <a:t>Поскольку фирмы, занятые в этих отраслях сконцентрированы в технопарках, они, соответственно, оказываются в более выгодном положении по сравнению с другими промышленными районами страны. Однако, основным побудительным мотивом у фирм, занимающихся высокотехнологическими производствами для размещения своих предприятий в технопарках служит тот </a:t>
            </a:r>
            <a:r>
              <a:rPr lang="ru-RU" sz="2800" dirty="0" err="1" smtClean="0"/>
              <a:t>синергический</a:t>
            </a:r>
            <a:r>
              <a:rPr lang="ru-RU" sz="2800" dirty="0" smtClean="0"/>
              <a:t> эффект многочисленных факторов, характеризующих каждый из таких парков, благодаря которому стимулируется дальнейшее развитие высокотехнологичных и наукоемких производств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В США существует два типа технопарков: те, что возникли спонтанно, по инициативе отдельных личностей или частных организаций и такие, которые создавались по указанию правительств отдельных штатов. Парки второго типа продолжают создаваться и сейчас, однако особенно известные и эффективно действующие технопарки относятся к первому типу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019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Среди них: технопарк "Силиконовая долина" в городе Санта-Клара (Калифорния) неподалеку от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Станфордского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Университета; "Бостонский маршрут 128", расположенный рядом с Массачусетским технологическим институтом и Гарвардским Университетом; Парк-треугольник Северной Каролины, созданный в центре района, где располагаются три университета - университет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Дюка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университет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Северной Каролины и университет штата Северной Каролины. Эти три технопарка стали моделями для создания подобных центров не только в других районах США, но и за границей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60960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/>
              <a:t>       Финансирование технопарков осуществляется из разных источников: фондами, учреждаемыми университетами или благотворительными организациями, местными муниципалитетами, федеральными ведомствами и министерствами, промышленными фирмами, а также за счет собственных средств. Некоторые из технопарков функционируют на прибыльной основе, другие являются бесприбыльными организациями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6172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Всем технопаркам присуща одна характерная черта, связанная с выполнением целевой установки: предоставление помощи на льготных условиях венчурным компаниям, отдельным изобретателям и ученым, разрабатывающим новые виды продукции и новые технологии. Эта помощь включает предоставление в аренду производственных и конторских помещений, лабораторного оборудования. Консультативных услуг, осуществление технологической экспертизы индивидуальных изобретений, составление бизнес-планов создаваемых компаний, содействие в получении займов у Администрации по делам малого бизнеса и т.д.</a:t>
            </a:r>
          </a:p>
          <a:p>
            <a:pPr marL="0">
              <a:buNone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2162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28600" y="685800"/>
            <a:ext cx="8610600" cy="58674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     Значительную экономию средств фирмам, входящим в состав технопарка, дает пользование его централизованными службами: секретарскими услугами, компьютерной техникой и программным обеспечением, копировальной техникой, библиотеками и справочно-библиографической службой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638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dirty="0" smtClean="0"/>
              <a:t>     Основное требование, выдвигаемое руководством технопарка входящим в него фирмам, состоит в ведении научных исследований и разработок в области высокотехнологичных производств и соответствие специализации парка приоритетным направлениям исследований, проводимых в базовом университете. Поэтому в рамках технопарка разрешаются все виды деятельности, научной и административной, которые прямо или косвенно связаны с исследованиями и разработками венчурных фирм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28600" y="609600"/>
            <a:ext cx="8610600" cy="60198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2400" dirty="0" smtClean="0"/>
              <a:t>     Еще одна характерная черта деятельности технопарков - их сотрудничество с промышленными компаниями, которые получают доступ к университетским ресурсам. Университет, как основное подразделение технопарка, получает возможность непосредственно участвовать в реализации результатов исследований, использовать более современное исследовательское оборудование, привлекать специалистов из промышленности в качестве лекторов, обеспечивать дополнительными заработками сотрудников университета. Часто на территории технопарка создается промышленное производство, при условии, что оно предназначено для выпуска опытных партий продукции, явившихся непосредственным результатом исследований, выполненных в парке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5715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Не все из технологических парков оказываются эффективными. Причины неэффективности разные, главная заключается в неумении привлечь к сотрудничеству предпринимателей. К особенностям технопарков следует отнести и продолжительный период становления. Технологическому парку "Силиконовая долина" для достижения успеха потребовалось около 35 лет, парку- треугольнику Северной Каролины - 30, технопарку университета Юта – около 20лет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c44f18c1cbe53b28f945329c63cbd726732d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1592</TotalTime>
  <Words>2672</Words>
  <Application>Microsoft Office PowerPoint</Application>
  <PresentationFormat>Экран (4:3)</PresentationFormat>
  <Paragraphs>79</Paragraphs>
  <Slides>46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3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СПЕЦИАЛЬНЫЕ ЭКОНОМИЧЕСКИЕ ЗОНЫ В МИРОВОЙ ЭКОНОМИКЕ</vt:lpstr>
      <vt:lpstr>Тема: Особые экономические зоны  в Российской Федерации</vt:lpstr>
      <vt:lpstr>ВОПРОСЫ: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Уксуменко Алёна</cp:lastModifiedBy>
  <cp:revision>164</cp:revision>
  <dcterms:created xsi:type="dcterms:W3CDTF">2014-09-02T04:46:32Z</dcterms:created>
  <dcterms:modified xsi:type="dcterms:W3CDTF">2017-03-27T01:32:36Z</dcterms:modified>
</cp:coreProperties>
</file>