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258" r:id="rId2"/>
    <p:sldId id="346" r:id="rId3"/>
    <p:sldId id="321" r:id="rId4"/>
    <p:sldId id="323" r:id="rId5"/>
    <p:sldId id="322" r:id="rId6"/>
    <p:sldId id="326" r:id="rId7"/>
    <p:sldId id="327" r:id="rId8"/>
    <p:sldId id="324" r:id="rId9"/>
    <p:sldId id="325" r:id="rId10"/>
    <p:sldId id="328" r:id="rId11"/>
    <p:sldId id="333" r:id="rId12"/>
    <p:sldId id="332" r:id="rId13"/>
    <p:sldId id="331" r:id="rId14"/>
    <p:sldId id="330" r:id="rId15"/>
    <p:sldId id="329" r:id="rId16"/>
    <p:sldId id="340" r:id="rId17"/>
    <p:sldId id="339" r:id="rId18"/>
    <p:sldId id="338" r:id="rId19"/>
    <p:sldId id="335" r:id="rId20"/>
    <p:sldId id="334" r:id="rId21"/>
    <p:sldId id="342" r:id="rId22"/>
    <p:sldId id="337" r:id="rId23"/>
    <p:sldId id="341" r:id="rId24"/>
    <p:sldId id="344" r:id="rId25"/>
    <p:sldId id="345" r:id="rId26"/>
    <p:sldId id="343" r:id="rId27"/>
    <p:sldId id="271" r:id="rId28"/>
  </p:sldIdLst>
  <p:sldSz cx="9144000" cy="6858000" type="screen4x3"/>
  <p:notesSz cx="6858000" cy="9144000"/>
  <p:custDataLst>
    <p:tags r:id="rId31"/>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FFFF"/>
    <a:srgbClr val="0000CC"/>
    <a:srgbClr val="B2B2B2"/>
    <a:srgbClr val="33CC33"/>
    <a:srgbClr val="FFCC00"/>
    <a:srgbClr val="00DCDC"/>
    <a:srgbClr val="0064EB"/>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4502" autoAdjust="0"/>
  </p:normalViewPr>
  <p:slideViewPr>
    <p:cSldViewPr snapToGrid="0">
      <p:cViewPr varScale="1">
        <p:scale>
          <a:sx n="97" d="100"/>
          <a:sy n="97" d="100"/>
        </p:scale>
        <p:origin x="1460" y="64"/>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5FDE15-6177-4CE3-9356-F1A8AA943A07}" type="slidenum">
              <a:rPr lang="ru-RU" altLang="ru-RU"/>
              <a:pPr>
                <a:defRPr/>
              </a:pPr>
              <a:t>‹#›</a:t>
            </a:fld>
            <a:endParaRPr lang="ru-RU" altLang="ru-RU"/>
          </a:p>
        </p:txBody>
      </p:sp>
    </p:spTree>
    <p:extLst>
      <p:ext uri="{BB962C8B-B14F-4D97-AF65-F5344CB8AC3E}">
        <p14:creationId xmlns:p14="http://schemas.microsoft.com/office/powerpoint/2010/main" val="24363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277B536-6C4C-43EB-9A4A-1F2BB5DC0470}" type="slidenum">
              <a:rPr lang="ru-RU" altLang="ru-RU"/>
              <a:pPr>
                <a:defRPr/>
              </a:pPr>
              <a:t>‹#›</a:t>
            </a:fld>
            <a:endParaRPr lang="ru-RU" altLang="ru-RU"/>
          </a:p>
        </p:txBody>
      </p:sp>
    </p:spTree>
    <p:extLst>
      <p:ext uri="{BB962C8B-B14F-4D97-AF65-F5344CB8AC3E}">
        <p14:creationId xmlns:p14="http://schemas.microsoft.com/office/powerpoint/2010/main" val="185917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270327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1210888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70336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Tree>
    <p:extLst>
      <p:ext uri="{BB962C8B-B14F-4D97-AF65-F5344CB8AC3E}">
        <p14:creationId xmlns:p14="http://schemas.microsoft.com/office/powerpoint/2010/main" val="256403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819289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369534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620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52553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5716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77838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77187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4932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581259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52225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23741"/>
            </a:gs>
            <a:gs pos="100000">
              <a:srgbClr val="230FAF"/>
            </a:gs>
          </a:gsLst>
          <a:lin ang="2700000" scaled="1"/>
        </a:gradFill>
        <a:effectLst/>
      </p:bgPr>
    </p:bg>
    <p:spTree>
      <p:nvGrpSpPr>
        <p:cNvPr id="1" name=""/>
        <p:cNvGrpSpPr/>
        <p:nvPr/>
      </p:nvGrpSpPr>
      <p:grpSpPr>
        <a:xfrm>
          <a:off x="0" y="0"/>
          <a:ext cx="0" cy="0"/>
          <a:chOff x="0" y="0"/>
          <a:chExt cx="0" cy="0"/>
        </a:xfrm>
      </p:grpSpPr>
      <p:pic>
        <p:nvPicPr>
          <p:cNvPr id="1026" name="Picture 13" descr="Untitled-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40675" y="6381750"/>
            <a:ext cx="8794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4"/>
          <p:cNvSpPr>
            <a:spLocks noChangeArrowheads="1"/>
          </p:cNvSpPr>
          <p:nvPr userDrawn="1"/>
        </p:nvSpPr>
        <p:spPr bwMode="auto">
          <a:xfrm>
            <a:off x="0" y="0"/>
            <a:ext cx="9144000" cy="1125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1.r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vl.ru/weather/satellit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sberbank.ru/ru/person/investments/pif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datalens.yandex.ru/#demo" TargetMode="External"/><Relationship Id="rId2" Type="http://schemas.openxmlformats.org/officeDocument/2006/relationships/hyperlink" Target="https://datalens.yandex.ru/"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5"/>
          <p:cNvSpPr>
            <a:spLocks noChangeArrowheads="1"/>
          </p:cNvSpPr>
          <p:nvPr/>
        </p:nvSpPr>
        <p:spPr bwMode="auto">
          <a:xfrm>
            <a:off x="0" y="0"/>
            <a:ext cx="9144000" cy="200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4099" name="Text Box 7"/>
          <p:cNvSpPr txBox="1">
            <a:spLocks noChangeArrowheads="1"/>
          </p:cNvSpPr>
          <p:nvPr/>
        </p:nvSpPr>
        <p:spPr bwMode="auto">
          <a:xfrm>
            <a:off x="334963" y="2797175"/>
            <a:ext cx="8496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b="1" dirty="0">
                <a:solidFill>
                  <a:srgbClr val="FFFF00"/>
                </a:solidFill>
              </a:rPr>
              <a:t>ТЕМА 3</a:t>
            </a:r>
          </a:p>
        </p:txBody>
      </p:sp>
      <p:sp>
        <p:nvSpPr>
          <p:cNvPr id="4100" name="Text Box 8"/>
          <p:cNvSpPr txBox="1">
            <a:spLocks noChangeArrowheads="1"/>
          </p:cNvSpPr>
          <p:nvPr/>
        </p:nvSpPr>
        <p:spPr bwMode="auto">
          <a:xfrm>
            <a:off x="323850" y="0"/>
            <a:ext cx="8532813"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ru-RU" altLang="ru-RU" sz="2400" b="1" dirty="0">
                <a:solidFill>
                  <a:srgbClr val="0000CC"/>
                </a:solidFill>
              </a:rPr>
              <a:t>Цифровая экономика</a:t>
            </a:r>
          </a:p>
          <a:p>
            <a:pPr eaLnBrk="1" hangingPunct="1">
              <a:lnSpc>
                <a:spcPct val="130000"/>
              </a:lnSpc>
            </a:pPr>
            <a:r>
              <a:rPr lang="ru-RU" altLang="ru-RU" sz="2400" dirty="0">
                <a:solidFill>
                  <a:srgbClr val="0000CC"/>
                </a:solidFill>
              </a:rPr>
              <a:t>380301 Экономика</a:t>
            </a:r>
          </a:p>
          <a:p>
            <a:pPr eaLnBrk="1" hangingPunct="1">
              <a:lnSpc>
                <a:spcPct val="130000"/>
              </a:lnSpc>
            </a:pPr>
            <a:r>
              <a:rPr lang="ru-RU" altLang="ru-RU" sz="2400" dirty="0">
                <a:solidFill>
                  <a:srgbClr val="0000CC"/>
                </a:solidFill>
              </a:rPr>
              <a:t>Кафедра Экономики и управления</a:t>
            </a:r>
          </a:p>
          <a:p>
            <a:pPr eaLnBrk="1" hangingPunct="1">
              <a:lnSpc>
                <a:spcPct val="130000"/>
              </a:lnSpc>
            </a:pPr>
            <a:r>
              <a:rPr lang="ru-RU" altLang="ru-RU" sz="2400" dirty="0">
                <a:solidFill>
                  <a:srgbClr val="0000CC"/>
                </a:solidFill>
              </a:rPr>
              <a:t>Канд. экон. наук, доцент Корень Андрей Владимирович</a:t>
            </a:r>
          </a:p>
        </p:txBody>
      </p:sp>
      <p:sp>
        <p:nvSpPr>
          <p:cNvPr id="4101" name="Text Box 13"/>
          <p:cNvSpPr txBox="1">
            <a:spLocks noChangeArrowheads="1"/>
          </p:cNvSpPr>
          <p:nvPr/>
        </p:nvSpPr>
        <p:spPr bwMode="auto">
          <a:xfrm>
            <a:off x="323850" y="3734028"/>
            <a:ext cx="84963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dirty="0">
                <a:solidFill>
                  <a:schemeClr val="bg1"/>
                </a:solidFill>
              </a:rPr>
              <a:t>Большие данные в современной экономике</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dirty="0">
                <a:solidFill>
                  <a:srgbClr val="0000CC"/>
                </a:solidFill>
              </a:rPr>
              <a:t>Структура курса</a:t>
            </a:r>
          </a:p>
        </p:txBody>
      </p:sp>
      <p:sp>
        <p:nvSpPr>
          <p:cNvPr id="614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5A32DB-FEB2-40BC-9197-4B0829BC66D6}" type="slidenum">
              <a:rPr lang="ru-RU" altLang="ru-RU">
                <a:solidFill>
                  <a:schemeClr val="bg1"/>
                </a:solidFill>
              </a:rPr>
              <a:pPr eaLnBrk="1" hangingPunct="1"/>
              <a:t>2</a:t>
            </a:fld>
            <a:endParaRPr lang="ru-RU" altLang="ru-RU">
              <a:solidFill>
                <a:schemeClr val="bg1"/>
              </a:solidFill>
            </a:endParaRPr>
          </a:p>
        </p:txBody>
      </p:sp>
      <p:sp>
        <p:nvSpPr>
          <p:cNvPr id="6148" name="Text Box 5"/>
          <p:cNvSpPr txBox="1">
            <a:spLocks noChangeArrowheads="1"/>
          </p:cNvSpPr>
          <p:nvPr/>
        </p:nvSpPr>
        <p:spPr bwMode="auto">
          <a:xfrm>
            <a:off x="450850" y="133032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1. Возникновение и сущность цифровой экономики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2. Организационные основы цифровой экономики</a:t>
            </a:r>
          </a:p>
          <a:p>
            <a:pPr eaLnBrk="1" hangingPunct="1">
              <a:lnSpc>
                <a:spcPct val="150000"/>
              </a:lnSpc>
              <a:spcBef>
                <a:spcPct val="10000"/>
              </a:spcBef>
              <a:buClr>
                <a:srgbClr val="FFFF00"/>
              </a:buClr>
              <a:buFont typeface="Symbol" panose="05050102010706020507" pitchFamily="18" charset="2"/>
              <a:buChar char="¨"/>
            </a:pPr>
            <a:r>
              <a:rPr lang="ru-RU" altLang="ru-RU" sz="2400" u="sng" dirty="0">
                <a:solidFill>
                  <a:srgbClr val="FFFF00"/>
                </a:solidFill>
              </a:rPr>
              <a:t>Тема 3. Большие данные в современной экономике</a:t>
            </a:r>
          </a:p>
          <a:p>
            <a:pPr eaLnBrk="1" hangingPunct="1">
              <a:lnSpc>
                <a:spcPct val="150000"/>
              </a:lnSpc>
              <a:spcBef>
                <a:spcPts val="0"/>
              </a:spcBef>
              <a:buClr>
                <a:srgbClr val="FFFF00"/>
              </a:buClr>
              <a:buFont typeface="Symbol" panose="05050102010706020507" pitchFamily="18" charset="2"/>
              <a:buChar char="¨"/>
            </a:pPr>
            <a:r>
              <a:rPr lang="ru-RU" altLang="ru-RU" sz="2400" dirty="0">
                <a:solidFill>
                  <a:schemeClr val="bg1"/>
                </a:solidFill>
              </a:rPr>
              <a:t>Тема 4. Искусственный интеллект в цифровой экономике</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5. Облачные технологии и интернет вещей</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6. Цифровые финансовые технологии</a:t>
            </a:r>
          </a:p>
          <a:p>
            <a:pPr eaLnBrk="1" hangingPunct="1">
              <a:lnSpc>
                <a:spcPct val="150000"/>
              </a:lnSpc>
              <a:spcBef>
                <a:spcPct val="10000"/>
              </a:spcBef>
              <a:buClr>
                <a:srgbClr val="FFFF00"/>
              </a:buClr>
              <a:buFont typeface="Symbol" panose="05050102010706020507" pitchFamily="18" charset="2"/>
              <a:buChar char="¨"/>
            </a:pPr>
            <a:r>
              <a:rPr lang="ru-RU" altLang="ru-RU" sz="2400" dirty="0">
                <a:solidFill>
                  <a:schemeClr val="bg1"/>
                </a:solidFill>
              </a:rPr>
              <a:t>Тема 7. Пространственно-отраслевые аспекты развития цифровой экономики</a:t>
            </a: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Понятие «Больших данных» и их использование</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363376"/>
            <a:ext cx="8229600" cy="4525963"/>
          </a:xfrm>
        </p:spPr>
        <p:txBody>
          <a:bodyPr/>
          <a:lstStyle/>
          <a:p>
            <a:r>
              <a:rPr lang="ru-RU" sz="2000" dirty="0">
                <a:solidFill>
                  <a:schemeClr val="bg1"/>
                </a:solidFill>
              </a:rPr>
              <a:t>В XXI в. самым ценным ресурсом стала информация, использование которой позволяет достичь новых высот во всех областях человеческой деятельности. </a:t>
            </a:r>
          </a:p>
          <a:p>
            <a:endParaRPr lang="ru-RU" sz="2000" dirty="0">
              <a:solidFill>
                <a:schemeClr val="bg1"/>
              </a:solidFill>
            </a:endParaRPr>
          </a:p>
          <a:p>
            <a:r>
              <a:rPr lang="ru-RU" sz="2000" dirty="0">
                <a:solidFill>
                  <a:schemeClr val="bg1"/>
                </a:solidFill>
              </a:rPr>
              <a:t>Информации стало настолько много, что хранить и обрабатывать ее традиционными способами стало очень сложно, к тому же данные, обработанные традиционно, появляются, как правило, с опозданием, что затрудняет, а во многих случаях не позволяет своевременно принимать управленческие решения. </a:t>
            </a:r>
          </a:p>
          <a:p>
            <a:endParaRPr lang="ru-RU" sz="2000" dirty="0">
              <a:solidFill>
                <a:schemeClr val="bg1"/>
              </a:solidFill>
            </a:endParaRPr>
          </a:p>
          <a:p>
            <a:r>
              <a:rPr lang="ru-RU" sz="2000" dirty="0">
                <a:solidFill>
                  <a:schemeClr val="bg1"/>
                </a:solidFill>
              </a:rPr>
              <a:t>Именно потребность в быстрой и качественной обработке больших объемов данных толкает вперёд разработку и последующее совершенствование технологий обработки данных.</a:t>
            </a:r>
          </a:p>
        </p:txBody>
      </p:sp>
    </p:spTree>
    <p:extLst>
      <p:ext uri="{BB962C8B-B14F-4D97-AF65-F5344CB8AC3E}">
        <p14:creationId xmlns:p14="http://schemas.microsoft.com/office/powerpoint/2010/main" val="1626230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Концепция больших данных (</a:t>
            </a:r>
            <a:r>
              <a:rPr lang="ru-RU" sz="2400" dirty="0" err="1"/>
              <a:t>Big</a:t>
            </a:r>
            <a:r>
              <a:rPr lang="ru-RU" sz="2400" dirty="0"/>
              <a:t> </a:t>
            </a:r>
            <a:r>
              <a:rPr lang="ru-RU" sz="2400" dirty="0" err="1"/>
              <a:t>Data</a:t>
            </a:r>
            <a:r>
              <a:rPr lang="ru-RU" sz="2400" dirty="0"/>
              <a:t>)</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endParaRPr lang="ru-RU" sz="2000" dirty="0">
              <a:solidFill>
                <a:schemeClr val="bg1"/>
              </a:solidFill>
            </a:endParaRPr>
          </a:p>
          <a:p>
            <a:r>
              <a:rPr lang="ru-RU" sz="2400" dirty="0">
                <a:solidFill>
                  <a:schemeClr val="bg1"/>
                </a:solidFill>
              </a:rPr>
              <a:t>В общих чертах под большими данными понимаются данные, которые </a:t>
            </a:r>
            <a:r>
              <a:rPr lang="ru-RU" sz="2400" dirty="0">
                <a:solidFill>
                  <a:srgbClr val="FFFF00"/>
                </a:solidFill>
              </a:rPr>
              <a:t>сложно обработать из-за их большого объема, и поэтому для работы с ними требуются специальный инструментарий</a:t>
            </a:r>
          </a:p>
          <a:p>
            <a:endParaRPr lang="ru-RU" sz="2400" dirty="0">
              <a:solidFill>
                <a:schemeClr val="bg1"/>
              </a:solidFill>
            </a:endParaRPr>
          </a:p>
          <a:p>
            <a:r>
              <a:rPr lang="ru-RU" sz="2400" dirty="0">
                <a:solidFill>
                  <a:schemeClr val="bg1"/>
                </a:solidFill>
              </a:rPr>
              <a:t>Термин «большие данные», как правило, используется там, где потребности пользователей в обработке информации удовлетворяются </a:t>
            </a:r>
            <a:r>
              <a:rPr lang="ru-RU" sz="2400" u="sng" dirty="0">
                <a:solidFill>
                  <a:srgbClr val="FFFF00"/>
                </a:solidFill>
              </a:rPr>
              <a:t>за счет использования новых передовых технологий</a:t>
            </a:r>
          </a:p>
        </p:txBody>
      </p:sp>
    </p:spTree>
    <p:extLst>
      <p:ext uri="{BB962C8B-B14F-4D97-AF65-F5344CB8AC3E}">
        <p14:creationId xmlns:p14="http://schemas.microsoft.com/office/powerpoint/2010/main" val="2445954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Компании-интеграторы новых технологий</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369955"/>
            <a:ext cx="8229600" cy="4525963"/>
          </a:xfrm>
        </p:spPr>
        <p:txBody>
          <a:bodyPr/>
          <a:lstStyle/>
          <a:p>
            <a:pPr marL="0" indent="0">
              <a:buNone/>
            </a:pPr>
            <a:r>
              <a:rPr lang="en-US" sz="2000" dirty="0">
                <a:solidFill>
                  <a:schemeClr val="bg1"/>
                </a:solidFill>
                <a:hlinkClick r:id="rId2"/>
              </a:rPr>
              <a:t>https://t1.ru/</a:t>
            </a:r>
            <a:endParaRPr lang="ru-RU" sz="2000" dirty="0">
              <a:solidFill>
                <a:schemeClr val="bg1"/>
              </a:solidFill>
            </a:endParaRPr>
          </a:p>
          <a:p>
            <a:endParaRPr lang="ru-RU" sz="2000" dirty="0">
              <a:solidFill>
                <a:schemeClr val="bg1"/>
              </a:solidFill>
            </a:endParaRPr>
          </a:p>
          <a:p>
            <a:endParaRPr lang="ru-RU" sz="2000" dirty="0">
              <a:solidFill>
                <a:schemeClr val="bg1"/>
              </a:solidFill>
            </a:endParaRPr>
          </a:p>
        </p:txBody>
      </p:sp>
      <p:pic>
        <p:nvPicPr>
          <p:cNvPr id="2" name="Рисунок 1">
            <a:extLst>
              <a:ext uri="{FF2B5EF4-FFF2-40B4-BE49-F238E27FC236}">
                <a16:creationId xmlns:a16="http://schemas.microsoft.com/office/drawing/2014/main" id="{99DB51EF-955B-4472-A08F-47D28685F7D5}"/>
              </a:ext>
            </a:extLst>
          </p:cNvPr>
          <p:cNvPicPr>
            <a:picLocks noChangeAspect="1"/>
          </p:cNvPicPr>
          <p:nvPr/>
        </p:nvPicPr>
        <p:blipFill>
          <a:blip r:embed="rId3"/>
          <a:stretch>
            <a:fillRect/>
          </a:stretch>
        </p:blipFill>
        <p:spPr>
          <a:xfrm>
            <a:off x="541806" y="1952146"/>
            <a:ext cx="7562804" cy="4254078"/>
          </a:xfrm>
          <a:prstGeom prst="rect">
            <a:avLst/>
          </a:prstGeom>
        </p:spPr>
      </p:pic>
    </p:spTree>
    <p:extLst>
      <p:ext uri="{BB962C8B-B14F-4D97-AF65-F5344CB8AC3E}">
        <p14:creationId xmlns:p14="http://schemas.microsoft.com/office/powerpoint/2010/main" val="438744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Эти применения можно условно разбить на три области:</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2000" dirty="0">
                <a:solidFill>
                  <a:schemeClr val="bg1"/>
                </a:solidFill>
              </a:rPr>
              <a:t>Словосочетание «большие данные» появилось в конце 1990-х гг. среди ученых, которые </a:t>
            </a:r>
            <a:r>
              <a:rPr lang="ru-RU" sz="2000" u="sng" dirty="0">
                <a:solidFill>
                  <a:srgbClr val="FFFF00"/>
                </a:solidFill>
              </a:rPr>
              <a:t>не могли сохранить или проанализировать огромные и возрастающие данные, произведенные все более и более сложными цифровыми технологическими средствами, </a:t>
            </a:r>
            <a:r>
              <a:rPr lang="ru-RU" sz="2000" dirty="0">
                <a:solidFill>
                  <a:schemeClr val="bg1"/>
                </a:solidFill>
              </a:rPr>
              <a:t>применяемыми при решении задач физики элементарных частиц, </a:t>
            </a:r>
            <a:r>
              <a:rPr lang="ru-RU" sz="2000" u="sng" dirty="0">
                <a:solidFill>
                  <a:srgbClr val="FF0000"/>
                </a:solidFill>
              </a:rPr>
              <a:t>экономики, климатологии</a:t>
            </a:r>
            <a:r>
              <a:rPr lang="ru-RU" sz="2000" dirty="0">
                <a:solidFill>
                  <a:schemeClr val="bg1"/>
                </a:solidFill>
              </a:rPr>
              <a:t>, астрофизики и др. </a:t>
            </a:r>
          </a:p>
          <a:p>
            <a:endParaRPr lang="ru-RU" sz="2000" dirty="0">
              <a:solidFill>
                <a:schemeClr val="bg1"/>
              </a:solidFill>
            </a:endParaRPr>
          </a:p>
          <a:p>
            <a:r>
              <a:rPr lang="ru-RU" sz="2000" dirty="0">
                <a:solidFill>
                  <a:schemeClr val="bg1"/>
                </a:solidFill>
              </a:rPr>
              <a:t>Первые попытки решить все более обостряющуюся проблему обработки больших данных были совершены в 2010 г., когда были разработаны некоторые методики и программное обеспечение для работы с большими данными такими компаниями, как Microsoft, </a:t>
            </a:r>
            <a:r>
              <a:rPr lang="ru-RU" sz="2000" dirty="0" err="1">
                <a:solidFill>
                  <a:schemeClr val="bg1"/>
                </a:solidFill>
              </a:rPr>
              <a:t>Google</a:t>
            </a:r>
            <a:r>
              <a:rPr lang="ru-RU" sz="2000" dirty="0">
                <a:solidFill>
                  <a:schemeClr val="bg1"/>
                </a:solidFill>
              </a:rPr>
              <a:t>, IBM и др.</a:t>
            </a:r>
          </a:p>
        </p:txBody>
      </p:sp>
    </p:spTree>
    <p:extLst>
      <p:ext uri="{BB962C8B-B14F-4D97-AF65-F5344CB8AC3E}">
        <p14:creationId xmlns:p14="http://schemas.microsoft.com/office/powerpoint/2010/main" val="3135404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Пример использования больших данных в климатологии</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pPr marL="0" indent="0">
              <a:buNone/>
            </a:pPr>
            <a:r>
              <a:rPr lang="en-US" sz="2000" dirty="0">
                <a:solidFill>
                  <a:schemeClr val="bg1"/>
                </a:solidFill>
                <a:hlinkClick r:id="rId2"/>
              </a:rPr>
              <a:t>https://www.vl.ru/weather/satellite</a:t>
            </a:r>
            <a:endParaRPr lang="ru-RU" sz="2000" dirty="0">
              <a:solidFill>
                <a:schemeClr val="bg1"/>
              </a:solidFill>
            </a:endParaRPr>
          </a:p>
          <a:p>
            <a:pPr marL="0" indent="0">
              <a:buNone/>
            </a:pPr>
            <a:endParaRPr lang="ru-RU" sz="2000" dirty="0">
              <a:solidFill>
                <a:schemeClr val="bg1"/>
              </a:solidFill>
            </a:endParaRPr>
          </a:p>
        </p:txBody>
      </p:sp>
      <p:pic>
        <p:nvPicPr>
          <p:cNvPr id="2" name="Рисунок 1">
            <a:extLst>
              <a:ext uri="{FF2B5EF4-FFF2-40B4-BE49-F238E27FC236}">
                <a16:creationId xmlns:a16="http://schemas.microsoft.com/office/drawing/2014/main" id="{508E9027-4A4F-4CF0-9DEE-199B7D3FCBD2}"/>
              </a:ext>
            </a:extLst>
          </p:cNvPr>
          <p:cNvPicPr>
            <a:picLocks noChangeAspect="1"/>
          </p:cNvPicPr>
          <p:nvPr/>
        </p:nvPicPr>
        <p:blipFill>
          <a:blip r:embed="rId3"/>
          <a:stretch>
            <a:fillRect/>
          </a:stretch>
        </p:blipFill>
        <p:spPr>
          <a:xfrm>
            <a:off x="611793" y="1985763"/>
            <a:ext cx="6407378" cy="4638844"/>
          </a:xfrm>
          <a:prstGeom prst="rect">
            <a:avLst/>
          </a:prstGeom>
        </p:spPr>
      </p:pic>
    </p:spTree>
    <p:extLst>
      <p:ext uri="{BB962C8B-B14F-4D97-AF65-F5344CB8AC3E}">
        <p14:creationId xmlns:p14="http://schemas.microsoft.com/office/powerpoint/2010/main" val="20882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Большие данные в Википедии</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2000" dirty="0">
                <a:solidFill>
                  <a:schemeClr val="bg1"/>
                </a:solidFill>
              </a:rPr>
              <a:t>Согласно определению Википедии, большие данные - это термин, обозначающий структурированные и неструктурированные данные огромных объёмов и значительного многообразия, эффективно обрабатываемых горизонтально масштабируемыми программными инструментами, появившимися в конце 2000-х годов и альтернативных традиционным системам управления базами данных и решениям класса </a:t>
            </a:r>
            <a:r>
              <a:rPr lang="ru-RU" sz="2000" dirty="0" err="1">
                <a:solidFill>
                  <a:schemeClr val="bg1"/>
                </a:solidFill>
              </a:rPr>
              <a:t>Business</a:t>
            </a:r>
            <a:r>
              <a:rPr lang="ru-RU" sz="2000" dirty="0">
                <a:solidFill>
                  <a:schemeClr val="bg1"/>
                </a:solidFill>
              </a:rPr>
              <a:t> </a:t>
            </a:r>
            <a:r>
              <a:rPr lang="ru-RU" sz="2000" dirty="0" err="1">
                <a:solidFill>
                  <a:schemeClr val="bg1"/>
                </a:solidFill>
              </a:rPr>
              <a:t>Intelligence</a:t>
            </a:r>
            <a:r>
              <a:rPr lang="ru-RU" sz="2000" dirty="0">
                <a:solidFill>
                  <a:schemeClr val="bg1"/>
                </a:solidFill>
              </a:rPr>
              <a:t>.</a:t>
            </a:r>
          </a:p>
        </p:txBody>
      </p:sp>
    </p:spTree>
    <p:extLst>
      <p:ext uri="{BB962C8B-B14F-4D97-AF65-F5344CB8AC3E}">
        <p14:creationId xmlns:p14="http://schemas.microsoft.com/office/powerpoint/2010/main" val="3742621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Сравнительный анализ традиционной базы данных </a:t>
            </a:r>
            <a:br>
              <a:rPr lang="ru-RU" sz="2400" dirty="0"/>
            </a:br>
            <a:r>
              <a:rPr lang="ru-RU" sz="2400" dirty="0"/>
              <a:t>и больших данных</a:t>
            </a:r>
          </a:p>
        </p:txBody>
      </p:sp>
      <p:pic>
        <p:nvPicPr>
          <p:cNvPr id="2" name="Объект 1">
            <a:extLst>
              <a:ext uri="{FF2B5EF4-FFF2-40B4-BE49-F238E27FC236}">
                <a16:creationId xmlns:a16="http://schemas.microsoft.com/office/drawing/2014/main" id="{866412C5-FA06-44A2-BBD3-0FF9CAAA8BC0}"/>
              </a:ext>
            </a:extLst>
          </p:cNvPr>
          <p:cNvPicPr>
            <a:picLocks noGrp="1" noChangeAspect="1"/>
          </p:cNvPicPr>
          <p:nvPr>
            <p:ph idx="1"/>
          </p:nvPr>
        </p:nvPicPr>
        <p:blipFill>
          <a:blip r:embed="rId2"/>
          <a:stretch>
            <a:fillRect/>
          </a:stretch>
        </p:blipFill>
        <p:spPr>
          <a:xfrm>
            <a:off x="1039391" y="1355054"/>
            <a:ext cx="6142904" cy="5312171"/>
          </a:xfrm>
          <a:prstGeom prst="rect">
            <a:avLst/>
          </a:prstGeom>
        </p:spPr>
      </p:pic>
    </p:spTree>
    <p:extLst>
      <p:ext uri="{BB962C8B-B14F-4D97-AF65-F5344CB8AC3E}">
        <p14:creationId xmlns:p14="http://schemas.microsoft.com/office/powerpoint/2010/main" val="4186832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Примеры неструктурированных данных важны!</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1800" dirty="0">
                <a:solidFill>
                  <a:schemeClr val="bg1"/>
                </a:solidFill>
              </a:rPr>
              <a:t>Можно сделать вывод о том, что большие данные </a:t>
            </a:r>
            <a:r>
              <a:rPr lang="ru-RU" sz="1800" dirty="0">
                <a:solidFill>
                  <a:srgbClr val="FFFF00"/>
                </a:solidFill>
              </a:rPr>
              <a:t>представляет из себя технологию извлечения информации из огромного массива данных в максимально короткие сроки с целью нахождения полезной информации и принятия эффективных управленческих решений</a:t>
            </a:r>
            <a:r>
              <a:rPr lang="ru-RU" sz="1800" dirty="0">
                <a:solidFill>
                  <a:schemeClr val="bg1"/>
                </a:solidFill>
              </a:rPr>
              <a:t>, в отличие традиционного подхода - ПО с простым интерфейсом, позволяющее проводить несложный анализ структурированных данных. </a:t>
            </a:r>
          </a:p>
          <a:p>
            <a:endParaRPr lang="ru-RU" sz="1800" dirty="0">
              <a:solidFill>
                <a:schemeClr val="bg1"/>
              </a:solidFill>
            </a:endParaRPr>
          </a:p>
          <a:p>
            <a:r>
              <a:rPr lang="ru-RU" sz="1800" dirty="0">
                <a:solidFill>
                  <a:schemeClr val="bg1"/>
                </a:solidFill>
              </a:rPr>
              <a:t>Из этого сравнения следует важное отличие больших данных от традиционных баз данных - </a:t>
            </a:r>
            <a:r>
              <a:rPr lang="ru-RU" sz="1800" dirty="0">
                <a:solidFill>
                  <a:srgbClr val="FFFF00"/>
                </a:solidFill>
              </a:rPr>
              <a:t>отсутствие структурированности информации. </a:t>
            </a:r>
            <a:r>
              <a:rPr lang="ru-RU" sz="1800" dirty="0">
                <a:solidFill>
                  <a:schemeClr val="bg1"/>
                </a:solidFill>
              </a:rPr>
              <a:t>Далеко не всю информацию можно представить в виде традиционной базы данных. Кроме того, по мере поступления новой информации набор исследуемых параметров может также меняться. Поэтому традиционные аналитические методы и методы работы с базами данных не всегда подходят для работы с большими данными, зачастую требуются новые программные решения.</a:t>
            </a:r>
          </a:p>
          <a:p>
            <a:endParaRPr lang="ru-RU" sz="1800" dirty="0">
              <a:solidFill>
                <a:schemeClr val="bg1"/>
              </a:solidFill>
            </a:endParaRPr>
          </a:p>
        </p:txBody>
      </p:sp>
    </p:spTree>
    <p:extLst>
      <p:ext uri="{BB962C8B-B14F-4D97-AF65-F5344CB8AC3E}">
        <p14:creationId xmlns:p14="http://schemas.microsoft.com/office/powerpoint/2010/main" val="1056703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000" dirty="0"/>
              <a:t>В настоящее время традиционные данные составляют меньше чем 10% цифровой информации, которой управляет бизнес</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1600" dirty="0">
                <a:solidFill>
                  <a:schemeClr val="bg1"/>
                </a:solidFill>
              </a:rPr>
              <a:t>Повышение интереса к технологиям хранения и обработки больших данных связано с двумя факторами. </a:t>
            </a:r>
            <a:r>
              <a:rPr lang="ru-RU" sz="1600" dirty="0">
                <a:solidFill>
                  <a:srgbClr val="FFFF00"/>
                </a:solidFill>
              </a:rPr>
              <a:t>Во-первых, это быстрое расширение использования компьютеров и смартфонов не только в деловой, но и в повседневной жизни большого количества людей. </a:t>
            </a:r>
          </a:p>
          <a:p>
            <a:endParaRPr lang="ru-RU" sz="1600" dirty="0">
              <a:solidFill>
                <a:schemeClr val="bg1"/>
              </a:solidFill>
            </a:endParaRPr>
          </a:p>
          <a:p>
            <a:r>
              <a:rPr lang="ru-RU" sz="1600" dirty="0">
                <a:solidFill>
                  <a:schemeClr val="bg1"/>
                </a:solidFill>
              </a:rPr>
              <a:t>На транспорте, в промышленности и в торговле используется все больше датчиков и сенсорных устройств, которые измеряют температуру и влажность, состояние дорог и кондиционеров и много другого, что сегодня объединяется термином «умные приборы»: видеопотоки с камер наблюдения, оцифрованные аудиосигналы, координаты GPS мобильных устройств и многое другое, порожденное машинами самостоятельно в процессе функционирования техники и существующее в виде битов данных. </a:t>
            </a:r>
          </a:p>
          <a:p>
            <a:endParaRPr lang="ru-RU" sz="1600" dirty="0">
              <a:solidFill>
                <a:schemeClr val="bg1"/>
              </a:solidFill>
            </a:endParaRPr>
          </a:p>
          <a:p>
            <a:r>
              <a:rPr lang="ru-RU" sz="1600" dirty="0">
                <a:solidFill>
                  <a:schemeClr val="bg1"/>
                </a:solidFill>
              </a:rPr>
              <a:t>Цифровые камеры используются для мониторинга транспортной ситуации в мегаполисах и обеспечения безопасности на улицах города. В здравоохранении используется все больше медицинских приборов, которые записывают информацию о состоянии пациента </a:t>
            </a:r>
            <a:r>
              <a:rPr lang="ru-RU" sz="1600" dirty="0">
                <a:solidFill>
                  <a:srgbClr val="FFFF00"/>
                </a:solidFill>
              </a:rPr>
              <a:t>(ПРИМЕР С ЦЕНТРОМ ЛОТОС)</a:t>
            </a:r>
          </a:p>
        </p:txBody>
      </p:sp>
    </p:spTree>
    <p:extLst>
      <p:ext uri="{BB962C8B-B14F-4D97-AF65-F5344CB8AC3E}">
        <p14:creationId xmlns:p14="http://schemas.microsoft.com/office/powerpoint/2010/main" val="3448347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Причины роста интереса к большим данным</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2000" dirty="0">
                <a:solidFill>
                  <a:srgbClr val="FFFF00"/>
                </a:solidFill>
              </a:rPr>
              <a:t>Во-вторых, популярность больших данных связана с увеличением потоков информации в социальном сегменте интернета. </a:t>
            </a:r>
            <a:r>
              <a:rPr lang="ru-RU" sz="2000" dirty="0">
                <a:solidFill>
                  <a:schemeClr val="bg1"/>
                </a:solidFill>
              </a:rPr>
              <a:t>Источниками этой лавины данных являются многочисленные цифровые устройства, концентрирующие и направляющие в бездонные просторы интернета продукцию человеческого разума - </a:t>
            </a:r>
            <a:r>
              <a:rPr lang="ru-RU" sz="2000" dirty="0" err="1">
                <a:solidFill>
                  <a:schemeClr val="bg1"/>
                </a:solidFill>
              </a:rPr>
              <a:t>твиты</a:t>
            </a:r>
            <a:r>
              <a:rPr lang="ru-RU" sz="2000" dirty="0">
                <a:solidFill>
                  <a:schemeClr val="bg1"/>
                </a:solidFill>
              </a:rPr>
              <a:t>, посты в социальных сетях, запросы в поисковые системы и т.п.</a:t>
            </a:r>
          </a:p>
          <a:p>
            <a:endParaRPr lang="ru-RU" sz="2000" dirty="0">
              <a:solidFill>
                <a:schemeClr val="bg1"/>
              </a:solidFill>
            </a:endParaRPr>
          </a:p>
          <a:p>
            <a:r>
              <a:rPr lang="ru-RU" sz="2000" dirty="0">
                <a:solidFill>
                  <a:srgbClr val="FFFF00"/>
                </a:solidFill>
              </a:rPr>
              <a:t>Социальные данные (</a:t>
            </a:r>
            <a:r>
              <a:rPr lang="ru-RU" sz="2000" dirty="0" err="1">
                <a:solidFill>
                  <a:srgbClr val="FFFF00"/>
                </a:solidFill>
              </a:rPr>
              <a:t>Social</a:t>
            </a:r>
            <a:r>
              <a:rPr lang="ru-RU" sz="2000" dirty="0">
                <a:solidFill>
                  <a:srgbClr val="FFFF00"/>
                </a:solidFill>
              </a:rPr>
              <a:t> </a:t>
            </a:r>
            <a:r>
              <a:rPr lang="ru-RU" sz="2000" dirty="0" err="1">
                <a:solidFill>
                  <a:srgbClr val="FFFF00"/>
                </a:solidFill>
              </a:rPr>
              <a:t>Data</a:t>
            </a:r>
            <a:r>
              <a:rPr lang="ru-RU" sz="2000" dirty="0">
                <a:solidFill>
                  <a:srgbClr val="FFFF00"/>
                </a:solidFill>
              </a:rPr>
              <a:t>) </a:t>
            </a:r>
            <a:r>
              <a:rPr lang="ru-RU" sz="2000" dirty="0">
                <a:solidFill>
                  <a:schemeClr val="bg1"/>
                </a:solidFill>
              </a:rPr>
              <a:t>- это данные, создаваемые людьми в различных социальных сетях, фотобанках, блогах, чатах и т.д. Ежедневно миллионные аудитории посещают популярные интернет-площадки, оставляя за собой «следы» - комментарии, мнения, отзывы, рецензии и др. частную информацию, доступную для анализа и поиска корреляций.</a:t>
            </a:r>
          </a:p>
        </p:txBody>
      </p:sp>
    </p:spTree>
    <p:extLst>
      <p:ext uri="{BB962C8B-B14F-4D97-AF65-F5344CB8AC3E}">
        <p14:creationId xmlns:p14="http://schemas.microsoft.com/office/powerpoint/2010/main" val="3748445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Социальные данные и информационный взрыв </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310749"/>
            <a:ext cx="8229600" cy="4525963"/>
          </a:xfrm>
        </p:spPr>
        <p:txBody>
          <a:bodyPr/>
          <a:lstStyle/>
          <a:p>
            <a:r>
              <a:rPr lang="ru-RU" sz="1800" dirty="0">
                <a:solidFill>
                  <a:schemeClr val="bg1"/>
                </a:solidFill>
              </a:rPr>
              <a:t>Это явление привело к накоплению беспрецедентного количества опубликованных данных частного характера. Этот постоянно обновляемый источник данных можно охарактеризовать как новый инструмент для социальных наук при изучении поведения людей и общества. </a:t>
            </a:r>
            <a:r>
              <a:rPr lang="ru-RU" sz="1800" dirty="0">
                <a:solidFill>
                  <a:srgbClr val="FFFF00"/>
                </a:solidFill>
              </a:rPr>
              <a:t>Исследователи используют анализ социальных данных в прогнозировании тенденций моды, безработицы, вспышек гриппа, общественных настроений, политических мнений и др. </a:t>
            </a:r>
            <a:r>
              <a:rPr lang="ru-RU" sz="1800" dirty="0">
                <a:solidFill>
                  <a:schemeClr val="bg1"/>
                </a:solidFill>
              </a:rPr>
              <a:t>Примерами генераторов социальных данных являются </a:t>
            </a:r>
            <a:r>
              <a:rPr lang="ru-RU" sz="1800" u="sng" dirty="0">
                <a:solidFill>
                  <a:srgbClr val="FF0000"/>
                </a:solidFill>
              </a:rPr>
              <a:t>соцсети и маркетплейсы</a:t>
            </a:r>
            <a:r>
              <a:rPr lang="ru-RU" sz="1800" dirty="0">
                <a:solidFill>
                  <a:schemeClr val="bg1"/>
                </a:solidFill>
              </a:rPr>
              <a:t>.</a:t>
            </a:r>
          </a:p>
          <a:p>
            <a:endParaRPr lang="ru-RU" sz="1800" dirty="0">
              <a:solidFill>
                <a:schemeClr val="bg1"/>
              </a:solidFill>
            </a:endParaRPr>
          </a:p>
          <a:p>
            <a:r>
              <a:rPr lang="ru-RU" sz="1800" dirty="0">
                <a:solidFill>
                  <a:schemeClr val="bg1"/>
                </a:solidFill>
              </a:rPr>
              <a:t>Феномен стремительного увеличения объема генерирования информации получил название </a:t>
            </a:r>
            <a:r>
              <a:rPr lang="ru-RU" sz="1800" u="sng" dirty="0">
                <a:solidFill>
                  <a:srgbClr val="FFFF00"/>
                </a:solidFill>
              </a:rPr>
              <a:t>информационного взрыва</a:t>
            </a:r>
          </a:p>
          <a:p>
            <a:endParaRPr lang="ru-RU" sz="1800" u="sng" dirty="0">
              <a:solidFill>
                <a:srgbClr val="FFFF00"/>
              </a:solidFill>
            </a:endParaRPr>
          </a:p>
          <a:p>
            <a:r>
              <a:rPr lang="ru-RU" sz="1800" dirty="0">
                <a:solidFill>
                  <a:schemeClr val="bg1"/>
                </a:solidFill>
              </a:rPr>
              <a:t>Объем информации в мире растет в геометрической прогрессии. Наборы данных стали настолько большими и сложными, что для их обслуживания компаниям уже часто не хватает имеющихся систем управления базами данных и привычных приложений для обработки данных</a:t>
            </a:r>
          </a:p>
        </p:txBody>
      </p:sp>
    </p:spTree>
    <p:extLst>
      <p:ext uri="{BB962C8B-B14F-4D97-AF65-F5344CB8AC3E}">
        <p14:creationId xmlns:p14="http://schemas.microsoft.com/office/powerpoint/2010/main" val="1696424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Система анализа больших данных у </a:t>
            </a:r>
            <a:r>
              <a:rPr lang="ru-RU" sz="2400" dirty="0" err="1"/>
              <a:t>Сбера</a:t>
            </a:r>
            <a:r>
              <a:rPr lang="ru-RU" sz="2400" dirty="0"/>
              <a:t> </a:t>
            </a:r>
            <a:br>
              <a:rPr lang="ru-RU" sz="2400" dirty="0"/>
            </a:br>
            <a:r>
              <a:rPr lang="ru-RU" sz="2400" dirty="0"/>
              <a:t>или как получить в подарок 1000 рублей</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396349" y="1264700"/>
            <a:ext cx="8351301" cy="4525963"/>
          </a:xfrm>
        </p:spPr>
        <p:txBody>
          <a:bodyPr/>
          <a:lstStyle/>
          <a:p>
            <a:pPr marL="0" indent="0">
              <a:buNone/>
            </a:pPr>
            <a:r>
              <a:rPr lang="en-US" sz="1600" dirty="0">
                <a:solidFill>
                  <a:srgbClr val="FFFF00"/>
                </a:solidFill>
                <a:hlinkClick r:id="rId2">
                  <a:extLst>
                    <a:ext uri="{A12FA001-AC4F-418D-AE19-62706E023703}">
                      <ahyp:hlinkClr xmlns:ahyp="http://schemas.microsoft.com/office/drawing/2018/hyperlinkcolor" val="tx"/>
                    </a:ext>
                  </a:extLst>
                </a:hlinkClick>
              </a:rPr>
              <a:t>https://www.sberbank.ru/ru/person/investments/pifs</a:t>
            </a:r>
            <a:endParaRPr lang="ru-RU" sz="1600" dirty="0">
              <a:solidFill>
                <a:srgbClr val="FFFF00"/>
              </a:solidFill>
            </a:endParaRPr>
          </a:p>
          <a:p>
            <a:pPr marL="0" indent="0">
              <a:buNone/>
            </a:pPr>
            <a:endParaRPr lang="ru-RU" sz="1600" dirty="0">
              <a:solidFill>
                <a:schemeClr val="bg1"/>
              </a:solidFill>
            </a:endParaRPr>
          </a:p>
          <a:p>
            <a:pPr marL="0" indent="0">
              <a:buNone/>
            </a:pPr>
            <a:r>
              <a:rPr lang="ru-RU" sz="1600" dirty="0">
                <a:solidFill>
                  <a:schemeClr val="bg1"/>
                </a:solidFill>
              </a:rPr>
              <a:t>По оценкам </a:t>
            </a:r>
            <a:r>
              <a:rPr lang="ru-RU" sz="1600" dirty="0" err="1">
                <a:solidFill>
                  <a:schemeClr val="bg1"/>
                </a:solidFill>
              </a:rPr>
              <a:t>Gartner</a:t>
            </a:r>
            <a:r>
              <a:rPr lang="ru-RU" sz="1600" dirty="0">
                <a:solidFill>
                  <a:schemeClr val="bg1"/>
                </a:solidFill>
              </a:rPr>
              <a:t>, в настоящее время 34% банков в мире инвестировали в развитие технологий больших данных. Среди направлений использования технологий больших данных в банковской среде рассматриваются следующие: </a:t>
            </a:r>
            <a:r>
              <a:rPr lang="ru-RU" sz="1600" u="sng" dirty="0">
                <a:solidFill>
                  <a:srgbClr val="FFFF00"/>
                </a:solidFill>
              </a:rPr>
              <a:t>глубокая сегментация клиентской базы, поиск неявных закономерностей, персонализация предложений продуктов и услуг</a:t>
            </a:r>
            <a:endParaRPr lang="ru-RU" sz="1600" dirty="0">
              <a:solidFill>
                <a:schemeClr val="bg1"/>
              </a:solidFill>
            </a:endParaRPr>
          </a:p>
        </p:txBody>
      </p:sp>
      <p:pic>
        <p:nvPicPr>
          <p:cNvPr id="2" name="Рисунок 1">
            <a:extLst>
              <a:ext uri="{FF2B5EF4-FFF2-40B4-BE49-F238E27FC236}">
                <a16:creationId xmlns:a16="http://schemas.microsoft.com/office/drawing/2014/main" id="{6FA2277B-9C7C-4540-929E-461BE90677D4}"/>
              </a:ext>
            </a:extLst>
          </p:cNvPr>
          <p:cNvPicPr>
            <a:picLocks noChangeAspect="1"/>
          </p:cNvPicPr>
          <p:nvPr/>
        </p:nvPicPr>
        <p:blipFill>
          <a:blip r:embed="rId3"/>
          <a:stretch>
            <a:fillRect/>
          </a:stretch>
        </p:blipFill>
        <p:spPr>
          <a:xfrm>
            <a:off x="1377024" y="3276052"/>
            <a:ext cx="5959067" cy="3308943"/>
          </a:xfrm>
          <a:prstGeom prst="rect">
            <a:avLst/>
          </a:prstGeom>
        </p:spPr>
      </p:pic>
    </p:spTree>
    <p:extLst>
      <p:ext uri="{BB962C8B-B14F-4D97-AF65-F5344CB8AC3E}">
        <p14:creationId xmlns:p14="http://schemas.microsoft.com/office/powerpoint/2010/main" val="256843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Скорость увеличения данных</a:t>
            </a:r>
          </a:p>
        </p:txBody>
      </p:sp>
      <p:pic>
        <p:nvPicPr>
          <p:cNvPr id="2" name="Объект 1">
            <a:extLst>
              <a:ext uri="{FF2B5EF4-FFF2-40B4-BE49-F238E27FC236}">
                <a16:creationId xmlns:a16="http://schemas.microsoft.com/office/drawing/2014/main" id="{78F1FD07-D7EB-49CB-930C-FD40C3C52D1C}"/>
              </a:ext>
            </a:extLst>
          </p:cNvPr>
          <p:cNvPicPr>
            <a:picLocks noGrp="1" noChangeAspect="1"/>
          </p:cNvPicPr>
          <p:nvPr>
            <p:ph idx="1"/>
          </p:nvPr>
        </p:nvPicPr>
        <p:blipFill>
          <a:blip r:embed="rId2"/>
          <a:stretch>
            <a:fillRect/>
          </a:stretch>
        </p:blipFill>
        <p:spPr>
          <a:xfrm>
            <a:off x="457200" y="2459380"/>
            <a:ext cx="8229600" cy="2505977"/>
          </a:xfrm>
          <a:prstGeom prst="rect">
            <a:avLst/>
          </a:prstGeom>
        </p:spPr>
      </p:pic>
    </p:spTree>
    <p:extLst>
      <p:ext uri="{BB962C8B-B14F-4D97-AF65-F5344CB8AC3E}">
        <p14:creationId xmlns:p14="http://schemas.microsoft.com/office/powerpoint/2010/main" val="3066268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Большие данные в Википедии</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2000" dirty="0">
                <a:solidFill>
                  <a:schemeClr val="bg1"/>
                </a:solidFill>
              </a:rPr>
              <a:t>Первыми скрытую ценность больших объемов информации осознали компании, бизнес которых был сосредоточен исключительно в интернете, потому что таким компаниям было легче получить данные о клиентах. </a:t>
            </a:r>
          </a:p>
          <a:p>
            <a:endParaRPr lang="ru-RU" sz="2000" dirty="0">
              <a:solidFill>
                <a:schemeClr val="bg1"/>
              </a:solidFill>
            </a:endParaRPr>
          </a:p>
          <a:p>
            <a:r>
              <a:rPr lang="ru-RU" sz="2000" dirty="0">
                <a:solidFill>
                  <a:schemeClr val="bg1"/>
                </a:solidFill>
              </a:rPr>
              <a:t>Эти игроки (</a:t>
            </a:r>
            <a:r>
              <a:rPr lang="ru-RU" sz="2000" dirty="0" err="1">
                <a:solidFill>
                  <a:schemeClr val="bg1"/>
                </a:solidFill>
              </a:rPr>
              <a:t>Google</a:t>
            </a:r>
            <a:r>
              <a:rPr lang="ru-RU" sz="2000" dirty="0">
                <a:solidFill>
                  <a:schemeClr val="bg1"/>
                </a:solidFill>
              </a:rPr>
              <a:t>, </a:t>
            </a:r>
            <a:r>
              <a:rPr lang="ru-RU" sz="2000" dirty="0" err="1">
                <a:solidFill>
                  <a:schemeClr val="bg1"/>
                </a:solidFill>
              </a:rPr>
              <a:t>Amazon</a:t>
            </a:r>
            <a:r>
              <a:rPr lang="ru-RU" sz="2000" dirty="0">
                <a:solidFill>
                  <a:schemeClr val="bg1"/>
                </a:solidFill>
              </a:rPr>
              <a:t>, </a:t>
            </a:r>
            <a:r>
              <a:rPr lang="ru-RU" sz="2000" dirty="0" err="1">
                <a:solidFill>
                  <a:schemeClr val="bg1"/>
                </a:solidFill>
              </a:rPr>
              <a:t>Facebook</a:t>
            </a:r>
            <a:r>
              <a:rPr lang="ru-RU" sz="2000" dirty="0">
                <a:solidFill>
                  <a:schemeClr val="bg1"/>
                </a:solidFill>
              </a:rPr>
              <a:t>) разработали инструменты для сбора, анализа и хранения больших объемов данных. </a:t>
            </a:r>
          </a:p>
          <a:p>
            <a:endParaRPr lang="ru-RU" sz="2000" dirty="0">
              <a:solidFill>
                <a:schemeClr val="bg1"/>
              </a:solidFill>
            </a:endParaRPr>
          </a:p>
          <a:p>
            <a:r>
              <a:rPr lang="ru-RU" sz="2000" dirty="0">
                <a:solidFill>
                  <a:schemeClr val="bg1"/>
                </a:solidFill>
              </a:rPr>
              <a:t>Развитие облачных решений привело к увеличению числа центров обработки данных и снижению стоимости их услуг, что, в свою очередь, существенно уменьшило расходы компаний на хранение и анализ информации. </a:t>
            </a:r>
          </a:p>
        </p:txBody>
      </p:sp>
    </p:spTree>
    <p:extLst>
      <p:ext uri="{BB962C8B-B14F-4D97-AF65-F5344CB8AC3E}">
        <p14:creationId xmlns:p14="http://schemas.microsoft.com/office/powerpoint/2010/main" val="4203138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Характеристика технологий больших данных</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1800" dirty="0">
                <a:solidFill>
                  <a:schemeClr val="bg1"/>
                </a:solidFill>
              </a:rPr>
              <a:t>Исследователи в области больших данных, как правило, выделяют следующие их признаки:</a:t>
            </a:r>
          </a:p>
          <a:p>
            <a:endParaRPr lang="ru-RU" sz="1800" dirty="0">
              <a:solidFill>
                <a:schemeClr val="bg1"/>
              </a:solidFill>
            </a:endParaRPr>
          </a:p>
          <a:p>
            <a:r>
              <a:rPr lang="ru-RU" sz="1800" dirty="0">
                <a:solidFill>
                  <a:schemeClr val="bg1"/>
                </a:solidFill>
              </a:rPr>
              <a:t>-	объем (</a:t>
            </a:r>
            <a:r>
              <a:rPr lang="ru-RU" sz="1800" dirty="0" err="1">
                <a:solidFill>
                  <a:schemeClr val="bg1"/>
                </a:solidFill>
              </a:rPr>
              <a:t>Volume</a:t>
            </a:r>
            <a:r>
              <a:rPr lang="ru-RU" sz="1800" dirty="0">
                <a:solidFill>
                  <a:schemeClr val="bg1"/>
                </a:solidFill>
              </a:rPr>
              <a:t>) - оперирование объемами информации, которые измеряются терабайтами, петабайтами и более;</a:t>
            </a:r>
          </a:p>
          <a:p>
            <a:r>
              <a:rPr lang="ru-RU" sz="1800" dirty="0">
                <a:solidFill>
                  <a:schemeClr val="bg1"/>
                </a:solidFill>
              </a:rPr>
              <a:t>-	скорость (</a:t>
            </a:r>
            <a:r>
              <a:rPr lang="ru-RU" sz="1800" dirty="0" err="1">
                <a:solidFill>
                  <a:schemeClr val="bg1"/>
                </a:solidFill>
              </a:rPr>
              <a:t>Velocity</a:t>
            </a:r>
            <a:r>
              <a:rPr lang="ru-RU" sz="1800" dirty="0">
                <a:solidFill>
                  <a:schemeClr val="bg1"/>
                </a:solidFill>
              </a:rPr>
              <a:t>) - высокая скорость как появления и накопления новой информации, так и обработки огромных объемов разнообразной информации, вплоть до работы в режиме реального времени;</a:t>
            </a:r>
          </a:p>
          <a:p>
            <a:r>
              <a:rPr lang="ru-RU" sz="1800" dirty="0">
                <a:solidFill>
                  <a:schemeClr val="bg1"/>
                </a:solidFill>
              </a:rPr>
              <a:t>-	многообразие (</a:t>
            </a:r>
            <a:r>
              <a:rPr lang="ru-RU" sz="1800" dirty="0" err="1">
                <a:solidFill>
                  <a:schemeClr val="bg1"/>
                </a:solidFill>
              </a:rPr>
              <a:t>Variety</a:t>
            </a:r>
            <a:r>
              <a:rPr lang="ru-RU" sz="1800" dirty="0">
                <a:solidFill>
                  <a:schemeClr val="bg1"/>
                </a:solidFill>
              </a:rPr>
              <a:t>) - собирается, обрабатывается и хранится как структурированная, так и неструктурированная информации, которая поступает из различных типов источников;</a:t>
            </a:r>
          </a:p>
          <a:p>
            <a:r>
              <a:rPr lang="ru-RU" sz="1800" dirty="0">
                <a:solidFill>
                  <a:schemeClr val="bg1"/>
                </a:solidFill>
              </a:rPr>
              <a:t>-	достоверность (</a:t>
            </a:r>
            <a:r>
              <a:rPr lang="ru-RU" sz="1800" dirty="0" err="1">
                <a:solidFill>
                  <a:schemeClr val="bg1"/>
                </a:solidFill>
              </a:rPr>
              <a:t>Veracity</a:t>
            </a:r>
            <a:r>
              <a:rPr lang="ru-RU" sz="1800" dirty="0">
                <a:solidFill>
                  <a:schemeClr val="bg1"/>
                </a:solidFill>
              </a:rPr>
              <a:t>) - обеспечение достоверности собираемых данных, с точки зрения их принадлежности конкретному объекту мониторинга.</a:t>
            </a:r>
          </a:p>
        </p:txBody>
      </p:sp>
    </p:spTree>
    <p:extLst>
      <p:ext uri="{BB962C8B-B14F-4D97-AF65-F5344CB8AC3E}">
        <p14:creationId xmlns:p14="http://schemas.microsoft.com/office/powerpoint/2010/main" val="1535539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Объём и скорость</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1600" dirty="0">
                <a:solidFill>
                  <a:schemeClr val="bg1"/>
                </a:solidFill>
              </a:rPr>
              <a:t>Объем, вероятно, самый важный и самый заметный параметр аналитических процессов на базе </a:t>
            </a:r>
            <a:r>
              <a:rPr lang="ru-RU" sz="1600" dirty="0" err="1">
                <a:solidFill>
                  <a:schemeClr val="bg1"/>
                </a:solidFill>
              </a:rPr>
              <a:t>Big</a:t>
            </a:r>
            <a:r>
              <a:rPr lang="ru-RU" sz="1600" dirty="0">
                <a:solidFill>
                  <a:schemeClr val="bg1"/>
                </a:solidFill>
              </a:rPr>
              <a:t> </a:t>
            </a:r>
            <a:r>
              <a:rPr lang="ru-RU" sz="1600" dirty="0" err="1">
                <a:solidFill>
                  <a:schemeClr val="bg1"/>
                </a:solidFill>
              </a:rPr>
              <a:t>Data</a:t>
            </a:r>
            <a:r>
              <a:rPr lang="ru-RU" sz="1600" dirty="0">
                <a:solidFill>
                  <a:schemeClr val="bg1"/>
                </a:solidFill>
              </a:rPr>
              <a:t>. Несмотря на то, что прилагательное «</a:t>
            </a:r>
            <a:r>
              <a:rPr lang="ru-RU" sz="1600" dirty="0" err="1">
                <a:solidFill>
                  <a:schemeClr val="bg1"/>
                </a:solidFill>
              </a:rPr>
              <a:t>big</a:t>
            </a:r>
            <a:r>
              <a:rPr lang="ru-RU" sz="1600" dirty="0">
                <a:solidFill>
                  <a:schemeClr val="bg1"/>
                </a:solidFill>
              </a:rPr>
              <a:t>» не является количественным, оно качественно отражает тот факт, что </a:t>
            </a:r>
            <a:r>
              <a:rPr lang="ru-RU" sz="1600" dirty="0">
                <a:solidFill>
                  <a:srgbClr val="FFFF00"/>
                </a:solidFill>
              </a:rPr>
              <a:t>90% данных, накопленных сегодня во всем мире, были получены в течение двух последних лет</a:t>
            </a:r>
            <a:r>
              <a:rPr lang="ru-RU" sz="1600" dirty="0">
                <a:solidFill>
                  <a:schemeClr val="bg1"/>
                </a:solidFill>
              </a:rPr>
              <a:t>, поскольку и машины, и люди совместно способствовали росту их объемов.</a:t>
            </a:r>
          </a:p>
          <a:p>
            <a:endParaRPr lang="ru-RU" sz="1600" dirty="0">
              <a:solidFill>
                <a:schemeClr val="bg1"/>
              </a:solidFill>
            </a:endParaRPr>
          </a:p>
          <a:p>
            <a:r>
              <a:rPr lang="ru-RU" sz="1600" dirty="0">
                <a:solidFill>
                  <a:schemeClr val="bg1"/>
                </a:solidFill>
              </a:rPr>
              <a:t>Быстрота принятия решений - это время между моментом принятия неких данных к сведению и моментом принятия решения, вытекающего из полученной информации. Это первостепенный фактор, определяющий эффективность структуры больших данных. Новые технологии способны обработать огромные объемы данных в реальном или близком к реальному времени, благодаря чему бизнес может гибко реагировать на изменения, которые внезапно происходят на рынках. </a:t>
            </a:r>
            <a:r>
              <a:rPr lang="ru-RU" sz="1600" dirty="0">
                <a:solidFill>
                  <a:srgbClr val="FFFF00"/>
                </a:solidFill>
              </a:rPr>
              <a:t>Оперативность и последовательный характер реакции </a:t>
            </a:r>
            <a:r>
              <a:rPr lang="ru-RU" sz="1600" dirty="0">
                <a:solidFill>
                  <a:schemeClr val="bg1"/>
                </a:solidFill>
              </a:rPr>
              <a:t>на информацию, так высоко ценимые на рынках, нередко весьма ощутимо </a:t>
            </a:r>
            <a:r>
              <a:rPr lang="ru-RU" sz="1600" u="sng" dirty="0">
                <a:solidFill>
                  <a:srgbClr val="FFFF00"/>
                </a:solidFill>
              </a:rPr>
              <a:t>способствуют выходу бизнеса на передовые позиции </a:t>
            </a:r>
            <a:r>
              <a:rPr lang="ru-RU" sz="1600" dirty="0">
                <a:solidFill>
                  <a:schemeClr val="bg1"/>
                </a:solidFill>
              </a:rPr>
              <a:t>в конкурентной борьбе во многих секторах промышленности.</a:t>
            </a:r>
          </a:p>
        </p:txBody>
      </p:sp>
    </p:spTree>
    <p:extLst>
      <p:ext uri="{BB962C8B-B14F-4D97-AF65-F5344CB8AC3E}">
        <p14:creationId xmlns:p14="http://schemas.microsoft.com/office/powerpoint/2010/main" val="304324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Разнообразие и достоверность</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1200" dirty="0">
                <a:solidFill>
                  <a:schemeClr val="bg1"/>
                </a:solidFill>
              </a:rPr>
              <a:t>Структуры </a:t>
            </a:r>
            <a:r>
              <a:rPr lang="ru-RU" sz="1200" dirty="0" err="1">
                <a:solidFill>
                  <a:schemeClr val="bg1"/>
                </a:solidFill>
              </a:rPr>
              <a:t>Big</a:t>
            </a:r>
            <a:r>
              <a:rPr lang="ru-RU" sz="1200" dirty="0">
                <a:solidFill>
                  <a:schemeClr val="bg1"/>
                </a:solidFill>
              </a:rPr>
              <a:t> </a:t>
            </a:r>
            <a:r>
              <a:rPr lang="ru-RU" sz="1200" dirty="0" err="1">
                <a:solidFill>
                  <a:schemeClr val="bg1"/>
                </a:solidFill>
              </a:rPr>
              <a:t>Data</a:t>
            </a:r>
            <a:r>
              <a:rPr lang="ru-RU" sz="1200" dirty="0">
                <a:solidFill>
                  <a:schemeClr val="bg1"/>
                </a:solidFill>
              </a:rPr>
              <a:t>, содержащие разнородные и неупорядоченные данные, отличаются большим разнообразием. </a:t>
            </a:r>
            <a:r>
              <a:rPr lang="ru-RU" sz="1200" dirty="0">
                <a:solidFill>
                  <a:srgbClr val="FFFF00"/>
                </a:solidFill>
              </a:rPr>
              <a:t>Они могут быть представлены в виде текста, данных, поступающих от датчиков или полученных путем запросов, данных карт памяти, аудио- и видеоданных, изображений, навигационных маршрутов, картотек. </a:t>
            </a:r>
          </a:p>
          <a:p>
            <a:r>
              <a:rPr lang="ru-RU" sz="1200" dirty="0">
                <a:solidFill>
                  <a:schemeClr val="bg1"/>
                </a:solidFill>
              </a:rPr>
              <a:t>В структурах </a:t>
            </a:r>
            <a:r>
              <a:rPr lang="ru-RU" sz="1200" dirty="0" err="1">
                <a:solidFill>
                  <a:schemeClr val="bg1"/>
                </a:solidFill>
              </a:rPr>
              <a:t>Big</a:t>
            </a:r>
            <a:r>
              <a:rPr lang="ru-RU" sz="1200" dirty="0">
                <a:solidFill>
                  <a:schemeClr val="bg1"/>
                </a:solidFill>
              </a:rPr>
              <a:t> </a:t>
            </a:r>
            <a:r>
              <a:rPr lang="ru-RU" sz="1200" dirty="0" err="1">
                <a:solidFill>
                  <a:schemeClr val="bg1"/>
                </a:solidFill>
              </a:rPr>
              <a:t>Data</a:t>
            </a:r>
            <a:r>
              <a:rPr lang="ru-RU" sz="1200" dirty="0">
                <a:solidFill>
                  <a:schemeClr val="bg1"/>
                </a:solidFill>
              </a:rPr>
              <a:t> могут присутствовать также данные, которые требуют затрат времени и соответствующего умения для преобразования в форму, доступную для обработки и анализа. </a:t>
            </a:r>
          </a:p>
          <a:p>
            <a:r>
              <a:rPr lang="ru-RU" sz="1200" dirty="0">
                <a:solidFill>
                  <a:schemeClr val="bg1"/>
                </a:solidFill>
              </a:rPr>
              <a:t>Способность некоторой системы анализировать данные, поступающие от различных источников, является исключительно важным свойством для получения информации, которую невозможно приобрести с помощью данных от одного, изолированного от других, источника.</a:t>
            </a:r>
          </a:p>
          <a:p>
            <a:endParaRPr lang="ru-RU" sz="1200" dirty="0">
              <a:solidFill>
                <a:schemeClr val="bg1"/>
              </a:solidFill>
            </a:endParaRPr>
          </a:p>
          <a:p>
            <a:endParaRPr lang="ru-RU" sz="1200" dirty="0">
              <a:solidFill>
                <a:schemeClr val="bg1"/>
              </a:solidFill>
            </a:endParaRPr>
          </a:p>
          <a:p>
            <a:r>
              <a:rPr lang="ru-RU" sz="1200" dirty="0">
                <a:solidFill>
                  <a:schemeClr val="bg1"/>
                </a:solidFill>
              </a:rPr>
              <a:t>Наконец, анализ данных является инструментом оценки их достоверности - важнейшей характеристики, которая может служить обоснованием для принятия важных решений. Однако большие массивы данных могут оказаться недостоверными из-за отсутствия связи между информационными элементами, их неполноценности или скрытого состояния. </a:t>
            </a:r>
          </a:p>
          <a:p>
            <a:r>
              <a:rPr lang="ru-RU" sz="1200" dirty="0">
                <a:solidFill>
                  <a:schemeClr val="bg1"/>
                </a:solidFill>
              </a:rPr>
              <a:t>В процессах принятия решений важно учитывать, что уровень достоверности различных данных может быть неодинаковым. Современные информационные системы должны быть способны различать, оценивать и классифицировать различные массивы данных с целью поддержания определенного уровня достоверности искомого информационного продукта или приобретенных знаний.</a:t>
            </a:r>
          </a:p>
        </p:txBody>
      </p:sp>
    </p:spTree>
    <p:extLst>
      <p:ext uri="{BB962C8B-B14F-4D97-AF65-F5344CB8AC3E}">
        <p14:creationId xmlns:p14="http://schemas.microsoft.com/office/powerpoint/2010/main" val="1031121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315764"/>
            <a:ext cx="8686800" cy="624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Технологии работы с большими данными</a:t>
            </a:r>
          </a:p>
        </p:txBody>
      </p:sp>
      <p:pic>
        <p:nvPicPr>
          <p:cNvPr id="2" name="Объект 1">
            <a:extLst>
              <a:ext uri="{FF2B5EF4-FFF2-40B4-BE49-F238E27FC236}">
                <a16:creationId xmlns:a16="http://schemas.microsoft.com/office/drawing/2014/main" id="{3EECF380-F750-4FDA-8A73-C4C5AAAD11C0}"/>
              </a:ext>
            </a:extLst>
          </p:cNvPr>
          <p:cNvPicPr>
            <a:picLocks noGrp="1" noChangeAspect="1"/>
          </p:cNvPicPr>
          <p:nvPr>
            <p:ph idx="1"/>
          </p:nvPr>
        </p:nvPicPr>
        <p:blipFill>
          <a:blip r:embed="rId2"/>
          <a:stretch>
            <a:fillRect/>
          </a:stretch>
        </p:blipFill>
        <p:spPr>
          <a:xfrm>
            <a:off x="457200" y="1616441"/>
            <a:ext cx="8229600" cy="4191856"/>
          </a:xfrm>
          <a:prstGeom prst="rect">
            <a:avLst/>
          </a:prstGeom>
        </p:spPr>
      </p:pic>
    </p:spTree>
    <p:extLst>
      <p:ext uri="{BB962C8B-B14F-4D97-AF65-F5344CB8AC3E}">
        <p14:creationId xmlns:p14="http://schemas.microsoft.com/office/powerpoint/2010/main" val="3943577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Методы обработки</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2000" dirty="0">
                <a:solidFill>
                  <a:schemeClr val="bg1"/>
                </a:solidFill>
              </a:rPr>
              <a:t>Среди наиболее применяемых методов больших данных следует указать следующие: </a:t>
            </a:r>
            <a:r>
              <a:rPr lang="ru-RU" sz="2000" dirty="0" err="1">
                <a:solidFill>
                  <a:schemeClr val="bg1"/>
                </a:solidFill>
              </a:rPr>
              <a:t>Data</a:t>
            </a:r>
            <a:r>
              <a:rPr lang="ru-RU" sz="2000" dirty="0">
                <a:solidFill>
                  <a:schemeClr val="bg1"/>
                </a:solidFill>
              </a:rPr>
              <a:t> </a:t>
            </a:r>
            <a:r>
              <a:rPr lang="ru-RU" sz="2000" dirty="0" err="1">
                <a:solidFill>
                  <a:schemeClr val="bg1"/>
                </a:solidFill>
              </a:rPr>
              <a:t>Mining</a:t>
            </a:r>
            <a:r>
              <a:rPr lang="ru-RU" sz="2000" dirty="0">
                <a:solidFill>
                  <a:schemeClr val="bg1"/>
                </a:solidFill>
              </a:rPr>
              <a:t>, краудсорсинг, интеграция разнородных данных, визуализация, прогностическая аналитика, статистический анализ, предиктивное моделирование, машинное обучение, обработка естественного языка, искусственные нейронные сети, классификация, кластерный анализ, обучение ассоциативным правилам, сетевой анализ, регрессионный анализ, оптимизация, генетические алгоритмы, распознавание образов</a:t>
            </a:r>
          </a:p>
        </p:txBody>
      </p:sp>
    </p:spTree>
    <p:extLst>
      <p:ext uri="{BB962C8B-B14F-4D97-AF65-F5344CB8AC3E}">
        <p14:creationId xmlns:p14="http://schemas.microsoft.com/office/powerpoint/2010/main" val="3530197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265193"/>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Визуализация больших данных как метод обработки</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en-US" sz="2000" dirty="0">
                <a:solidFill>
                  <a:schemeClr val="bg1"/>
                </a:solidFill>
                <a:hlinkClick r:id="rId2"/>
              </a:rPr>
              <a:t>https://datalens.yandex.ru/</a:t>
            </a:r>
            <a:r>
              <a:rPr lang="ru-RU" sz="2000" dirty="0">
                <a:solidFill>
                  <a:schemeClr val="bg1"/>
                </a:solidFill>
              </a:rPr>
              <a:t>    -    </a:t>
            </a:r>
            <a:r>
              <a:rPr lang="en-US" sz="2000" dirty="0">
                <a:solidFill>
                  <a:schemeClr val="bg1"/>
                </a:solidFill>
              </a:rPr>
              <a:t>Yandex </a:t>
            </a:r>
            <a:r>
              <a:rPr lang="en-US" sz="2000" dirty="0" err="1">
                <a:solidFill>
                  <a:schemeClr val="bg1"/>
                </a:solidFill>
              </a:rPr>
              <a:t>DataLens</a:t>
            </a:r>
            <a:endParaRPr lang="ru-RU" sz="2000" dirty="0">
              <a:solidFill>
                <a:schemeClr val="bg1"/>
              </a:solidFill>
            </a:endParaRPr>
          </a:p>
          <a:p>
            <a:r>
              <a:rPr lang="en-US" sz="2000" dirty="0">
                <a:solidFill>
                  <a:schemeClr val="bg1"/>
                </a:solidFill>
                <a:hlinkClick r:id="rId3"/>
              </a:rPr>
              <a:t>https://datalens.yandex.ru/#demo</a:t>
            </a:r>
            <a:r>
              <a:rPr lang="ru-RU" sz="2000" dirty="0">
                <a:solidFill>
                  <a:schemeClr val="bg1"/>
                </a:solidFill>
              </a:rPr>
              <a:t>  - Демонстрация</a:t>
            </a:r>
          </a:p>
          <a:p>
            <a:endParaRPr lang="ru-RU" sz="2000" dirty="0">
              <a:solidFill>
                <a:schemeClr val="bg1"/>
              </a:solidFill>
            </a:endParaRPr>
          </a:p>
        </p:txBody>
      </p:sp>
      <p:pic>
        <p:nvPicPr>
          <p:cNvPr id="5" name="Рисунок 4">
            <a:extLst>
              <a:ext uri="{FF2B5EF4-FFF2-40B4-BE49-F238E27FC236}">
                <a16:creationId xmlns:a16="http://schemas.microsoft.com/office/drawing/2014/main" id="{68D3A4D7-49F6-4DB6-B346-0C44AA5EA52A}"/>
              </a:ext>
            </a:extLst>
          </p:cNvPr>
          <p:cNvPicPr>
            <a:picLocks noChangeAspect="1"/>
          </p:cNvPicPr>
          <p:nvPr/>
        </p:nvPicPr>
        <p:blipFill>
          <a:blip r:embed="rId4"/>
          <a:stretch>
            <a:fillRect/>
          </a:stretch>
        </p:blipFill>
        <p:spPr>
          <a:xfrm>
            <a:off x="690733" y="2418801"/>
            <a:ext cx="7065221" cy="3818771"/>
          </a:xfrm>
          <a:prstGeom prst="rect">
            <a:avLst/>
          </a:prstGeom>
        </p:spPr>
      </p:pic>
    </p:spTree>
    <p:extLst>
      <p:ext uri="{BB962C8B-B14F-4D97-AF65-F5344CB8AC3E}">
        <p14:creationId xmlns:p14="http://schemas.microsoft.com/office/powerpoint/2010/main" val="3079272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Ограничения и сдерживающие факторы</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2000" dirty="0">
                <a:solidFill>
                  <a:schemeClr val="bg1"/>
                </a:solidFill>
              </a:rPr>
              <a:t>В настоящее время анализируется только 1% накопленных цифровых данных, несмотря на то, что объективно существуют конкретные задачи, которые можно было бы решить с помощью больших данных. </a:t>
            </a:r>
          </a:p>
          <a:p>
            <a:r>
              <a:rPr lang="ru-RU" sz="2000" dirty="0">
                <a:solidFill>
                  <a:schemeClr val="bg1"/>
                </a:solidFill>
              </a:rPr>
              <a:t>Выделим ограничения и открытые вопросы, которые сдерживают на данном этапе внедрение и широкое применение больших данных:</a:t>
            </a:r>
          </a:p>
          <a:p>
            <a:endParaRPr lang="ru-RU" sz="2000" dirty="0">
              <a:solidFill>
                <a:schemeClr val="bg1"/>
              </a:solidFill>
            </a:endParaRPr>
          </a:p>
          <a:p>
            <a:r>
              <a:rPr lang="ru-RU" sz="2000" dirty="0">
                <a:solidFill>
                  <a:schemeClr val="bg1"/>
                </a:solidFill>
              </a:rPr>
              <a:t>1) Наиболее значимым фактором выступает </a:t>
            </a:r>
            <a:r>
              <a:rPr lang="ru-RU" sz="2000" u="sng" dirty="0">
                <a:solidFill>
                  <a:srgbClr val="FFFF00"/>
                </a:solidFill>
              </a:rPr>
              <a:t>острая нехватка квалифицированных специалистов-аналитиков</a:t>
            </a:r>
            <a:r>
              <a:rPr lang="ru-RU" sz="2000" dirty="0">
                <a:solidFill>
                  <a:srgbClr val="FFFF00"/>
                </a:solidFill>
              </a:rPr>
              <a:t>,</a:t>
            </a:r>
            <a:r>
              <a:rPr lang="ru-RU" sz="2000" dirty="0">
                <a:solidFill>
                  <a:schemeClr val="bg1"/>
                </a:solidFill>
              </a:rPr>
              <a:t> которые владеют на требуемом уровне технологией больших данных для того, чтобы грамотно провести внедрение и в дальнейшем осуществлять эффективное ее использование.</a:t>
            </a:r>
          </a:p>
        </p:txBody>
      </p:sp>
    </p:spTree>
    <p:extLst>
      <p:ext uri="{BB962C8B-B14F-4D97-AF65-F5344CB8AC3E}">
        <p14:creationId xmlns:p14="http://schemas.microsoft.com/office/powerpoint/2010/main" val="3515534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Ограничения и сдерживающие факторы</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448896"/>
            <a:ext cx="8229600" cy="4525963"/>
          </a:xfrm>
        </p:spPr>
        <p:txBody>
          <a:bodyPr/>
          <a:lstStyle/>
          <a:p>
            <a:r>
              <a:rPr lang="ru-RU" sz="1800" dirty="0">
                <a:solidFill>
                  <a:schemeClr val="bg1"/>
                </a:solidFill>
              </a:rPr>
              <a:t>2) Даже при наличии квалифицированных аналитиков, </a:t>
            </a:r>
            <a:r>
              <a:rPr lang="ru-RU" sz="1800" dirty="0">
                <a:solidFill>
                  <a:srgbClr val="FFFF00"/>
                </a:solidFill>
              </a:rPr>
              <a:t>успешной реализации проектов больших данных препятствуют существующие бизнес-процессы и внутренние регламенты в организации. </a:t>
            </a:r>
            <a:r>
              <a:rPr lang="ru-RU" sz="1800" dirty="0">
                <a:solidFill>
                  <a:schemeClr val="bg1"/>
                </a:solidFill>
              </a:rPr>
              <a:t>Поэтому достаточно часто внедрение технологий больших данных требует проведения реинжиниринга бизнес-процессов, что само по себе является затратным и сложным проектом.</a:t>
            </a:r>
          </a:p>
          <a:p>
            <a:endParaRPr lang="ru-RU" sz="1800" dirty="0">
              <a:solidFill>
                <a:schemeClr val="bg1"/>
              </a:solidFill>
            </a:endParaRPr>
          </a:p>
          <a:p>
            <a:r>
              <a:rPr lang="ru-RU" sz="1800" dirty="0">
                <a:solidFill>
                  <a:schemeClr val="bg1"/>
                </a:solidFill>
              </a:rPr>
              <a:t>3)Проекты в области внедрения больших данных </a:t>
            </a:r>
            <a:r>
              <a:rPr lang="ru-RU" sz="1800" dirty="0">
                <a:solidFill>
                  <a:srgbClr val="FFFF00"/>
                </a:solidFill>
              </a:rPr>
              <a:t>требуют значительных финансовых вложений.</a:t>
            </a:r>
          </a:p>
          <a:p>
            <a:endParaRPr lang="ru-RU" sz="1800" dirty="0">
              <a:solidFill>
                <a:schemeClr val="bg1"/>
              </a:solidFill>
            </a:endParaRPr>
          </a:p>
          <a:p>
            <a:r>
              <a:rPr lang="ru-RU" sz="1800" dirty="0">
                <a:solidFill>
                  <a:schemeClr val="bg1"/>
                </a:solidFill>
              </a:rPr>
              <a:t>4)Достаточно часто сдерживающим фактором внедрение технологии больших данных выступает </a:t>
            </a:r>
            <a:r>
              <a:rPr lang="ru-RU" sz="1800" dirty="0">
                <a:solidFill>
                  <a:srgbClr val="FFFF00"/>
                </a:solidFill>
              </a:rPr>
              <a:t>проблема качества данных.</a:t>
            </a:r>
            <a:r>
              <a:rPr lang="ru-RU" sz="1800" dirty="0">
                <a:solidFill>
                  <a:schemeClr val="bg1"/>
                </a:solidFill>
              </a:rPr>
              <a:t> С одной стороны, стихийно накопленные данные порой не пригодны для получения требуемых результатов. С другой стороны, существуют законодательные ограничения, связанные с защитой персональных данных и вопросы обеспечения безопасности информации. </a:t>
            </a:r>
          </a:p>
          <a:p>
            <a:r>
              <a:rPr lang="ru-RU" sz="1800" dirty="0">
                <a:solidFill>
                  <a:srgbClr val="FFFF00"/>
                </a:solidFill>
              </a:rPr>
              <a:t>(Пример: размытое видео с камеры)</a:t>
            </a:r>
          </a:p>
        </p:txBody>
      </p:sp>
    </p:spTree>
    <p:extLst>
      <p:ext uri="{BB962C8B-B14F-4D97-AF65-F5344CB8AC3E}">
        <p14:creationId xmlns:p14="http://schemas.microsoft.com/office/powerpoint/2010/main" val="707721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Технологические проблемы</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200" y="1369955"/>
            <a:ext cx="8229600" cy="4525963"/>
          </a:xfrm>
        </p:spPr>
        <p:txBody>
          <a:bodyPr/>
          <a:lstStyle/>
          <a:p>
            <a:r>
              <a:rPr lang="ru-RU" sz="1800" dirty="0">
                <a:solidFill>
                  <a:schemeClr val="bg1"/>
                </a:solidFill>
              </a:rPr>
              <a:t>Существуют и технологические проблемы. Во-первых, </a:t>
            </a:r>
            <a:r>
              <a:rPr lang="ru-RU" sz="1800" dirty="0">
                <a:solidFill>
                  <a:srgbClr val="FFFF00"/>
                </a:solidFill>
              </a:rPr>
              <a:t>это хранение,</a:t>
            </a:r>
            <a:r>
              <a:rPr lang="ru-RU" sz="1800" dirty="0">
                <a:solidFill>
                  <a:schemeClr val="bg1"/>
                </a:solidFill>
              </a:rPr>
              <a:t> поскольку объем данных в сотни петабайт не позволяет легко хранить и управлять ими с помощью традиционных баз данных. Во-вторых, поскольку большинство из них являются неструктурированными, важной характеристикой является </a:t>
            </a:r>
            <a:r>
              <a:rPr lang="ru-RU" sz="1800" dirty="0">
                <a:solidFill>
                  <a:srgbClr val="FFFF00"/>
                </a:solidFill>
              </a:rPr>
              <a:t>скорость передачи в хранилища, возврат для обработки и манипулирования. </a:t>
            </a:r>
          </a:p>
          <a:p>
            <a:endParaRPr lang="ru-RU" sz="1800" dirty="0">
              <a:solidFill>
                <a:srgbClr val="FFFF00"/>
              </a:solidFill>
            </a:endParaRPr>
          </a:p>
          <a:p>
            <a:r>
              <a:rPr lang="ru-RU" sz="1800" dirty="0">
                <a:solidFill>
                  <a:schemeClr val="bg1"/>
                </a:solidFill>
              </a:rPr>
              <a:t>И, наконец, самая важная проблема - анализ больших данных. До недавнего времени все современные средства обработки </a:t>
            </a:r>
            <a:r>
              <a:rPr lang="ru-RU" sz="1800" u="sng" dirty="0">
                <a:solidFill>
                  <a:srgbClr val="FFFF00"/>
                </a:solidFill>
              </a:rPr>
              <a:t>были основаны на репрезентативных выборках</a:t>
            </a:r>
            <a:r>
              <a:rPr lang="ru-RU" sz="1800" dirty="0">
                <a:solidFill>
                  <a:schemeClr val="bg1"/>
                </a:solidFill>
              </a:rPr>
              <a:t> или агрегированных подмножествах информации, что приводило к определенного рода ошибкам и неточностям, но возможность анализировать всю генеральную совокупность позволяет этих ошибок избежать. </a:t>
            </a:r>
          </a:p>
          <a:p>
            <a:endParaRPr lang="ru-RU" sz="1800" dirty="0">
              <a:solidFill>
                <a:schemeClr val="bg1"/>
              </a:solidFill>
            </a:endParaRPr>
          </a:p>
          <a:p>
            <a:r>
              <a:rPr lang="ru-RU" sz="1800" dirty="0">
                <a:solidFill>
                  <a:schemeClr val="bg1"/>
                </a:solidFill>
              </a:rPr>
              <a:t>Таким образом, </a:t>
            </a:r>
            <a:r>
              <a:rPr lang="ru-RU" sz="1800" dirty="0">
                <a:solidFill>
                  <a:srgbClr val="FFFF00"/>
                </a:solidFill>
              </a:rPr>
              <a:t>большие данные требует наличия иного программного обеспечения, аппаратных средств, алгоритмов, методов обработки</a:t>
            </a:r>
          </a:p>
        </p:txBody>
      </p:sp>
    </p:spTree>
    <p:extLst>
      <p:ext uri="{BB962C8B-B14F-4D97-AF65-F5344CB8AC3E}">
        <p14:creationId xmlns:p14="http://schemas.microsoft.com/office/powerpoint/2010/main" val="620254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xfrm>
            <a:off x="228600" y="190775"/>
            <a:ext cx="8686800" cy="74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sz="2400" dirty="0"/>
              <a:t>Выводы</a:t>
            </a:r>
          </a:p>
        </p:txBody>
      </p:sp>
      <p:sp>
        <p:nvSpPr>
          <p:cNvPr id="4" name="Объект 3">
            <a:extLst>
              <a:ext uri="{FF2B5EF4-FFF2-40B4-BE49-F238E27FC236}">
                <a16:creationId xmlns:a16="http://schemas.microsoft.com/office/drawing/2014/main" id="{73C312AB-9F3A-4D89-9B37-8B3E1D1B240D}"/>
              </a:ext>
            </a:extLst>
          </p:cNvPr>
          <p:cNvSpPr>
            <a:spLocks noGrp="1"/>
          </p:cNvSpPr>
          <p:nvPr>
            <p:ph idx="1"/>
          </p:nvPr>
        </p:nvSpPr>
        <p:spPr>
          <a:xfrm>
            <a:off x="457199" y="1448896"/>
            <a:ext cx="8384193" cy="4525963"/>
          </a:xfrm>
        </p:spPr>
        <p:txBody>
          <a:bodyPr/>
          <a:lstStyle/>
          <a:p>
            <a:r>
              <a:rPr lang="ru-RU" sz="2000" dirty="0">
                <a:solidFill>
                  <a:schemeClr val="bg1"/>
                </a:solidFill>
              </a:rPr>
              <a:t>Несмотря на трудности, большие данные предоставляют новые возможности для анализа и обработки информации, которые раньше были недоступны для пользователей. </a:t>
            </a:r>
          </a:p>
          <a:p>
            <a:endParaRPr lang="ru-RU" sz="2000" dirty="0">
              <a:solidFill>
                <a:schemeClr val="bg1"/>
              </a:solidFill>
            </a:endParaRPr>
          </a:p>
          <a:p>
            <a:pPr marL="0" indent="0">
              <a:buNone/>
            </a:pPr>
            <a:r>
              <a:rPr lang="ru-RU" sz="2000" i="1" dirty="0">
                <a:solidFill>
                  <a:schemeClr val="bg1"/>
                </a:solidFill>
              </a:rPr>
              <a:t>     За счет использования новых технологий работы с большими данными компании получают возможность повысить эффективность своей деятельности:</a:t>
            </a:r>
          </a:p>
          <a:p>
            <a:pPr marL="0" indent="0">
              <a:buNone/>
            </a:pPr>
            <a:endParaRPr lang="ru-RU" sz="2000" i="1" dirty="0">
              <a:solidFill>
                <a:schemeClr val="bg1"/>
              </a:solidFill>
            </a:endParaRPr>
          </a:p>
          <a:p>
            <a:r>
              <a:rPr lang="ru-RU" sz="2000" dirty="0">
                <a:solidFill>
                  <a:schemeClr val="bg1"/>
                </a:solidFill>
              </a:rPr>
              <a:t>более детально сегментировать рынок и проводить целевые рассылки рекламной информации и коммерческих предложений </a:t>
            </a:r>
          </a:p>
          <a:p>
            <a:r>
              <a:rPr lang="ru-RU" sz="2000" dirty="0">
                <a:solidFill>
                  <a:schemeClr val="bg1"/>
                </a:solidFill>
              </a:rPr>
              <a:t>более оперативно изменять ассортимент</a:t>
            </a:r>
          </a:p>
          <a:p>
            <a:r>
              <a:rPr lang="ru-RU" sz="2000" dirty="0">
                <a:solidFill>
                  <a:schemeClr val="bg1"/>
                </a:solidFill>
              </a:rPr>
              <a:t>управлять складскими запасами и т.д.</a:t>
            </a:r>
          </a:p>
        </p:txBody>
      </p:sp>
    </p:spTree>
    <p:extLst>
      <p:ext uri="{BB962C8B-B14F-4D97-AF65-F5344CB8AC3E}">
        <p14:creationId xmlns:p14="http://schemas.microsoft.com/office/powerpoint/2010/main" val="3882317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E425FE-18A4-406A-8F22-BA5382F201EC}" type="slidenum">
              <a:rPr lang="ru-RU" altLang="ru-RU">
                <a:solidFill>
                  <a:schemeClr val="bg1"/>
                </a:solidFill>
              </a:rPr>
              <a:pPr eaLnBrk="1" hangingPunct="1"/>
              <a:t>27</a:t>
            </a:fld>
            <a:endParaRPr lang="ru-RU" altLang="ru-RU">
              <a:solidFill>
                <a:schemeClr val="bg1"/>
              </a:solidFill>
            </a:endParaRPr>
          </a:p>
        </p:txBody>
      </p:sp>
      <p:sp>
        <p:nvSpPr>
          <p:cNvPr id="48131" name="Text Box 4"/>
          <p:cNvSpPr txBox="1">
            <a:spLocks noChangeArrowheads="1"/>
          </p:cNvSpPr>
          <p:nvPr/>
        </p:nvSpPr>
        <p:spPr bwMode="auto">
          <a:xfrm>
            <a:off x="323850" y="3860800"/>
            <a:ext cx="8496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10000"/>
              </a:spcBef>
              <a:buClr>
                <a:srgbClr val="FF0000"/>
              </a:buClr>
              <a:buSzPct val="120000"/>
              <a:buFont typeface="Symbol" panose="05050102010706020507" pitchFamily="18" charset="2"/>
              <a:buNone/>
            </a:pPr>
            <a:r>
              <a:rPr lang="ru-RU" altLang="ru-RU" sz="1200" b="1">
                <a:solidFill>
                  <a:schemeClr val="bg1"/>
                </a:solidFill>
              </a:rPr>
              <a:t>Использование материалов презентации</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30&quot;&gt;&lt;property id=&quot;20148&quot; value=&quot;5&quot;/&gt;&lt;property id=&quot;20300&quot; value=&quot;Slide 2&quot;/&gt;&lt;property id=&quot;20303&quot; value=&quot;-1&quot;/&gt;&lt;property id=&quot;20307&quot; value=&quot;267&quot;/&gt;&lt;property id=&quot;20309&quot; value=&quot;-1&quot;/&gt;&lt;/object&gt;&lt;object type=&quot;3&quot; unique_id=&quot;10431&quot;&gt;&lt;property id=&quot;20148&quot; value=&quot;5&quot;/&gt;&lt;property id=&quot;20300&quot; value=&quot;Slide 3&quot;/&gt;&lt;property id=&quot;20303&quot; value=&quot;-1&quot;/&gt;&lt;property id=&quot;20307&quot; value=&quot;268&quot;/&gt;&lt;property id=&quot;20309&quot; value=&quot;-1&quot;/&gt;&lt;/object&gt;&lt;object type=&quot;3&quot; unique_id=&quot;10432&quot;&gt;&lt;property id=&quot;20148&quot; value=&quot;5&quot;/&gt;&lt;property id=&quot;20300&quot; value=&quot;Slide 4&quot;/&gt;&lt;property id=&quot;20303&quot; value=&quot;-1&quot;/&gt;&lt;property id=&quot;20307&quot; value=&quot;269&quot;/&gt;&lt;property id=&quot;20309&quot; value=&quot;-1&quot;/&gt;&lt;/object&gt;&lt;object type=&quot;3&quot; unique_id=&quot;10433&quot;&gt;&lt;property id=&quot;20148&quot; value=&quot;5&quot;/&gt;&lt;property id=&quot;20300&quot; value=&quot;Slide 5&quot;/&gt;&lt;property id=&quot;20303&quot; value=&quot;-1&quot;/&gt;&lt;property id=&quot;20307&quot; value=&quot;257&quot;/&gt;&lt;property id=&quot;20309&quot; value=&quot;-1&quot;/&gt;&lt;/object&gt;&lt;object type=&quot;3&quot; unique_id=&quot;10434&quot;&gt;&lt;property id=&quot;20148&quot; value=&quot;5&quot;/&gt;&lt;property id=&quot;20300&quot; value=&quot;Slide 6&quot;/&gt;&lt;property id=&quot;20303&quot; value=&quot;-1&quot;/&gt;&lt;property id=&quot;20307&quot; value=&quot;256&quot;/&gt;&lt;property id=&quot;20309&quot; value=&quot;-1&quot;/&gt;&lt;/object&gt;&lt;object type=&quot;3&quot; unique_id=&quot;10435&quot;&gt;&lt;property id=&quot;20148&quot; value=&quot;5&quot;/&gt;&lt;property id=&quot;20300&quot; value=&quot;Slide 7&quot;/&gt;&lt;property id=&quot;20303&quot; value=&quot;-1&quot;/&gt;&lt;property id=&quot;20307&quot; value=&quot;264&quot;/&gt;&lt;property id=&quot;20309&quot; value=&quot;-1&quot;/&gt;&lt;/object&gt;&lt;object type=&quot;3&quot; unique_id=&quot;10436&quot;&gt;&lt;property id=&quot;20148&quot; value=&quot;5&quot;/&gt;&lt;property id=&quot;20300&quot; value=&quot;Slide 8&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0&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1&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2&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3&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5&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6&quot;/&gt;&lt;property id=&quot;20307&quot; value=&quot;271&quot;/&gt;&lt;property id=&quot;20309&quot; value=&quot;-1&quot;/&gt;&lt;/object&gt;&lt;object type=&quot;3&quot; unique_id=&quot;11959&quot;&gt;&lt;property id=&quot;20148&quot; value=&quot;5&quot;/&gt;&lt;property id=&quot;20300&quot; value=&quot;Slide 9&quot;/&gt;&lt;property id=&quot;20307&quot; value=&quot;272&quot;/&gt;&lt;/object&gt;&lt;object type=&quot;3&quot; unique_id=&quot;11978&quot;&gt;&lt;property id=&quot;20148&quot; value=&quot;5&quot;/&gt;&lt;property id=&quot;20300&quot; value=&quot;Slide 14&quot;/&gt;&lt;property id=&quot;20307&quot; value=&quot;273&quot;/&gt;&lt;/object&gt;&lt;/object&gt;&lt;/object&gt;&lt;/database&gt;"/>
  <p:tag name="FLASHSPRING_BG_AUDIO_DURATION_TAG" val="0.0000000"/>
  <p:tag name="ISPRING_SCORM_RATE_SLIDES" val="1"/>
  <p:tag name="ISPRING_SCORM_RATE_QUIZZES" val="0"/>
  <p:tag name="ISPRING_SCORM_PASSING_SCORE" val="100.0000000000"/>
  <p:tag name="ISPRING_UUID" val="{69FE0B99-A217-43EB-87DE-A498FA55920D}"/>
  <p:tag name="ISPRING_RESOURCE_FOLDER" val="D:\Documents\Дисциплины\Moodle-2014\Moodle-2013\Лекции\Lect-1\"/>
  <p:tag name="ISPRING_PRESENTATION_PATH" val="D:\Documents\Дисциплины\Moodle-2014\Moodle-2013\Лекции\Lect-1.ppt"/>
  <p:tag name="ISPRING_PRESENTATION_INFO" val="&lt;?xml version=&quot;1.0&quot; encoding=&quot;UTF-8&quot; standalone=&quot;no&quot; ?&gt;&#10;&lt;presentation&gt;&#10;&#10;  &lt;slides&gt;&#10;    &lt;slide duration=&quot;22450&quot; id=&quot;{84E56C29-299E-4501-9EC0-81A4D7F7E17F}&quot; pptId=&quot;258&quot; transitionDuration=&quot;0&quot;/&gt;&#10;    &lt;slide duration=&quot;17400&quot; id=&quot;{1AA3389F-3F1E-4748-83B2-144567DBA6F3}&quot; pptId=&quot;295&quot; transitionDuration=&quot;0&quot;/&gt;&#10;    &lt;slide duration=&quot;10370&quot; id=&quot;{1192DB6F-104E-4A32-835D-41FA9BFCF2FF}&quot; pptId=&quot;296&quot; transitionDuration=&quot;0&quot;/&gt;&#10;    &lt;slide duration=&quot;35660&quot; id=&quot;{EE3523DE-8D50-422A-90D7-989E329C026C}&quot; pptId=&quot;274&quot; transitionDuration=&quot;0&quot;/&gt;&#10;    &lt;slide duration=&quot;43700&quot; id=&quot;{47383AD8-91AA-4A15-9AE1-53430DCC3018}&quot; pptId=&quot;302&quot; transitionDuration=&quot;0&quot;/&gt;&#10;    &lt;slide duration=&quot;19840&quot; id=&quot;{B4B1DDAA-AE5D-4334-A8E5-30C195AEC98B}&quot; pptId=&quot;273&quot; transitionDuration=&quot;0&quot;/&gt;&#10;    &lt;slide duration=&quot;19230&quot; id=&quot;{A5FF5ADF-F88B-461F-A107-514095062BB1}&quot; pptId=&quot;301&quot; transitionDuration=&quot;0&quot;/&gt;&#10;    &lt;slide duration=&quot;46990&quot; id=&quot;{AF48154C-6821-425F-BCD6-D3D06CF1A4D3}&quot; pptId=&quot;285&quot; transitionDuration=&quot;0&quot;/&gt;&#10;    &lt;slide duration=&quot;60240&quot; id=&quot;{338E0625-1B65-4DD8-A4F8-2D55431A6DEC}&quot; pptId=&quot;284&quot; transitionDuration=&quot;0&quot;/&gt;&#10;    &lt;slide duration=&quot;50600&quot; id=&quot;{D07AB3D1-97D5-4968-AFFB-70E3072ED7C6}&quot; pptId=&quot;286&quot; transitionDuration=&quot;0&quot;/&gt;&#10;    &lt;slide duration=&quot;63780&quot; id=&quot;{63E7F3E2-5A6B-4ACD-BB09-05E3075BD0FF}&quot; pptId=&quot;287&quot; transitionDuration=&quot;0&quot;/&gt;&#10;    &lt;slide duration=&quot;18020&quot; id=&quot;{33E9A703-6554-410B-B097-7E1D5B7F63E9}&quot; pptId=&quot;288&quot; transitionDuration=&quot;0&quot;/&gt;&#10;    &lt;slide duration=&quot;18480&quot; id=&quot;{36EBDD29-B7C6-4B5C-BE6B-88E7451159C8}&quot; pptId=&quot;303&quot; transitionDuration=&quot;0&quot;/&gt;&#10;    &lt;slide duration=&quot;49700&quot; id=&quot;{99CBD65B-4DC4-4827-A32A-8ECC1E5CFDBD}&quot; pptId=&quot;289&quot; transitionDuration=&quot;0&quot;/&gt;&#10;    &lt;slide duration=&quot;32000&quot; id=&quot;{3C88915E-0BCF-46B6-97BC-5D23C7E0481C}&quot; pptId=&quot;299&quot; transitionDuration=&quot;0&quot;/&gt;&#10;    &lt;slide duration=&quot;42670&quot; id=&quot;{BE8F9F46-7B0E-4DC9-88EE-B04EB81E95C6}&quot; pptId=&quot;290&quot; transitionDuration=&quot;0&quot;/&gt;&#10;    &lt;slide duration=&quot;24830&quot; id=&quot;{FBF5C8A9-072F-452F-A284-C9DC686BF85D}&quot; pptId=&quot;293&quot; transitionDuration=&quot;0&quot;/&gt;&#10;    &lt;slide duration=&quot;9150&quot; id=&quot;{4195A1E5-9B74-4F52-9F2A-8C921E8B896F}&quot; pptId=&quot;298&quot; transitionDuration=&quot;0&quot;/&gt;&#10;    &lt;slide duration=&quot;8450&quot; id=&quot;{3864E923-F8D7-4305-9B14-BCCCB81AA296}&quot; pptId=&quot;271&quot; transitionDuration=&quot;0&quot;/&gt;&#10;  &lt;/slides&gt;&#10;&#10;  &lt;narration&gt;&#10;    &lt;audioTracks&gt;&#10;      &lt;audioTrack duration=&quot;22450&quot; muted=&quot;false&quot; slideId=&quot;{84E56C29-299E-4501-9EC0-81A4D7F7E17F}&quot; startTime=&quot;0&quot; stepIndex=&quot;0&quot; volume=&quot;1&quot;&gt;&#10;        &lt;file modifyTime=&quot;2014-06-01T06:02:19&quot; size=&quot;3960224&quot;&gt;&#10;          &lt;path full=&quot;D:\Documents\Дисциплины\Moodle-2014\Moodle-2013\Лекции\Lect-1\audio\Sun Jun 01 17-01-56 2014.wav&quot; relative=&quot;Lect-1\audio\Sun Jun 01 17-01-56 2014.wav&quot; resource=&quot;Sun Jun 01 17-01-56 2014.wav&quot;/&gt;&#10;        &lt;/file&gt;&#10;        &lt;audio channels=&quot;2&quot; sampleRate=&quot;44100&quot;/&gt;&#10;      &lt;/audioTrack&gt;&#10;      &lt;audioTrack duration=&quot;17400&quot; muted=&quot;false&quot; slideId=&quot;{1AA3389F-3F1E-4748-83B2-144567DBA6F3}&quot; startTime=&quot;0&quot; stepIndex=&quot;0&quot; volume=&quot;1&quot;&gt;&#10;        &lt;file modifyTime=&quot;2014-06-01T06:03:07&quot; size=&quot;3069404&quot;&gt;&#10;          &lt;path full=&quot;D:\Documents\Дисциплины\Moodle-2014\Moodle-2013\Лекции\Lect-1\audio\Sun Jun 01 17-02-49 2014.wav&quot; relative=&quot;Lect-1\audio\Sun Jun 01 17-02-49 2014.wav&quot; resource=&quot;Sun Jun 01 17-02-49 2014.wav&quot;/&gt;&#10;        &lt;/file&gt;&#10;        &lt;audio channels=&quot;2&quot; sampleRate=&quot;44100&quot;/&gt;&#10;      &lt;/audioTrack&gt;&#10;      &lt;audioTrack duration=&quot;10370&quot; muted=&quot;false&quot; slideId=&quot;{1192DB6F-104E-4A32-835D-41FA9BFCF2FF}&quot; startTime=&quot;0&quot; stepIndex=&quot;0&quot; volume=&quot;1&quot;&gt;&#10;        &lt;file modifyTime=&quot;2014-06-01T06:03:28&quot; size=&quot;1829312&quot;&gt;&#10;          &lt;path full=&quot;D:\Documents\Дисциплины\Moodle-2014\Moodle-2013\Лекции\Lect-1\audio\Sun Jun 01 17-03-17 2014.wav&quot; relative=&quot;Lect-1\audio\Sun Jun 01 17-03-17 2014.wav&quot; resource=&quot;Sun Jun 01 17-03-17 2014.wav&quot;/&gt;&#10;        &lt;/file&gt;&#10;        &lt;audio channels=&quot;2&quot; sampleRate=&quot;44100&quot;/&gt;&#10;      &lt;/audioTrack&gt;&#10;      &lt;audioTrack duration=&quot;35660&quot; muted=&quot;false&quot; slideId=&quot;{EE3523DE-8D50-422A-90D7-989E329C026C}&quot; startTime=&quot;0&quot; stepIndex=&quot;0&quot; volume=&quot;1&quot;&gt;&#10;        &lt;file modifyTime=&quot;2014-06-01T06:04:23&quot; size=&quot;6290468&quot;&gt;&#10;          &lt;path full=&quot;D:\Documents\Дисциплины\Moodle-2014\Moodle-2013\Лекции\Lect-1\audio\Sun Jun 01 17-03-47 2014.wav&quot; relative=&quot;Lect-1\audio\Sun Jun 01 17-03-47 2014.wav&quot; resource=&quot;Sun Jun 01 17-03-47 2014.wav&quot;/&gt;&#10;        &lt;/file&gt;&#10;        &lt;audio channels=&quot;2&quot; sampleRate=&quot;44100&quot;/&gt;&#10;      &lt;/audioTrack&gt;&#10;      &lt;audioTrack duration=&quot;43700&quot; muted=&quot;false&quot; slideId=&quot;{47383AD8-91AA-4A15-9AE1-53430DCC3018}&quot; startTime=&quot;0&quot; stepIndex=&quot;0&quot; volume=&quot;1&quot;&gt;&#10;        &lt;file modifyTime=&quot;2014-06-01T06:06:59&quot; size=&quot;7708724&quot;&gt;&#10;          &lt;path full=&quot;D:\Documents\Дисциплины\Moodle-2014\Moodle-2013\Лекции\Lect-1\audio\Sun Jun 01 17-06-15 2014.wav&quot; relative=&quot;Lect-1\audio\Sun Jun 01 17-06-15 2014.wav&quot; resource=&quot;Sun Jun 01 17-06-15 2014.wav&quot;/&gt;&#10;        &lt;/file&gt;&#10;        &lt;audio channels=&quot;2&quot; sampleRate=&quot;44100&quot;/&gt;&#10;      &lt;/audioTrack&gt;&#10;      &lt;audioTrack duration=&quot;19840&quot; muted=&quot;false&quot; slideId=&quot;{B4B1DDAA-AE5D-4334-A8E5-30C195AEC98B}&quot; startTime=&quot;0&quot; stepIndex=&quot;0&quot; volume=&quot;1&quot;&gt;&#10;        &lt;file modifyTime=&quot;2014-06-01T06:08:14&quot; size=&quot;3499820&quot;&gt;&#10;          &lt;path full=&quot;D:\Documents\Дисциплины\Moodle-2014\Moodle-2013\Лекции\Lect-1\audio\Sun Jun 01 17-07-54 2014.wav&quot; relative=&quot;Lect-1\audio\Sun Jun 01 17-07-54 2014.wav&quot; resource=&quot;Sun Jun 01 17-07-54 2014.wav&quot;/&gt;&#10;        &lt;/file&gt;&#10;        &lt;audio channels=&quot;2&quot; sampleRate=&quot;44100&quot;/&gt;&#10;      &lt;/audioTrack&gt;&#10;      &lt;audioTrack duration=&quot;19230&quot; muted=&quot;false&quot; slideId=&quot;{A5FF5ADF-F88B-461F-A107-514095062BB1}&quot; startTime=&quot;0&quot; stepIndex=&quot;0&quot; volume=&quot;1&quot;&gt;&#10;        &lt;file modifyTime=&quot;2014-06-01T06:08:46&quot; size=&quot;3392216&quot;&gt;&#10;          &lt;path full=&quot;D:\Documents\Дисциплины\Moodle-2014\Moodle-2013\Лекции\Lect-1\audio\Sun Jun 01 17-08-26 2014.wav&quot; relative=&quot;Lect-1\audio\Sun Jun 01 17-08-26 2014.wav&quot; resource=&quot;Sun Jun 01 17-08-26 2014.wav&quot;/&gt;&#10;        &lt;/file&gt;&#10;        &lt;audio channels=&quot;2&quot; sampleRate=&quot;44100&quot;/&gt;&#10;      &lt;/audioTrack&gt;&#10;      &lt;audioTrack duration=&quot;46990&quot; muted=&quot;false&quot; slideId=&quot;{AF48154C-6821-425F-BCD6-D3D06CF1A4D3}&quot; startTime=&quot;0&quot; stepIndex=&quot;0&quot; volume=&quot;1&quot;&gt;&#10;        &lt;file modifyTime=&quot;2014-06-01T06:09:56&quot; size=&quot;8289080&quot;&gt;&#10;          &lt;path full=&quot;D:\Documents\Дисциплины\Moodle-2014\Moodle-2013\Лекции\Lect-1\audio\Sun Jun 01 17-09-09 2014.wav&quot; relative=&quot;Lect-1\audio\Sun Jun 01 17-09-09 2014.wav&quot; resource=&quot;Sun Jun 01 17-09-09 2014.wav&quot;/&gt;&#10;        &lt;/file&gt;&#10;        &lt;audio channels=&quot;2&quot; sampleRate=&quot;44100&quot;/&gt;&#10;      &lt;/audioTrack&gt;&#10;      &lt;audioTrack duration=&quot;60240&quot; muted=&quot;false&quot; slideId=&quot;{338E0625-1B65-4DD8-A4F8-2D55431A6DEC}&quot; startTime=&quot;0&quot; stepIndex=&quot;0&quot; volume=&quot;1&quot;&gt;&#10;        &lt;file modifyTime=&quot;2014-06-01T06:11:55&quot; size=&quot;10626380&quot;&gt;&#10;          &lt;path full=&quot;D:\Documents\Дисциплины\Moodle-2014\Moodle-2013\Лекции\Lect-1\audio\Sun Jun 01 17-10-54 2014.wav&quot; relative=&quot;Lect-1\audio\Sun Jun 01 17-10-54 2014.wav&quot; resource=&quot;Sun Jun 01 17-10-54 2014.wav&quot;/&gt;&#10;        &lt;/file&gt;&#10;        &lt;audio channels=&quot;2&quot; sampleRate=&quot;44100&quot;/&gt;&#10;      &lt;/audioTrack&gt;&#10;      &lt;audioTrack duration=&quot;50600&quot; muted=&quot;false&quot; slideId=&quot;{D07AB3D1-97D5-4968-AFFB-70E3072ED7C6}&quot; startTime=&quot;0&quot; stepIndex=&quot;0&quot; volume=&quot;1&quot;&gt;&#10;        &lt;file modifyTime=&quot;2014-06-01T06:13:00&quot; size=&quot;8925884&quot;&gt;&#10;          &lt;path full=&quot;D:\Documents\Дисциплины\Moodle-2014\Moodle-2013\Лекции\Lect-1\audio\Sun Jun 01 17-12-09 2014.wav&quot; relative=&quot;Lect-1\audio\Sun Jun 01 17-12-09 2014.wav&quot; resource=&quot;Sun Jun 01 17-12-09 2014.wav&quot;/&gt;&#10;        &lt;/file&gt;&#10;        &lt;audio channels=&quot;2&quot; sampleRate=&quot;44100&quot;/&gt;&#10;      &lt;/audioTrack&gt;&#10;      &lt;audioTrack duration=&quot;63780&quot; muted=&quot;false&quot; slideId=&quot;{63E7F3E2-5A6B-4ACD-BB09-05E3075BD0FF}&quot; startTime=&quot;0&quot; stepIndex=&quot;0&quot; volume=&quot;1&quot;&gt;&#10;        &lt;file modifyTime=&quot;2014-06-01T06:14:56&quot; size=&quot;11250836&quot;&gt;&#10;          &lt;path full=&quot;D:\Documents\Дисциплины\Moodle-2014\Moodle-2013\Лекции\Lect-1\audio\Sun Jun 01 17-13-52 2014.wav&quot; relative=&quot;Lect-1\audio\Sun Jun 01 17-13-52 2014.wav&quot; resource=&quot;Sun Jun 01 17-13-52 2014.wav&quot;/&gt;&#10;        &lt;/file&gt;&#10;        &lt;audio channels=&quot;2&quot; sampleRate=&quot;44100&quot;/&gt;&#10;      &lt;/audioTrack&gt;&#10;      &lt;audioTrack duration=&quot;18020&quot; muted=&quot;false&quot; slideId=&quot;{33E9A703-6554-410B-B097-7E1D5B7F63E9}&quot; startTime=&quot;0&quot; stepIndex=&quot;0&quot; volume=&quot;1&quot;&gt;&#10;        &lt;file modifyTime=&quot;2014-06-01T06:15:58&quot; size=&quot;3178772&quot;&gt;&#10;          &lt;path full=&quot;D:\Documents\Дисциплины\Moodle-2014\Moodle-2013\Лекции\Lect-1\audio\Sun Jun 01 17-15-39 2014.wav&quot; relative=&quot;Lect-1\audio\Sun Jun 01 17-15-39 2014.wav&quot; resource=&quot;Sun Jun 01 17-15-39 2014.wav&quot;/&gt;&#10;        &lt;/file&gt;&#10;        &lt;audio channels=&quot;2&quot; sampleRate=&quot;44100&quot;/&gt;&#10;      &lt;/audioTrack&gt;&#10;      &lt;audioTrack duration=&quot;18480&quot; muted=&quot;false&quot; slideId=&quot;{36EBDD29-B7C6-4B5C-BE6B-88E7451159C8}&quot; startTime=&quot;0&quot; stepIndex=&quot;0&quot; volume=&quot;1&quot;&gt;&#10;        &lt;file modifyTime=&quot;2014-06-01T06:16:34&quot; size=&quot;3259916&quot;&gt;&#10;          &lt;path full=&quot;D:\Documents\Дисциплины\Moodle-2014\Moodle-2013\Лекции\Lect-1\audio\Sun Jun 01 17-16-15 2014.wav&quot; relative=&quot;Lect-1\audio\Sun Jun 01 17-16-15 2014.wav&quot; resource=&quot;Sun Jun 01 17-16-15 2014.wav&quot;/&gt;&#10;        &lt;/file&gt;&#10;        &lt;audio channels=&quot;2&quot; sampleRate=&quot;44100&quot;/&gt;&#10;      &lt;/audioTrack&gt;&#10;      &lt;audioTrack duration=&quot;49700&quot; muted=&quot;false&quot; slideId=&quot;{99CBD65B-4DC4-4827-A32A-8ECC1E5CFDBD}&quot; startTime=&quot;0&quot; stepIndex=&quot;0&quot; volume=&quot;1&quot;&gt;&#10;        &lt;file modifyTime=&quot;2014-06-01T06:17:36&quot; size=&quot;8767124&quot;&gt;&#10;          &lt;path full=&quot;D:\Documents\Дисциплины\Moodle-2014\Moodle-2013\Лекции\Lect-1\audio\Sun Jun 01 17-16-46 2014.wav&quot; relative=&quot;Lect-1\audio\Sun Jun 01 17-16-46 2014.wav&quot; resource=&quot;Sun Jun 01 17-16-46 2014.wav&quot;/&gt;&#10;        &lt;/file&gt;&#10;        &lt;audio channels=&quot;2&quot; sampleRate=&quot;44100&quot;/&gt;&#10;      &lt;/audioTrack&gt;&#10;      &lt;audioTrack duration=&quot;32000&quot; muted=&quot;false&quot; slideId=&quot;{3C88915E-0BCF-46B6-97BC-5D23C7E0481C}&quot; startTime=&quot;0&quot; stepIndex=&quot;0&quot; volume=&quot;1&quot;&gt;&#10;        &lt;file modifyTime=&quot;2014-06-01T06:22:00&quot; size=&quot;5644844&quot;&gt;&#10;          &lt;path full=&quot;D:\Documents\Дисциплины\Moodle-2014\Moodle-2013\Лекции\Lect-1\audio\Sun Jun 01 17-21-27 2014.wav&quot; relative=&quot;Lect-1\audio\Sun Jun 01 17-21-27 2014.wav&quot; resource=&quot;Sun Jun 01 17-21-27 2014.wav&quot;/&gt;&#10;        &lt;/file&gt;&#10;        &lt;audio channels=&quot;2&quot; sampleRate=&quot;44100&quot;/&gt;&#10;      &lt;/audioTrack&gt;&#10;      &lt;audioTrack duration=&quot;42670&quot; muted=&quot;false&quot; slideId=&quot;{BE8F9F46-7B0E-4DC9-88EE-B04EB81E95C6}&quot; startTime=&quot;0&quot; stepIndex=&quot;0&quot; volume=&quot;1&quot;&gt;&#10;        &lt;file modifyTime=&quot;2014-06-01T06:22:58&quot; size=&quot;7527032&quot;&gt;&#10;          &lt;path full=&quot;D:\Documents\Дисциплины\Moodle-2014\Moodle-2013\Лекции\Lect-1\audio\Sun Jun 01 17-22-15 2014.wav&quot; relative=&quot;Lect-1\audio\Sun Jun 01 17-22-15 2014.wav&quot; resource=&quot;Sun Jun 01 17-22-15 2014.wav&quot;/&gt;&#10;        &lt;/file&gt;&#10;        &lt;audio channels=&quot;2&quot; sampleRate=&quot;44100&quot;/&gt;&#10;      &lt;/audioTrack&gt;&#10;      &lt;audioTrack duration=&quot;24830&quot; muted=&quot;false&quot; slideId=&quot;{FBF5C8A9-072F-452F-A284-C9DC686BF85D}&quot; startTime=&quot;0&quot; stepIndex=&quot;0&quot; volume=&quot;1&quot;&gt;&#10;        &lt;file modifyTime=&quot;2014-06-01T06:23:38&quot; size=&quot;4380056&quot;&gt;&#10;          &lt;path full=&quot;D:\Documents\Дисциплины\Moodle-2014\Moodle-2013\Лекции\Lect-1\audio\Sun Jun 01 17-23-13 2014.wav&quot; relative=&quot;Lect-1\audio\Sun Jun 01 17-23-13 2014.wav&quot; resource=&quot;Sun Jun 01 17-23-13 2014.wav&quot;/&gt;&#10;        &lt;/file&gt;&#10;        &lt;audio channels=&quot;2&quot; sampleRate=&quot;44100&quot;/&gt;&#10;      &lt;/audioTrack&gt;&#10;      &lt;audioTrack duration=&quot;9150&quot; muted=&quot;false&quot; slideId=&quot;{4195A1E5-9B74-4F52-9F2A-8C921E8B896F}&quot; startTime=&quot;0&quot; stepIndex=&quot;0&quot; volume=&quot;1&quot;&gt;&#10;        &lt;file modifyTime=&quot;2014-06-01T06:24:18&quot; size=&quot;1614104&quot;&gt;&#10;          &lt;path full=&quot;D:\Documents\Дисциплины\Moodle-2014\Moodle-2013\Лекции\Lect-1\audio\Sun Jun 01 17-24-09 2014.wav&quot; relative=&quot;Lect-1\audio\Sun Jun 01 17-24-09 2014.wav&quot; resource=&quot;Sun Jun 01 17-24-09 2014.wav&quot;/&gt;&#10;        &lt;/file&gt;&#10;        &lt;audio channels=&quot;2&quot; sampleRate=&quot;44100&quot;/&gt;&#10;      &lt;/audioTrack&gt;&#10;      &lt;audioTrack duration=&quot;8450&quot; muted=&quot;false&quot; slideId=&quot;{3864E923-F8D7-4305-9B14-BCCCB81AA296}&quot; startTime=&quot;0&quot; stepIndex=&quot;0&quot; volume=&quot;1&quot;&gt;&#10;        &lt;file modifyTime=&quot;2014-06-01T06:25:55&quot; size=&quot;1490624&quot;&gt;&#10;          &lt;path full=&quot;D:\Documents\Дисциплины\Moodle-2014\Moodle-2013\Лекции\Lect-1\audio\Sun Jun 01 17-25-46 2014.wav&quot; relative=&quot;Lect-1\audio\Sun Jun 01 17-25-46 2014.wav&quot; resource=&quot;Sun Jun 01 17-25-46 2014.wav&quot;/&gt;&#10;        &lt;/file&gt;&#10;        &lt;audio channels=&quot;2&quot; sampleRate=&quot;44100&quot;/&gt;&#10;      &lt;/audioTrack&gt;&#10;    &lt;/audioTracks&gt;&#10;  &lt;/narration&gt;&#10;&#10;&lt;/presentation&gt;&#10;"/>
  <p:tag name="ISPRING_RESOURCE_PATHS_HASH_2" val="63bfb924d5dc5c1737db4eb19968e542c61ed7"/>
  <p:tag name="ISPRING_PRESENTER_PHOTO_0" val="jpe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_PHOTO_1" val="png|iVBORw0KGgoAAAANSUhEUgAAAI8AAAEsCAYAAAGNm9DxAAAACXBIWXMAAAsTAAALEwEAmpwYAAAK&#10;T2lDQ1BQaG90b3Nob3AgSUNDIHByb2ZpbGUAAHjanVNnVFPpFj333vRCS4iAlEtvUhUIIFJCi4AU&#10;kSYqIQkQSoghodkVUcERRUUEG8igiAOOjoCMFVEsDIoK2AfkIaKOg6OIisr74Xuja9a89+bN/rXX&#10;Pues852zzwfACAyWSDNRNYAMqUIeEeCDx8TG4eQuQIEKJHAAEAizZCFz/SMBAPh+PDwrIsAHvgAB&#10;eNMLCADATZvAMByH/w/qQplcAYCEAcB0kThLCIAUAEB6jkKmAEBGAYCdmCZTAKAEAGDLY2LjAFAt&#10;AGAnf+bTAICd+Jl7AQBblCEVAaCRACATZYhEAGg7AKzPVopFAFgwABRmS8Q5ANgtADBJV2ZIALC3&#10;AMDOEAuyAAgMADBRiIUpAAR7AGDIIyN4AISZABRG8lc88SuuEOcqAAB4mbI8uSQ5RYFbCC1xB1dX&#10;Lh4ozkkXKxQ2YQJhmkAuwnmZGTKBNA/g88wAAKCRFRHgg/P9eM4Ors7ONo62Dl8t6r8G/yJiYuP+&#10;5c+rcEAAAOF0ftH+LC+zGoA7BoBt/qIl7gRoXgugdfeLZrIPQLUAoOnaV/Nw+H48PEWhkLnZ2eXk&#10;5NhKxEJbYcpXff5nwl/AV/1s+X48/Pf14L7iJIEyXYFHBPjgwsz0TKUcz5IJhGLc5o9H/LcL//wd&#10;0yLESWK5WCoU41EScY5EmozzMqUiiUKSKcUl0v9k4t8s+wM+3zUAsGo+AXuRLahdYwP2SycQWHTA&#10;4vcAAPK7b8HUKAgDgGiD4c93/+8//UegJQCAZkmScQAAXkQkLlTKsz/HCAAARKCBKrBBG/TBGCzA&#10;BhzBBdzBC/xgNoRCJMTCQhBCCmSAHHJgKayCQiiGzbAdKmAv1EAdNMBRaIaTcA4uwlW4Dj1wD/ph&#10;CJ7BKLyBCQRByAgTYSHaiAFiilgjjggXmYX4IcFIBBKLJCDJiBRRIkuRNUgxUopUIFVIHfI9cgI5&#10;h1xGupE7yAAygvyGvEcxlIGyUT3UDLVDuag3GoRGogvQZHQxmo8WoJvQcrQaPYw2oefQq2gP2o8+&#10;Q8cwwOgYBzPEbDAuxsNCsTgsCZNjy7EirAyrxhqwVqwDu4n1Y8+xdwQSgUXACTYEd0IgYR5BSFhM&#10;WE7YSKggHCQ0EdoJNwkDhFHCJyKTqEu0JroR+cQYYjIxh1hILCPWEo8TLxB7iEPENyQSiUMyJ7mQ&#10;AkmxpFTSEtJG0m5SI+ksqZs0SBojk8naZGuyBzmULCAryIXkneTD5DPkG+Qh8lsKnWJAcaT4U+Io&#10;UspqShnlEOU05QZlmDJBVaOaUt2ooVQRNY9aQq2htlKvUYeoEzR1mjnNgxZJS6WtopXTGmgXaPdp&#10;r+h0uhHdlR5Ol9BX0svpR+iX6AP0dwwNhhWDx4hnKBmbGAcYZxl3GK+YTKYZ04sZx1QwNzHrmOeZ&#10;D5lvVVgqtip8FZHKCpVKlSaVGyovVKmqpqreqgtV81XLVI+pXlN9rkZVM1PjqQnUlqtVqp1Q61Mb&#10;U2epO6iHqmeob1Q/pH5Z/YkGWcNMw09DpFGgsV/jvMYgC2MZs3gsIWsNq4Z1gTXEJrHN2Xx2KruY&#10;/R27iz2qqaE5QzNKM1ezUvOUZj8H45hx+Jx0TgnnKKeX836K3hTvKeIpG6Y0TLkxZVxrqpaXllir&#10;SKtRq0frvTau7aedpr1Fu1n7gQ5Bx0onXCdHZ4/OBZ3nU9lT3acKpxZNPTr1ri6qa6UbobtEd79u&#10;p+6Ynr5egJ5Mb6feeb3n+hx9L/1U/W36p/VHDFgGswwkBtsMzhg8xTVxbzwdL8fb8VFDXcNAQ6Vh&#10;lWGX4YSRudE8o9VGjUYPjGnGXOMk423GbcajJgYmISZLTepN7ppSTbmmKaY7TDtMx83MzaLN1pk1&#10;mz0x1zLnm+eb15vft2BaeFostqi2uGVJsuRaplnutrxuhVo5WaVYVVpds0atna0l1rutu6cRp7lO&#10;k06rntZnw7Dxtsm2qbcZsOXYBtuutm22fWFnYhdnt8Wuw+6TvZN9un2N/T0HDYfZDqsdWh1+c7Ry&#10;FDpWOt6azpzuP33F9JbpL2dYzxDP2DPjthPLKcRpnVOb00dnF2e5c4PziIuJS4LLLpc+Lpsbxt3I&#10;veRKdPVxXeF60vWdm7Obwu2o26/uNu5p7ofcn8w0nymeWTNz0MPIQ+BR5dE/C5+VMGvfrH5PQ0+B&#10;Z7XnIy9jL5FXrdewt6V3qvdh7xc+9j5yn+M+4zw33jLeWV/MN8C3yLfLT8Nvnl+F30N/I/9k/3r/&#10;0QCngCUBZwOJgUGBWwL7+Hp8Ib+OPzrbZfay2e1BjKC5QRVBj4KtguXBrSFoyOyQrSH355jOkc5p&#10;DoVQfujW0Adh5mGLw34MJ4WHhVeGP45wiFga0TGXNXfR3ENz30T6RJZE3ptnMU85ry1KNSo+qi5q&#10;PNo3ujS6P8YuZlnM1VidWElsSxw5LiquNm5svt/87fOH4p3iC+N7F5gvyF1weaHOwvSFpxapLhIs&#10;OpZATIhOOJTwQRAqqBaMJfITdyWOCnnCHcJnIi/RNtGI2ENcKh5O8kgqTXqS7JG8NXkkxTOlLOW5&#10;hCepkLxMDUzdmzqeFpp2IG0yPTq9MYOSkZBxQqohTZO2Z+pn5mZ2y6xlhbL+xW6Lty8elQfJa7OQ&#10;rAVZLQq2QqboVFoo1yoHsmdlV2a/zYnKOZarnivN7cyzytuQN5zvn//tEsIS4ZK2pYZLVy0dWOa9&#10;rGo5sjxxedsK4xUFK4ZWBqw8uIq2Km3VT6vtV5eufr0mek1rgV7ByoLBtQFr6wtVCuWFfevc1+1d&#10;T1gvWd+1YfqGnRs+FYmKrhTbF5cVf9go3HjlG4dvyr+Z3JS0qavEuWTPZtJm6ebeLZ5bDpaql+aX&#10;Dm4N2dq0Dd9WtO319kXbL5fNKNu7g7ZDuaO/PLi8ZafJzs07P1SkVPRU+lQ27tLdtWHX+G7R7ht7&#10;vPY07NXbW7z3/T7JvttVAVVN1WbVZftJ+7P3P66Jqun4lvttXa1ObXHtxwPSA/0HIw6217nU1R3S&#10;PVRSj9Yr60cOxx++/p3vdy0NNg1VjZzG4iNwRHnk6fcJ3/ceDTradox7rOEH0x92HWcdL2pCmvKa&#10;RptTmvtbYlu6T8w+0dbq3nr8R9sfD5w0PFl5SvNUyWna6YLTk2fyz4ydlZ19fi753GDborZ752PO&#10;32oPb++6EHTh0kX/i+c7vDvOXPK4dPKy2+UTV7hXmq86X23qdOo8/pPTT8e7nLuarrlca7nuer21&#10;e2b36RueN87d9L158Rb/1tWeOT3dvfN6b/fF9/XfFt1+cif9zsu72Xcn7q28T7xf9EDtQdlD3YfV&#10;P1v+3Njv3H9qwHeg89HcR/cGhYPP/pH1jw9DBY+Zj8uGDYbrnjg+OTniP3L96fynQ89kzyaeF/6i&#10;/suuFxYvfvjV69fO0ZjRoZfyl5O/bXyl/erA6xmv28bCxh6+yXgzMV70VvvtwXfcdx3vo98PT+R8&#10;IH8o/2j5sfVT0Kf7kxmTk/8EA5jz/GMzLdsAAAAgY0hSTQAAeiUAAICDAAD5/wAAgOkAAHUwAADq&#10;YAAAOpgAABdvkl/FRgAAN1hJREFUeNqsVtFtwjAQfY4YADYoG4QNQPIAMAIToLoDFBZw2wnoBjCA&#10;UdmAFdgg3eD6Ycdxwjm2VSwhhTv75d753V0EEeEpiwVShqAMMfYf1s4CxTZyL4sC5YJw+z1QaFTm&#10;VBpZ5f9oKQLHujTCKmJfALh68LGlpYAyJIgIQohhuC8ATgBqvzlBLxbRew9EmWOSZrEgeX0xET3e&#10;3tE9T53vG8rUecnuwNYAvtxzA2ALLbcA7mmgTgZ7AAcAt8C7c3t+c6/fJlzLvadoVz2gTjlAfYqh&#10;BFp7YKuybsXab/6gEyGUafIisgcP7nnhXnL2Pi1n7dZJFrU2giG9UWp97hvuEEc/paNdsmtm5QhY&#10;jvhWeUB8xc8C/zUPSJnpwHLmFJ2T7LoXlZab0g45d0kdy8+mbK61t2QLuLBDdppZBbT2ASgrgUlm&#10;R5ylpkqs+TcA5q6ZpeUx0vyn7sdp6rNM2Vre2drS8pUTa4UnLZujt8v/P5KI6FE3ls4x2ja6Hu7P&#10;Trg57ub+ymuqs3flY2uxSY2j5WgP1/JRGgG1j17V92k2kUnsU/K0ZP8BAAD//7RY7Y2CQBB9XCxg&#10;7cASLGFJLEA7gArOswE7MHagHWABJnAd0AF2cJRwP3Zgh/2AgSgJiQEzzM6+N/PeJm9TtVF+RVSH&#10;TMWZP+4XSZu3KNog+BZq7Q5HmfdSEowB9Qun59Fjs9VIWrz93jj2s8lx2d2X6mw+EGsKvh+pVbkK&#10;OqBhhjXRpgAQ09s6lNGGAmasZq1jMURTZMMy0QAULrsHEVcBqOQ1Ml9V5ACqfiCY3pSGMlsFRzbQ&#10;kNqoiDahIZBM6eyXQ9CrxNhIVO3RsV+QLs1uu7mzQM+eyOj05HZhy4JohzrZ1PZvRyVySOEK5bHb&#10;9LS82LYeKYCcvakAlHKdbbe8BHBju6UBXD0RNrG0HwAtMzE1e44+s2igITFVZJJoAHepg8yd+vCr&#10;JDs6wf7hqcQNwJoyq+WADNer7f3a7Fbr+jSLo+jhy5gXKQNLUfMAaa7fvuHzZ7OMn0Vy4RyHnSno&#10;WhooZaDTXrYBu5XMFg+iGnXCkwPTfWZ+d/Q5xBqb6klqDqO+Hc3YUMAOpIUfyHzhj5G0oUZ3oKBG&#10;zYpwxAFol/Kg8ZQ4UGg/Uux/AAAA//+8Wu1NwzAQPVUMUDbICO0GRMp/2gmACYAu0HSBwAYtGzBA&#10;pbAB2aBs0DIB/LDjnO27y9ktWEIqSepcz/fx3rNpviajtCcAeFE+/T5GqtMNMoTgycElgfqrcOuY&#10;EsnifjU0vxAVEMXsvzBEaZi/ZOaBpY1kmQFoVGX9crpQmBA33vP5TMbAdQKwSM8Uz0jEGDyzueAC&#10;usI0sGKFDi9IzD+2iB0BoHSwJX3pykm2m/0fMLdGXQPAF1Lji8SZ20GA0HpmtT8g4aEgn8X3zOep&#10;OutUBnGTctJCLukXFDo8eoHtKBrAYUb/+v2YobqgpieZQ1N1ATR8CagYBY+eXS8klPpJQq0Ir3Xo&#10;RSWs9lMkS57IgDVjRyRFgszLL8uNfUmJeBL2BsVSvsaa89UZFbnlqBEAFNBUO2egvzSfFkN2+R7i&#10;lJumOiGDHwDgzsLnLaz2W2ap5/kekjPiiJYIEEuFqEH7c70i4pnhIUolCrHuGAKISdrz+TE09Kpp&#10;Vr8z92uK16fyV5+uD7+yI2uTPNbM99QGlQIengm1iWJnvQ56OsegIoqbfj/CCBhlsGQFG0fm+vY8&#10;UbZXdY0xBZr4xgohLSkNxrFVs/0tK4aMMQdyy9kgyY2If5qq1mJwTZb1LeKVyb4+hWsCIYDWMymV&#10;unUvDtN2RMl2omKCUZpuPw/SFhAabL2NttiDa/T/9jIGNVUXKMQfNltOgvoHnjhlxkLP7dNYBw0t&#10;uGMRwpkLav60bj/ETJtFHBVxdJVkzNAyZtlIU71kMsh/s59vkTE9c30Ec5hpja6t0fc3UVKYEvJN&#10;PEvsecd737XA0fzjWriFaNlJ8Md5KFa+4kN6/KZGXAIOdpt8NNa4LYYlIeP15zkWjj3ojJl6kENg&#10;HNoY+tfxy8zVHScOA+GFoQBTwYUO4goOJhQAFWA6ABogKSBAKgipAO6dmfgqCB3YHYQOfA+yrJW9&#10;kla2uImekgBmtdqfb3c/5c6j/BYCdWpgcisT5iqKgimQhB9qrWE3PVje/wg6HfFIDZLaCaQ0csOc&#10;PQ+NPlexxhEo7QLhXYZocKqK5WoqFouiMA673kthjsG6rUK7Q6iTQJ1GrVQct+oV+jhGbbMmDW1t&#10;zYBA2uqZQNuAkPzW4JAoXA3BbEq1cZb0kUmj0wFVBDSDL634FwGPrn5kETTHlyY64ThIJ18dXaQn&#10;V8k7azN6CrMajLvICdgdWbqzlhrwgyZDHYiIPbxTKNgLgWz1EiZ7CkydaXalM3IfOoq0km6feAB8&#10;U9mTVaPmdsdadXL7RvTnB0MeKhTQxvsQ/1sK9MFoOADK+lTpnFghiddObXRBTEV1Z3NZ7yfGgtIi&#10;hznb6ysyli3NbA5lBH+vajLJh2Cuvoed4FiUMuu0PQA8hLjPpOyFFmwCkr7V7F/Pymp1Brtp7BtQ&#10;+wx3pHZfVPlMXndS64Ru5kSwuYy1qrZTs0HMw0xxKas8sA7gdRJqio74s4Sw6y4dtKZHClT5QfaJ&#10;JBqgNzgBgD+2qM5px8wBMYVAzsh20xQ2l60xROh2dy3t6lRqawyby9D3lpbc1Zkw9LyGZzJEpjXZ&#10;4jvS0tCEtdqMOCMAyGreNULeNDfgnQi9/wZe1OF20b5AGr06N2aAwF1GnPjazTfKeQsQ87AFC0l0&#10;itQO+AmSDLqbprVQMARJx3A8dwChVx0TqZ+vIMhzM1vkbk9GUQ1NaZyx1vIzE6HOXVKHSwt5FQQx&#10;y6FDQTnodDS2LzU1RB1tnYHlCz+9BOMIY5pmMzX0F+WkFOyXB83CNLtvLd1eQgjxBW8NjMQ9JimM&#10;gilpNxviEAhsCFNsQKaNxP9qhnr4rNa0xMMXDkNPauLNI8ha3f6E4ssSeVVcNrVyy2ePpRAr1xH5&#10;CHQjjuKFKA4pW5JpY1+/BNxFIPlPC740Q+fX8OM24c3mZXPDuWdGr7L/PgpRdYDlgWdj54SuhBNw&#10;MGP8BNpN81JjcaVBM96hBNpy7Mkl0LHCxLJeF+3iK2MLt7A2hL1FzeqPZU6Kq7uyzfWi1fp3sKF1&#10;6VkvNRS4ql7nHnkQgUTPJ6tyG/16Mwfi3mHA2l73GGFHKdtmRJm99rEhPjtGLBM3sVfbwAF5WxrO&#10;qM1aeyYEkUzgBSqRc9+eY1ti5W/LexLYXG6l0U/Cur25uy+OQr+3eWx4oAyEwTpoqru/Ngj1gY4u&#10;gQCL22w4GAz5F/BGDVdu0cBnetJrhQzYhiIfuXCkz/Sqb2PHVSHJ5xDTIq7bR9YUoQt7QH+PtFYy&#10;w7h9KtdrixCxAsVvXHMGyz6BcdHiSLbIFjmQha2hUQldl2xRWtoT1+1zEDecsntfhuv9l9t2zFW8&#10;PvU4R0ax7G5AM/PqLL0D0Gw8is3n1NCSYDjQ/y1L4iRRCOxB8K1j62cJzyxen3p9Zx6TUIOep8YI&#10;J+UoesdES2bSxcswxW/k3T1rvp45qc5WgeRu9S/MnS4ux1AdUoitHXNC+eoLESMzTRP6jmcNLYi2&#10;zrDxWbaGFHFgXsvWeteD1gJFljuhZ45caJTbQTuz3ufwIgY0/nmBsQ8/bP1j7+quU8eB8LDnFgAV&#10;LOmAVBBz9haQVHChggS2AJIC9oZUEDpY5509MRVAB/FWAFsB+yAJjUajH9uy8cPVS85xjC1/mn/N&#10;jKrX2zcZIhXxsab9fQCAt5iWRslW7HyGdgASgnkPvsov/dEHAPiXOLgT+du7SFP8xRl66A1A7lK4&#10;eSurLtLoPoEvV1ikyNNpDhAvwEZXS/UTEdhZKrDqAYRzo5XlWCfHun2wnoD2JqlogVQDyF6deZcC&#10;syFYtbaB4wCyU/1vW82y7g6oIOWHATIfGFUDQYToMDZSfkWgnAvuB6hKax4R9Jy0FXhoCSQ8ZzZz&#10;ngeI7vdXb3IRGos0qbJJQMpAb1BYLGdnwJrgnFpa8dfe+DcinK88xCGXfkx9H0w5banuEVqMPoBU&#10;onDMkO5m/1ZL5oTljOjgquPSIyseEHZDuqYkJahntrP65z9YldeTEWZKyKMEQKXJng2/yQ4nHkJN&#10;UjrXbj+/D7AMwikm6waUs5EOpuJr7kCTFQroHCR5v1l9n5bb+6jmUmnHhg936NLf5isZJ4A3TFq6&#10;aOfEdw7oTvMhTjj/9cczFdIfLb76JNnrRYY3KAUuPLLwNbbpRMLxA8COcRYNkJ+Bbm7xJtnnFEwR&#10;MsMkOYiagTOpGttL4Tm3Vrs943PMAVQ/DqRlUIjtTKuVMyeW2xMst0f0vzcQXbAoINOWQWpYESDI&#10;fhgRHsEjQ+VWM4fAz6XgVkmzG+CrobLLNd/zGgwqpKeVsjBtgRz3e8Eyig334OoVq2JPemdJsyNN&#10;CxIs8TuIBnDTBot++aYUuwiUpT7ZNo3L7R6t8t9SU76DPirp3pGk/kwm/UYCYnChMJHVMU9Srp2M&#10;gkJqnc/Ct7szmhudZiDOfD7t1OcbBYiE/bxS/IpQUIoSlzlENDIj6nxh1RLGFS0eAaBatbjIytvX&#10;DfQ1p6B6YY9CypKJ03gUHzUF39lFQoYVoLMkAMJbRX6gWqAgiClcscDXrfeyi5MoyqpxkWeo+nli&#10;gEwL2YXAxt0WjgCwh+U22iFPQ0G80cet9sRTquSSWcdGnr+9Qf8EomZiEENBaQGq9kFce90ziESS&#10;qTQ+D+TZX+ArGolRElcQ0tTViGXHPSy3C2ZiYxS4G1w8e/HszmNIKVyNJudLvV7UurubdCkTZ3Lm&#10;/xhMU9apAi/dVGMo7a7NNS3ptsaBTaPT48ZxNp5pgsSwXGssFq/eX4DvCoBbqI5lVPL+oq1Uzako&#10;R6dbyqVH9myaTLjrhKWFpFDsd5WSAgaXjxX3fCDtp8YQdEbHQ2sthpLKoGpjL5tg5FYrLHeD+Ekj&#10;7UQOs+gGIFHwkDUA6p7pafEhKeskn81ZxHEfqs2BE4h85CPU6ZvYEgUVNcCbgH/rOhaYs8G6ntOH&#10;ugKoNHJXtT2UscCJE0a5JCdw3l9Pm1ZLtEgOkDpKNdzH6CQt5hJV6owiAcqs8Idg7bm0Z9ae+c0Z&#10;dd8rLXZrJLZrF2IT4YDS8Y5SxDNpGL5acW5qQOpQ70OTRK+61ZB7h5xQavfT6Osjrt9Cs/K7FwsQ&#10;Xcu6I/d+gVlc0rkdhAVqzrReGTqihU3GI1HvBTIY123ZJSli0i/y44+R9sooUs7R3w6JlswuCyU0&#10;XO54TtE9QHryMzDzF8ERvMLUczSor2q4Qmk28b8Duv7QONSRmIJ8K5NH/H4UeSxg4QHwNhBSKa4J&#10;UOZU7erDzfM5S+MD4ncncMzoPuJ+3INkdz2A3N2fRoitMnTvkAjt54CmVL89eP0yLjSijdjn6wpp&#10;E6Tcc66SigZiq3sVeHbhYTNuP3+GVDxYFv4VDcW1IST59JWZZL0yWuWbHW52BDzOtvmRWkCnAQg3&#10;ONYf/kD20/1JobhVa331nIGIiCaND6VzNUzKyRn7BYdKOHb5cFrrQpZsguzedEemNYBoDYQZl6Ek&#10;n7Hs8vP7Grkqc7DriGfMe58rtUe+SjzIlidYOI49cgXAVS6uzi80cxQHHq//M3VWRxoK4npS2QJ0&#10;6qAeewdFtf8RwOA9tleD5fR7CwTSVx8p6MkDHhfWWKGAVlHRiZ0Y+/nL7X+yK56mVnzUUC8oyCb7&#10;k1M4U3litwHAB6TmERb8HfO/cWqZlELNDwwr2lWDYVrOC7Jls0FRQJF5Vm9MJXXN+sJitr8kLNkB&#10;Y8/coWtrg70SxY9Bb0i+Q8MNw7RqXqjo9SU3kfezdoiahk5fTOQZDiDcZHBHfC8co4IqHe27MRTN&#10;WM+KYa2C3LcyTAW78LZEbHhyCnx15oBgrw2i5vtI778TFuNkwSeygqvaVAdpLO6D/ppiYfFXacZC&#10;CvOyrwApiimdRmNIpYfA0RqtYNg0mdGYGqATqAQD2wRooxhlBebZtD2zpPlg2cgyAFP7S0o2dVBF&#10;3bujIvs0etnQqG+jiQzyVydymRb8PQ9G/Eg1iven3LmzPexj93z3ntsAKJx1oasD3SDqBM3cmrAL&#10;nDiZc4y6N/KIrm81qIY7u6lEfemGoGPQt4w/hpt04rZvT5cV58EOd3FRIRH7uvne1liMfrAri11r&#10;NDr5CbpyY7kr9nHzCuwYipjI598E3tsaQCMyceXrPCAezyVAN47Jg+HU0kO7bBCOFwo1TYUdY6Hv&#10;QXXg1O8dNwGnCkAbIujUxNfk+pdkw5KZPB60x/LaEqQ6QvhCQHx2yhNbNs6Ydz1ChYz9ODsoTN5D&#10;p3CktRtxydz2obAhbVnluRXsoG8RcsfXHodmu1K5MyMTWnueNSPuyNxzLxW6mwrP/WVJ/7KkOxz/&#10;s3dFx23zSHjlybvpCn65gsgVhJrz+0kVRK4gkhuQVcBZTAVSKpDy7hkpFYhXgflXYF4FugcAwgJY&#10;EAAJUsxdMONxIkuk+GGx++0Cuzs4n/8IjxWcTu/GONLXmmZ3C6yOa97J0jqfWwaH8Y9dUw5iGa3W&#10;b2wPHHsyiunLsYB7CWrAPQVWOSEFd/SxAHYWu+w3ONVpBXtgVXrzBtd3+VD3seo0xgPH/qWPmtsR&#10;cyJsXCZKHdnm4JgxFukytFDHuUKvUTWqs9DuT/HAoaWlO1BokN6DXaHo4Jg+S39KIlNlkGvU5agH&#10;jhmC7GdJ5IbfMxwc84bXqyru9311J9k7gS4MnAj9iK8EkG7VvAAyi9f6AVP+NsCwSdxqoZCZ73mg&#10;QQ1g7uB3HKYEVSppt+ToGYK/KzBSgjDvcR5yqGoZlIKtAJHfTKU9BCgDfKLDsb/lWy3cjyfY3Yh+&#10;mXu9ujBBXO3WSi1CtK9MWlNLlleNqZZe0B+AiFVB6xxZNUV8cOrgEb5HUnY9W2Qr1/KidM67EgKo&#10;9mXSBuJ8bf2Dl1JC1ZumivRjs10VG9nUFuf+KOt7i1CQkuMnNf8rQ518Q3psprxs2Wf6Z48gurdx&#10;nxtNuUrT7R6jGjM1ABbznfdUeoY2yUktH7CN3AqAPAB57/25/liuiQqOqoh9yRqVL55d3A7Wi7lQ&#10;TrEzRTzpoe55oQyNkJw1euNTjQuKMeecYaQp91K7T9ZjNZ3o4ExqIi6Wz0JhwvgmbA9riPRUyUE8&#10;o5+kB6BkaGkllLUqa4KUgUhKYzkMBVLyPsr3o1d6h39nHZzvDdbtlND6qUVsxSQsgCWhlNop+ROh&#10;C9vWO1gwvgEAfNKiYk0dQ7/CIWZc6E773BRVwLy7lt65ATUbr6mZbZbpIrgWoxI5WPpudTVuICxN&#10;yCURuScItgfGXOsB0fqz9vm2FPhRByeeE8iO2lYpPPEztX4xNU3y3mVuIw+Fu8XO07LFZUN2HGXu&#10;Fat7WBjSzV5fN9kL911WsaTmjCRgBaL6CfvJLZ950eoSsjoZ2ErJtIKdMcsttIeJKzmyMWz47idj&#10;2TrTFtXA9dDlRPvsngObt3UUrmmdjIQDs61I73nR2HAacG39Neqzh74uK6Fj/iYeZMMlYGk8DF0x&#10;Ew89s3hVAUSi9NPpEThDzCg1sX/iBK4kY0FV/IVt4wxJJ5fuBtdKf9RYCjmxUvLXxzvunK44scu5&#10;ZKwcD7TSABQcZIbiLguLUeittbIrX1aBgLWlYs6q3d1g0pIgyzVF95rD6+OeX+Me8adjjEoG7fCc&#10;57eTd/dK1h/njhd5tFVm2oMoQsIKPmIulCFX46XfPEfqkpNhYczYzRZkxK0AUbrK5umb1aM6if+0&#10;kRwyUpTm6+NRK6v3AQA/Lj6WrJ6SVvhMcx52HRhhDWkZD7GtVux2eHBRmvraZ8vmTjPJCZKKhSPo&#10;9XFxReQkCHY94wx7zV/74IC9XE/nvD4+VVD40hJQ0nt6zUF2tM08PX+fRNkJACzh+W1Z9yRamzlX&#10;3yr+tvBgvjTb9g2dMOs44L7aR/eSIxUqFROacL2wMGI1tAvgM7tLeH7Lgnw40ZsixJJGBGcM1Mlx&#10;oRdoyn/08KsOlof5QCb9qMVgbvk9UysrDzi6F6N6XOH5zgyFMcZg9jveabpp5AieCWlcop+fnAzu&#10;EU/aov8nIYUcY+mcsQeIC1SQcQiy2TRehjPP4JntHkd+D7GUf3CqMAW5DT30DbPGqhp3dPx9YEgb&#10;e+274ciKLrj1WXqKljnePHhAAM270jli3Fl5iszcUw9OsrKcJbBt4hUZ/AoBynxvqk3KQ8j14ply&#10;picKK8Nl4ys8v601k7wGUaedMulV7cx92Dql+zzTnmLzHJepTDlQS6R7WHCLuRyHi1tBx4ZCxt7S&#10;u2LRveQIpVo9So3QvSsuh1waiSFF4SfNGu9MxNE5gpe4T3vlfOnNuPQIAnlwXHsN4U2FhtCwCONN&#10;BGA2XBGPPN6dEMvwwboE2fISXvyY/0y9vleEuu+fIgATMqMjDcQP3ouCdhWEFTSXlK0LU4magQwB&#10;YIYa3c+4HirbB0fcvLnknT2WR0587mC4JCKaiMtUyTqnS048B11Izgy6GSfLA6UXPYZ9MAbaCPle&#10;O76cg5teNwHnC3Q1nt/OWhRwojFfPaiGP3sC2Qi2M52T1vjMEwd1RjJsFkQXgSq13hZbfhn3wncK&#10;UFXZOIFhiljgHIMAwvXbmXIUu5ifORgiFCGU6gviQ0vEtOdaLKloS2CbgPMrCBw1llKgB6aZrDz2&#10;lng5sy2MLktTJaiM3T1qPTdRtm5UtyKBK46u63YlfGdgdNEHDKQpyOO5Z7BHFoF79gNPaX1pcqaw&#10;bvNn3+JBNpZ8QsRPpEnuNQ51ADM2vffOFQ2sERhT58wjStOEM+2/NSWfGH6ZT4NEeZhKxphwIfzO&#10;Hc/mY6a5DPVMsppYX6D99RRqdIZsQ+ccI1+v8Cy1uQGcWsm2ZGbIOl5dId9BkxQBc2Re3YzYzsWM&#10;mKCvTcBpuqyo/le7yvf6xnD9LdIEzMOU4xjhi5vaok7d1G42xyD7XsUeJfnd6rs4jcGRTdxVAqdb&#10;mC3K61zz3ytvZ1Nk/AmJFCcy8HkdUyqiHdyuC07iBI+BMiRIXUit9BE3xWe+dOb83/OK5bhHlkvo&#10;wU7B+VYp5qwh4QjMusnDiGGMkZUVs7HhYJVdg5NWKN07jYjJcERcumBT/MtYLV8+RfuyMkSpA7Pn&#10;ZCxteA/ZVoop4aFFOScQKRPopoY4p8QyGiNFqVdrEpT/0CjcoCrep5q6sGMSKKP9VLJrTgLqZ9Kp&#10;ZbhtqkfaBUedwRV/2HdSlKU/tHQ8NDUoJ/OnArY8PbrvXzyHbf5/WNb/EwFI7uleHMnlLGPFB2UZ&#10;2b314lrg5FzHJBbgthbe4sNzUuLBUgI8m1uwcuimVsFZ8AedO2de7iZQ475CKgttaX25OKMyq69U&#10;nFRd113FfRANT6vBc4n2okL/HBW2K6UOQOR2vT5utQy9EbKe+xjhk3ZiyPhL05al4ADbSlv9qjDT&#10;uYOYfr8o7IaHCeqBE0LoZAgjVwJRbNiW222DZ9pDpNTGugw5dy4ptbJ1jsR+pTmGIe6Jjx75dl1T&#10;bidhBepF/E7wHZySuHF441BDbywQrXi4Djh26REmdG0hc3XI2i8nB1INxdDQe52DY+4GHBG3mSnx&#10;FdkLTySXuXygleEyqAw9t+i3c8ywSFNrhZXsmFDWe2KZgIfCvNX4DnhLT6QlFQOcJ8JfOigeuQQr&#10;s+gUaswdUrvwphJX9K1yZabUSklPiuIVDxQxe9cxYT0IWaiiLyzUHdI/Qw9TuyC4SgjvGjl8uquB&#10;MzakxjT1ZWVowu2OuMYGWiicHyPYddSkBs/o/ELpbUDRR9b0pefaQVi0UR8+zrJSdQ1+2CWhjCc1&#10;JqD0nKAegqNKzXfDWRQPZ/pkmWaeCwgpikYX/Yg2YhQXSh2zWDXr/zF4Erumfg8baZzFtE5tSM7B&#10;AVpe4TRmlmUyICTzyXKfQz8lp7oCZEpIztJblziq6wd46VeTHH3WMMf4rPhTlAm3SZyewevyxVqS&#10;nliVl8T44W2VdBMuqqXQByU/tPeuu5CemwZLakTGc0Ip/vPbHIECzmXG3I858ff3PumcpUWS3AAJ&#10;is+U9jpgQs4V1m/YH8lxt1jRX3sh9MjBCIG4XYCk4r7vfZEcALbv9E5wHEoHfNYUaOow3zF04FVD&#10;FkXAuyeaAqWjfWGsdw8tjhgkMCO+6K0D1AEPtBf8/08a660fu4m4tGKAo+5Lq2mEhSN2M2wouWWb&#10;SytGyKK8/NYLitEHrLdaOCOLuBIevEhjx165GH/x3yOr1ZJDmPCf0RSzDNvu+gSOMOtzrmzFzFEN&#10;d04WkHSAwmM0kpim/QHHnoA6J3WCapFGpIWiqjO5xylmrKfrTD2bRaIbjzIm/WCRkgmyfKJryQIt&#10;y1l/wGm+5bKxAJRb3r/T3pcZgfqGx3tjJqOtvcMS1QBtgAXU5xCWCqCP8jrnc9zUPXPoIvph1BBF&#10;E2CKGLsRbZ3sqpO5kkS8f5R+gDHB2bfgSLr0XNrm5WMWNJt68I/YI2kTnNjZwSWI3jCq5GyiSqhP&#10;CnXv3AemBI9cWoYK0Ys3RtDRiK+Q5ebc+6UhRtxRdAXOoFf9fHs0zv/6x+DmDwz9861+ixHDWu0B&#10;4N/E60vHe2+5i4BjyeI1/Zp/EY7kEeg0gC9EyCIHPW5k/45RwHmo6Fs10m5sr1yg9pHZkZxJjQuv&#10;KguvqjrUbvbNXdNI4LjZr08+5wTMEOnE4beFZBm7urHN4+scP7cguTwMPWtDwweTcd+FJRQydgIj&#10;49KLGMdtQyVnq32ZGZ/VIyohPkEiXXrFYrC0mYcnxVFdn/DD2nINHcRNfHDw/hJz+jaG3hAPTq11&#10;VR8sPJlvQnyWhUVo7z9z3LcTUx4W4de/IJ5dXDTalEy/sIhQsObrnRQ0WxB+lA2ALFAiC6Drj24u&#10;pthdlmoe23O/CXiAzBtA26zW94/GtSawYdeiuqXwDoSjKRWie1aHhB5QuZD6YDvlhKlZnHVjmcB1&#10;F+Do+0epRanaXvORzGPFg6UaM9bH7HruA062wEpSVaq0GTXN5hbU1pZlxZLNAJ9VxpTB5Ee6Mk+B&#10;rvK0jAlOSQC1DVCIMysdcC1bv0D9yZhAKYlHqzqIpJB9Hubk+d7S41ojvoxyj/cKEhpy3YjguPae&#10;cL1zffbMsnhTx7VSkPvdUw9gNl6TYhY8irKsCseDHBxSMXEoXaw3TqB2fS0q3vuu8BfbBFLXDRh/&#10;wqSW8SdM2qJv9Qec/+fxX/au7ThxpAsfu+Z95QhWjmBxBBa1fh8cgSGCAf4AbAewBkcAEwHyO1vI&#10;EaCJwJoIrI2A/+G0UHerr1LrAlZXUbU7Bl26vz7nO5c+5+JwOMDFxcXXeFtUIj75/EkJ6sDyShGl&#10;sH5D1mDI0Xn2zsvjw+HMwINuoQAwTzOAlov/cywnBAyWhE1V8uvBo+bID1DjQcaGRgjYVDPswVOf&#10;RHmE8s6blKiV99rUCxpxPjE2byuCeg0YwUx68DQDlkw1vHVyF6MxPCIqdWT56yUBU9qDR05kV4ae&#10;hgwond6dFhLrh8VGiQHL3cdfGzzmgEkBa60sz4FsGkioKfBN9DoGpHbAY95bNyITk8BXHiiZFgYc&#10;KiTzlZ4feNgIQicm4ERdESsNkFLAwnHR6YNH35O5Ezr8RCXSRqPyJy7LKTYHHj1oZg7KKvbDbK7X&#10;RtkLrYNH/SIpYAZTL2XaoQbOJJFb8KgfvAdNt0A0rMqJ3IBHlDXCjpseNJ0EUQwmpypqAw/bq77n&#10;NKfJiUqtU3nwqPPOKiFas4tUgdAQAF7rNlFPGEAqDREbtf+uDJ5iUqVbQoYgqZpSUZuJegYgUmkL&#10;Y4phDx75jVMAuC4tbfAkwdTxNFV7pvMGkE80h1d249mBR643o8KhoHZBU7uP44xAlJ9XYIf6QLsV&#10;eOTA0d6kJImrB0TnEIV3D6ANiFNElGubgeey5CKXBw4Ov+FpGgPWAgp6xFADj8aL1NRjoWq6YFxq&#10;1EodwGlzDHrEFAA0UQBobA8e/JGIjyxPDDjPwB7J+9GjRQqgUPCXlUpaX0rY+EpCjmctSIAY8NDo&#10;FfkMAQ/AhwaT8kTqea6P6rJXXSoVJuKEGxvJs5GYvi6rQ0aG30vg5e4GXu7oIysxqaF8TxWcHoLo&#10;yHZ+sL8HjNkQWc6erG7RpUBdDST2v0ufybMVyObbASmpgx++QMvLXUS8pGGBKOdn/DPgRT1GpNIn&#10;AXFZk7Go6DprquMCedx36qtJmzP6P4jJaGOF5R5RdXrrM+TOzQTYWgge+U0K6BNKewRBVsjQL9AH&#10;EsYo+nmwOtBCuUjNPPiY41x4/2JoJLf6xC8LFGB+glmtmd6piPM5ktCXe3i5C0XgEXkcy3uQqz28&#10;D3mjsgnVuq6pWh5LQS2zEXyh8+gqPLDg+d+//K5mkNbSw9PPFBMV45e+nkk1UvaeRX8WSudHwq3G&#10;cNo+LxNKIZLWV4d//k5pwhxIJjxs7eGR2K4p096vOBm+4T0zQv1YIImY+/IKufP0EebbzxqbQrQ5&#10;1pJ/H/HW1m0Fc7pOAE0cPseHzmNKxk/GbcEDAyXNDeQ1vjwA2MN8e6i7OXsLlpdIRd/y4BFJnveO&#10;vIbv8For7QIXUxL2Ban1chczDUZYk3ajkH6LE4NQolqPb5Y/bFrvrizBk4KbZPslsOGZHWC3YR5o&#10;Q0FqyZsCmDOYb0cnVFLlFxSj7kG3wYOqYgf6bMKU7P43YgkkJe/nkUmSpbr6MN/uhJYnAuIX5V5Y&#10;wXybSJ2RL3chqcT689QzHjNrS2QCDxv1xuICrsgipoDOvLjWHBy85wJoDzQuaizxe8j9QMV+5upm&#10;GLnbobtpsxKL6/DP3xc6ydPUA46pXZuAXQcSWlLtIS/klBCRGyrBh/fROwVRWqwJp/ktMc9jDjwb&#10;UNepzzzfK5hvb0/ROXnZIeAA2fWp0e/YevkLyvIJiCm9IBbWgXyq+WNwcROQ57k8A1tlOdCQ84gj&#10;2kEPHnPgBFBM/bg1XMg1AMQw334Q8W8y8Y8ERFX8MpmJXuysjKC/EVhfppXmd9TzjXrwqIfIbA0M&#10;fTFZJP2aeI6voJj4JVMVEeWXmVpKn5RYXRmApgLfyFDwTgeBZJGZ7R7xLx2M5+LLEWZ1nMqt2z8P&#10;OyTHZs9s7CYGm8OK7CE6URhjDOKEOuRzKPnSIx9TnyRJAIPDaePo0BDmroLHpc+Gt4ZoAI3IIntH&#10;tWR6PzZ4Gwn6Eu0E6rSxlstNgKdNtaUDpkfUy57KCBRbWjkppj8fnFp5pnw2H0crCj3Fmbrbw3y7&#10;MyKvKDUmlGr64L4h8tCPzikO1iZ43gy/NwDMHhSDCEMFWTrqkvqLDwALAqQd4UgXgAE/n+EhKImG&#10;BNAB4TOeIXEHCpQ0t4lBnGe9Mbr2CYx2nYTizEXdWBol4iPvWIBZVVGW7+SH4fRqRqx+WTUm5jQp&#10;AddvUBf+To5Ev+lDix13Ek7Ati0pwBTm2/+0hJpuJCfPjMsk2wewHYUnlJqZlihDEjAxLAxhiNSV&#10;D7l3W7VRH4g0lP29lQzI9sMT5c6s2z+bPl62LHW0SE38r2q1kopz5zZluMOEORs/S/xmZ+0DydMo&#10;YoVE2zh+t49a+c3L3Yzie6GRgeFwtB/bwuT2ZQnps6oh+WrkOGXCI2Q/IWoJm6eUlQ4IigGjHlkO&#10;RRsYbl0dnQQPywmCmu7A5mKr6/VtYL69VnTvzEi+jZrzAeNtY3KNJmY1c3XUBqJugAcBNJQ41mxH&#10;AiqPbF6SX6duZKkSr4QHTKt2adcMMV9iPeN8c3UPiufXMhA5J9XdAU8OoCq1e0ylwTUJE6jASqvF&#10;SKIq6pyL1IDwB8yzZcFZMYjGMN/+cllotFvgwQmYwHz7Gywawh91Pqo/D7JmH1kYgudYrEk+Buw3&#10;Oub4w7VgAQNC8H3im6FNbdeW1CdkDk15j65bBfBuBIDzzlfy5C//RHS1TcK4VzCbs9TRPEvxjVFF&#10;yGueuLSJVKr2RO4B9CEtagCRZ2BEBFpjBOCKOlHr1PXS3dbPKF6r6uiAcIQPyDvt8Yu/oRZhSMz5&#10;lJi8B+bEg+jsF8bHrimT+QrkZ55cjgQAJoZm+YxIUqfg6U4Os1x8fzje1Xnd4WJNvqxUy6dy0UTq&#10;sPjcLsi/irMlDcz9E3Q6h1n+4FNLtSUaEdl1e+rfBkS9XQm4hMlRHywQJdtYNOeqb/jQgaNR3zoE&#10;ljGYBTJt1V8M8+2zYAftAQtWbbhFsXlmH6p1Xi4vPTswunB6os56zIEi9uQDwANTAMG8CscO5tuI&#10;ki5mSV5orS0IKR9YbJSIWHkJsSJTBsAtlQj+1iJoVi3sWH6MCGCWpYBpA5zcWrvhyPpIIV2GAnfB&#10;D/LM6RF8822W3sr7d1LAVI778wEPmrdtA4ce04oA/ATTdgXqHKYUsAHLk0ClrwSmPM3jfOo7S8iT&#10;7ZJzkzznVtLWAwxGqkMAuMAi4OjqIMXEEsxVHfrCBoS78cd7fjVhKbcFnqDjYIhL8BKAvIDmGrCX&#10;VcpZYTuJOgu1pD/nPrwxcEX+O216ktoCT1QzgNgmZLhwnxa/fyPgSQgnGUrOr2ftnfwCiBBIpmr8&#10;w8h3JAZW2tYOaws8db5wAnziOZLJjGA+H3ewONwQQN7v6zegl9uD+dZjFgqlRajgJKqxBFFBhRMb&#10;bYHnl8LKqDp8wJSKlJEYL3dXVCkVdAaykiHmQJ2QBY6cuhZMaiP24OkEid3DfJubvCg51kDHnlDS&#10;PEisvzEBYeyAq62JJHNtue6Jhbb+KuC5bfBeA2IJ0RImJguZ+UEmwAdhkdMMoHrqhfuKqShBp5B7&#10;zVfEWfh0nuBxE6tyBaYB92wA/MkDmtMU38Uk6JlLPHeAWXHqfk3+3wOsArJu0tvcpOT53nE1t3eU&#10;W5yC2zP2YxDH/DBNlk2c86HBgOk5c56mR0IWNHIIGpkFR+dX0w7XABosgdwkeOIShBNFP47PjoIm&#10;JovpStLoYn55nhXGxmiJFDX54k2Cx9fs2kRqIpc7jBdBXupt7/hdIkBHZNyAlKEHfyLU49wAZwue&#10;N47s6Zui5LEb80XNrokEfQOu84PqybBMrIGDcbLA8honCh4kd0DtsKyEHP/SD2AfcZ8Anp4IBScG&#10;EgPJZydB59uBY++wbuGXgvttBOoTzlXyiCapzHHhkPhOYrL7UhJ+CAT5zs8k+rxzCJ4VZd4DZzb/&#10;BoC/OAl7TzbECGT5zy93icbSexWY7QNmTlqoONY0eIIKv2UP9NF+o+LEZyB9hPn2saF3k0nLDSe1&#10;dhJ1HYG8+1DCAWfPqepWStU1DZ4fJSRVVgk+pXiQrFRKDJljTt4vqk1TPlPXC8HJ1lTB/Q7HDQTw&#10;X0G6tjSa9DCvDMmr2PTV19fhj6M8tDSnEQHKWAIeH/Cc+yv3vCbB4jHUm5FgNZo89Dc2AM0VaYUd&#10;M2Yspm7uFcAZcqJdxnHWIO7e63KkBY6Sj5+K+TCx4Dyo63hzZ8Gjry46I6BJGUmF4lonsZacT0gW&#10;d0oJyaw7vuYR8F8LLc5cciRw4qMpyRMrdunVMetvvvWOx3zNzPVrjkSvFKSct1DKDp30CiiSO1Fw&#10;nxVTp/AE+703Ax55ZPn6WBEdVdOn4QInBHRJwQfDfw+Tr1yRypSkb8QaSetL/EP8+40K82E/t9G5&#10;Sx6RNZGdF99r+AwIACE75vIuWLCDQ6vLlKwGlJqaUMBOoZityJvk9xoyHjEq+4sQZt63sbCQNPS4&#10;l+z2zxIgCS2/75Nc5gjUlTAeOJ4TUeC7kYIHvx8qyPM79/6/vgZ4skrt+cQEJa4ijl4jIfcsr3VT&#10;wrkWHSXey93EIh85k4gDeLlLjuVY5Conltz7iXtP76tIHlpylPFVpNI8XTu9vyYLF5doSfSuIMBF&#10;tWVnhqvcGkvKK73iyPsXAQ9aF58ld8yzsXSQt2ccHk90ssdzq4zEgjSbm/vs+E3xw4CSwmmb4Gk6&#10;POGVXiBRIcZiy6Ns1wcContNhTg8yNsd2QxR4v4byDoiu4noJwAQCip4tO4nalbyoHqxJak3TCQ6&#10;cx7iZNL5OhHHqcTAwVG20nsgeKelwXf9CpvmWiAhY+hAjZ42OI9NncF1IVQhdh7GisQy3nMdQJXo&#10;vthbruMeZdXLULIJb9pWWe2Ax7QdtZjnLCQ85oYCV8D9jRfvVSp0JBIg6PpnRBbgpF0XWfmWoAL5&#10;PivJk/k+VN7UrLpoQk2qOKKeJ4OPOPE+ExwVnkK1Y87i8+U6aw9/8wzmwU96s/Dv/NoV8LR39Aaz&#10;52YCaXJfkBbymBUt1ldKgm3WNqAMYaZV11jxvk+leVWuwifQodFuHWZc4IRRU3ytGvFRlBgwtpVJ&#10;HX6HigKXOwdPHCjqHrs6h/7nKQCnXcnDiuEFYB7ukwI4EWTFljKOk0uUKfWrUADAJ3Dlja2fqI4F&#10;FlfngNO+5MmlT1wgx0WJ8w4vd1eCkACvimaW6iaz1rIK7qkFgXc7EOSsZVq26NMXkTzASBK5qgol&#10;lknASZ2khC/lhruPjLt8BwAZdwnJ3wclgTMADOyugS9J14PHeBLFHEd8TupRa4noezM8W3CXAcy3&#10;T0Lyi893U6ltwIkVfrrsGHB2kl3/JtmpI06CRALgfCoWMxIEW3Xm9KPD9/U48J3U+NYx4AQKM5gf&#10;Pwz8HzoV8i7x2VwIns+0nFxg+L5TAFgoW1L2kqcycGTN6Mfcd5Yl7hwZfxNzpYegcm6yKR66a2dS&#10;58PggEAveSQTvtHs1lfNIqkI6E4JHNv839yv5BPJN6CAMIAsV8h+7GC+HZ5aEvy3loHzBOpwQSwp&#10;cO1T/51KTOhAc91hSY6yh2KUfFmwGL8AgNpsXBIYkE9ZwJH229xLJtxTSJyh4TOOwayNU9bpOAbz&#10;OoSR4P13iq7KPXioYZLFFwsWdGRISv+0kjh43R9QrRjDAEQ9KFDNfQCm0l5p52W+hVMA0GVLUmcK&#10;5ROkflgsJDDqTaRa5tsFlVjmiriOScLamDPvPaoXe6IB0LgHj3iEUCZBCjlHYPC9QACeYo0bzJXR&#10;md8xlD/fvhKcfvUI+U4MfjvuwVO0WhIivnXkMClwC7MRSCUWnk7dgzoRfwZ4yiMrvLAEd3GtW0vw&#10;dRZA7Vpb2PNcVv0zquA8exASaLM2kNeCfCIP2ivZ8lcveeQAmkj0f7lqV7hTRXwqBYxSX1ARdP7v&#10;IuD4REr5Nby9SarFyLB3+hcET64m2EnNj8lsKJJpIvK/S6ysK8aCYXOF8RnEku6jxo2jsqgyq9An&#10;FtxTDx7xJIaQp1yEx0lF4jsCeesBkVPNMwAnAHv8Ju6gabwz2BQ9eDhr6FlDfGnQRQbXFUXbeS/x&#10;s+IeF+D2WO+7xaa6YFwP6IvqwSMBQsilJtxyPptAwG9EpjU9fErtZb/hVdZAy8twISfQfE3AiJGW&#10;HQqidiufh65agTo+0FhKovDGf4J/WxCrDiTE95H6u5qj5KmwsxrAwZN/EVHfVTwHf6bg0QMDlFIl&#10;U1PiMdYUesq8wgtDoC8JiG4spdEf3P+r/Ece+YQFEt8BC+wcWyYlFX+fBTnNApSoZq8s6j5PYb4N&#10;jqESWfJZUQrxOU8bEkRNevCwE7WRmK47AVDCmp5iRVRZCHhSNOSe0SdgGZfgQQMCoKjC8/ltZyB2&#10;VfKMFFLFp3b9dUPPMtL0hmhChSSUQTDswumKU1NbE0r61DV5EWSHC+sdAdilwRab6PaEWThi4WSj&#10;mL8ifheZ1PnuYFGbkCTf4cRHV8HzKp1s7I+uKqk2PZG5Hxi5B3rwWA60cpbWk10027tmBUbkswZM&#10;n52cMni6y3le7mYw3/4EjEFlJHlMUjQnAuAMoBt920VjKWiRdPLjstNPh7Wbr4kzbkkBaCeQOPsO&#10;v8kIznCckrX1TvGZwDCxq0sq6+zGxeFwgIv//XuAfvTDcBz++fui+2qrHz3n6cd5jjY5zxowZhRZ&#10;/arY/pofEQC8So4pZ9cYQ37oUF7vj/0egCjHmf2+qpJGAui/WluHFjDWJyPdKXXdxPB6AxcGxrfG&#10;AVPFt4F+Hl8CRLNqWpjKsDouqBw4HhRL8yaaBZkKFnZYqfYOAngkuO6sQurs5pQkT3U/B6Zgjh2A&#10;kTbzVSc0aODEBiVcdtzi3lSOeoubq1QrhiDfgJ0Ej6viRdUnEf1BAwrQseJ7I+Ze+gXxnEhXuYSI&#10;K1fiEG/AzoJHDhzxYb8bSTM2ukEJSgwT4ODOHUOeCx1Q6mqm+A3tqVa3JmIXJAXMbtTVfI61kpgF&#10;emIEnOL78mNwKoR5ZgmcpQQ4vM5fKskw/uYJ1Fl9Q8PdHip5RZEXeWBWLGFmAIKFoXrNS9SdibUl&#10;5wg44T+Br70jkiRFaycx3LGPpUCNz2GjGkQ933WdDBMDNb7jnjfWEOpWYnp1gWeoWJwU1CcGBoBF&#10;CXzJwuhM0EUpULuxgiZaqai/7oIitOrnddetsDPgqda+EHdZ1sqR9kU8G5i8OhM0S+t4rWg+ixYt&#10;rHzqtGju31d835MCj3wCiypIbUGwhDHWdo1hd6xqjCFL7ZCrlesSizbSBGtNTmPsuO8nhoS6leEy&#10;PJGCLMe2SCzVO6uofnTqKoDqGYQpmPR6sF+0CLDOz9rC3NcRdZ16PjnJo1JXq4JlhWooNdjZMwOC&#10;uVGCQl8H0FStBNSixQ4qoNJSeczMpV61Xxg+767r4FkriSJ9jFjPJfbcDlxa7FgxqN0s8NRKGtoR&#10;ZJbnuDhWg/6nTdclT1rZo5qrtZHVwus9pmsH1s+A7F7PUhqWuW5dz9tZ8Awr7g6Z5NB5dj3Nzkoq&#10;BmGfJP6isLS5L98k1Teh+XFnZ6NqJmEI5g1TA8DayIGBVRSBvoDkI6i9uTMw6z3uEQL8F5jlGuuc&#10;gNnwyecWzLzONg1ss+cNoJkzZszIMgn7NNR+lAZPn0nYj9KjB08/qnGefvSjzPj/ANVjA+o5kvTw&#10;AAAAAElFTkSuQmCC"/>
  <p:tag name="ISPRING_PRESENTERDATA_0" val="0JDQvdC00YDQtdC5INCS0LvQsNC00LjQvNC40YDQvtCy0LjRhyDQmtC+0YDQtdC90Yw=|0Jou0Y0u0L0uLCDQtNC+0YbQtdC90YIg0JLQk9Cj0K3QoQ==|YW5kcmV5LmtvcmVuM0BtYWlsLnJ1||e0UxOTg0QTg4LTIzMEMtNEQ2Ri05MkEyLTYxRkU3ODZCQThBMn0=||SVNQUklOR19QUkVTRU5URVJfUEhPVE9fMA==|MA==|aHR0cDovL3d3dy52dnN1LnJ1|SVNQUklOR19QUkVTRU5URVJfUEhPVE9fMQ==|KzcoNDIzKTI0MC00MS02MA=="/>
  <p:tag name="GENSWF_OUTPUT_FILE_NAME" val="Lecture-1"/>
  <p:tag name="ISPRING_RESOURCE_PATHS_HASH_PRESENTER" val="dc6853f6bfee0d6527feb8797f2cedf04b9973"/>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ема"/>
  <p:tag name="ISPRING_SLIDE_INDENT_LEVEL" val="0"/>
  <p:tag name="ISPRING_SLIDE_ID" val="{84E56C29-299E-4501-9EC0-81A4D7F7E17F}"/>
  <p:tag name="GENSWF_ADVANCE_TIME" val="22.45"/>
  <p:tag name="TIMING" val=""/>
  <p:tag name="ISPRING_CUSTOM_TIMING_USED" val="1"/>
  <p:tag name="ISPRING_PRESENTER_ID" val="{E1984A88-230C-4D6F-92A2-61FE786BA8A2}"/>
</p:tagLst>
</file>

<file path=ppt/tags/tag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Материал"/>
  <p:tag name="ISPRING_SLIDE_ID" val="{1AA3389F-3F1E-4748-83B2-144567DBA6F3}"/>
  <p:tag name="TIMING" val=""/>
  <p:tag name="ISPRING_CUSTOM_TIMING_USED" val="1"/>
  <p:tag name="GENSWF_ADVANCE_TIME" val="17.40"/>
  <p:tag name="ISPRING_PRESENTER_ID" val="{E1984A88-230C-4D6F-92A2-61FE786BA8A2}"/>
</p:tagLst>
</file>

<file path=ppt/tags/tag4.xml><?xml version="1.0" encoding="utf-8"?>
<p:tagLst xmlns:a="http://schemas.openxmlformats.org/drawingml/2006/main" xmlns:r="http://schemas.openxmlformats.org/officeDocument/2006/relationships" xmlns:p="http://schemas.openxmlformats.org/presentationml/2006/main">
  <p:tag name="GENSWF_SLIDE_TITLE" val="Конец"/>
  <p:tag name="ISPRING_SLIDE_INDENT_LEVEL" val="0"/>
  <p:tag name="ISPRING_SLIDE_ID" val="{3864E923-F8D7-4305-9B14-BCCCB81AA296}"/>
  <p:tag name="GENSWF_ADVANCE_TIME" val="8.45"/>
  <p:tag name="TIMING" val=""/>
  <p:tag name="ISPRING_CUSTOM_TIMING_USED" val="1"/>
  <p:tag name="ISPRING_PRESENTER_ID" val="{E1984A88-230C-4D6F-92A2-61FE786BA8A2}"/>
</p:tagLst>
</file>

<file path=ppt/theme/theme1.xml><?xml version="1.0" encoding="utf-8"?>
<a:theme xmlns:a="http://schemas.openxmlformats.org/drawingml/2006/main" name="Оформление по умолчанию">
  <a:themeElements>
    <a:clrScheme name="Другая 1">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FFFFFF"/>
      </a:hlink>
      <a:folHlink>
        <a:srgbClr val="FFFFFF"/>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2777</TotalTime>
  <Words>2066</Words>
  <Application>Microsoft Office PowerPoint</Application>
  <PresentationFormat>Экран (4:3)</PresentationFormat>
  <Paragraphs>125</Paragraphs>
  <Slides>27</Slides>
  <Notes>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27</vt:i4>
      </vt:variant>
    </vt:vector>
  </HeadingPairs>
  <TitlesOfParts>
    <vt:vector size="30" baseType="lpstr">
      <vt:lpstr>Arial</vt:lpstr>
      <vt:lpstr>Symbol</vt:lpstr>
      <vt:lpstr>Оформление по умолчанию</vt:lpstr>
      <vt:lpstr>Презентация PowerPoint</vt:lpstr>
      <vt:lpstr>Презентация PowerPoint</vt:lpstr>
      <vt:lpstr>Понятие «Больших данных» и их использование</vt:lpstr>
      <vt:lpstr>Концепция больших данных (Big Data)</vt:lpstr>
      <vt:lpstr>Компании-интеграторы новых технологий</vt:lpstr>
      <vt:lpstr>Эти применения можно условно разбить на три области:</vt:lpstr>
      <vt:lpstr>Пример использования больших данных в климатологии</vt:lpstr>
      <vt:lpstr>Большие данные в Википедии</vt:lpstr>
      <vt:lpstr>Сравнительный анализ традиционной базы данных  и больших данных</vt:lpstr>
      <vt:lpstr>Примеры неструктурированных данных важны!</vt:lpstr>
      <vt:lpstr>В настоящее время традиционные данные составляют меньше чем 10% цифровой информации, которой управляет бизнес</vt:lpstr>
      <vt:lpstr>Причины роста интереса к большим данным</vt:lpstr>
      <vt:lpstr>Социальные данные и информационный взрыв </vt:lpstr>
      <vt:lpstr>Система анализа больших данных у Сбера  или как получить в подарок 1000 рублей</vt:lpstr>
      <vt:lpstr>Скорость увеличения данных</vt:lpstr>
      <vt:lpstr>Большие данные в Википедии</vt:lpstr>
      <vt:lpstr>Характеристика технологий больших данных</vt:lpstr>
      <vt:lpstr>Объём и скорость</vt:lpstr>
      <vt:lpstr>Разнообразие и достоверность</vt:lpstr>
      <vt:lpstr>Технологии работы с большими данными</vt:lpstr>
      <vt:lpstr>Методы обработки</vt:lpstr>
      <vt:lpstr>Визуализация больших данных как метод обработки</vt:lpstr>
      <vt:lpstr>Ограничения и сдерживающие факторы</vt:lpstr>
      <vt:lpstr>Ограничения и сдерживающие факторы</vt:lpstr>
      <vt:lpstr>Технологические проблемы</vt:lpstr>
      <vt:lpstr>Выводы</vt:lpstr>
      <vt:lpstr>Презентация PowerPoint</vt:lpstr>
    </vt:vector>
  </TitlesOfParts>
  <Company>OPITUP VVSU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Тема1. Понятие, структура и принципы функционирования финансовых рынков</dc:title>
  <dc:creator>S.V.Ryzhkov</dc:creator>
  <cp:lastModifiedBy>andrey.koren4@gmail.com</cp:lastModifiedBy>
  <cp:revision>238</cp:revision>
  <dcterms:created xsi:type="dcterms:W3CDTF">2007-04-22T06:20:01Z</dcterms:created>
  <dcterms:modified xsi:type="dcterms:W3CDTF">2024-03-27T02:49:48Z</dcterms:modified>
</cp:coreProperties>
</file>