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58" r:id="rId5"/>
    <p:sldId id="262" r:id="rId6"/>
    <p:sldId id="266" r:id="rId7"/>
    <p:sldId id="259" r:id="rId8"/>
    <p:sldId id="260" r:id="rId9"/>
    <p:sldId id="261" r:id="rId10"/>
    <p:sldId id="291" r:id="rId11"/>
    <p:sldId id="271" r:id="rId12"/>
    <p:sldId id="269" r:id="rId13"/>
    <p:sldId id="263" r:id="rId14"/>
    <p:sldId id="265" r:id="rId15"/>
    <p:sldId id="268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64795" autoAdjust="0"/>
  </p:normalViewPr>
  <p:slideViewPr>
    <p:cSldViewPr snapToGrid="0">
      <p:cViewPr varScale="1">
        <p:scale>
          <a:sx n="74" d="100"/>
          <a:sy n="74" d="100"/>
        </p:scale>
        <p:origin x="12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5E643-70F7-4A03-959D-05899508A0FB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8477A-57B7-4195-9A9F-88861CAF3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383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Любой проект, полезный для организации, должен отвечать хотя бы одному из следующих требований:</a:t>
            </a:r>
          </a:p>
          <a:p>
            <a:r>
              <a:rPr lang="ru-RU" dirty="0"/>
              <a:t>содействовать повышению производительности организации;</a:t>
            </a:r>
          </a:p>
          <a:p>
            <a:r>
              <a:rPr lang="ru-RU" dirty="0"/>
              <a:t>способствовать сокращению объемов инвестиций;</a:t>
            </a:r>
          </a:p>
          <a:p>
            <a:r>
              <a:rPr lang="ru-RU" dirty="0"/>
              <a:t>содействовать сокращению текущих расходов;</a:t>
            </a:r>
          </a:p>
          <a:p>
            <a:r>
              <a:rPr lang="ru-RU" dirty="0"/>
              <a:t>комплексно влиять на все три характеристики, обеспечивая заметное улучшение текущих и будущих основных показателей организации.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A8477A-57B7-4195-9A9F-88861CAF36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680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Проектная деятельность как правило инициируется некой потребностью, требующей целого комплекса взаимосвязанных действий для своего удовлетворения.</a:t>
            </a:r>
          </a:p>
          <a:p>
            <a:r>
              <a:rPr lang="ru-RU" dirty="0"/>
              <a:t>В современном понимании проекты — это то, что изменяет наш мир: строительство жилого дома или промышленного объекта, программа научно-исследовательских работ, реконструкция предприятия, создание новой организации, разработка новой техники и технологии, создание кинофильма, развитие региона — это все проекты.</a:t>
            </a:r>
          </a:p>
          <a:p>
            <a:r>
              <a:rPr lang="ru-RU" dirty="0"/>
              <a:t>В англоязычной практике для определения проекта используется термин «</a:t>
            </a:r>
            <a:r>
              <a:rPr lang="ru-RU" dirty="0" err="1"/>
              <a:t>design</a:t>
            </a:r>
            <a:r>
              <a:rPr lang="ru-RU" dirty="0"/>
              <a:t>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A8477A-57B7-4195-9A9F-88861CAF36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91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ПМ представляет собой методологию организации, планирования, руководства, координации человеческих и материальных ресурсов на протяжении жизненного цикла проекта, направленную на эффективное достижение его целей путем применения системы современных методов, техники и технологий управления для достижения определенных в проекте результатов по составу и объему работ, стоимости, времени, качеству.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A8477A-57B7-4195-9A9F-88861CAF36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58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ЖЦ</a:t>
            </a:r>
            <a:r>
              <a:rPr lang="ru-RU" dirty="0"/>
              <a:t> проекта (промежуток времени между моментом появления, зарождения проекта и моментом его ликвидации, завершения) – исходное понятие для исследования проблем финансирования работ и принятия соответствующих решений.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A8477A-57B7-4195-9A9F-88861CAF363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65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Концепция управления проектами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Тема 1</a:t>
            </a:r>
          </a:p>
        </p:txBody>
      </p:sp>
    </p:spTree>
    <p:extLst>
      <p:ext uri="{BB962C8B-B14F-4D97-AF65-F5344CB8AC3E}">
        <p14:creationId xmlns:p14="http://schemas.microsoft.com/office/powerpoint/2010/main" val="912446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97876"/>
            <a:ext cx="8915400" cy="4513346"/>
          </a:xfrm>
        </p:spPr>
        <p:txBody>
          <a:bodyPr>
            <a:normAutofit/>
          </a:bodyPr>
          <a:lstStyle/>
          <a:p>
            <a:r>
              <a:rPr lang="ru-RU" sz="2200" dirty="0"/>
              <a:t>Понятие и виды проектов</a:t>
            </a:r>
          </a:p>
          <a:p>
            <a:r>
              <a:rPr lang="ru-RU" sz="2200" dirty="0"/>
              <a:t>Сущность управления проектами</a:t>
            </a:r>
          </a:p>
          <a:p>
            <a:r>
              <a:rPr lang="ru-RU" sz="2200" dirty="0"/>
              <a:t>Принципы программно-целевого управления</a:t>
            </a:r>
          </a:p>
          <a:p>
            <a:r>
              <a:rPr lang="ru-RU" sz="2200" dirty="0"/>
              <a:t>Процесс управления проектом</a:t>
            </a:r>
          </a:p>
        </p:txBody>
      </p:sp>
    </p:spTree>
    <p:extLst>
      <p:ext uri="{BB962C8B-B14F-4D97-AF65-F5344CB8AC3E}">
        <p14:creationId xmlns:p14="http://schemas.microsoft.com/office/powerpoint/2010/main" val="101854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0062"/>
            <a:ext cx="8911687" cy="692626"/>
          </a:xfrm>
        </p:spPr>
        <p:txBody>
          <a:bodyPr/>
          <a:lstStyle/>
          <a:p>
            <a:r>
              <a:rPr lang="ru-RU" dirty="0"/>
              <a:t>Проект - это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32688"/>
            <a:ext cx="8915400" cy="5495544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/>
              <a:t>ограниченное во времени усилие (мероприятие, предприятие), предпринимаемое для создания уникального продукта или услуги (</a:t>
            </a:r>
            <a:r>
              <a:rPr lang="en-US" sz="2400" dirty="0" err="1"/>
              <a:t>PMBOK</a:t>
            </a:r>
            <a:r>
              <a:rPr lang="en-US" sz="2400" dirty="0"/>
              <a:t> Guide);</a:t>
            </a:r>
            <a:endParaRPr lang="ru-RU" sz="2400" dirty="0"/>
          </a:p>
          <a:p>
            <a:r>
              <a:rPr lang="ru-RU" sz="2400" dirty="0"/>
              <a:t>уникальный процесс, состоящий из совокупности скоординированных и управляемых видов деятельности, имеющий начальную и конечную дату выполнения, предпринимаемый для достижения цели, соответствующей установленным требованиям, включая ограничение по времени, затратам и ресурсам</a:t>
            </a:r>
            <a:r>
              <a:rPr lang="en-US" sz="2400" dirty="0"/>
              <a:t> (ISO 10006:2003);</a:t>
            </a:r>
          </a:p>
          <a:p>
            <a:r>
              <a:rPr lang="ru-RU" sz="2400" dirty="0"/>
              <a:t>комплексное, неповторяющееся, одномоментное мероприятие, ограниченное по времени, бюджету, ресурсам, а также четкими указаниями по выполнению, разработанными по потребности заказчика (Клиффорд Ф. Грей, Ларсон У. Эрик « Управление проектами: Практическое руководство»);</a:t>
            </a:r>
          </a:p>
          <a:p>
            <a:r>
              <a:rPr lang="ru-RU" sz="2400" dirty="0"/>
              <a:t>система сформулированных в его рамках целей, создаваемых или модернизируемых для их реализации физических объектов, технологических процессов, технической и организационной документации для них, материальных, финансовых, трудовых и иных ресурсов, а также управленческих решений и мероприятий по их выполнению (Шеремет </a:t>
            </a:r>
            <a:r>
              <a:rPr lang="ru-RU" sz="2400" dirty="0" err="1"/>
              <a:t>В.В</a:t>
            </a:r>
            <a:r>
              <a:rPr lang="ru-RU" sz="2400" dirty="0"/>
              <a:t>.).</a:t>
            </a:r>
          </a:p>
          <a:p>
            <a:endParaRPr lang="en-US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953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Понятие «проект» объединяет разнообразные виды деятельности</a:t>
            </a:r>
            <a:r>
              <a:rPr lang="en-US" dirty="0"/>
              <a:t>,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характеризуемые рядом общих признаков. Основные из них таковы:</a:t>
            </a:r>
          </a:p>
          <a:p>
            <a:pPr lvl="0"/>
            <a:r>
              <a:rPr lang="ru-RU" sz="2200" dirty="0"/>
              <a:t>представляет собой деятельность (комплекс действий, вид деятельности);</a:t>
            </a:r>
          </a:p>
          <a:p>
            <a:pPr lvl="0"/>
            <a:r>
              <a:rPr lang="ru-RU" sz="2200" dirty="0"/>
              <a:t>эта деятельность ограничена во времени;</a:t>
            </a:r>
          </a:p>
          <a:p>
            <a:pPr lvl="0"/>
            <a:r>
              <a:rPr lang="ru-RU" sz="2200" dirty="0"/>
              <a:t>эта деятельность имеет цель;</a:t>
            </a:r>
          </a:p>
          <a:p>
            <a:pPr lvl="0"/>
            <a:r>
              <a:rPr lang="ru-RU" sz="2200" dirty="0"/>
              <a:t>цель деятельности является уникальной;</a:t>
            </a:r>
          </a:p>
          <a:p>
            <a:pPr lvl="0"/>
            <a:r>
              <a:rPr lang="ru-RU" sz="2200" dirty="0"/>
              <a:t>Ресурсы, имеющиеся для деятельности, ограничены (цель должна быть достигнута к определенной дате).</a:t>
            </a:r>
          </a:p>
        </p:txBody>
      </p:sp>
    </p:spTree>
    <p:extLst>
      <p:ext uri="{BB962C8B-B14F-4D97-AF65-F5344CB8AC3E}">
        <p14:creationId xmlns:p14="http://schemas.microsoft.com/office/powerpoint/2010/main" val="172641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583"/>
          </a:xfrm>
        </p:spPr>
        <p:txBody>
          <a:bodyPr/>
          <a:lstStyle/>
          <a:p>
            <a:r>
              <a:rPr lang="ru-RU" dirty="0"/>
              <a:t>Управление проектами - это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04693"/>
            <a:ext cx="8915400" cy="5241073"/>
          </a:xfrm>
        </p:spPr>
        <p:txBody>
          <a:bodyPr>
            <a:normAutofit/>
          </a:bodyPr>
          <a:lstStyle/>
          <a:p>
            <a:r>
              <a:rPr lang="ru-RU" sz="2400" dirty="0"/>
              <a:t>синтетическая дисциплина, объединяющая как специальные, так и </a:t>
            </a:r>
            <a:r>
              <a:rPr lang="ru-RU" sz="2400" dirty="0" err="1"/>
              <a:t>надпрофессиональные</a:t>
            </a:r>
            <a:r>
              <a:rPr lang="ru-RU" sz="2400" dirty="0"/>
              <a:t> знания. Специальные знания отражают особенности той области деятельности, к которой относятся проекты (строительные, инновационные, образовательные, экологические, исследовательские, реорганизационные и др.).</a:t>
            </a:r>
          </a:p>
          <a:p>
            <a:r>
              <a:rPr lang="ru-RU" sz="2600" dirty="0"/>
              <a:t>область деятельности, в ходе которой определяются и достигаются четкие цели проекта при балансировании между объёмом работ, ресурсами (такими как деньги, труд, материалы, энергия, пространство и др.), временем, качеством и рисками.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8977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1734"/>
          </a:xfrm>
        </p:spPr>
        <p:txBody>
          <a:bodyPr/>
          <a:lstStyle/>
          <a:p>
            <a:r>
              <a:rPr lang="ru-RU" dirty="0"/>
              <a:t>Проектный менеджмент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15844"/>
            <a:ext cx="8915400" cy="459537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представляет собой методологию организации, планирования, руководства, координации человеческих и материальных ресурсов на протяжении жизненного цикла проекта, направленную на эффективное достижение его целей путем применения системы современных методов, техники и технологий управления для достижения определенных в проекте результатов по составу и объему работ, стоимости, времени, качеству.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166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8189" y="598562"/>
            <a:ext cx="8915400" cy="566738"/>
          </a:xfrm>
        </p:spPr>
        <p:txBody>
          <a:bodyPr/>
          <a:lstStyle/>
          <a:p>
            <a:r>
              <a:rPr lang="ru-RU" dirty="0"/>
              <a:t>Системный подход в проектном управлении</a:t>
            </a:r>
          </a:p>
        </p:txBody>
      </p:sp>
      <p:grpSp>
        <p:nvGrpSpPr>
          <p:cNvPr id="5" name="Полотно 13"/>
          <p:cNvGrpSpPr/>
          <p:nvPr/>
        </p:nvGrpSpPr>
        <p:grpSpPr>
          <a:xfrm>
            <a:off x="2488189" y="1707781"/>
            <a:ext cx="9192903" cy="4561461"/>
            <a:chOff x="0" y="0"/>
            <a:chExt cx="6067425" cy="3123565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6067425" cy="3123565"/>
            </a:xfrm>
            <a:prstGeom prst="rect">
              <a:avLst/>
            </a:prstGeom>
          </p:spPr>
        </p:sp>
        <p:grpSp>
          <p:nvGrpSpPr>
            <p:cNvPr id="7" name="Группа 6"/>
            <p:cNvGrpSpPr/>
            <p:nvPr/>
          </p:nvGrpSpPr>
          <p:grpSpPr>
            <a:xfrm>
              <a:off x="314326" y="19050"/>
              <a:ext cx="5524498" cy="3028189"/>
              <a:chOff x="314326" y="19050"/>
              <a:chExt cx="5524498" cy="3028189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2219325" y="1065827"/>
                <a:ext cx="1400175" cy="54292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Проект</a:t>
                </a:r>
                <a:endParaRPr lang="ru-RU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Стрелка вправо 8"/>
              <p:cNvSpPr/>
              <p:nvPr/>
            </p:nvSpPr>
            <p:spPr>
              <a:xfrm>
                <a:off x="314326" y="847726"/>
                <a:ext cx="1790700" cy="1114425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Вход:</a:t>
                </a:r>
              </a:p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sz="1400" dirty="0">
                    <a:latin typeface="Arial" panose="020B0604020202020204" pitchFamily="34" charset="0"/>
                    <a:ea typeface="Calibri" panose="020F0502020204030204" pitchFamily="34" charset="0"/>
                  </a:rPr>
                  <a:t>потребность</a:t>
                </a:r>
              </a:p>
            </p:txBody>
          </p:sp>
          <p:sp>
            <p:nvSpPr>
              <p:cNvPr id="10" name="Стрелка вправо 9"/>
              <p:cNvSpPr/>
              <p:nvPr/>
            </p:nvSpPr>
            <p:spPr>
              <a:xfrm>
                <a:off x="3818549" y="800102"/>
                <a:ext cx="2020275" cy="1076325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Выход: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удовлетворение потребности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1" name="Стрелка вверх 10"/>
              <p:cNvSpPr/>
              <p:nvPr/>
            </p:nvSpPr>
            <p:spPr>
              <a:xfrm>
                <a:off x="1924049" y="1799464"/>
                <a:ext cx="1971674" cy="1247775"/>
              </a:xfrm>
              <a:prstGeom prst="up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Обеспечение: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ресурсы,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знания и опыт,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технология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2" name="Стрелка вниз 11"/>
              <p:cNvSpPr/>
              <p:nvPr/>
            </p:nvSpPr>
            <p:spPr>
              <a:xfrm>
                <a:off x="1924049" y="19050"/>
                <a:ext cx="2085975" cy="971349"/>
              </a:xfrm>
              <a:prstGeom prst="downArrow">
                <a:avLst/>
              </a:prstGeom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Ограничения: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внешняя среда,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время,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финансовые возможности</a:t>
                </a:r>
                <a:endParaRPr lang="ru-RU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2242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43492" y="690838"/>
            <a:ext cx="8915400" cy="5476324"/>
          </a:xfrm>
        </p:spPr>
        <p:txBody>
          <a:bodyPr>
            <a:normAutofit/>
          </a:bodyPr>
          <a:lstStyle/>
          <a:p>
            <a:r>
              <a:rPr lang="ru-RU" sz="2400" dirty="0"/>
              <a:t>Проектная деятельность как правило инициируется некой потребностью, требующей целого комплекса взаимосвязанных действий для своего удовлетворения.</a:t>
            </a:r>
          </a:p>
          <a:p>
            <a:r>
              <a:rPr lang="ru-RU" sz="2400" dirty="0"/>
              <a:t>В современном понимании проекты — это то, что изменяет наш мир: строительство жилого дома или промышленного объекта, программа научно-исследовательских работ, реконструкция предприятия, создание новой организации, разработка новой техники и технологии, создание кинофильма, развитие региона — это все проекты.</a:t>
            </a:r>
          </a:p>
          <a:p>
            <a:r>
              <a:rPr lang="ru-RU" sz="2400" dirty="0"/>
              <a:t>В англоязычной практике для определения проекта используется термин «</a:t>
            </a:r>
            <a:r>
              <a:rPr lang="en-US" sz="2400" dirty="0"/>
              <a:t>design</a:t>
            </a:r>
            <a:r>
              <a:rPr lang="ru-RU" sz="2400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9159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56120"/>
            <a:ext cx="8911687" cy="546768"/>
          </a:xfrm>
        </p:spPr>
        <p:txBody>
          <a:bodyPr>
            <a:normAutofit fontScale="90000"/>
          </a:bodyPr>
          <a:lstStyle/>
          <a:p>
            <a:r>
              <a:rPr lang="ru-RU" dirty="0"/>
              <a:t>Классификация типов проектов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272534"/>
              </p:ext>
            </p:extLst>
          </p:nvPr>
        </p:nvGraphicFramePr>
        <p:xfrm>
          <a:off x="2191481" y="928523"/>
          <a:ext cx="9416939" cy="5353542"/>
        </p:xfrm>
        <a:graphic>
          <a:graphicData uri="http://schemas.openxmlformats.org/drawingml/2006/table">
            <a:tbl>
              <a:tblPr firstRow="1" firstCol="1" bandRow="1"/>
              <a:tblGrid>
                <a:gridCol w="2655652">
                  <a:extLst>
                    <a:ext uri="{9D8B030D-6E8A-4147-A177-3AD203B41FA5}">
                      <a16:colId xmlns:a16="http://schemas.microsoft.com/office/drawing/2014/main" val="2418962083"/>
                    </a:ext>
                  </a:extLst>
                </a:gridCol>
                <a:gridCol w="1220165">
                  <a:extLst>
                    <a:ext uri="{9D8B030D-6E8A-4147-A177-3AD203B41FA5}">
                      <a16:colId xmlns:a16="http://schemas.microsoft.com/office/drawing/2014/main" val="3046924982"/>
                    </a:ext>
                  </a:extLst>
                </a:gridCol>
                <a:gridCol w="110478">
                  <a:extLst>
                    <a:ext uri="{9D8B030D-6E8A-4147-A177-3AD203B41FA5}">
                      <a16:colId xmlns:a16="http://schemas.microsoft.com/office/drawing/2014/main" val="3257043683"/>
                    </a:ext>
                  </a:extLst>
                </a:gridCol>
                <a:gridCol w="259302">
                  <a:extLst>
                    <a:ext uri="{9D8B030D-6E8A-4147-A177-3AD203B41FA5}">
                      <a16:colId xmlns:a16="http://schemas.microsoft.com/office/drawing/2014/main" val="827563015"/>
                    </a:ext>
                  </a:extLst>
                </a:gridCol>
                <a:gridCol w="369780">
                  <a:extLst>
                    <a:ext uri="{9D8B030D-6E8A-4147-A177-3AD203B41FA5}">
                      <a16:colId xmlns:a16="http://schemas.microsoft.com/office/drawing/2014/main" val="2470149338"/>
                    </a:ext>
                  </a:extLst>
                </a:gridCol>
                <a:gridCol w="739560">
                  <a:extLst>
                    <a:ext uri="{9D8B030D-6E8A-4147-A177-3AD203B41FA5}">
                      <a16:colId xmlns:a16="http://schemas.microsoft.com/office/drawing/2014/main" val="141995936"/>
                    </a:ext>
                  </a:extLst>
                </a:gridCol>
                <a:gridCol w="369780">
                  <a:extLst>
                    <a:ext uri="{9D8B030D-6E8A-4147-A177-3AD203B41FA5}">
                      <a16:colId xmlns:a16="http://schemas.microsoft.com/office/drawing/2014/main" val="782850942"/>
                    </a:ext>
                  </a:extLst>
                </a:gridCol>
                <a:gridCol w="739560">
                  <a:extLst>
                    <a:ext uri="{9D8B030D-6E8A-4147-A177-3AD203B41FA5}">
                      <a16:colId xmlns:a16="http://schemas.microsoft.com/office/drawing/2014/main" val="2678649343"/>
                    </a:ext>
                  </a:extLst>
                </a:gridCol>
                <a:gridCol w="343276">
                  <a:extLst>
                    <a:ext uri="{9D8B030D-6E8A-4147-A177-3AD203B41FA5}">
                      <a16:colId xmlns:a16="http://schemas.microsoft.com/office/drawing/2014/main" val="2022014492"/>
                    </a:ext>
                  </a:extLst>
                </a:gridCol>
                <a:gridCol w="825190">
                  <a:extLst>
                    <a:ext uri="{9D8B030D-6E8A-4147-A177-3AD203B41FA5}">
                      <a16:colId xmlns:a16="http://schemas.microsoft.com/office/drawing/2014/main" val="2030641352"/>
                    </a:ext>
                  </a:extLst>
                </a:gridCol>
                <a:gridCol w="591015">
                  <a:extLst>
                    <a:ext uri="{9D8B030D-6E8A-4147-A177-3AD203B41FA5}">
                      <a16:colId xmlns:a16="http://schemas.microsoft.com/office/drawing/2014/main" val="4178654008"/>
                    </a:ext>
                  </a:extLst>
                </a:gridCol>
                <a:gridCol w="1193181">
                  <a:extLst>
                    <a:ext uri="{9D8B030D-6E8A-4147-A177-3AD203B41FA5}">
                      <a16:colId xmlns:a16="http://schemas.microsoft.com/office/drawing/2014/main" val="4106797686"/>
                    </a:ext>
                  </a:extLst>
                </a:gridCol>
              </a:tblGrid>
              <a:tr h="25554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Классификационный признак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Типы проектов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846748"/>
                  </a:ext>
                </a:extLst>
              </a:tr>
              <a:tr h="2555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уровню проекта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30261"/>
                  </a:ext>
                </a:extLst>
              </a:tr>
              <a:tr h="2555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масштабы (размеру)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малый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мегапроект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00790"/>
                  </a:ext>
                </a:extLst>
              </a:tr>
              <a:tr h="63886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сложности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простой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организационно 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технически 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ресурсно-сложный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комплексно-сложный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32362"/>
                  </a:ext>
                </a:extLst>
              </a:tr>
              <a:tr h="25554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срокам реализации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краткосрочный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среднесрочный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мегапроект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3675"/>
                  </a:ext>
                </a:extLst>
              </a:tr>
              <a:tr h="38331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требованиям к качеству и способам его обеспечения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бездефектный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модульный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стандартный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21909"/>
                  </a:ext>
                </a:extLst>
              </a:tr>
              <a:tr h="51108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требованиям к ограниченности ресурсов совокупности проектов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мультипроект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монопроект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64747"/>
                  </a:ext>
                </a:extLst>
              </a:tr>
              <a:tr h="95490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характеру проекта (уровню участников)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международный (совместный)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отечественный: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государственный,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территориальный,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местный.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74357"/>
                  </a:ext>
                </a:extLst>
              </a:tr>
              <a:tr h="47745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характеру целевой задачи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антикризисный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инновационный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маркетинговый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образовательный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чрезвычайный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690406"/>
                  </a:ext>
                </a:extLst>
              </a:tr>
              <a:tr h="38331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объекту инвестиционной деятельности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финансовый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реальный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120945"/>
                  </a:ext>
                </a:extLst>
              </a:tr>
              <a:tr h="76663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главной причине возникновения проекта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открывшиеся возможности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чрезвычайная ситуация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необходимость структурно-функциональных преобразований (реорганизация, реструктуризация, реинжиниринг)</a:t>
                      </a:r>
                    </a:p>
                  </a:txBody>
                  <a:tcPr marL="29365" marR="293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105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831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1824D-AD30-4F52-BB43-03FAECBD6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24110"/>
            <a:ext cx="8911687" cy="717010"/>
          </a:xfrm>
        </p:spPr>
        <p:txBody>
          <a:bodyPr/>
          <a:lstStyle/>
          <a:p>
            <a:r>
              <a:rPr lang="ru-RU" dirty="0"/>
              <a:t>Классификация проектов: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36E85D-CCC0-47AE-BA6A-7E19B864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1120"/>
            <a:ext cx="8915400" cy="5193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По сфере реализации:</a:t>
            </a:r>
          </a:p>
          <a:p>
            <a:r>
              <a:rPr lang="ru-RU" dirty="0"/>
              <a:t>бизнес-проекты (определяют сущность учения о проектном менеджменте);</a:t>
            </a:r>
          </a:p>
          <a:p>
            <a:r>
              <a:rPr lang="ru-RU" dirty="0"/>
              <a:t>социальные (социально мотивированные проекты с целью оказания помощи определенным слоям населения или проблемным группам);</a:t>
            </a:r>
          </a:p>
          <a:p>
            <a:r>
              <a:rPr lang="ru-RU" dirty="0"/>
              <a:t>общественные (проекты в сфере общественных товаров, услуг, решений);</a:t>
            </a:r>
          </a:p>
          <a:p>
            <a:r>
              <a:rPr lang="ru-RU" dirty="0"/>
              <a:t>военные (находят осуществление в области военных действий и их предотвращении, а также разработке военной техники и оружия);</a:t>
            </a:r>
          </a:p>
          <a:p>
            <a:r>
              <a:rPr lang="ru-RU" dirty="0"/>
              <a:t>личные (значительные мероприятия в частной жизни человека).</a:t>
            </a:r>
          </a:p>
          <a:p>
            <a:pPr marL="0" indent="0">
              <a:buNone/>
            </a:pPr>
            <a:r>
              <a:rPr lang="ru-RU" u="sng" dirty="0"/>
              <a:t>В глобальном масштабе:</a:t>
            </a:r>
          </a:p>
          <a:p>
            <a:r>
              <a:rPr lang="ru-RU" dirty="0"/>
              <a:t>международные;</a:t>
            </a:r>
          </a:p>
          <a:p>
            <a:r>
              <a:rPr lang="ru-RU" dirty="0"/>
              <a:t>межкультурные.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723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43512-2C97-4A93-8E9D-DFF3FE4CC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64610"/>
          </a:xfrm>
        </p:spPr>
        <p:txBody>
          <a:bodyPr>
            <a:normAutofit fontScale="90000"/>
          </a:bodyPr>
          <a:lstStyle/>
          <a:p>
            <a:r>
              <a:rPr lang="ru-RU" dirty="0"/>
              <a:t>Классификация проектов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0FFA46-6684-47A9-B7AC-FDB3BB383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62456"/>
            <a:ext cx="8915400" cy="504748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 сфере реализации:</a:t>
            </a:r>
          </a:p>
          <a:p>
            <a:r>
              <a:rPr lang="ru-RU" dirty="0"/>
              <a:t>бизнес-проекты (определяют сущность учения о проектном менеджменте);</a:t>
            </a:r>
          </a:p>
          <a:p>
            <a:r>
              <a:rPr lang="ru-RU" dirty="0"/>
              <a:t>социальные (социально мотивированные проекты с целью оказания помощи определенным слоям населения или проблемным группам);</a:t>
            </a:r>
          </a:p>
          <a:p>
            <a:r>
              <a:rPr lang="ru-RU" dirty="0"/>
              <a:t>общественные (проекты в сфере общественных товаров, услуг, решений);</a:t>
            </a:r>
          </a:p>
          <a:p>
            <a:r>
              <a:rPr lang="ru-RU" dirty="0"/>
              <a:t>военные (находят осуществление в области военных действий и их предотвращении, а также разработке военной техники и оружия);</a:t>
            </a:r>
          </a:p>
          <a:p>
            <a:r>
              <a:rPr lang="ru-RU" dirty="0"/>
              <a:t>личные (значительные мероприятия в частной жизни человека).</a:t>
            </a:r>
          </a:p>
          <a:p>
            <a:pPr marL="0" indent="0">
              <a:buNone/>
            </a:pPr>
            <a:r>
              <a:rPr lang="ru-RU" dirty="0"/>
              <a:t>В глобальном масштабе:</a:t>
            </a:r>
          </a:p>
          <a:p>
            <a:r>
              <a:rPr lang="ru-RU" dirty="0"/>
              <a:t>международные;</a:t>
            </a:r>
          </a:p>
          <a:p>
            <a:r>
              <a:rPr lang="ru-RU" dirty="0"/>
              <a:t>межкультурные.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720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Любой проект, полезный для организации, должен отвечать хотя бы одному из следующих требований: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/>
              <a:t>содействовать повышению производительности организации;</a:t>
            </a:r>
          </a:p>
          <a:p>
            <a:pPr lvl="0"/>
            <a:r>
              <a:rPr lang="ru-RU" sz="2400" dirty="0"/>
              <a:t>способствовать сокращению объемов инвестиций;</a:t>
            </a:r>
          </a:p>
          <a:p>
            <a:pPr lvl="0"/>
            <a:r>
              <a:rPr lang="ru-RU" sz="2400" dirty="0"/>
              <a:t>содействовать сокращению текущих расходов;</a:t>
            </a:r>
          </a:p>
          <a:p>
            <a:pPr lvl="0"/>
            <a:r>
              <a:rPr lang="ru-RU" sz="2400" dirty="0"/>
              <a:t>комплексно влиять на все три характеристики, обеспечивая заметное улучшение текущих и будущих основных показателей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399696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Функциональные области управления проектами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Управление предметной областью проекта (содержанием и границами) </a:t>
            </a:r>
          </a:p>
          <a:p>
            <a:r>
              <a:rPr lang="ru-RU" dirty="0"/>
              <a:t>2. Управление проектом по временным параметрам </a:t>
            </a:r>
          </a:p>
          <a:p>
            <a:r>
              <a:rPr lang="ru-RU" dirty="0"/>
              <a:t>3. Управление стоимостью проекта </a:t>
            </a:r>
          </a:p>
          <a:p>
            <a:r>
              <a:rPr lang="ru-RU" dirty="0"/>
              <a:t>4. Управление качеством </a:t>
            </a:r>
          </a:p>
          <a:p>
            <a:r>
              <a:rPr lang="ru-RU" dirty="0"/>
              <a:t>5. Управление персоналом </a:t>
            </a:r>
          </a:p>
          <a:p>
            <a:r>
              <a:rPr lang="ru-RU" dirty="0"/>
              <a:t>6. Управление коммуникациями </a:t>
            </a:r>
          </a:p>
          <a:p>
            <a:r>
              <a:rPr lang="ru-RU" dirty="0"/>
              <a:t>7. Управление проектными отклонениями</a:t>
            </a:r>
          </a:p>
          <a:p>
            <a:r>
              <a:rPr lang="ru-RU" dirty="0"/>
              <a:t>8. Управление контрактами </a:t>
            </a:r>
          </a:p>
        </p:txBody>
      </p:sp>
    </p:spTree>
    <p:extLst>
      <p:ext uri="{BB962C8B-B14F-4D97-AF65-F5344CB8AC3E}">
        <p14:creationId xmlns:p14="http://schemas.microsoft.com/office/powerpoint/2010/main" val="73390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/>
          <a:lstStyle/>
          <a:p>
            <a:r>
              <a:rPr lang="ru-RU" dirty="0"/>
              <a:t>Принципы управления проектом: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71600"/>
            <a:ext cx="8915400" cy="4256049"/>
          </a:xfrm>
        </p:spPr>
        <p:txBody>
          <a:bodyPr>
            <a:noAutofit/>
          </a:bodyPr>
          <a:lstStyle/>
          <a:p>
            <a:pPr lvl="0"/>
            <a:r>
              <a:rPr lang="ru-RU" sz="2400" dirty="0"/>
              <a:t>целенаправленность;</a:t>
            </a:r>
          </a:p>
          <a:p>
            <a:pPr lvl="0"/>
            <a:r>
              <a:rPr lang="ru-RU" sz="2400" dirty="0"/>
              <a:t>системность;</a:t>
            </a:r>
          </a:p>
          <a:p>
            <a:pPr lvl="0"/>
            <a:r>
              <a:rPr lang="ru-RU" sz="2400" dirty="0"/>
              <a:t>комплексность;</a:t>
            </a:r>
          </a:p>
          <a:p>
            <a:pPr lvl="0"/>
            <a:r>
              <a:rPr lang="ru-RU" sz="2400" dirty="0"/>
              <a:t>обеспеченность;</a:t>
            </a:r>
          </a:p>
          <a:p>
            <a:pPr lvl="0"/>
            <a:r>
              <a:rPr lang="ru-RU" sz="2400" dirty="0"/>
              <a:t>приоритетность;</a:t>
            </a:r>
          </a:p>
          <a:p>
            <a:pPr lvl="0"/>
            <a:r>
              <a:rPr lang="ru-RU" sz="2400" dirty="0"/>
              <a:t>экономическая безопасность;</a:t>
            </a:r>
          </a:p>
          <a:p>
            <a:pPr lvl="0"/>
            <a:r>
              <a:rPr lang="ru-RU" sz="2400" dirty="0"/>
              <a:t>согласованность федеральных и региональных интересов и задач;</a:t>
            </a:r>
          </a:p>
          <a:p>
            <a:r>
              <a:rPr lang="ru-RU" sz="2400" dirty="0"/>
              <a:t>своевременность.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3810786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1207"/>
          </a:xfrm>
        </p:spPr>
        <p:txBody>
          <a:bodyPr/>
          <a:lstStyle/>
          <a:p>
            <a:r>
              <a:rPr lang="ru-RU" i="1" dirty="0"/>
              <a:t>Жизненный цикл проекта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75317"/>
            <a:ext cx="8915400" cy="1914293"/>
          </a:xfrm>
        </p:spPr>
        <p:txBody>
          <a:bodyPr>
            <a:noAutofit/>
          </a:bodyPr>
          <a:lstStyle/>
          <a:p>
            <a:r>
              <a:rPr lang="ru-RU" sz="2400" dirty="0"/>
              <a:t>(промежуток времени между моментом появления, зарождения проекта и моментом его ликвидации, завершения) – исходное понятие для исследования проблем финансирования работ и принятия соответствующих решений.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89212" y="3412273"/>
            <a:ext cx="8911687" cy="751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i="1" dirty="0"/>
              <a:t>Команда проекта</a:t>
            </a:r>
            <a:r>
              <a:rPr lang="ru-RU" dirty="0"/>
              <a:t> 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656386" y="4163480"/>
            <a:ext cx="8915400" cy="2382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специальная группа, которая становится самостоятельным участником проекта или входит в состав одного из этих участников и осуществляет управление инвестиционным процессом.</a:t>
            </a:r>
          </a:p>
        </p:txBody>
      </p:sp>
    </p:spTree>
    <p:extLst>
      <p:ext uri="{BB962C8B-B14F-4D97-AF65-F5344CB8AC3E}">
        <p14:creationId xmlns:p14="http://schemas.microsoft.com/office/powerpoint/2010/main" val="4031527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4799" y="453831"/>
            <a:ext cx="8911687" cy="63597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Процесс управления проектом</a:t>
            </a: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86" y="1193538"/>
            <a:ext cx="8063725" cy="521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957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439</TotalTime>
  <Words>1149</Words>
  <Application>Microsoft Office PowerPoint</Application>
  <PresentationFormat>Широкоэкранный</PresentationFormat>
  <Paragraphs>152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Легкий дым</vt:lpstr>
      <vt:lpstr>Концепция управления проектами</vt:lpstr>
      <vt:lpstr>План</vt:lpstr>
      <vt:lpstr>Проект - это</vt:lpstr>
      <vt:lpstr>Понятие «проект» объединяет разнообразные виды деятельности,</vt:lpstr>
      <vt:lpstr>Управление проектами - это</vt:lpstr>
      <vt:lpstr>Проектный менеджмент </vt:lpstr>
      <vt:lpstr>Системный подход в проектном управлении</vt:lpstr>
      <vt:lpstr>Презентация PowerPoint</vt:lpstr>
      <vt:lpstr>Классификация типов проектов</vt:lpstr>
      <vt:lpstr>Классификация проектов:</vt:lpstr>
      <vt:lpstr>Классификация проектов</vt:lpstr>
      <vt:lpstr>Любой проект, полезный для организации, должен отвечать хотя бы одному из следующих требований:</vt:lpstr>
      <vt:lpstr>Функциональные области управления проектами</vt:lpstr>
      <vt:lpstr>Принципы управления проектом:</vt:lpstr>
      <vt:lpstr>Жизненный цикл проекта </vt:lpstr>
      <vt:lpstr>Процесс управления проектом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управления проектами</dc:title>
  <dc:creator>И.В.</dc:creator>
  <cp:lastModifiedBy>Инна Попова</cp:lastModifiedBy>
  <cp:revision>20</cp:revision>
  <dcterms:created xsi:type="dcterms:W3CDTF">2017-09-04T07:17:07Z</dcterms:created>
  <dcterms:modified xsi:type="dcterms:W3CDTF">2021-09-15T00:59:54Z</dcterms:modified>
</cp:coreProperties>
</file>