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4.xml" ContentType="application/vnd.openxmlformats-officedocument.presentationml.tags+xml"/>
  <Override PartName="/ppt/notesSlides/notesSlide16.xml" ContentType="application/vnd.openxmlformats-officedocument.presentationml.notesSlide+xml"/>
  <Override PartName="/ppt/tags/tag15.xml" ContentType="application/vnd.openxmlformats-officedocument.presentationml.tags+xml"/>
  <Override PartName="/ppt/notesSlides/notesSlide17.xml" ContentType="application/vnd.openxmlformats-officedocument.presentationml.notesSlide+xml"/>
  <Override PartName="/ppt/tags/tag16.xml" ContentType="application/vnd.openxmlformats-officedocument.presentationml.tags+xml"/>
  <Override PartName="/ppt/notesSlides/notesSlide18.xml" ContentType="application/vnd.openxmlformats-officedocument.presentationml.notesSlide+xml"/>
  <Override PartName="/ppt/tags/tag17.xml" ContentType="application/vnd.openxmlformats-officedocument.presentationml.tags+xml"/>
  <Override PartName="/ppt/notesSlides/notesSlide19.xml" ContentType="application/vnd.openxmlformats-officedocument.presentationml.notesSlide+xml"/>
  <Override PartName="/ppt/tags/tag18.xml" ContentType="application/vnd.openxmlformats-officedocument.presentationml.tags+xml"/>
  <Override PartName="/ppt/notesSlides/notesSlide20.xml" ContentType="application/vnd.openxmlformats-officedocument.presentationml.notesSlide+xml"/>
  <Override PartName="/ppt/tags/tag19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custDataLst>
    <p:tags r:id="rId2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1456" y="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E6EC22-8E38-47DE-89A2-BAB018AD2309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0E72C-5EC1-4D00-952D-A65708B2B4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591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089FF-B874-4C20-B6E6-B61D56CE7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1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872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456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0852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4579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3417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6733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284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0913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0739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0272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1407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6971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13792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967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9727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0595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110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5773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1084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8231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6035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3965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E72C-5EC1-4D00-952D-A65708B2B4A5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088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CDCD-6AD4-44D9-91DB-1E3981164795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8D3-3BC0-4DA6-9513-D0352B2CB4A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CDCD-6AD4-44D9-91DB-1E3981164795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8D3-3BC0-4DA6-9513-D0352B2CB4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CDCD-6AD4-44D9-91DB-1E3981164795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8D3-3BC0-4DA6-9513-D0352B2CB4A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CDCD-6AD4-44D9-91DB-1E3981164795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8D3-3BC0-4DA6-9513-D0352B2CB4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CDCD-6AD4-44D9-91DB-1E3981164795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8D3-3BC0-4DA6-9513-D0352B2CB4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CDCD-6AD4-44D9-91DB-1E3981164795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8D3-3BC0-4DA6-9513-D0352B2CB4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CDCD-6AD4-44D9-91DB-1E3981164795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8D3-3BC0-4DA6-9513-D0352B2CB4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CDCD-6AD4-44D9-91DB-1E3981164795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8D3-3BC0-4DA6-9513-D0352B2CB4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CDCD-6AD4-44D9-91DB-1E3981164795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0D3B8D3-3BC0-4DA6-9513-D0352B2CB4A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CDCD-6AD4-44D9-91DB-1E3981164795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8D3-3BC0-4DA6-9513-D0352B2CB4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CDCD-6AD4-44D9-91DB-1E3981164795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8D3-3BC0-4DA6-9513-D0352B2CB4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26BCDCD-6AD4-44D9-91DB-1E3981164795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0D3B8D3-3BC0-4DA6-9513-D0352B2CB4AE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2.gif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2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Министерство </a:t>
            </a:r>
            <a:r>
              <a:rPr lang="ru-RU" sz="1600" dirty="0">
                <a:solidFill>
                  <a:schemeClr val="bg1"/>
                </a:solidFill>
              </a:rPr>
              <a:t>образования и науки российской </a:t>
            </a:r>
            <a:r>
              <a:rPr lang="ru-RU" sz="1600" dirty="0" smtClean="0">
                <a:solidFill>
                  <a:schemeClr val="bg1"/>
                </a:solidFill>
              </a:rPr>
              <a:t>федерации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b="1" dirty="0">
                <a:solidFill>
                  <a:schemeClr val="bg1"/>
                </a:solidFill>
              </a:rPr>
              <a:t> 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>
                <a:solidFill>
                  <a:schemeClr val="bg1"/>
                </a:solidFill>
              </a:rPr>
              <a:t>Владивостокский государственный университет экономики и </a:t>
            </a:r>
            <a:r>
              <a:rPr lang="ru-RU" sz="1600" dirty="0" smtClean="0">
                <a:solidFill>
                  <a:schemeClr val="bg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Кафедра </a:t>
            </a:r>
            <a:r>
              <a:rPr lang="ru-RU" sz="1600" dirty="0" smtClean="0">
                <a:solidFill>
                  <a:schemeClr val="bg1"/>
                </a:solidFill>
              </a:rPr>
              <a:t>ИТС</a:t>
            </a: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100" dirty="0">
                <a:solidFill>
                  <a:schemeClr val="bg1"/>
                </a:solidFill>
              </a:rPr>
              <a:t>«Метрология, стандартизация, подтверждение соответствия»</a:t>
            </a: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31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4100" b="1" dirty="0" smtClean="0">
                <a:solidFill>
                  <a:schemeClr val="bg1"/>
                </a:solidFill>
              </a:rPr>
              <a:t>Тема «СРЕДСТВА и МЕТОДЫ ИЗМЕРЕНИЙ»</a:t>
            </a:r>
            <a:endParaRPr lang="ru-RU" sz="41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Преподаватели: </a:t>
            </a: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Левашов Ю.А.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Белоус И.А.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Владивосток</a:t>
            </a:r>
            <a:r>
              <a:rPr lang="ru-RU" sz="1700" smtClean="0">
                <a:solidFill>
                  <a:schemeClr val="bg1"/>
                </a:solidFill>
              </a:rPr>
              <a:t>, </a:t>
            </a:r>
            <a:r>
              <a:rPr lang="ru-RU" sz="1700" smtClean="0">
                <a:solidFill>
                  <a:schemeClr val="bg1"/>
                </a:solidFill>
              </a:rPr>
              <a:t>2019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338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3. Средства и методы измерений</a:t>
            </a:r>
            <a:endParaRPr lang="ru-RU" sz="4400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3.1 </a:t>
            </a:r>
            <a:r>
              <a:rPr lang="ru-RU" sz="3200" dirty="0"/>
              <a:t>Классификация </a:t>
            </a:r>
            <a:r>
              <a:rPr lang="ru-RU" sz="3200" dirty="0" smtClean="0"/>
              <a:t>средств измерений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20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Средствами измерений</a:t>
            </a:r>
            <a:r>
              <a:rPr lang="ru-RU" sz="2400" dirty="0"/>
              <a:t> называют технические средства, которые используются при измерениях и имеют нормированные метрологические характеристики. К метрологическим характеристикам относят такие характеристики, которые влияют на результат измерений и на его </a:t>
            </a:r>
            <a:r>
              <a:rPr lang="ru-RU" sz="2400" dirty="0" smtClean="0"/>
              <a:t>погрешность, реализуют </a:t>
            </a:r>
            <a:r>
              <a:rPr lang="ru-RU" sz="2400" dirty="0"/>
              <a:t>одну из двух функций:</a:t>
            </a:r>
          </a:p>
          <a:p>
            <a:r>
              <a:rPr lang="ru-RU" sz="2400" dirty="0"/>
              <a:t>□ воспроизводят величину заданного (известного) размера: </a:t>
            </a:r>
            <a:r>
              <a:rPr lang="ru-RU" sz="2400" dirty="0" smtClean="0"/>
              <a:t>например</a:t>
            </a:r>
            <a:r>
              <a:rPr lang="ru-RU" sz="2400" dirty="0"/>
              <a:t>, гиря - заданную массу, </a:t>
            </a:r>
            <a:endParaRPr lang="ru-RU" sz="2400" dirty="0" smtClean="0"/>
          </a:p>
          <a:p>
            <a:r>
              <a:rPr lang="ru-RU" sz="2400" dirty="0" smtClean="0"/>
              <a:t>□ вырабатывают </a:t>
            </a:r>
            <a:r>
              <a:rPr lang="ru-RU" sz="2400" dirty="0"/>
              <a:t>сигнал (показание), несущий информацию о значении измеряемо» величины.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809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По конструктивному исполнению, форме предоставления измерительной информации, функциональному назначению средства измерений </a:t>
            </a:r>
            <a:r>
              <a:rPr lang="ru-RU" sz="2400" dirty="0" smtClean="0"/>
              <a:t>подразделяют на: </a:t>
            </a:r>
          </a:p>
          <a:p>
            <a:r>
              <a:rPr lang="ru-RU" sz="2400" dirty="0" smtClean="0"/>
              <a:t>- меры</a:t>
            </a:r>
            <a:r>
              <a:rPr lang="ru-RU" sz="2400" dirty="0"/>
              <a:t>, </a:t>
            </a:r>
            <a:endParaRPr lang="ru-RU" sz="2400" dirty="0" smtClean="0"/>
          </a:p>
          <a:p>
            <a:r>
              <a:rPr lang="ru-RU" sz="2400" dirty="0" smtClean="0"/>
              <a:t>- измерительные </a:t>
            </a:r>
            <a:r>
              <a:rPr lang="ru-RU" sz="2400" dirty="0"/>
              <a:t>преобразователи, </a:t>
            </a:r>
            <a:endParaRPr lang="ru-RU" sz="2400" dirty="0" smtClean="0"/>
          </a:p>
          <a:p>
            <a:r>
              <a:rPr lang="ru-RU" sz="2400" dirty="0" smtClean="0"/>
              <a:t>- измерительные </a:t>
            </a:r>
            <a:r>
              <a:rPr lang="ru-RU" sz="2400" dirty="0"/>
              <a:t>приборы, </a:t>
            </a:r>
            <a:endParaRPr lang="ru-RU" sz="2400" dirty="0" smtClean="0"/>
          </a:p>
          <a:p>
            <a:r>
              <a:rPr lang="ru-RU" sz="2400" dirty="0" smtClean="0"/>
              <a:t>- измерительные </a:t>
            </a:r>
            <a:r>
              <a:rPr lang="ru-RU" sz="2400" dirty="0"/>
              <a:t>установки, </a:t>
            </a:r>
            <a:endParaRPr lang="ru-RU" sz="2400" dirty="0" smtClean="0"/>
          </a:p>
          <a:p>
            <a:r>
              <a:rPr lang="ru-RU" sz="2400" dirty="0" smtClean="0"/>
              <a:t>- измерительные </a:t>
            </a:r>
            <a:r>
              <a:rPr lang="ru-RU" sz="2400" dirty="0"/>
              <a:t>системы.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3351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Мера</a:t>
            </a:r>
            <a:r>
              <a:rPr lang="ru-RU" sz="2400" dirty="0"/>
              <a:t> — средство измерений, предназначенное для воспроизведения и/или хранения физической величины одного или нескольких размеров, значения которых выражены в установленных единицах и известны с необходимой точностью. Различают следующие разновидности мер:</a:t>
            </a:r>
          </a:p>
          <a:p>
            <a:r>
              <a:rPr lang="ru-RU" sz="2400" dirty="0"/>
              <a:t>□ однозначная мера </a:t>
            </a:r>
            <a:r>
              <a:rPr lang="ru-RU" sz="2400" dirty="0" smtClean="0"/>
              <a:t>(</a:t>
            </a:r>
            <a:r>
              <a:rPr lang="ru-RU" sz="2400" dirty="0"/>
              <a:t>например, гиря 1 кг</a:t>
            </a:r>
            <a:r>
              <a:rPr lang="ru-RU" sz="2400" dirty="0" smtClean="0"/>
              <a:t>);</a:t>
            </a:r>
          </a:p>
          <a:p>
            <a:r>
              <a:rPr lang="ru-RU" sz="2400" dirty="0"/>
              <a:t>□ </a:t>
            </a:r>
            <a:r>
              <a:rPr lang="ru-RU" sz="2400" dirty="0" smtClean="0"/>
              <a:t>многозначная </a:t>
            </a:r>
            <a:r>
              <a:rPr lang="ru-RU" sz="2400" dirty="0"/>
              <a:t>мера </a:t>
            </a:r>
            <a:r>
              <a:rPr lang="ru-RU" sz="2400" dirty="0" smtClean="0"/>
              <a:t> (</a:t>
            </a:r>
            <a:r>
              <a:rPr lang="ru-RU" sz="2400" dirty="0"/>
              <a:t>например, штриховая мера длины);</a:t>
            </a:r>
          </a:p>
          <a:p>
            <a:r>
              <a:rPr lang="ru-RU" sz="2400" dirty="0" smtClean="0"/>
              <a:t>□ </a:t>
            </a:r>
            <a:r>
              <a:rPr lang="ru-RU" sz="2400" b="1" dirty="0" smtClean="0">
                <a:solidFill>
                  <a:srgbClr val="C00000"/>
                </a:solidFill>
              </a:rPr>
              <a:t>набор </a:t>
            </a:r>
            <a:r>
              <a:rPr lang="ru-RU" sz="2400" b="1" dirty="0">
                <a:solidFill>
                  <a:srgbClr val="C00000"/>
                </a:solidFill>
              </a:rPr>
              <a:t>мер </a:t>
            </a:r>
            <a:r>
              <a:rPr lang="ru-RU" sz="2400" dirty="0"/>
              <a:t>— комплект мер разного размера одной и той же физической </a:t>
            </a:r>
            <a:r>
              <a:rPr lang="ru-RU" sz="2400" dirty="0" smtClean="0"/>
              <a:t>величины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3046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Измерительный преобразователь </a:t>
            </a:r>
            <a:r>
              <a:rPr lang="ru-RU" dirty="0"/>
              <a:t>— это средство измерений, предназначенное для преобразования сигналов измерительной информации в форму, удобную для дальнейшего преобразования, передачи, обработки, хранения.</a:t>
            </a:r>
          </a:p>
          <a:p>
            <a:r>
              <a:rPr lang="ru-RU" dirty="0"/>
              <a:t>По местоположению в измерительной цепи преобразователи делят на первичные и промежуточные.</a:t>
            </a:r>
          </a:p>
          <a:p>
            <a:r>
              <a:rPr lang="ru-RU" b="1" dirty="0">
                <a:solidFill>
                  <a:srgbClr val="C00000"/>
                </a:solidFill>
              </a:rPr>
              <a:t>Первичный измерительный преобразователь </a:t>
            </a:r>
            <a:r>
              <a:rPr lang="ru-RU" dirty="0"/>
              <a:t>— преобразователь, на вход которого непосредственно воздействуют измеряемая физическая </a:t>
            </a:r>
            <a:r>
              <a:rPr lang="ru-RU" dirty="0" smtClean="0"/>
              <a:t>величина</a:t>
            </a:r>
            <a:r>
              <a:rPr lang="ru-RU" dirty="0"/>
              <a:t>.</a:t>
            </a:r>
            <a:r>
              <a:rPr lang="ru-RU" dirty="0" smtClean="0"/>
              <a:t> Конструктивно </a:t>
            </a:r>
            <a:r>
              <a:rPr lang="ru-RU" dirty="0"/>
              <a:t>обособленные первичные преобразователи часто называют </a:t>
            </a:r>
            <a:r>
              <a:rPr lang="ru-RU" b="1" dirty="0">
                <a:solidFill>
                  <a:srgbClr val="C00000"/>
                </a:solidFill>
              </a:rPr>
              <a:t>датчиками.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9464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Измерительный прибор </a:t>
            </a:r>
            <a:r>
              <a:rPr lang="ru-RU" sz="2400" dirty="0"/>
              <a:t>— это средство измерений, предназначенное для получения значений измеряемой физической величины в установленном диапазоне ее измерения и выработки сигнала измерительной информации в форме, доступной для непосредственного восприятия наблюдателем. Измерительный прибор представляет собой совокупность преобразовательных элементов, образующих измерительную цепь, и отсчетного </a:t>
            </a:r>
            <a:r>
              <a:rPr lang="ru-RU" sz="2400" dirty="0" smtClean="0"/>
              <a:t>устройства.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2599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По форме индикации измеряемой величины различают измерительные приборы:</a:t>
            </a:r>
          </a:p>
          <a:p>
            <a:r>
              <a:rPr lang="ru-RU" dirty="0"/>
              <a:t> показывающие, которые допускают только отсчитывание показаний при измерении величины, например стрелочный или цифровой вольтметр;</a:t>
            </a:r>
          </a:p>
          <a:p>
            <a:r>
              <a:rPr lang="ru-RU" dirty="0"/>
              <a:t>регистрирующие, предусматривающие регистрацию показаний на каком-либо носителе информации. Регистрация может проводиться в аналоговой или цифровой форме; различают самопишущие и печатающие измерительные приборы.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59299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По форме преобразования используемых измерительных сигналов измерительные приборы подразделяют на аналоговые и цифровые.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Аналоговые приборы </a:t>
            </a:r>
            <a:r>
              <a:rPr lang="ru-RU" sz="2400" dirty="0"/>
              <a:t>— это приборы, показания или выходной сигнал которых является непрерывной функцией изменения измеряемой величины.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Цифровые приборы </a:t>
            </a:r>
            <a:r>
              <a:rPr lang="ru-RU" sz="2400" dirty="0"/>
              <a:t>— это приборы, принцип действия которых основан на квантовании измеряемой или пропорциональной ей величины.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3973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Измерительная установка </a:t>
            </a:r>
            <a:r>
              <a:rPr lang="ru-RU" dirty="0"/>
              <a:t>— совокупность функционально объединенных средств измерений и вспомогательных устройств, предназначенная для измерений одной или нескольких физических величин и расположенная в одном месте.</a:t>
            </a:r>
          </a:p>
          <a:p>
            <a:r>
              <a:rPr lang="ru-RU" b="1" dirty="0">
                <a:solidFill>
                  <a:srgbClr val="C00000"/>
                </a:solidFill>
              </a:rPr>
              <a:t>Измерительная система </a:t>
            </a:r>
            <a:r>
              <a:rPr lang="ru-RU" dirty="0"/>
              <a:t>— совокупность функционально объединенных средств измерений и вспомогательных устройств, размещенных в разных точках контролируемого объекта и соединенных между собой каналами связи, предназначенных для измерений одной или нескольких физических величин.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484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Измерительные системы разделяют на измерительные информационные, измерительные контролирующие, измерительные управляющие. Особо выделяют </a:t>
            </a:r>
            <a:r>
              <a:rPr lang="ru-RU" sz="2400" b="1" dirty="0">
                <a:solidFill>
                  <a:srgbClr val="C00000"/>
                </a:solidFill>
              </a:rPr>
              <a:t>измерительно-вычислительные комплексы</a:t>
            </a:r>
            <a:r>
              <a:rPr lang="ru-RU" sz="2400" dirty="0"/>
              <a:t> — функционально объединенную совокупность средств измерений, ЭВМ и вспомогательных устройств, предназначенных для выполнения в составе измерительной системы конкретной измерительной задачи.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96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704088"/>
            <a:ext cx="7139136" cy="78069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Классификация средств измерений по роли в процессе измерения и выполняемым функциям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372654" y="1601078"/>
            <a:ext cx="7920880" cy="4378647"/>
            <a:chOff x="1977757" y="1769288"/>
            <a:chExt cx="5112803" cy="4046190"/>
          </a:xfrm>
        </p:grpSpPr>
        <p:sp>
          <p:nvSpPr>
            <p:cNvPr id="23" name="Полилиния 22"/>
            <p:cNvSpPr/>
            <p:nvPr/>
          </p:nvSpPr>
          <p:spPr>
            <a:xfrm>
              <a:off x="6333289" y="3049894"/>
              <a:ext cx="91440" cy="41388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413885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Полилиния 23"/>
            <p:cNvSpPr/>
            <p:nvPr/>
          </p:nvSpPr>
          <p:spPr>
            <a:xfrm>
              <a:off x="5255382" y="2167904"/>
              <a:ext cx="138456" cy="41388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82050"/>
                  </a:lnTo>
                  <a:lnTo>
                    <a:pt x="1739346" y="282050"/>
                  </a:lnTo>
                  <a:lnTo>
                    <a:pt x="1739346" y="413885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Полилиния 24"/>
            <p:cNvSpPr/>
            <p:nvPr/>
          </p:nvSpPr>
          <p:spPr>
            <a:xfrm>
              <a:off x="4603795" y="2308490"/>
              <a:ext cx="91440" cy="41388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413885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Полилиния 27"/>
            <p:cNvSpPr/>
            <p:nvPr/>
          </p:nvSpPr>
          <p:spPr>
            <a:xfrm>
              <a:off x="4586777" y="3109756"/>
              <a:ext cx="91440" cy="41388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413885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Полилиния 29"/>
            <p:cNvSpPr/>
            <p:nvPr/>
          </p:nvSpPr>
          <p:spPr>
            <a:xfrm>
              <a:off x="3091781" y="3015171"/>
              <a:ext cx="91440" cy="41388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413885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Полилиния 30"/>
            <p:cNvSpPr/>
            <p:nvPr/>
          </p:nvSpPr>
          <p:spPr>
            <a:xfrm>
              <a:off x="3137502" y="2167904"/>
              <a:ext cx="2371835" cy="41388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739346" y="0"/>
                  </a:moveTo>
                  <a:lnTo>
                    <a:pt x="1739346" y="282050"/>
                  </a:lnTo>
                  <a:lnTo>
                    <a:pt x="0" y="282050"/>
                  </a:lnTo>
                  <a:lnTo>
                    <a:pt x="0" y="413885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Скругленный прямоугольник 31"/>
            <p:cNvSpPr/>
            <p:nvPr/>
          </p:nvSpPr>
          <p:spPr>
            <a:xfrm>
              <a:off x="3400858" y="1769288"/>
              <a:ext cx="2284844" cy="38898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Полилиния 32"/>
            <p:cNvSpPr/>
            <p:nvPr/>
          </p:nvSpPr>
          <p:spPr>
            <a:xfrm>
              <a:off x="3479919" y="1919505"/>
              <a:ext cx="2126721" cy="388984"/>
            </a:xfrm>
            <a:custGeom>
              <a:avLst/>
              <a:gdLst>
                <a:gd name="connsiteX0" fmla="*/ 0 w 2514094"/>
                <a:gd name="connsiteY0" fmla="*/ 38898 h 388984"/>
                <a:gd name="connsiteX1" fmla="*/ 38898 w 2514094"/>
                <a:gd name="connsiteY1" fmla="*/ 0 h 388984"/>
                <a:gd name="connsiteX2" fmla="*/ 2475196 w 2514094"/>
                <a:gd name="connsiteY2" fmla="*/ 0 h 388984"/>
                <a:gd name="connsiteX3" fmla="*/ 2514094 w 2514094"/>
                <a:gd name="connsiteY3" fmla="*/ 38898 h 388984"/>
                <a:gd name="connsiteX4" fmla="*/ 2514094 w 2514094"/>
                <a:gd name="connsiteY4" fmla="*/ 350086 h 388984"/>
                <a:gd name="connsiteX5" fmla="*/ 2475196 w 2514094"/>
                <a:gd name="connsiteY5" fmla="*/ 388984 h 388984"/>
                <a:gd name="connsiteX6" fmla="*/ 38898 w 2514094"/>
                <a:gd name="connsiteY6" fmla="*/ 388984 h 388984"/>
                <a:gd name="connsiteX7" fmla="*/ 0 w 2514094"/>
                <a:gd name="connsiteY7" fmla="*/ 350086 h 388984"/>
                <a:gd name="connsiteX8" fmla="*/ 0 w 2514094"/>
                <a:gd name="connsiteY8" fmla="*/ 38898 h 38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14094" h="388984">
                  <a:moveTo>
                    <a:pt x="0" y="38898"/>
                  </a:moveTo>
                  <a:cubicBezTo>
                    <a:pt x="0" y="17415"/>
                    <a:pt x="17415" y="0"/>
                    <a:pt x="38898" y="0"/>
                  </a:cubicBezTo>
                  <a:lnTo>
                    <a:pt x="2475196" y="0"/>
                  </a:lnTo>
                  <a:cubicBezTo>
                    <a:pt x="2496679" y="0"/>
                    <a:pt x="2514094" y="17415"/>
                    <a:pt x="2514094" y="38898"/>
                  </a:cubicBezTo>
                  <a:lnTo>
                    <a:pt x="2514094" y="350086"/>
                  </a:lnTo>
                  <a:cubicBezTo>
                    <a:pt x="2514094" y="371569"/>
                    <a:pt x="2496679" y="388984"/>
                    <a:pt x="2475196" y="388984"/>
                  </a:cubicBezTo>
                  <a:lnTo>
                    <a:pt x="38898" y="388984"/>
                  </a:lnTo>
                  <a:cubicBezTo>
                    <a:pt x="17415" y="388984"/>
                    <a:pt x="0" y="371569"/>
                    <a:pt x="0" y="350086"/>
                  </a:cubicBezTo>
                  <a:lnTo>
                    <a:pt x="0" y="38898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7113" tIns="57113" rIns="57113" bIns="57113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Средства измерений </a:t>
              </a:r>
              <a:endParaRPr lang="ru-RU" sz="2000" kern="1200" dirty="0"/>
            </a:p>
          </p:txBody>
        </p:sp>
        <p:sp>
          <p:nvSpPr>
            <p:cNvPr id="34" name="Скругленный прямоугольник 33"/>
            <p:cNvSpPr/>
            <p:nvPr/>
          </p:nvSpPr>
          <p:spPr>
            <a:xfrm>
              <a:off x="1977757" y="2572159"/>
              <a:ext cx="1423101" cy="39621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Полилиния 34"/>
            <p:cNvSpPr/>
            <p:nvPr/>
          </p:nvSpPr>
          <p:spPr>
            <a:xfrm>
              <a:off x="2135880" y="2722375"/>
              <a:ext cx="1423101" cy="396214"/>
            </a:xfrm>
            <a:custGeom>
              <a:avLst/>
              <a:gdLst>
                <a:gd name="connsiteX0" fmla="*/ 0 w 1423101"/>
                <a:gd name="connsiteY0" fmla="*/ 39621 h 396214"/>
                <a:gd name="connsiteX1" fmla="*/ 39621 w 1423101"/>
                <a:gd name="connsiteY1" fmla="*/ 0 h 396214"/>
                <a:gd name="connsiteX2" fmla="*/ 1383480 w 1423101"/>
                <a:gd name="connsiteY2" fmla="*/ 0 h 396214"/>
                <a:gd name="connsiteX3" fmla="*/ 1423101 w 1423101"/>
                <a:gd name="connsiteY3" fmla="*/ 39621 h 396214"/>
                <a:gd name="connsiteX4" fmla="*/ 1423101 w 1423101"/>
                <a:gd name="connsiteY4" fmla="*/ 356593 h 396214"/>
                <a:gd name="connsiteX5" fmla="*/ 1383480 w 1423101"/>
                <a:gd name="connsiteY5" fmla="*/ 396214 h 396214"/>
                <a:gd name="connsiteX6" fmla="*/ 39621 w 1423101"/>
                <a:gd name="connsiteY6" fmla="*/ 396214 h 396214"/>
                <a:gd name="connsiteX7" fmla="*/ 0 w 1423101"/>
                <a:gd name="connsiteY7" fmla="*/ 356593 h 396214"/>
                <a:gd name="connsiteX8" fmla="*/ 0 w 1423101"/>
                <a:gd name="connsiteY8" fmla="*/ 39621 h 39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3101" h="396214">
                  <a:moveTo>
                    <a:pt x="0" y="39621"/>
                  </a:moveTo>
                  <a:cubicBezTo>
                    <a:pt x="0" y="17739"/>
                    <a:pt x="17739" y="0"/>
                    <a:pt x="39621" y="0"/>
                  </a:cubicBezTo>
                  <a:lnTo>
                    <a:pt x="1383480" y="0"/>
                  </a:lnTo>
                  <a:cubicBezTo>
                    <a:pt x="1405362" y="0"/>
                    <a:pt x="1423101" y="17739"/>
                    <a:pt x="1423101" y="39621"/>
                  </a:cubicBezTo>
                  <a:lnTo>
                    <a:pt x="1423101" y="356593"/>
                  </a:lnTo>
                  <a:cubicBezTo>
                    <a:pt x="1423101" y="378475"/>
                    <a:pt x="1405362" y="396214"/>
                    <a:pt x="1383480" y="396214"/>
                  </a:cubicBezTo>
                  <a:lnTo>
                    <a:pt x="39621" y="396214"/>
                  </a:lnTo>
                  <a:cubicBezTo>
                    <a:pt x="17739" y="396214"/>
                    <a:pt x="0" y="378475"/>
                    <a:pt x="0" y="356593"/>
                  </a:cubicBezTo>
                  <a:lnTo>
                    <a:pt x="0" y="39621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705" tIns="49705" rIns="49705" bIns="49705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Меры</a:t>
              </a:r>
              <a:endParaRPr lang="ru-RU" sz="2000" kern="1200" dirty="0"/>
            </a:p>
          </p:txBody>
        </p:sp>
        <p:sp>
          <p:nvSpPr>
            <p:cNvPr id="36" name="Скругленный прямоугольник 35"/>
            <p:cNvSpPr/>
            <p:nvPr/>
          </p:nvSpPr>
          <p:spPr>
            <a:xfrm>
              <a:off x="1977757" y="3382258"/>
              <a:ext cx="1423101" cy="56844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Полилиния 36"/>
            <p:cNvSpPr/>
            <p:nvPr/>
          </p:nvSpPr>
          <p:spPr>
            <a:xfrm>
              <a:off x="2135880" y="3532474"/>
              <a:ext cx="1423101" cy="1031522"/>
            </a:xfrm>
            <a:custGeom>
              <a:avLst/>
              <a:gdLst>
                <a:gd name="connsiteX0" fmla="*/ 0 w 1423101"/>
                <a:gd name="connsiteY0" fmla="*/ 56844 h 568444"/>
                <a:gd name="connsiteX1" fmla="*/ 56844 w 1423101"/>
                <a:gd name="connsiteY1" fmla="*/ 0 h 568444"/>
                <a:gd name="connsiteX2" fmla="*/ 1366257 w 1423101"/>
                <a:gd name="connsiteY2" fmla="*/ 0 h 568444"/>
                <a:gd name="connsiteX3" fmla="*/ 1423101 w 1423101"/>
                <a:gd name="connsiteY3" fmla="*/ 56844 h 568444"/>
                <a:gd name="connsiteX4" fmla="*/ 1423101 w 1423101"/>
                <a:gd name="connsiteY4" fmla="*/ 511600 h 568444"/>
                <a:gd name="connsiteX5" fmla="*/ 1366257 w 1423101"/>
                <a:gd name="connsiteY5" fmla="*/ 568444 h 568444"/>
                <a:gd name="connsiteX6" fmla="*/ 56844 w 1423101"/>
                <a:gd name="connsiteY6" fmla="*/ 568444 h 568444"/>
                <a:gd name="connsiteX7" fmla="*/ 0 w 1423101"/>
                <a:gd name="connsiteY7" fmla="*/ 511600 h 568444"/>
                <a:gd name="connsiteX8" fmla="*/ 0 w 1423101"/>
                <a:gd name="connsiteY8" fmla="*/ 56844 h 568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3101" h="568444">
                  <a:moveTo>
                    <a:pt x="0" y="56844"/>
                  </a:moveTo>
                  <a:cubicBezTo>
                    <a:pt x="0" y="25450"/>
                    <a:pt x="25450" y="0"/>
                    <a:pt x="56844" y="0"/>
                  </a:cubicBezTo>
                  <a:lnTo>
                    <a:pt x="1366257" y="0"/>
                  </a:lnTo>
                  <a:cubicBezTo>
                    <a:pt x="1397651" y="0"/>
                    <a:pt x="1423101" y="25450"/>
                    <a:pt x="1423101" y="56844"/>
                  </a:cubicBezTo>
                  <a:lnTo>
                    <a:pt x="1423101" y="511600"/>
                  </a:lnTo>
                  <a:cubicBezTo>
                    <a:pt x="1423101" y="542994"/>
                    <a:pt x="1397651" y="568444"/>
                    <a:pt x="1366257" y="568444"/>
                  </a:cubicBezTo>
                  <a:lnTo>
                    <a:pt x="56844" y="568444"/>
                  </a:lnTo>
                  <a:cubicBezTo>
                    <a:pt x="25450" y="568444"/>
                    <a:pt x="0" y="542994"/>
                    <a:pt x="0" y="511600"/>
                  </a:cubicBezTo>
                  <a:lnTo>
                    <a:pt x="0" y="56844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4749" tIns="54749" rIns="54749" bIns="54749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Однозначные, многозначные, наборы мер</a:t>
              </a:r>
              <a:endParaRPr lang="ru-RU" sz="2000" kern="1200" dirty="0"/>
            </a:p>
          </p:txBody>
        </p:sp>
        <p:sp>
          <p:nvSpPr>
            <p:cNvPr id="39" name="Скругленный прямоугольник 38"/>
            <p:cNvSpPr/>
            <p:nvPr/>
          </p:nvSpPr>
          <p:spPr>
            <a:xfrm>
              <a:off x="3717104" y="2572159"/>
              <a:ext cx="1423101" cy="39621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Полилиния 39"/>
            <p:cNvSpPr/>
            <p:nvPr/>
          </p:nvSpPr>
          <p:spPr>
            <a:xfrm>
              <a:off x="3796165" y="2709631"/>
              <a:ext cx="1581224" cy="452940"/>
            </a:xfrm>
            <a:custGeom>
              <a:avLst/>
              <a:gdLst>
                <a:gd name="connsiteX0" fmla="*/ 0 w 1423101"/>
                <a:gd name="connsiteY0" fmla="*/ 39621 h 396214"/>
                <a:gd name="connsiteX1" fmla="*/ 39621 w 1423101"/>
                <a:gd name="connsiteY1" fmla="*/ 0 h 396214"/>
                <a:gd name="connsiteX2" fmla="*/ 1383480 w 1423101"/>
                <a:gd name="connsiteY2" fmla="*/ 0 h 396214"/>
                <a:gd name="connsiteX3" fmla="*/ 1423101 w 1423101"/>
                <a:gd name="connsiteY3" fmla="*/ 39621 h 396214"/>
                <a:gd name="connsiteX4" fmla="*/ 1423101 w 1423101"/>
                <a:gd name="connsiteY4" fmla="*/ 356593 h 396214"/>
                <a:gd name="connsiteX5" fmla="*/ 1383480 w 1423101"/>
                <a:gd name="connsiteY5" fmla="*/ 396214 h 396214"/>
                <a:gd name="connsiteX6" fmla="*/ 39621 w 1423101"/>
                <a:gd name="connsiteY6" fmla="*/ 396214 h 396214"/>
                <a:gd name="connsiteX7" fmla="*/ 0 w 1423101"/>
                <a:gd name="connsiteY7" fmla="*/ 356593 h 396214"/>
                <a:gd name="connsiteX8" fmla="*/ 0 w 1423101"/>
                <a:gd name="connsiteY8" fmla="*/ 39621 h 39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3101" h="396214">
                  <a:moveTo>
                    <a:pt x="0" y="39621"/>
                  </a:moveTo>
                  <a:cubicBezTo>
                    <a:pt x="0" y="17739"/>
                    <a:pt x="17739" y="0"/>
                    <a:pt x="39621" y="0"/>
                  </a:cubicBezTo>
                  <a:lnTo>
                    <a:pt x="1383480" y="0"/>
                  </a:lnTo>
                  <a:cubicBezTo>
                    <a:pt x="1405362" y="0"/>
                    <a:pt x="1423101" y="17739"/>
                    <a:pt x="1423101" y="39621"/>
                  </a:cubicBezTo>
                  <a:lnTo>
                    <a:pt x="1423101" y="356593"/>
                  </a:lnTo>
                  <a:cubicBezTo>
                    <a:pt x="1423101" y="378475"/>
                    <a:pt x="1405362" y="396214"/>
                    <a:pt x="1383480" y="396214"/>
                  </a:cubicBezTo>
                  <a:lnTo>
                    <a:pt x="39621" y="396214"/>
                  </a:lnTo>
                  <a:cubicBezTo>
                    <a:pt x="17739" y="396214"/>
                    <a:pt x="0" y="378475"/>
                    <a:pt x="0" y="356593"/>
                  </a:cubicBezTo>
                  <a:lnTo>
                    <a:pt x="0" y="39621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705" tIns="49705" rIns="49705" bIns="49705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Измерительные преобразователи</a:t>
              </a:r>
              <a:endParaRPr lang="ru-RU" sz="2000" kern="1200" dirty="0"/>
            </a:p>
          </p:txBody>
        </p:sp>
        <p:sp>
          <p:nvSpPr>
            <p:cNvPr id="41" name="Скругленный прямоугольник 40"/>
            <p:cNvSpPr/>
            <p:nvPr/>
          </p:nvSpPr>
          <p:spPr>
            <a:xfrm>
              <a:off x="3717104" y="3382258"/>
              <a:ext cx="1423101" cy="56844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Полилиния 42"/>
            <p:cNvSpPr/>
            <p:nvPr/>
          </p:nvSpPr>
          <p:spPr>
            <a:xfrm>
              <a:off x="3875227" y="3532474"/>
              <a:ext cx="1423101" cy="568444"/>
            </a:xfrm>
            <a:custGeom>
              <a:avLst/>
              <a:gdLst>
                <a:gd name="connsiteX0" fmla="*/ 0 w 1423101"/>
                <a:gd name="connsiteY0" fmla="*/ 56844 h 568444"/>
                <a:gd name="connsiteX1" fmla="*/ 56844 w 1423101"/>
                <a:gd name="connsiteY1" fmla="*/ 0 h 568444"/>
                <a:gd name="connsiteX2" fmla="*/ 1366257 w 1423101"/>
                <a:gd name="connsiteY2" fmla="*/ 0 h 568444"/>
                <a:gd name="connsiteX3" fmla="*/ 1423101 w 1423101"/>
                <a:gd name="connsiteY3" fmla="*/ 56844 h 568444"/>
                <a:gd name="connsiteX4" fmla="*/ 1423101 w 1423101"/>
                <a:gd name="connsiteY4" fmla="*/ 511600 h 568444"/>
                <a:gd name="connsiteX5" fmla="*/ 1366257 w 1423101"/>
                <a:gd name="connsiteY5" fmla="*/ 568444 h 568444"/>
                <a:gd name="connsiteX6" fmla="*/ 56844 w 1423101"/>
                <a:gd name="connsiteY6" fmla="*/ 568444 h 568444"/>
                <a:gd name="connsiteX7" fmla="*/ 0 w 1423101"/>
                <a:gd name="connsiteY7" fmla="*/ 511600 h 568444"/>
                <a:gd name="connsiteX8" fmla="*/ 0 w 1423101"/>
                <a:gd name="connsiteY8" fmla="*/ 56844 h 568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3101" h="568444">
                  <a:moveTo>
                    <a:pt x="0" y="56844"/>
                  </a:moveTo>
                  <a:cubicBezTo>
                    <a:pt x="0" y="25450"/>
                    <a:pt x="25450" y="0"/>
                    <a:pt x="56844" y="0"/>
                  </a:cubicBezTo>
                  <a:lnTo>
                    <a:pt x="1366257" y="0"/>
                  </a:lnTo>
                  <a:cubicBezTo>
                    <a:pt x="1397651" y="0"/>
                    <a:pt x="1423101" y="25450"/>
                    <a:pt x="1423101" y="56844"/>
                  </a:cubicBezTo>
                  <a:lnTo>
                    <a:pt x="1423101" y="511600"/>
                  </a:lnTo>
                  <a:cubicBezTo>
                    <a:pt x="1423101" y="542994"/>
                    <a:pt x="1397651" y="568444"/>
                    <a:pt x="1366257" y="568444"/>
                  </a:cubicBezTo>
                  <a:lnTo>
                    <a:pt x="56844" y="568444"/>
                  </a:lnTo>
                  <a:cubicBezTo>
                    <a:pt x="25450" y="568444"/>
                    <a:pt x="0" y="542994"/>
                    <a:pt x="0" y="511600"/>
                  </a:cubicBezTo>
                  <a:lnTo>
                    <a:pt x="0" y="56844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4749" tIns="54749" rIns="54749" bIns="54749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Первичный, промежуточный</a:t>
              </a:r>
              <a:endParaRPr lang="ru-RU" sz="2000" kern="1200" dirty="0"/>
            </a:p>
          </p:txBody>
        </p:sp>
        <p:sp>
          <p:nvSpPr>
            <p:cNvPr id="44" name="Скругленный прямоугольник 43"/>
            <p:cNvSpPr/>
            <p:nvPr/>
          </p:nvSpPr>
          <p:spPr>
            <a:xfrm>
              <a:off x="5509337" y="2572159"/>
              <a:ext cx="1370215" cy="42745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Полилиния 45"/>
            <p:cNvSpPr/>
            <p:nvPr/>
          </p:nvSpPr>
          <p:spPr>
            <a:xfrm>
              <a:off x="5614573" y="2722375"/>
              <a:ext cx="1475987" cy="427453"/>
            </a:xfrm>
            <a:custGeom>
              <a:avLst/>
              <a:gdLst>
                <a:gd name="connsiteX0" fmla="*/ 0 w 1423101"/>
                <a:gd name="connsiteY0" fmla="*/ 42745 h 427453"/>
                <a:gd name="connsiteX1" fmla="*/ 42745 w 1423101"/>
                <a:gd name="connsiteY1" fmla="*/ 0 h 427453"/>
                <a:gd name="connsiteX2" fmla="*/ 1380356 w 1423101"/>
                <a:gd name="connsiteY2" fmla="*/ 0 h 427453"/>
                <a:gd name="connsiteX3" fmla="*/ 1423101 w 1423101"/>
                <a:gd name="connsiteY3" fmla="*/ 42745 h 427453"/>
                <a:gd name="connsiteX4" fmla="*/ 1423101 w 1423101"/>
                <a:gd name="connsiteY4" fmla="*/ 384708 h 427453"/>
                <a:gd name="connsiteX5" fmla="*/ 1380356 w 1423101"/>
                <a:gd name="connsiteY5" fmla="*/ 427453 h 427453"/>
                <a:gd name="connsiteX6" fmla="*/ 42745 w 1423101"/>
                <a:gd name="connsiteY6" fmla="*/ 427453 h 427453"/>
                <a:gd name="connsiteX7" fmla="*/ 0 w 1423101"/>
                <a:gd name="connsiteY7" fmla="*/ 384708 h 427453"/>
                <a:gd name="connsiteX8" fmla="*/ 0 w 1423101"/>
                <a:gd name="connsiteY8" fmla="*/ 42745 h 427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3101" h="427453">
                  <a:moveTo>
                    <a:pt x="0" y="42745"/>
                  </a:moveTo>
                  <a:cubicBezTo>
                    <a:pt x="0" y="19138"/>
                    <a:pt x="19138" y="0"/>
                    <a:pt x="42745" y="0"/>
                  </a:cubicBezTo>
                  <a:lnTo>
                    <a:pt x="1380356" y="0"/>
                  </a:lnTo>
                  <a:cubicBezTo>
                    <a:pt x="1403963" y="0"/>
                    <a:pt x="1423101" y="19138"/>
                    <a:pt x="1423101" y="42745"/>
                  </a:cubicBezTo>
                  <a:lnTo>
                    <a:pt x="1423101" y="384708"/>
                  </a:lnTo>
                  <a:cubicBezTo>
                    <a:pt x="1423101" y="408315"/>
                    <a:pt x="1403963" y="427453"/>
                    <a:pt x="1380356" y="427453"/>
                  </a:cubicBezTo>
                  <a:lnTo>
                    <a:pt x="42745" y="427453"/>
                  </a:lnTo>
                  <a:cubicBezTo>
                    <a:pt x="19138" y="427453"/>
                    <a:pt x="0" y="408315"/>
                    <a:pt x="0" y="384708"/>
                  </a:cubicBezTo>
                  <a:lnTo>
                    <a:pt x="0" y="42745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0620" tIns="50620" rIns="50620" bIns="5062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Измерительные приборы</a:t>
              </a:r>
              <a:endParaRPr lang="ru-RU" sz="2000" kern="1200" dirty="0"/>
            </a:p>
          </p:txBody>
        </p:sp>
        <p:sp>
          <p:nvSpPr>
            <p:cNvPr id="47" name="Скругленный прямоугольник 46"/>
            <p:cNvSpPr/>
            <p:nvPr/>
          </p:nvSpPr>
          <p:spPr>
            <a:xfrm>
              <a:off x="5456451" y="3413498"/>
              <a:ext cx="1423101" cy="79959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Полилиния 47"/>
            <p:cNvSpPr/>
            <p:nvPr/>
          </p:nvSpPr>
          <p:spPr>
            <a:xfrm>
              <a:off x="5614573" y="3563714"/>
              <a:ext cx="1475987" cy="1000281"/>
            </a:xfrm>
            <a:custGeom>
              <a:avLst/>
              <a:gdLst>
                <a:gd name="connsiteX0" fmla="*/ 0 w 1423101"/>
                <a:gd name="connsiteY0" fmla="*/ 79959 h 799594"/>
                <a:gd name="connsiteX1" fmla="*/ 79959 w 1423101"/>
                <a:gd name="connsiteY1" fmla="*/ 0 h 799594"/>
                <a:gd name="connsiteX2" fmla="*/ 1343142 w 1423101"/>
                <a:gd name="connsiteY2" fmla="*/ 0 h 799594"/>
                <a:gd name="connsiteX3" fmla="*/ 1423101 w 1423101"/>
                <a:gd name="connsiteY3" fmla="*/ 79959 h 799594"/>
                <a:gd name="connsiteX4" fmla="*/ 1423101 w 1423101"/>
                <a:gd name="connsiteY4" fmla="*/ 719635 h 799594"/>
                <a:gd name="connsiteX5" fmla="*/ 1343142 w 1423101"/>
                <a:gd name="connsiteY5" fmla="*/ 799594 h 799594"/>
                <a:gd name="connsiteX6" fmla="*/ 79959 w 1423101"/>
                <a:gd name="connsiteY6" fmla="*/ 799594 h 799594"/>
                <a:gd name="connsiteX7" fmla="*/ 0 w 1423101"/>
                <a:gd name="connsiteY7" fmla="*/ 719635 h 799594"/>
                <a:gd name="connsiteX8" fmla="*/ 0 w 1423101"/>
                <a:gd name="connsiteY8" fmla="*/ 79959 h 799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3101" h="799594">
                  <a:moveTo>
                    <a:pt x="0" y="79959"/>
                  </a:moveTo>
                  <a:cubicBezTo>
                    <a:pt x="0" y="35799"/>
                    <a:pt x="35799" y="0"/>
                    <a:pt x="79959" y="0"/>
                  </a:cubicBezTo>
                  <a:lnTo>
                    <a:pt x="1343142" y="0"/>
                  </a:lnTo>
                  <a:cubicBezTo>
                    <a:pt x="1387302" y="0"/>
                    <a:pt x="1423101" y="35799"/>
                    <a:pt x="1423101" y="79959"/>
                  </a:cubicBezTo>
                  <a:lnTo>
                    <a:pt x="1423101" y="719635"/>
                  </a:lnTo>
                  <a:cubicBezTo>
                    <a:pt x="1423101" y="763795"/>
                    <a:pt x="1387302" y="799594"/>
                    <a:pt x="1343142" y="799594"/>
                  </a:cubicBezTo>
                  <a:lnTo>
                    <a:pt x="79959" y="799594"/>
                  </a:lnTo>
                  <a:cubicBezTo>
                    <a:pt x="35799" y="799594"/>
                    <a:pt x="0" y="763795"/>
                    <a:pt x="0" y="719635"/>
                  </a:cubicBezTo>
                  <a:lnTo>
                    <a:pt x="0" y="79959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519" tIns="61519" rIns="61519" bIns="61519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Показывающие, регистрирующие, аналоговые, цифровые</a:t>
              </a:r>
              <a:endParaRPr lang="ru-RU" sz="2000" kern="1200" dirty="0"/>
            </a:p>
          </p:txBody>
        </p:sp>
        <p:sp>
          <p:nvSpPr>
            <p:cNvPr id="49" name="Скругленный прямоугольник 48"/>
            <p:cNvSpPr/>
            <p:nvPr/>
          </p:nvSpPr>
          <p:spPr>
            <a:xfrm>
              <a:off x="3674158" y="4947161"/>
              <a:ext cx="1423101" cy="71128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0" name="Полилиния 49"/>
            <p:cNvSpPr/>
            <p:nvPr/>
          </p:nvSpPr>
          <p:spPr>
            <a:xfrm>
              <a:off x="3832281" y="5097377"/>
              <a:ext cx="1423101" cy="711287"/>
            </a:xfrm>
            <a:custGeom>
              <a:avLst/>
              <a:gdLst>
                <a:gd name="connsiteX0" fmla="*/ 0 w 1423101"/>
                <a:gd name="connsiteY0" fmla="*/ 71129 h 711287"/>
                <a:gd name="connsiteX1" fmla="*/ 71129 w 1423101"/>
                <a:gd name="connsiteY1" fmla="*/ 0 h 711287"/>
                <a:gd name="connsiteX2" fmla="*/ 1351972 w 1423101"/>
                <a:gd name="connsiteY2" fmla="*/ 0 h 711287"/>
                <a:gd name="connsiteX3" fmla="*/ 1423101 w 1423101"/>
                <a:gd name="connsiteY3" fmla="*/ 71129 h 711287"/>
                <a:gd name="connsiteX4" fmla="*/ 1423101 w 1423101"/>
                <a:gd name="connsiteY4" fmla="*/ 640158 h 711287"/>
                <a:gd name="connsiteX5" fmla="*/ 1351972 w 1423101"/>
                <a:gd name="connsiteY5" fmla="*/ 711287 h 711287"/>
                <a:gd name="connsiteX6" fmla="*/ 71129 w 1423101"/>
                <a:gd name="connsiteY6" fmla="*/ 711287 h 711287"/>
                <a:gd name="connsiteX7" fmla="*/ 0 w 1423101"/>
                <a:gd name="connsiteY7" fmla="*/ 640158 h 711287"/>
                <a:gd name="connsiteX8" fmla="*/ 0 w 1423101"/>
                <a:gd name="connsiteY8" fmla="*/ 71129 h 711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3101" h="711287">
                  <a:moveTo>
                    <a:pt x="0" y="71129"/>
                  </a:moveTo>
                  <a:cubicBezTo>
                    <a:pt x="0" y="31846"/>
                    <a:pt x="31846" y="0"/>
                    <a:pt x="71129" y="0"/>
                  </a:cubicBezTo>
                  <a:lnTo>
                    <a:pt x="1351972" y="0"/>
                  </a:lnTo>
                  <a:cubicBezTo>
                    <a:pt x="1391255" y="0"/>
                    <a:pt x="1423101" y="31846"/>
                    <a:pt x="1423101" y="71129"/>
                  </a:cubicBezTo>
                  <a:lnTo>
                    <a:pt x="1423101" y="640158"/>
                  </a:lnTo>
                  <a:cubicBezTo>
                    <a:pt x="1423101" y="679441"/>
                    <a:pt x="1391255" y="711287"/>
                    <a:pt x="1351972" y="711287"/>
                  </a:cubicBezTo>
                  <a:lnTo>
                    <a:pt x="71129" y="711287"/>
                  </a:lnTo>
                  <a:cubicBezTo>
                    <a:pt x="31846" y="711287"/>
                    <a:pt x="0" y="679441"/>
                    <a:pt x="0" y="640158"/>
                  </a:cubicBezTo>
                  <a:lnTo>
                    <a:pt x="0" y="71129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933" tIns="58933" rIns="58933" bIns="58933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Измерительные установки</a:t>
              </a:r>
              <a:endParaRPr lang="ru-RU" sz="2000" kern="1200" dirty="0"/>
            </a:p>
          </p:txBody>
        </p:sp>
        <p:sp>
          <p:nvSpPr>
            <p:cNvPr id="51" name="Скругленный прямоугольник 50"/>
            <p:cNvSpPr/>
            <p:nvPr/>
          </p:nvSpPr>
          <p:spPr>
            <a:xfrm>
              <a:off x="5509337" y="4947161"/>
              <a:ext cx="1423101" cy="71810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Полилиния 51"/>
            <p:cNvSpPr/>
            <p:nvPr/>
          </p:nvSpPr>
          <p:spPr>
            <a:xfrm>
              <a:off x="5667459" y="5097377"/>
              <a:ext cx="1423101" cy="718101"/>
            </a:xfrm>
            <a:custGeom>
              <a:avLst/>
              <a:gdLst>
                <a:gd name="connsiteX0" fmla="*/ 0 w 1423101"/>
                <a:gd name="connsiteY0" fmla="*/ 71810 h 718101"/>
                <a:gd name="connsiteX1" fmla="*/ 71810 w 1423101"/>
                <a:gd name="connsiteY1" fmla="*/ 0 h 718101"/>
                <a:gd name="connsiteX2" fmla="*/ 1351291 w 1423101"/>
                <a:gd name="connsiteY2" fmla="*/ 0 h 718101"/>
                <a:gd name="connsiteX3" fmla="*/ 1423101 w 1423101"/>
                <a:gd name="connsiteY3" fmla="*/ 71810 h 718101"/>
                <a:gd name="connsiteX4" fmla="*/ 1423101 w 1423101"/>
                <a:gd name="connsiteY4" fmla="*/ 646291 h 718101"/>
                <a:gd name="connsiteX5" fmla="*/ 1351291 w 1423101"/>
                <a:gd name="connsiteY5" fmla="*/ 718101 h 718101"/>
                <a:gd name="connsiteX6" fmla="*/ 71810 w 1423101"/>
                <a:gd name="connsiteY6" fmla="*/ 718101 h 718101"/>
                <a:gd name="connsiteX7" fmla="*/ 0 w 1423101"/>
                <a:gd name="connsiteY7" fmla="*/ 646291 h 718101"/>
                <a:gd name="connsiteX8" fmla="*/ 0 w 1423101"/>
                <a:gd name="connsiteY8" fmla="*/ 71810 h 718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3101" h="718101">
                  <a:moveTo>
                    <a:pt x="0" y="71810"/>
                  </a:moveTo>
                  <a:cubicBezTo>
                    <a:pt x="0" y="32150"/>
                    <a:pt x="32150" y="0"/>
                    <a:pt x="71810" y="0"/>
                  </a:cubicBezTo>
                  <a:lnTo>
                    <a:pt x="1351291" y="0"/>
                  </a:lnTo>
                  <a:cubicBezTo>
                    <a:pt x="1390951" y="0"/>
                    <a:pt x="1423101" y="32150"/>
                    <a:pt x="1423101" y="71810"/>
                  </a:cubicBezTo>
                  <a:lnTo>
                    <a:pt x="1423101" y="646291"/>
                  </a:lnTo>
                  <a:cubicBezTo>
                    <a:pt x="1423101" y="685951"/>
                    <a:pt x="1390951" y="718101"/>
                    <a:pt x="1351291" y="718101"/>
                  </a:cubicBezTo>
                  <a:lnTo>
                    <a:pt x="71810" y="718101"/>
                  </a:lnTo>
                  <a:cubicBezTo>
                    <a:pt x="32150" y="718101"/>
                    <a:pt x="0" y="685951"/>
                    <a:pt x="0" y="646291"/>
                  </a:cubicBezTo>
                  <a:lnTo>
                    <a:pt x="0" y="7181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9132" tIns="59132" rIns="59132" bIns="59132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Измерительные системы</a:t>
              </a:r>
              <a:endParaRPr lang="ru-RU" sz="2000" kern="1200" dirty="0"/>
            </a:p>
          </p:txBody>
        </p:sp>
      </p:grpSp>
      <p:cxnSp>
        <p:nvCxnSpPr>
          <p:cNvPr id="56" name="Прямая соединительная линия 55"/>
          <p:cNvCxnSpPr/>
          <p:nvPr/>
        </p:nvCxnSpPr>
        <p:spPr>
          <a:xfrm>
            <a:off x="7168321" y="2315653"/>
            <a:ext cx="146836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8629848" y="2315653"/>
            <a:ext cx="0" cy="255350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flipH="1">
            <a:off x="3992481" y="4869160"/>
            <a:ext cx="46373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3992481" y="4869160"/>
            <a:ext cx="0" cy="14827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7020272" y="4859681"/>
            <a:ext cx="0" cy="14827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Рисунок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376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Метрологические </a:t>
            </a:r>
            <a:r>
              <a:rPr lang="ru-RU" sz="2400" b="1" dirty="0">
                <a:solidFill>
                  <a:srgbClr val="C00000"/>
                </a:solidFill>
              </a:rPr>
              <a:t>характеристики </a:t>
            </a:r>
            <a:r>
              <a:rPr lang="ru-RU" sz="2400" dirty="0"/>
              <a:t>— это характеристики свойств средств измерений, влияющие на результат измерений и на его погрешность.</a:t>
            </a:r>
          </a:p>
          <a:p>
            <a:r>
              <a:rPr lang="ru-RU" sz="2400" dirty="0"/>
              <a:t>Характеристики, устанавливаемые в нормативной документации, называются нормированными, характеристики, определяемые экспериментально — </a:t>
            </a:r>
            <a:r>
              <a:rPr lang="ru-RU" sz="2400" b="1" dirty="0">
                <a:solidFill>
                  <a:srgbClr val="C00000"/>
                </a:solidFill>
              </a:rPr>
              <a:t>действительными</a:t>
            </a:r>
            <a:r>
              <a:rPr lang="ru-RU" sz="2400" dirty="0"/>
              <a:t>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7542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Под </a:t>
            </a:r>
            <a:r>
              <a:rPr lang="ru-RU" sz="2400" b="1" dirty="0">
                <a:solidFill>
                  <a:srgbClr val="C00000"/>
                </a:solidFill>
              </a:rPr>
              <a:t>классом точности </a:t>
            </a:r>
            <a:r>
              <a:rPr lang="ru-RU" sz="2400" dirty="0"/>
              <a:t>понимают обобщенную характеристику точности средств измерений данного типа, определяемую пределами допускаемой основной погрешности. Классы точности присваивают средствам измерений при их разработке на основании исследований и испытаний представительной партии средств измерений данного типа. При этом пределы допускаемых погрешностей нормируют и выражают в форме абсолютных, приведенных или относительных погрешностей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2816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704088"/>
            <a:ext cx="6995120" cy="1143000"/>
          </a:xfrm>
        </p:spPr>
        <p:txBody>
          <a:bodyPr>
            <a:noAutofit/>
          </a:bodyPr>
          <a:lstStyle/>
          <a:p>
            <a:r>
              <a:rPr lang="ru-RU" sz="3200" b="1" dirty="0"/>
              <a:t>Полосы погрешностей: а – мультипликативная; б - </a:t>
            </a:r>
            <a:r>
              <a:rPr lang="ru-RU" sz="3200" b="1" dirty="0" smtClean="0"/>
              <a:t>аддитивная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3679" y="1920458"/>
            <a:ext cx="8229600" cy="438912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cxnSp>
        <p:nvCxnSpPr>
          <p:cNvPr id="7" name="Прямая со стрелкой 6"/>
          <p:cNvCxnSpPr>
            <a:stCxn id="18" idx="0"/>
          </p:cNvCxnSpPr>
          <p:nvPr/>
        </p:nvCxnSpPr>
        <p:spPr>
          <a:xfrm flipV="1">
            <a:off x="820294" y="2636912"/>
            <a:ext cx="7290" cy="304761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827584" y="5661248"/>
            <a:ext cx="323197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Равнобедренный треугольник 17"/>
          <p:cNvSpPr/>
          <p:nvPr/>
        </p:nvSpPr>
        <p:spPr>
          <a:xfrm rot="13888964">
            <a:off x="1158940" y="3640584"/>
            <a:ext cx="1296144" cy="2520280"/>
          </a:xfrm>
          <a:prstGeom prst="triangle">
            <a:avLst>
              <a:gd name="adj" fmla="val 50094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/>
          <p:cNvCxnSpPr>
            <a:endCxn id="18" idx="3"/>
          </p:cNvCxnSpPr>
          <p:nvPr/>
        </p:nvCxnSpPr>
        <p:spPr>
          <a:xfrm flipV="1">
            <a:off x="833140" y="4115018"/>
            <a:ext cx="1959073" cy="154623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5068766" y="2610684"/>
            <a:ext cx="7290" cy="369863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араллелограмм 22"/>
          <p:cNvSpPr/>
          <p:nvPr/>
        </p:nvSpPr>
        <p:spPr>
          <a:xfrm rot="18560800">
            <a:off x="4089676" y="4008913"/>
            <a:ext cx="4171083" cy="576338"/>
          </a:xfrm>
          <a:prstGeom prst="parallelogram">
            <a:avLst>
              <a:gd name="adj" fmla="val 122344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 стрелкой 21"/>
          <p:cNvCxnSpPr/>
          <p:nvPr/>
        </p:nvCxnSpPr>
        <p:spPr>
          <a:xfrm>
            <a:off x="5076056" y="5635020"/>
            <a:ext cx="323197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5091452" y="2348880"/>
            <a:ext cx="2167530" cy="26958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V="1">
            <a:off x="5076056" y="3496682"/>
            <a:ext cx="2239538" cy="26958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V="1">
            <a:off x="5076056" y="2996952"/>
            <a:ext cx="2167530" cy="263806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002195" y="2132248"/>
            <a:ext cx="338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5364088" y="2099982"/>
            <a:ext cx="338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64744" y="2653980"/>
            <a:ext cx="338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3721449" y="5823210"/>
            <a:ext cx="338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8008861" y="5750554"/>
            <a:ext cx="338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4627490" y="2653980"/>
            <a:ext cx="338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638479" y="4888133"/>
                <a:ext cx="3381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b="0" i="1" baseline="-25000" dirty="0" smtClean="0"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ru-RU" baseline="-25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8479" y="4888133"/>
                <a:ext cx="338111" cy="369332"/>
              </a:xfrm>
              <a:prstGeom prst="rect">
                <a:avLst/>
              </a:prstGeom>
              <a:blipFill rotWithShape="1">
                <a:blip r:embed="rId3"/>
                <a:stretch>
                  <a:fillRect r="-1090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630113" y="6114922"/>
                <a:ext cx="438653" cy="362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i="1" dirty="0">
                        <a:latin typeface="Cambria Math"/>
                        <a:ea typeface="Cambria Math"/>
                      </a:rPr>
                      <m:t>∆</m:t>
                    </m:r>
                  </m:oMath>
                </a14:m>
                <a:r>
                  <a:rPr lang="en-US" baseline="-25000" dirty="0" smtClean="0"/>
                  <a:t>0</a:t>
                </a:r>
                <a:endParaRPr lang="ru-RU" baseline="-250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0113" y="6114922"/>
                <a:ext cx="438653" cy="362984"/>
              </a:xfrm>
              <a:prstGeom prst="rect">
                <a:avLst/>
              </a:prstGeom>
              <a:blipFill rotWithShape="1">
                <a:blip r:embed="rId4"/>
                <a:stretch>
                  <a:fillRect b="-2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/>
          <p:cNvSpPr txBox="1"/>
          <p:nvPr/>
        </p:nvSpPr>
        <p:spPr>
          <a:xfrm>
            <a:off x="4619129" y="5453878"/>
            <a:ext cx="338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  <a:endParaRPr lang="ru-RU"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84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Если прибор имеет чисто мультипликативную полосу погрешностей, обозначаемое на шкале прибора значение класса точности обводится кружком, например </a:t>
            </a:r>
            <a:r>
              <a:rPr lang="en-US" sz="2400" dirty="0"/>
              <a:t>Q) </a:t>
            </a:r>
            <a:r>
              <a:rPr lang="ru-RU" sz="2400" dirty="0"/>
              <a:t>(установлен предел допускаемой относительной погрешности ±2 %).</a:t>
            </a:r>
          </a:p>
          <a:p>
            <a:r>
              <a:rPr lang="ru-RU" sz="2400" dirty="0"/>
              <a:t>Если полоса погрешностей принята аддитивной, то класс точности указывается без каких-либо дополнительных обозначений, например просто 1,5 (установлен предел допускаемой приведенной погрешности ±1,5 %).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3423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ru-RU" sz="2400" dirty="0" smtClean="0"/>
                  <a:t>При одновременном присутствии аддитивной и мультипликативной составляющих при назначении класса точности используются более сложные зависимости. Например, обозначение класса точности 2,5 дается в виде дроби 0,02/0,01.</a:t>
                </a:r>
              </a:p>
              <a:p>
                <a:r>
                  <a:rPr lang="ru-RU" sz="2400" dirty="0"/>
                  <a:t>Это означает, что измеряемая величина не может отличаться от </a:t>
                </a:r>
                <a:r>
                  <a:rPr lang="ru-RU" sz="2400" dirty="0" smtClean="0"/>
                  <a:t>значения Х, показанного прибором, больше чем на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𝑑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0" i="1" smtClean="0">
                                            <a:latin typeface="Cambria Math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sz="2400" b="0" i="1" smtClean="0">
                                            <a:latin typeface="Cambria Math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den>
                                </m:f>
                              </m:e>
                            </m:d>
                            <m:r>
                              <a:rPr lang="en-US" sz="2400" b="0" i="1" smtClean="0">
                                <a:latin typeface="Cambria Math"/>
                              </a:rPr>
                              <m:t>−1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400" dirty="0" smtClean="0"/>
                  <a:t>%</a:t>
                </a:r>
                <a:r>
                  <a:rPr lang="ru-RU" sz="2400" dirty="0" smtClean="0"/>
                  <a:t>, где с и </a:t>
                </a:r>
                <a:r>
                  <a:rPr lang="en-US" sz="2400" dirty="0" smtClean="0"/>
                  <a:t>d </a:t>
                </a:r>
                <a:r>
                  <a:rPr lang="ru-RU" sz="2400" dirty="0" smtClean="0"/>
                  <a:t>соответственно числитель </a:t>
                </a:r>
                <a:r>
                  <a:rPr lang="ru-RU" sz="2400" dirty="0"/>
                  <a:t>и знаменатель в обозначении класса точности, а </a:t>
                </a:r>
                <a:r>
                  <a:rPr lang="ru-RU" sz="2400" dirty="0" err="1"/>
                  <a:t>Х</a:t>
                </a:r>
                <a:r>
                  <a:rPr lang="ru-RU" sz="2400" baseline="-25000" dirty="0" err="1"/>
                  <a:t>к</a:t>
                </a:r>
                <a:r>
                  <a:rPr lang="ru-RU" sz="2400" dirty="0"/>
                  <a:t> — предел измерений.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741" t="-1111" r="-148" b="-26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8716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По способу применения меры различают методы </a:t>
            </a:r>
            <a:r>
              <a:rPr lang="ru-RU" sz="2400" dirty="0" smtClean="0"/>
              <a:t>непосредственной </a:t>
            </a:r>
            <a:r>
              <a:rPr lang="ru-RU" sz="2400" dirty="0"/>
              <a:t>оценки и методы сравнения с мерой.</a:t>
            </a:r>
          </a:p>
          <a:p>
            <a:r>
              <a:rPr lang="ru-RU" sz="2400" dirty="0"/>
              <a:t>В методах непосредственной оценки (методах отклонения для электромеханических приборов) измеряемая величина предварительно преобразуется (	в промежуточную величину, которая затем сравнивается с мерой этой величины.</a:t>
            </a:r>
          </a:p>
          <a:p>
            <a:r>
              <a:rPr lang="ru-RU" sz="2400" dirty="0"/>
              <a:t>методы непосредственной оценки делятся на </a:t>
            </a:r>
            <a:r>
              <a:rPr lang="ru-RU" sz="2400" i="1" u="sng" dirty="0">
                <a:solidFill>
                  <a:srgbClr val="CC3300"/>
                </a:solidFill>
              </a:rPr>
              <a:t>прямые</a:t>
            </a:r>
            <a:r>
              <a:rPr lang="ru-RU" sz="2400" dirty="0"/>
              <a:t> и </a:t>
            </a:r>
            <a:r>
              <a:rPr lang="ru-RU" sz="2400" i="1" u="sng" dirty="0">
                <a:solidFill>
                  <a:srgbClr val="CC3300"/>
                </a:solidFill>
              </a:rPr>
              <a:t>косвенные</a:t>
            </a:r>
            <a:r>
              <a:rPr lang="ru-RU" sz="2400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3189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Метод сравнения </a:t>
            </a:r>
            <a:r>
              <a:rPr lang="ru-RU" b="1" dirty="0">
                <a:solidFill>
                  <a:srgbClr val="C00000"/>
                </a:solidFill>
              </a:rPr>
              <a:t>с мерой</a:t>
            </a:r>
            <a:r>
              <a:rPr lang="ru-RU" dirty="0"/>
              <a:t>, при котором сравниваются размер измеряемой величины и </a:t>
            </a:r>
            <a:r>
              <a:rPr lang="ru-RU" dirty="0" smtClean="0"/>
              <a:t>размер, воспроизводимый мерой. однородной </a:t>
            </a:r>
            <a:r>
              <a:rPr lang="ru-RU" dirty="0"/>
              <a:t>с измеряемой. </a:t>
            </a:r>
            <a:endParaRPr lang="ru-RU" dirty="0" smtClean="0"/>
          </a:p>
          <a:p>
            <a:r>
              <a:rPr lang="ru-RU" dirty="0" smtClean="0"/>
              <a:t>Измерение</a:t>
            </a:r>
            <a:r>
              <a:rPr lang="ru-RU" dirty="0"/>
              <a:t> </a:t>
            </a:r>
            <a:r>
              <a:rPr lang="ru-RU" dirty="0" smtClean="0"/>
              <a:t>при </a:t>
            </a:r>
            <a:r>
              <a:rPr lang="ru-RU" dirty="0"/>
              <a:t>этом заключается в установлении равенства или определенного </a:t>
            </a:r>
            <a:r>
              <a:rPr lang="ru-RU" dirty="0" smtClean="0"/>
              <a:t>соотношения </a:t>
            </a:r>
            <a:r>
              <a:rPr lang="ru-RU" dirty="0"/>
              <a:t>между размерами измеряемой величины и </a:t>
            </a:r>
            <a:r>
              <a:rPr lang="ru-RU" dirty="0" smtClean="0"/>
              <a:t>меры, в </a:t>
            </a:r>
            <a:r>
              <a:rPr lang="ru-RU" dirty="0"/>
              <a:t>некоторых </a:t>
            </a:r>
            <a:r>
              <a:rPr lang="ru-RU" dirty="0" smtClean="0"/>
              <a:t>случаях </a:t>
            </a:r>
            <a:r>
              <a:rPr lang="ru-RU" dirty="0"/>
              <a:t>может быть использована и мера, неоднородная с измеряемой величиной.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6344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Методы </a:t>
            </a:r>
            <a:r>
              <a:rPr lang="ru-RU" dirty="0"/>
              <a:t>сравнения по характеру самой операции сравнения можно разделить на методы </a:t>
            </a:r>
            <a:r>
              <a:rPr lang="ru-RU" i="1" u="sng" dirty="0">
                <a:solidFill>
                  <a:srgbClr val="CC3300"/>
                </a:solidFill>
              </a:rPr>
              <a:t>одновременного</a:t>
            </a:r>
            <a:r>
              <a:rPr lang="ru-RU" dirty="0"/>
              <a:t> и </a:t>
            </a:r>
            <a:r>
              <a:rPr lang="ru-RU" i="1" u="sng" dirty="0">
                <a:solidFill>
                  <a:srgbClr val="CC3300"/>
                </a:solidFill>
              </a:rPr>
              <a:t>разновременного</a:t>
            </a:r>
            <a:r>
              <a:rPr lang="ru-RU" dirty="0"/>
              <a:t> сравнения.</a:t>
            </a:r>
          </a:p>
          <a:p>
            <a:r>
              <a:rPr lang="ru-RU" dirty="0"/>
              <a:t>При методах разновременного сравнения измерение проводится в два этапа, а результат определяется по двум измерениям: с участием измеряемой величины на первом этапе и меры — на втором. К разновременному сравнению относится </a:t>
            </a:r>
            <a:r>
              <a:rPr lang="ru-RU" i="1" u="sng" dirty="0">
                <a:solidFill>
                  <a:srgbClr val="CC3300"/>
                </a:solidFill>
              </a:rPr>
              <a:t>метод </a:t>
            </a:r>
            <a:r>
              <a:rPr lang="ru-RU" i="1" u="sng" dirty="0" smtClean="0">
                <a:solidFill>
                  <a:srgbClr val="CC3300"/>
                </a:solidFill>
              </a:rPr>
              <a:t>замещения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5686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К методам одновременного сравнения относятся методы совпадения, </a:t>
            </a:r>
            <a:r>
              <a:rPr lang="ru-RU" dirty="0" smtClean="0"/>
              <a:t>дифференциальный </a:t>
            </a:r>
            <a:r>
              <a:rPr lang="ru-RU" dirty="0"/>
              <a:t>и нулевой (компенсационный).</a:t>
            </a:r>
          </a:p>
          <a:p>
            <a:r>
              <a:rPr lang="ru-RU" dirty="0"/>
              <a:t>При методе совпадения сравнивают размеры измеряемой величины и величины, воспроизводимой </a:t>
            </a:r>
            <a:r>
              <a:rPr lang="ru-RU" dirty="0" smtClean="0"/>
              <a:t>мерой.</a:t>
            </a:r>
            <a:endParaRPr lang="ru-RU" dirty="0"/>
          </a:p>
          <a:p>
            <a:r>
              <a:rPr lang="ru-RU" dirty="0"/>
              <a:t>При дифференциальном методе разность размеров измеряемой величины и величины известной, воспроизводимой </a:t>
            </a:r>
            <a:r>
              <a:rPr lang="ru-RU" dirty="0" smtClean="0"/>
              <a:t>мерой.</a:t>
            </a:r>
          </a:p>
          <a:p>
            <a:r>
              <a:rPr lang="ru-RU" dirty="0" smtClean="0"/>
              <a:t>При </a:t>
            </a:r>
            <a:r>
              <a:rPr lang="ru-RU" dirty="0"/>
              <a:t>нулевом методе разность между размерами измеряемой и известной величин в процессе измерения сводится к нулю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7598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Контрольные вопросы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968552"/>
          </a:xfrm>
        </p:spPr>
        <p:txBody>
          <a:bodyPr>
            <a:noAutofit/>
          </a:bodyPr>
          <a:lstStyle/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1800" dirty="0"/>
              <a:t>В чем отличие средств измерений от индикаторов?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1800" dirty="0"/>
              <a:t>Какие функции реализуют средства измерений?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1800" dirty="0"/>
              <a:t>Дайте классификацию средств измерений по конструктивному исполнению, форме представления измерительной информации и функциональному назначению.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1800" dirty="0"/>
              <a:t>Приведите примеры однозначных и многозначных мер.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1800" dirty="0"/>
              <a:t>В чем отличие первичных измерительных преобразователей от промежуточных?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1800" dirty="0"/>
              <a:t>Как называются преобразователи для однородных физических величин?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1800" dirty="0"/>
              <a:t>Что такое датчик?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1800" dirty="0"/>
              <a:t>Чем измерительный прибор отличается от измерительного преобразователя?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1800" dirty="0"/>
              <a:t>Как различают измерительные приборы по форме индикации?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1800" dirty="0"/>
              <a:t>Как различают измерительные приборы по форме преобразования измерительных сигналов?</a:t>
            </a:r>
          </a:p>
          <a:p>
            <a:pPr marL="0" indent="0">
              <a:buNone/>
            </a:pPr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162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92471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Контрольные вопросы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777" y="1844824"/>
            <a:ext cx="8229600" cy="4661872"/>
          </a:xfrm>
        </p:spPr>
        <p:txBody>
          <a:bodyPr>
            <a:normAutofit fontScale="62500" lnSpcReduction="20000"/>
          </a:bodyPr>
          <a:lstStyle/>
          <a:p>
            <a:pPr marL="457200" indent="-457200">
              <a:buClrTx/>
              <a:buSzPct val="115000"/>
              <a:buFont typeface="+mj-lt"/>
              <a:buAutoNum type="arabicPeriod" startAt="14"/>
            </a:pPr>
            <a:r>
              <a:rPr lang="ru-RU" sz="2900" dirty="0"/>
              <a:t>В чем отличие основных средств измерений от вспомогательных средств измерений?</a:t>
            </a:r>
          </a:p>
          <a:p>
            <a:pPr marL="457200" indent="-457200">
              <a:buClrTx/>
              <a:buSzPct val="115000"/>
              <a:buFont typeface="+mj-lt"/>
              <a:buAutoNum type="arabicPeriod" startAt="14"/>
            </a:pPr>
            <a:r>
              <a:rPr lang="ru-RU" sz="2900" dirty="0"/>
              <a:t>В чем отличие нормированных метрологических характеристик от действительных?</a:t>
            </a:r>
          </a:p>
          <a:p>
            <a:pPr marL="457200" indent="-457200">
              <a:buClrTx/>
              <a:buSzPct val="115000"/>
              <a:buFont typeface="+mj-lt"/>
              <a:buAutoNum type="arabicPeriod" startAt="16"/>
            </a:pPr>
            <a:r>
              <a:rPr lang="ru-RU" sz="2900" dirty="0" smtClean="0"/>
              <a:t>Какие </a:t>
            </a:r>
            <a:r>
              <a:rPr lang="ru-RU" sz="2900" dirty="0"/>
              <a:t>задачи решаются с учетом метрологических характеристик средств измерений?</a:t>
            </a:r>
          </a:p>
          <a:p>
            <a:pPr marL="457200" indent="-457200">
              <a:buClrTx/>
              <a:buSzPct val="115000"/>
              <a:buFont typeface="+mj-lt"/>
              <a:buAutoNum type="arabicPeriod" startAt="16"/>
            </a:pPr>
            <a:r>
              <a:rPr lang="ru-RU" sz="2900" dirty="0"/>
              <a:t>Перечислите основные группы метрологических характеристик.</a:t>
            </a:r>
          </a:p>
          <a:p>
            <a:pPr marL="457200" indent="-457200">
              <a:buClrTx/>
              <a:buSzPct val="115000"/>
              <a:buFont typeface="+mj-lt"/>
              <a:buAutoNum type="arabicPeriod" startAt="16"/>
            </a:pPr>
            <a:r>
              <a:rPr lang="ru-RU" sz="2900" dirty="0"/>
              <a:t>Чем отличается мультипликативная и аддитивная полосы погрешностей?</a:t>
            </a:r>
          </a:p>
          <a:p>
            <a:pPr marL="457200" indent="-457200">
              <a:buClrTx/>
              <a:buSzPct val="115000"/>
              <a:buFont typeface="+mj-lt"/>
              <a:buAutoNum type="arabicPeriod" startAt="16"/>
            </a:pPr>
            <a:r>
              <a:rPr lang="ru-RU" sz="2900" dirty="0"/>
              <a:t>Приведите примеры обозначения классов точности для относительной и приведенной погрешностей.</a:t>
            </a:r>
          </a:p>
          <a:p>
            <a:pPr marL="457200" indent="-457200">
              <a:buClrTx/>
              <a:buSzPct val="115000"/>
              <a:buFont typeface="+mj-lt"/>
              <a:buAutoNum type="arabicPeriod" startAt="16"/>
            </a:pPr>
            <a:r>
              <a:rPr lang="ru-RU" sz="2900" dirty="0"/>
              <a:t>Как обозначается класс точности при одновременном присутствии аддитивной и мультипликативной составляющих?</a:t>
            </a:r>
          </a:p>
          <a:p>
            <a:pPr marL="457200" indent="-457200">
              <a:buClrTx/>
              <a:buSzPct val="115000"/>
              <a:buFont typeface="+mj-lt"/>
              <a:buAutoNum type="arabicPeriod" startAt="16"/>
            </a:pPr>
            <a:r>
              <a:rPr lang="ru-RU" sz="2900" dirty="0"/>
              <a:t>Приведите количественные характеристики метрологической надежности.</a:t>
            </a:r>
          </a:p>
          <a:p>
            <a:pPr marL="457200" indent="-457200">
              <a:buClrTx/>
              <a:buSzPct val="115000"/>
              <a:buFont typeface="+mj-lt"/>
              <a:buAutoNum type="arabicPeriod" startAt="16"/>
            </a:pPr>
            <a:r>
              <a:rPr lang="ru-RU" sz="2900" dirty="0"/>
              <a:t>Укажите цели метрологической аттестации средств измерений.</a:t>
            </a:r>
          </a:p>
          <a:p>
            <a:pPr marL="457200" indent="-457200">
              <a:buClrTx/>
              <a:buSzPct val="115000"/>
              <a:buFont typeface="+mj-lt"/>
              <a:buAutoNum type="arabicPeriod" startAt="16"/>
            </a:pPr>
            <a:r>
              <a:rPr lang="ru-RU" sz="2900" dirty="0"/>
              <a:t>Как осуществляется контроль за разработкой изготовлением и эксплуатацией </a:t>
            </a:r>
            <a:r>
              <a:rPr lang="ru-RU" sz="2900" dirty="0" err="1"/>
              <a:t>нестандартизированных</a:t>
            </a:r>
            <a:r>
              <a:rPr lang="ru-RU" sz="2900" dirty="0"/>
              <a:t> средств измерений?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339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Контрольные вопросы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8100" y="1556792"/>
            <a:ext cx="8229600" cy="5040560"/>
          </a:xfrm>
        </p:spPr>
        <p:txBody>
          <a:bodyPr>
            <a:normAutofit fontScale="70000" lnSpcReduction="20000"/>
          </a:bodyPr>
          <a:lstStyle/>
          <a:p>
            <a:pPr marL="457200" indent="-457200">
              <a:buClrTx/>
              <a:buSzPct val="115000"/>
              <a:buFont typeface="+mj-lt"/>
              <a:buAutoNum type="arabicPeriod" startAt="24"/>
            </a:pPr>
            <a:r>
              <a:rPr lang="ru-RU" sz="2500" dirty="0"/>
              <a:t>Укажите правовую основу обеспечения единства измерений.</a:t>
            </a:r>
          </a:p>
          <a:p>
            <a:pPr marL="457200" indent="-457200">
              <a:buClrTx/>
              <a:buSzPct val="115000"/>
              <a:buFont typeface="+mj-lt"/>
              <a:buAutoNum type="arabicPeriod" startAt="24"/>
            </a:pPr>
            <a:r>
              <a:rPr lang="ru-RU" sz="2500" dirty="0"/>
              <a:t>Укажите техническую основу обеспечения единства измерений.</a:t>
            </a:r>
          </a:p>
          <a:p>
            <a:pPr marL="457200" indent="-457200">
              <a:buClrTx/>
              <a:buSzPct val="115000"/>
              <a:buFont typeface="+mj-lt"/>
              <a:buAutoNum type="arabicPeriod" startAt="24"/>
            </a:pPr>
            <a:r>
              <a:rPr lang="ru-RU" sz="2500" dirty="0"/>
              <a:t>В каких случаях возможно децентрализованное воспроизведение единиц измерений?</a:t>
            </a:r>
          </a:p>
          <a:p>
            <a:pPr marL="457200" indent="-457200">
              <a:buClrTx/>
              <a:buSzPct val="115000"/>
              <a:buFont typeface="+mj-lt"/>
              <a:buAutoNum type="arabicPeriod" startAt="24"/>
            </a:pPr>
            <a:r>
              <a:rPr lang="ru-RU" sz="2500" dirty="0"/>
              <a:t>В чем отличие первичных, вторичных, и рабочих эталонов?</a:t>
            </a:r>
          </a:p>
          <a:p>
            <a:pPr marL="457200" indent="-457200">
              <a:buClrTx/>
              <a:buSzPct val="115000"/>
              <a:buFont typeface="+mj-lt"/>
              <a:buAutoNum type="arabicPeriod" startAt="24"/>
            </a:pPr>
            <a:r>
              <a:rPr lang="ru-RU" sz="2500" dirty="0"/>
              <a:t>Приведите схему передачи информации о размере единицы от государственного эталона к рабочим средствам измерений.</a:t>
            </a:r>
          </a:p>
          <a:p>
            <a:pPr marL="457200" indent="-457200">
              <a:buClrTx/>
              <a:buSzPct val="115000"/>
              <a:buFont typeface="+mj-lt"/>
              <a:buAutoNum type="arabicPeriod" startAt="24"/>
            </a:pPr>
            <a:r>
              <a:rPr lang="ru-RU" sz="2500" dirty="0"/>
              <a:t>Перечислите виды средств поверок измерения.</a:t>
            </a:r>
          </a:p>
          <a:p>
            <a:pPr marL="457200" indent="-457200">
              <a:buClrTx/>
              <a:buSzPct val="115000"/>
              <a:buFont typeface="+mj-lt"/>
              <a:buAutoNum type="arabicPeriod" startAt="24"/>
            </a:pPr>
            <a:r>
              <a:rPr lang="ru-RU" sz="2500" dirty="0"/>
              <a:t>В каких случаях проводиться калибровка средств измерений?</a:t>
            </a:r>
          </a:p>
          <a:p>
            <a:pPr marL="457200" indent="-457200">
              <a:buClrTx/>
              <a:buSzPct val="115000"/>
              <a:buFont typeface="+mj-lt"/>
              <a:buAutoNum type="arabicPeriod" startAt="24"/>
            </a:pPr>
            <a:r>
              <a:rPr lang="ru-RU" sz="2500" dirty="0"/>
              <a:t>Приведите структуру государственной метрологической службы РФ</a:t>
            </a:r>
          </a:p>
          <a:p>
            <a:pPr marL="457200" indent="-457200">
              <a:buClrTx/>
              <a:buSzPct val="115000"/>
              <a:buFont typeface="+mj-lt"/>
              <a:buAutoNum type="arabicPeriod" startAt="24"/>
            </a:pPr>
            <a:r>
              <a:rPr lang="ru-RU" sz="2500" dirty="0"/>
              <a:t>В каких сферах деятельности обязателен метрологический контроль и надзор</a:t>
            </a:r>
            <a:r>
              <a:rPr lang="ru-RU" sz="2500" dirty="0" smtClean="0"/>
              <a:t>?</a:t>
            </a:r>
            <a:endParaRPr lang="en-US" sz="2500" dirty="0" smtClean="0"/>
          </a:p>
          <a:p>
            <a:pPr marL="514350" indent="-514350">
              <a:buClrTx/>
              <a:buSzPct val="115000"/>
              <a:buFont typeface="+mj-lt"/>
              <a:buAutoNum type="arabicPeriod" startAt="33"/>
            </a:pPr>
            <a:r>
              <a:rPr lang="ru-RU" sz="2800" dirty="0"/>
              <a:t>В чем отличие измерительной установки от измерительной системы?</a:t>
            </a:r>
          </a:p>
          <a:p>
            <a:pPr marL="514350" indent="-514350">
              <a:buClrTx/>
              <a:buSzPct val="115000"/>
              <a:buFont typeface="+mj-lt"/>
              <a:buAutoNum type="arabicPeriod" startAt="33"/>
            </a:pPr>
            <a:r>
              <a:rPr lang="ru-RU" sz="2800" dirty="0"/>
              <a:t>Приведите примеры информационных контролирующих и управляющих измерительных систем.</a:t>
            </a:r>
          </a:p>
          <a:p>
            <a:pPr marL="514350" indent="-514350">
              <a:buClrTx/>
              <a:buSzPct val="115000"/>
              <a:buFont typeface="+mj-lt"/>
              <a:buAutoNum type="arabicPeriod" startAt="33"/>
            </a:pPr>
            <a:r>
              <a:rPr lang="ru-RU" sz="2800" dirty="0"/>
              <a:t>В чем отличие автоматизированного средства измерений от автоматического?</a:t>
            </a:r>
          </a:p>
          <a:p>
            <a:pPr marL="0" indent="0">
              <a:buClrTx/>
              <a:buSzPct val="115000"/>
              <a:buNone/>
            </a:pPr>
            <a:endParaRPr lang="ru-RU" sz="25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585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c761f90b34ccf5698a789bf2af251051d4340"/>
  <p:tag name="FLASHSPRING_BG_AUDIO_DURATION_TAG" val="0.0000000"/>
  <p:tag name="ISPRING_SCORM_RATE_SLIDES" val="1"/>
  <p:tag name="ISPRING_SCORM_RATE_QUIZZES" val="0"/>
  <p:tag name="ISPRING_SCORM_PASSING_SCORE" val="100.0000000000"/>
  <p:tag name="GENSWF_OUTPUT_FILE_NAME" val="0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 Средства и методы измерений"/>
  <p:tag name="GENSWF_ADVANCE_TIME" val="0.00"/>
  <p:tag name="ISPRING_SLIDE_INDENT_LEVEL" val="0"/>
  <p:tag name="ISPRING_PRESENTER_ID" val="None"/>
  <p:tag name="ISPRING_CUSTOM_TIMING_US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3.1 Классификация средств измерений"/>
  <p:tag name="GENSWF_ADVANCE_TIME" val="0.00"/>
  <p:tag name="ISPRING_SLIDE_INDENT_LEVEL" val="0"/>
  <p:tag name="ISPRING_PRESENTER_ID" val="None"/>
  <p:tag name="ISPRING_CUSTOM_TIMING_USED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76</TotalTime>
  <Words>1259</Words>
  <Application>Microsoft Office PowerPoint</Application>
  <PresentationFormat>Экран (4:3)</PresentationFormat>
  <Paragraphs>152</Paragraphs>
  <Slides>24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Calibri</vt:lpstr>
      <vt:lpstr>Cambria Math</vt:lpstr>
      <vt:lpstr>Constantia</vt:lpstr>
      <vt:lpstr>Wingdings 2</vt:lpstr>
      <vt:lpstr>Поток</vt:lpstr>
      <vt:lpstr>Презентация PowerPoint</vt:lpstr>
      <vt:lpstr>3. Средства и методы измерений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 средств измерений по роли в процессе измерения и выполняемым функциям</vt:lpstr>
      <vt:lpstr>Презентация PowerPoint</vt:lpstr>
      <vt:lpstr>Презентация PowerPoint</vt:lpstr>
      <vt:lpstr>Полосы погрешностей: а – мультипликативная; б - аддитивная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Контрольные вопросы</vt:lpstr>
      <vt:lpstr>Контрольные вопросы</vt:lpstr>
      <vt:lpstr>Контрольные вопросы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AMFIT</dc:creator>
  <cp:lastModifiedBy>Белоус Игорь</cp:lastModifiedBy>
  <cp:revision>9</cp:revision>
  <dcterms:created xsi:type="dcterms:W3CDTF">2013-11-26T12:23:24Z</dcterms:created>
  <dcterms:modified xsi:type="dcterms:W3CDTF">2019-09-20T04:16:59Z</dcterms:modified>
</cp:coreProperties>
</file>