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5" r:id="rId2"/>
    <p:sldId id="256" r:id="rId3"/>
    <p:sldId id="286" r:id="rId4"/>
    <p:sldId id="287" r:id="rId5"/>
    <p:sldId id="257" r:id="rId6"/>
    <p:sldId id="267" r:id="rId7"/>
    <p:sldId id="269" r:id="rId8"/>
    <p:sldId id="266" r:id="rId9"/>
    <p:sldId id="259" r:id="rId10"/>
    <p:sldId id="261" r:id="rId11"/>
    <p:sldId id="262" r:id="rId12"/>
    <p:sldId id="263" r:id="rId13"/>
    <p:sldId id="260" r:id="rId14"/>
    <p:sldId id="264" r:id="rId15"/>
    <p:sldId id="271" r:id="rId16"/>
    <p:sldId id="272" r:id="rId17"/>
    <p:sldId id="273" r:id="rId18"/>
    <p:sldId id="275" r:id="rId19"/>
    <p:sldId id="276" r:id="rId20"/>
    <p:sldId id="270" r:id="rId21"/>
    <p:sldId id="281" r:id="rId22"/>
    <p:sldId id="283" r:id="rId23"/>
    <p:sldId id="282" r:id="rId24"/>
    <p:sldId id="274" r:id="rId25"/>
    <p:sldId id="277" r:id="rId26"/>
    <p:sldId id="278" r:id="rId27"/>
    <p:sldId id="279" r:id="rId28"/>
    <p:sldId id="284" r:id="rId29"/>
    <p:sldId id="285" r:id="rId30"/>
    <p:sldId id="258" r:id="rId31"/>
    <p:sldId id="280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71C34-BCC9-41D0-9CA1-BF827D542238}" type="datetimeFigureOut">
              <a:rPr lang="ru-RU" smtClean="0"/>
              <a:t>01.11.2020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146BD-D8ED-4C8D-B047-BF6DE50F47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852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146BD-D8ED-4C8D-B047-BF6DE50F47C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573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7CBB-A12A-4AEF-B5FF-E91327929989}" type="datetime1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72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BA74-A254-4578-85EF-51AB6356DE86}" type="datetime1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78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6591-5CCD-4EEB-93C3-8C4069FD7E40}" type="datetime1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86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707A-525C-493D-A2DB-3B9CD04E5AB0}" type="datetime1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1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2510-3FE5-4BAD-A9E7-133C40ECA830}" type="datetime1">
              <a:rPr lang="ru-RU" smtClean="0"/>
              <a:t>01.11.2020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56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4D22-35D1-4F42-9BF5-8A0DF574C628}" type="datetime1">
              <a:rPr lang="ru-RU" smtClean="0"/>
              <a:t>01.11.2020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68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429C-4487-4FF9-B00E-6E89CADCE275}" type="datetime1">
              <a:rPr lang="ru-RU" smtClean="0"/>
              <a:t>01.11.2020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1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8EE52-6D2B-4D07-8281-59EE9C586272}" type="datetime1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44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CAF51-4BAE-4D73-8821-BCA548BE0616}" type="datetime1">
              <a:rPr lang="ru-RU" smtClean="0"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428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AD98-54DF-49A1-AB91-2AC138C69790}" type="datetime1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36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97A7-2851-4AF2-9726-4A5D4AA53521}" type="datetime1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5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590F6-F5E8-4B2D-AC28-8FD43CCBFDDE}" type="datetime1">
              <a:rPr lang="ru-RU" smtClean="0"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516B0-9135-48E8-A82D-BAAE52FCE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267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2401" y="541866"/>
            <a:ext cx="90875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Дипломатическая и консульская служба</a:t>
            </a:r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>тема </a:t>
            </a:r>
            <a:r>
              <a:rPr lang="en-US" sz="2800" dirty="0" smtClean="0"/>
              <a:t>4</a:t>
            </a:r>
            <a:r>
              <a:rPr lang="ru-RU" sz="2800" dirty="0"/>
              <a:t> «</a:t>
            </a:r>
            <a:r>
              <a:rPr lang="ru-RU" sz="2800" dirty="0" smtClean="0"/>
              <a:t>Государственные </a:t>
            </a:r>
            <a:r>
              <a:rPr lang="ru-RU" sz="2800" dirty="0"/>
              <a:t>органы внешних сношений </a:t>
            </a:r>
            <a:r>
              <a:rPr lang="ru-RU" sz="2800" dirty="0" smtClean="0"/>
              <a:t>РФ»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000" dirty="0"/>
              <a:t>Лекция </a:t>
            </a:r>
            <a:r>
              <a:rPr lang="en-US" sz="2000" dirty="0" smtClean="0"/>
              <a:t>8</a:t>
            </a:r>
            <a:r>
              <a:rPr lang="ru-RU" sz="2000" dirty="0" smtClean="0"/>
              <a:t> «Система государственных органов внешних сношений, их функции и задачи». 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016" y="2259912"/>
            <a:ext cx="3767655" cy="2834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72356" y="5181628"/>
            <a:ext cx="90198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/>
              <a:t>Для специальности: 41.03.05 «Международные отношения» </a:t>
            </a:r>
            <a:br>
              <a:rPr lang="ru-RU" sz="2100" dirty="0"/>
            </a:br>
            <a:r>
              <a:rPr lang="ru-RU" sz="2100" dirty="0"/>
              <a:t>Институт права ВГУЭС, Кафедра международных отношений и права</a:t>
            </a:r>
            <a:br>
              <a:rPr lang="ru-RU" sz="2100" dirty="0"/>
            </a:br>
            <a:r>
              <a:rPr lang="ru-RU" sz="2100" dirty="0"/>
              <a:t>Сост. ст. преподаватель кафедры Абашева Е. А.</a:t>
            </a:r>
          </a:p>
          <a:p>
            <a:pPr algn="ctr"/>
            <a:r>
              <a:rPr lang="ru-RU" sz="2100" dirty="0"/>
              <a:t>Владивосток, 2020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668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15244" y="2667886"/>
            <a:ext cx="10250311" cy="265148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27289" y="3010636"/>
            <a:ext cx="733777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</a:t>
            </a:r>
            <a:r>
              <a:rPr lang="ru-RU" sz="25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внешних сношений </a:t>
            </a:r>
            <a:r>
              <a:rPr lang="ru-RU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органы государства, посредством которых осуществляются его связи с другими государствами и иными субъектами международного права.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0843" y="624852"/>
            <a:ext cx="9539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Дипломатическая служба представляет собой служебную деятельность </a:t>
            </a:r>
            <a:r>
              <a:rPr lang="ru-RU" sz="2400" dirty="0" smtClean="0"/>
              <a:t> </a:t>
            </a:r>
            <a:r>
              <a:rPr lang="ru-RU" sz="2400" dirty="0"/>
              <a:t>определенных государственных органов и должностных лиц</a:t>
            </a:r>
            <a:r>
              <a:rPr lang="ru-RU" sz="2400" dirty="0" smtClean="0"/>
              <a:t>.</a:t>
            </a:r>
            <a:r>
              <a:rPr lang="ru-RU" sz="2400" dirty="0"/>
              <a:t> </a:t>
            </a:r>
            <a:endParaRPr lang="ru-RU" sz="2400" dirty="0" smtClean="0"/>
          </a:p>
          <a:p>
            <a:endParaRPr lang="ru-RU" sz="2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112" y="2805337"/>
            <a:ext cx="1648177" cy="345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8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74044" y="688622"/>
            <a:ext cx="967457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Конституция РФ, являясь Основным законом страны, определяет и основные направления внешнеполитической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деятельности государства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 </a:t>
            </a:r>
            <a:r>
              <a:rPr lang="ru-RU" sz="2200" dirty="0" smtClean="0"/>
              <a:t>Статья 71 </a:t>
            </a:r>
            <a:r>
              <a:rPr lang="ru-RU" sz="2200" dirty="0"/>
              <a:t>Конституции РФ закрепляет, что в ведении</a:t>
            </a:r>
          </a:p>
          <a:p>
            <a:r>
              <a:rPr lang="ru-RU" sz="2200" dirty="0"/>
              <a:t>Российской Федерации находятся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в</a:t>
            </a:r>
            <a:r>
              <a:rPr lang="ru-RU" sz="2200" dirty="0" smtClean="0"/>
              <a:t>нешняя политика </a:t>
            </a:r>
            <a:r>
              <a:rPr lang="ru-RU" sz="2200" dirty="0"/>
              <a:t>и международные отношения Российской Федерации</a:t>
            </a:r>
            <a:r>
              <a:rPr lang="ru-RU" sz="2200" dirty="0" smtClean="0"/>
              <a:t>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международные </a:t>
            </a:r>
            <a:r>
              <a:rPr lang="ru-RU" sz="2200" dirty="0"/>
              <a:t>договоры Российской Федерации; </a:t>
            </a:r>
            <a:endParaRPr lang="ru-RU" sz="2200" dirty="0" smtClean="0"/>
          </a:p>
          <a:p>
            <a:pPr>
              <a:buClr>
                <a:schemeClr val="accent4"/>
              </a:buClr>
              <a:buSzPct val="150000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вопросы </a:t>
            </a:r>
            <a:r>
              <a:rPr lang="ru-RU" sz="2200" dirty="0"/>
              <a:t>войны </a:t>
            </a:r>
            <a:r>
              <a:rPr lang="ru-RU" sz="2200" dirty="0" smtClean="0"/>
              <a:t>и мира</a:t>
            </a:r>
            <a:r>
              <a:rPr lang="ru-RU" sz="2200" dirty="0"/>
              <a:t>; </a:t>
            </a:r>
            <a:endParaRPr lang="ru-RU" sz="2200" dirty="0" smtClean="0"/>
          </a:p>
          <a:p>
            <a:pPr>
              <a:buClr>
                <a:schemeClr val="accent4"/>
              </a:buClr>
              <a:buSzPct val="150000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внешнеэкономические </a:t>
            </a:r>
            <a:r>
              <a:rPr lang="ru-RU" sz="2200" dirty="0"/>
              <a:t>отношения Российской Федерации.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462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84202" y="1083732"/>
            <a:ext cx="56924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Государственные органы внешних сношений </a:t>
            </a:r>
            <a:r>
              <a:rPr lang="ru-RU" sz="24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 месту </a:t>
            </a:r>
            <a:r>
              <a:rPr lang="ru-RU" sz="2400" dirty="0"/>
              <a:t>их нахождения и деятельности можно разделить на две группы: </a:t>
            </a:r>
          </a:p>
          <a:p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/>
              <a:t>внутригосударственные органы внешних сношений государства; 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/>
              <a:t>зарубежные органы внешних сношений государства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155" y="1337372"/>
            <a:ext cx="5109400" cy="3678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805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510" y="1099497"/>
            <a:ext cx="1019951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Внутригосударственные</a:t>
            </a:r>
            <a:r>
              <a:rPr lang="ru-RU" sz="2200" dirty="0" smtClean="0"/>
              <a:t> (или центральные) органы внешних сношений, в свою очередь, распадается </a:t>
            </a:r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характеру их функций и правовому основанию </a:t>
            </a:r>
            <a:r>
              <a:rPr lang="ru-RU" sz="2200" dirty="0" smtClean="0"/>
              <a:t>их существования еще на две группы:</a:t>
            </a:r>
          </a:p>
          <a:p>
            <a:r>
              <a:rPr lang="ru-RU" sz="2200" dirty="0" smtClean="0"/>
              <a:t> 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общей компетенции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общеполитического руководства, установленные и определенные, как правило, конституциями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  <a:buSzPct val="200000"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государств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эти органы выполняют общеполитические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функции);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  <a:buSzPct val="200000"/>
            </a:pPr>
            <a:r>
              <a:rPr lang="ru-RU" sz="22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специальные или отраслевые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специальных, </a:t>
            </a:r>
          </a:p>
          <a:p>
            <a:pPr>
              <a:buClr>
                <a:schemeClr val="accent4"/>
              </a:buClr>
              <a:buSzPct val="200000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например, экономических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отраслевых,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ведомственных, </a:t>
            </a:r>
          </a:p>
          <a:p>
            <a:pPr>
              <a:buClr>
                <a:schemeClr val="accent4"/>
              </a:buClr>
              <a:buSzPct val="200000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отношений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другими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странами)</a:t>
            </a:r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  <a:buSzPct val="200000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489" y="3417377"/>
            <a:ext cx="2004992" cy="202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9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5266" y="573157"/>
            <a:ext cx="9795934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Государственные органы, входящие в </a:t>
            </a:r>
            <a:r>
              <a:rPr lang="ru-RU" sz="2400" dirty="0" smtClean="0"/>
              <a:t>конституционно-правовой </a:t>
            </a:r>
            <a:r>
              <a:rPr lang="ru-RU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осуществления </a:t>
            </a:r>
            <a:r>
              <a:rPr lang="ru-RU" sz="24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внешних </a:t>
            </a:r>
            <a:r>
              <a:rPr lang="ru-RU" sz="24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сношений </a:t>
            </a:r>
            <a:r>
              <a:rPr lang="ru-RU" sz="2400" dirty="0"/>
              <a:t>России, можно </a:t>
            </a:r>
            <a:r>
              <a:rPr lang="ru-RU" sz="2400" dirty="0" smtClean="0"/>
              <a:t>классифицировать (</a:t>
            </a:r>
            <a:r>
              <a:rPr lang="ru-RU" sz="2100" dirty="0" smtClean="0"/>
              <a:t>опираясь на юридическую силу решений</a:t>
            </a:r>
            <a:r>
              <a:rPr lang="ru-RU" sz="2400" dirty="0" smtClean="0"/>
              <a:t>) следующим </a:t>
            </a:r>
            <a:r>
              <a:rPr lang="ru-RU" sz="2400" dirty="0"/>
              <a:t>образом</a:t>
            </a:r>
            <a:r>
              <a:rPr lang="ru-RU" sz="2400" dirty="0" smtClean="0"/>
              <a:t>:</a:t>
            </a:r>
          </a:p>
          <a:p>
            <a:endParaRPr lang="ru-RU" sz="2400" dirty="0"/>
          </a:p>
          <a:p>
            <a:pPr marL="457200" indent="-457200">
              <a:buClr>
                <a:schemeClr val="accent4"/>
              </a:buClr>
              <a:buSzPct val="150000"/>
              <a:buAutoNum type="arabicPeriod"/>
            </a:pPr>
            <a:r>
              <a:rPr lang="ru-RU" sz="25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Высшие </a:t>
            </a:r>
            <a:r>
              <a:rPr lang="ru-RU" sz="2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государственной </a:t>
            </a:r>
            <a:r>
              <a:rPr lang="ru-RU" sz="25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 общей </a:t>
            </a:r>
            <a:r>
              <a:rPr lang="ru-RU" sz="2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компетенции</a:t>
            </a:r>
            <a:r>
              <a:rPr lang="ru-RU" sz="2400" dirty="0"/>
              <a:t>, наделенные </a:t>
            </a:r>
            <a:r>
              <a:rPr lang="ru-RU" sz="2400" dirty="0" smtClean="0"/>
              <a:t>Конституцией РФ </a:t>
            </a:r>
            <a:r>
              <a:rPr lang="ru-RU" sz="2400" dirty="0"/>
              <a:t>и законодательством, наряду с другими </a:t>
            </a:r>
            <a:r>
              <a:rPr lang="ru-RU" sz="2400" dirty="0" smtClean="0"/>
              <a:t>полномочиями</a:t>
            </a:r>
            <a:r>
              <a:rPr lang="ru-RU" sz="2400" dirty="0"/>
              <a:t>, также и полномочиями в области </a:t>
            </a:r>
            <a:r>
              <a:rPr lang="ru-RU" sz="2400" dirty="0" smtClean="0"/>
              <a:t>осуществления </a:t>
            </a:r>
            <a:r>
              <a:rPr lang="ru-RU" sz="2400" dirty="0"/>
              <a:t>внешних </a:t>
            </a:r>
            <a:r>
              <a:rPr lang="ru-RU" sz="2400" dirty="0" smtClean="0"/>
              <a:t>сношений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400" dirty="0" smtClean="0"/>
              <a:t> </a:t>
            </a:r>
          </a:p>
          <a:p>
            <a:pPr>
              <a:buClr>
                <a:schemeClr val="accent4"/>
              </a:buClr>
              <a:buSzPct val="150000"/>
            </a:pPr>
            <a:endParaRPr lang="ru-RU" sz="2400" dirty="0"/>
          </a:p>
          <a:p>
            <a:pPr>
              <a:buClr>
                <a:schemeClr val="accent4"/>
              </a:buClr>
              <a:buSzPct val="150000"/>
            </a:pP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 smtClean="0"/>
          </a:p>
          <a:p>
            <a:pPr>
              <a:buClr>
                <a:schemeClr val="accent4"/>
              </a:buClr>
              <a:buSzPct val="150000"/>
            </a:pP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3780" y="4417358"/>
            <a:ext cx="57493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Президент </a:t>
            </a:r>
            <a:r>
              <a:rPr lang="ru-RU" sz="2400" dirty="0" smtClean="0"/>
              <a:t>Российской Федерации,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Федеральное Собрание РФ</a:t>
            </a:r>
            <a:r>
              <a:rPr lang="ru-RU" sz="2400" dirty="0" smtClean="0"/>
              <a:t>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400" dirty="0" smtClean="0"/>
              <a:t> </a:t>
            </a:r>
            <a:endParaRPr lang="ru-RU" sz="24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Правительство РФ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622" y="3921559"/>
            <a:ext cx="2404535" cy="24045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42692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2074" t="9854" r="18470" b="5339"/>
          <a:stretch/>
        </p:blipFill>
        <p:spPr>
          <a:xfrm>
            <a:off x="7926632" y="3228623"/>
            <a:ext cx="3427168" cy="274970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29355" y="407635"/>
            <a:ext cx="1083733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4"/>
                </a:solidFill>
              </a:rPr>
              <a:t>2. </a:t>
            </a:r>
            <a:r>
              <a:rPr lang="ru-RU" sz="25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Специализированный </a:t>
            </a:r>
            <a:r>
              <a:rPr lang="ru-RU" sz="25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государственный внешнеполитический </a:t>
            </a:r>
            <a:r>
              <a:rPr lang="ru-RU" sz="25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орган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ru-RU" sz="2500" b="1" dirty="0" smtClean="0">
                <a:ln w="12700" cmpd="sng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4"/>
                </a:solidFill>
              </a:rPr>
              <a:t>Министерство иностранных </a:t>
            </a:r>
            <a:r>
              <a:rPr lang="ru-RU" sz="2500" b="1" dirty="0">
                <a:ln w="12700" cmpd="sng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4"/>
                </a:solidFill>
              </a:rPr>
              <a:t>дел РФ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/>
                </a:solidFill>
              </a:rPr>
              <a:t>.</a:t>
            </a:r>
          </a:p>
          <a:p>
            <a:endParaRPr lang="ru-RU" sz="2400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chemeClr val="accent4"/>
              </a:solidFill>
            </a:endParaRPr>
          </a:p>
          <a:p>
            <a:endParaRPr lang="ru-RU" sz="2400" dirty="0"/>
          </a:p>
          <a:p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Главная его задача 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практическая реализация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внешнеполитического курса страны.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9355" y="3516115"/>
            <a:ext cx="64685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того, Министерство Иностранных дел РФ</a:t>
            </a:r>
          </a:p>
          <a:p>
            <a:endParaRPr lang="ru-RU" sz="2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создает основу для </a:t>
            </a:r>
            <a:r>
              <a:rPr lang="ru-RU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осуществления внешних сношений </a:t>
            </a: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другими государственными </a:t>
            </a:r>
            <a:r>
              <a:rPr lang="ru-RU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органами в пределах их </a:t>
            </a: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компетенции;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координирует их </a:t>
            </a: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международную деятельность</a:t>
            </a:r>
            <a:r>
              <a:rPr lang="ru-RU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110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8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23243" y="853966"/>
            <a:ext cx="1006283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4"/>
                </a:solidFill>
              </a:rPr>
              <a:t>3. </a:t>
            </a:r>
            <a:r>
              <a:rPr lang="ru-RU" sz="2400" dirty="0"/>
              <a:t>Государственные органы, специализацией которых не является </a:t>
            </a:r>
            <a:r>
              <a:rPr lang="ru-RU" sz="2400" dirty="0" smtClean="0"/>
              <a:t> осуществление </a:t>
            </a:r>
            <a:r>
              <a:rPr lang="ru-RU" sz="2400" dirty="0"/>
              <a:t>внешней политики РФ, но наделенные законодательством отдельными внешнеполитическими полномочиями, например, </a:t>
            </a:r>
          </a:p>
          <a:p>
            <a:endParaRPr lang="ru-RU" sz="24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Совет безопасности РФ,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Федеральная служба безопасности,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Служба внешней разведки РФ,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Министерство обороны РФ,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400" dirty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400" dirty="0"/>
              <a:t>Генеральный штаб ВС РФ.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912" y="2585156"/>
            <a:ext cx="5458840" cy="307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5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r="1351" b="1205"/>
          <a:stretch/>
        </p:blipFill>
        <p:spPr>
          <a:xfrm>
            <a:off x="334352" y="105290"/>
            <a:ext cx="11548533" cy="6615289"/>
          </a:xfrm>
          <a:prstGeom prst="rect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513294" y="3472160"/>
            <a:ext cx="2407024" cy="71601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270934"/>
            <a:ext cx="9019822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692399" y="238668"/>
            <a:ext cx="668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Государственные органы внешних сношений 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9244" y="3601156"/>
            <a:ext cx="2246489" cy="349955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</a:rPr>
              <a:t>Федеральное собрание </a:t>
            </a:r>
            <a:endParaRPr lang="ru-RU" sz="16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8755" y="2862895"/>
            <a:ext cx="2167466" cy="383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Глава государства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08755" y="4276164"/>
            <a:ext cx="2071512" cy="318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Правительство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99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9177" y="496710"/>
            <a:ext cx="1044911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Президент Российской Федерации в соответствии с Конституцией РФ и федеральными законами определяет основные направления внутренней и внешней политики государства, как глава государства представляет Российскую Федерацию внутри страны и в международных отношениях.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Согласно </a:t>
            </a:r>
            <a:r>
              <a:rPr lang="ru-RU" sz="2200" dirty="0"/>
              <a:t>ст. 86 Конституции РФ Президент:</a:t>
            </a:r>
          </a:p>
          <a:p>
            <a:endParaRPr lang="ru-RU" sz="2200" dirty="0"/>
          </a:p>
          <a:p>
            <a:r>
              <a:rPr lang="ru-RU" sz="2200" b="1" dirty="0">
                <a:solidFill>
                  <a:schemeClr val="accent4"/>
                </a:solidFill>
              </a:rPr>
              <a:t>а) </a:t>
            </a:r>
            <a:r>
              <a:rPr lang="ru-RU" sz="2200" dirty="0"/>
              <a:t>осуществляет руководство внешней политикой </a:t>
            </a:r>
            <a:endParaRPr lang="ru-RU" sz="2200" dirty="0" smtClean="0"/>
          </a:p>
          <a:p>
            <a:r>
              <a:rPr lang="ru-RU" sz="2200" dirty="0" smtClean="0"/>
              <a:t>Российской </a:t>
            </a:r>
            <a:r>
              <a:rPr lang="ru-RU" sz="2200" dirty="0"/>
              <a:t>Федерации</a:t>
            </a:r>
            <a:r>
              <a:rPr lang="ru-RU" sz="2200" dirty="0" smtClean="0"/>
              <a:t>;</a:t>
            </a:r>
          </a:p>
          <a:p>
            <a:endParaRPr lang="ru-RU" sz="2200" dirty="0"/>
          </a:p>
          <a:p>
            <a:r>
              <a:rPr lang="ru-RU" sz="2200" b="1" dirty="0">
                <a:solidFill>
                  <a:schemeClr val="accent4"/>
                </a:solidFill>
              </a:rPr>
              <a:t>б) </a:t>
            </a:r>
            <a:r>
              <a:rPr lang="ru-RU" sz="2200" dirty="0"/>
              <a:t>ведет переговоры и подписывает международные </a:t>
            </a:r>
            <a:endParaRPr lang="ru-RU" sz="2200" dirty="0" smtClean="0"/>
          </a:p>
          <a:p>
            <a:r>
              <a:rPr lang="ru-RU" sz="2200" dirty="0" smtClean="0"/>
              <a:t>договоры </a:t>
            </a:r>
            <a:r>
              <a:rPr lang="ru-RU" sz="2200" dirty="0"/>
              <a:t>РФ</a:t>
            </a:r>
            <a:r>
              <a:rPr lang="ru-RU" sz="2200" dirty="0" smtClean="0"/>
              <a:t>;</a:t>
            </a:r>
          </a:p>
          <a:p>
            <a:endParaRPr lang="ru-RU" sz="2200" dirty="0"/>
          </a:p>
          <a:p>
            <a:r>
              <a:rPr lang="ru-RU" sz="2200" b="1" dirty="0">
                <a:solidFill>
                  <a:schemeClr val="accent4"/>
                </a:solidFill>
              </a:rPr>
              <a:t>в) </a:t>
            </a:r>
            <a:r>
              <a:rPr lang="ru-RU" sz="2200" dirty="0"/>
              <a:t>подписывает ратификационные грамоты</a:t>
            </a:r>
            <a:r>
              <a:rPr lang="ru-RU" sz="2200" dirty="0" smtClean="0"/>
              <a:t>;</a:t>
            </a:r>
          </a:p>
          <a:p>
            <a:endParaRPr lang="ru-RU" sz="2200" dirty="0"/>
          </a:p>
          <a:p>
            <a:r>
              <a:rPr lang="ru-RU" sz="2200" b="1" dirty="0">
                <a:solidFill>
                  <a:schemeClr val="accent4"/>
                </a:solidFill>
              </a:rPr>
              <a:t>г) </a:t>
            </a:r>
            <a:r>
              <a:rPr lang="ru-RU" sz="2200" dirty="0"/>
              <a:t>принимает верительные и отзывные грамоты аккредитуемых при нем дипломатических представителей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268" y="2291645"/>
            <a:ext cx="4668732" cy="281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78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38023" y="982133"/>
            <a:ext cx="44026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500" dirty="0" smtClean="0"/>
              <a:t>Президент </a:t>
            </a:r>
            <a:r>
              <a:rPr lang="ru-RU" sz="25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назначает </a:t>
            </a:r>
            <a:r>
              <a:rPr lang="ru-RU" sz="25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отзывает</a:t>
            </a:r>
            <a:r>
              <a:rPr lang="ru-RU" sz="25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500" dirty="0"/>
              <a:t>после консультаций с соответствующими комитетами или комиссиями палат Федерального Собрания </a:t>
            </a:r>
            <a:r>
              <a:rPr lang="ru-RU" sz="25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дипломатических представителей </a:t>
            </a:r>
            <a:r>
              <a:rPr lang="ru-RU" sz="2500" dirty="0"/>
              <a:t>Российской Федерации в иностранных государствах и международных организациях.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03904" y="0"/>
            <a:ext cx="2586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51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03161" y="1023060"/>
            <a:ext cx="411399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а)</a:t>
            </a:r>
          </a:p>
          <a:p>
            <a:r>
              <a:rPr lang="ru-RU" sz="2100" dirty="0" smtClean="0"/>
              <a:t>Полномочия </a:t>
            </a:r>
            <a:r>
              <a:rPr lang="ru-RU" sz="2100" dirty="0"/>
              <a:t>Президента по руководству и участию в ее осуществлении состоят в том, что он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представляет </a:t>
            </a:r>
            <a:r>
              <a:rPr lang="ru-RU" sz="21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и утверждает концепцию внешней политики</a:t>
            </a:r>
            <a:r>
              <a:rPr lang="ru-RU" sz="2100" dirty="0"/>
              <a:t>, </a:t>
            </a:r>
            <a:r>
              <a:rPr lang="ru-RU" sz="2000" dirty="0"/>
              <a:t>хотя это прямо не предусмотрено Конституцией</a:t>
            </a:r>
            <a:r>
              <a:rPr lang="ru-RU" sz="2100" dirty="0"/>
              <a:t>,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Президент </a:t>
            </a:r>
            <a:r>
              <a:rPr lang="ru-RU" sz="2100" dirty="0"/>
              <a:t>обращается с ежегодным посланием к Федеральному Собранию, где затрагиваются вопросы внешней политики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1671969" y="308539"/>
            <a:ext cx="7504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 smtClean="0"/>
              <a:t>Цитаты из </a:t>
            </a:r>
            <a:r>
              <a:rPr lang="ru-RU" sz="2400" dirty="0" smtClean="0"/>
              <a:t>«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Комментарий к статье 86 Конституции РФ</a:t>
            </a:r>
            <a:r>
              <a:rPr lang="ru-RU" sz="2400" dirty="0" smtClean="0"/>
              <a:t>»: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47734" y="1168163"/>
            <a:ext cx="653626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Важнейшим инструментом внешней политики является </a:t>
            </a:r>
            <a:r>
              <a:rPr lang="ru-RU" sz="21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дипломатическая деятельность самого Президента</a:t>
            </a:r>
            <a:r>
              <a:rPr lang="ru-RU" sz="2100" dirty="0"/>
              <a:t> и других уполномоченных на то должностных лиц, осуществляемая в различных формах, сложившихся в международной практике. </a:t>
            </a:r>
            <a:endParaRPr lang="ru-RU" sz="2100" dirty="0" smtClean="0"/>
          </a:p>
          <a:p>
            <a:r>
              <a:rPr lang="ru-RU" sz="2100" dirty="0" smtClean="0"/>
              <a:t>Это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официальные </a:t>
            </a:r>
            <a:r>
              <a:rPr lang="ru-RU" sz="2100" dirty="0"/>
              <a:t>и неофициальные </a:t>
            </a:r>
            <a:r>
              <a:rPr lang="ru-RU" sz="2100" dirty="0" smtClean="0"/>
              <a:t>визиты,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переговоры </a:t>
            </a:r>
            <a:r>
              <a:rPr lang="ru-RU" sz="2100" dirty="0"/>
              <a:t>на высшем уровне,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дипломатические </a:t>
            </a:r>
            <a:r>
              <a:rPr lang="ru-RU" sz="2100" dirty="0"/>
              <a:t>конференции,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совещания </a:t>
            </a:r>
            <a:r>
              <a:rPr lang="ru-RU" sz="2100" dirty="0"/>
              <a:t>и встречи глав государств,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участие </a:t>
            </a:r>
            <a:r>
              <a:rPr lang="ru-RU" sz="2100" dirty="0"/>
              <a:t>в работе международных организаций, дипломатическая переписка, обмен мнениями и т.д.</a:t>
            </a:r>
          </a:p>
          <a:p>
            <a:endParaRPr lang="ru-RU" sz="2100" dirty="0"/>
          </a:p>
          <a:p>
            <a:r>
              <a:rPr lang="ru-RU" sz="2100" dirty="0"/>
              <a:t>Источник: http://constitutionrf.ru/rzd-1/gl-4/st-86-krf</a:t>
            </a:r>
          </a:p>
        </p:txBody>
      </p:sp>
    </p:spTree>
    <p:extLst>
      <p:ext uri="{BB962C8B-B14F-4D97-AF65-F5344CB8AC3E}">
        <p14:creationId xmlns:p14="http://schemas.microsoft.com/office/powerpoint/2010/main" val="1050926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94934" y="982133"/>
            <a:ext cx="8432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качестве руководителя внешней политики Президент с помощью созданного аппарата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осуществляет </a:t>
            </a:r>
            <a:r>
              <a:rPr lang="ru-RU" sz="2200" dirty="0"/>
              <a:t>контроль за деятельностью Министерства иностранных дел, других органов исполнительной власти, к компетенции которых относится тот или иной аспект внешнеполитической деятельности,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дает </a:t>
            </a:r>
            <a:r>
              <a:rPr lang="ru-RU" sz="2200" dirty="0"/>
              <a:t>поручения о перспективной разработке мероприятий в сфере межгосударственных отношений, направленных на достижение целей внешнеполитического курса Российской Федерации, и т.д.</a:t>
            </a:r>
          </a:p>
          <a:p>
            <a:endParaRPr lang="ru-RU" sz="2200" dirty="0"/>
          </a:p>
          <a:p>
            <a:r>
              <a:rPr lang="ru-RU" sz="2200" dirty="0"/>
              <a:t>Источник: http://constitutionrf.ru/rzd-1/gl-4/st-86-krf</a:t>
            </a:r>
          </a:p>
        </p:txBody>
      </p:sp>
    </p:spTree>
    <p:extLst>
      <p:ext uri="{BB962C8B-B14F-4D97-AF65-F5344CB8AC3E}">
        <p14:creationId xmlns:p14="http://schemas.microsoft.com/office/powerpoint/2010/main" val="1227518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8623" y="508595"/>
            <a:ext cx="1096151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Администрации Президента создано </a:t>
            </a:r>
            <a:r>
              <a:rPr lang="ru-RU" sz="2200" dirty="0">
                <a:ln w="12700" cmpd="sng">
                  <a:noFill/>
                  <a:prstDash val="solid"/>
                </a:ln>
              </a:rPr>
              <a:t>специальное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Управление по внешней политике </a:t>
            </a:r>
            <a:r>
              <a:rPr lang="ru-RU" sz="2200" dirty="0"/>
              <a:t>(Указ Президента РФ "Об утверждении Положения об Управлении Президента Российской Федерации по внешней политике" от 29 июня 2004 г.).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Основными </a:t>
            </a:r>
            <a:r>
              <a:rPr lang="ru-RU" sz="2200" dirty="0"/>
              <a:t>задачами этого органа </a:t>
            </a:r>
            <a:r>
              <a:rPr lang="ru-RU" sz="2200" dirty="0" smtClean="0"/>
              <a:t>являются: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содействие </a:t>
            </a:r>
            <a:r>
              <a:rPr lang="ru-RU" sz="2200" dirty="0"/>
              <a:t>Президенту в определении основных направлений внешней политики государства,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участие </a:t>
            </a:r>
            <a:r>
              <a:rPr lang="ru-RU" sz="2200" dirty="0"/>
              <a:t>в разработке общей стратегии внешней политики государства,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обеспечении </a:t>
            </a:r>
            <a:r>
              <a:rPr lang="ru-RU" sz="2200" dirty="0"/>
              <a:t>реализации Президентом его полномочий по руководству внешней политикой государства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 </a:t>
            </a:r>
          </a:p>
          <a:p>
            <a:r>
              <a:rPr lang="ru-RU" sz="2200" dirty="0" smtClean="0"/>
              <a:t>Помимо </a:t>
            </a:r>
            <a:r>
              <a:rPr lang="ru-RU" sz="2200" dirty="0"/>
              <a:t>этого в Положении перечисляются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функции </a:t>
            </a:r>
            <a:r>
              <a:rPr lang="ru-RU" sz="2200" dirty="0"/>
              <a:t>по аналитической работе,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ф</a:t>
            </a:r>
            <a:r>
              <a:rPr lang="ru-RU" sz="2200" dirty="0" smtClean="0"/>
              <a:t>ункции по участию </a:t>
            </a:r>
            <a:r>
              <a:rPr lang="ru-RU" sz="2200" dirty="0"/>
              <a:t>в нормотворческом процессе,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ф</a:t>
            </a:r>
            <a:r>
              <a:rPr lang="ru-RU" sz="2200" dirty="0" smtClean="0"/>
              <a:t>ункции по контролю </a:t>
            </a:r>
            <a:r>
              <a:rPr lang="ru-RU" sz="2200" dirty="0"/>
              <a:t>за выполнением решений Президента и многие другие вопросы.</a:t>
            </a:r>
          </a:p>
          <a:p>
            <a:endParaRPr lang="ru-RU" sz="2200" dirty="0"/>
          </a:p>
          <a:p>
            <a:r>
              <a:rPr lang="ru-RU" sz="2200" dirty="0"/>
              <a:t>Источник: http://constitutionrf.ru/rzd-1/gl-4/st-86-krf</a:t>
            </a:r>
          </a:p>
        </p:txBody>
      </p:sp>
    </p:spTree>
    <p:extLst>
      <p:ext uri="{BB962C8B-B14F-4D97-AF65-F5344CB8AC3E}">
        <p14:creationId xmlns:p14="http://schemas.microsoft.com/office/powerpoint/2010/main" val="2718694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8622" y="354707"/>
            <a:ext cx="1066517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б) </a:t>
            </a:r>
            <a:endParaRPr lang="ru-RU" sz="28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2200" dirty="0" smtClean="0"/>
              <a:t>В </a:t>
            </a:r>
            <a:r>
              <a:rPr lang="ru-RU" sz="2200" dirty="0"/>
              <a:t>соответствии с п. "б" комментируемой статьи Президент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ведет переговоры и подписывает международные договоры РФ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Полномочия </a:t>
            </a:r>
            <a:r>
              <a:rPr lang="ru-RU" sz="2200" dirty="0"/>
              <a:t>главы государства вести переговоры и подписывать международные договоры признано в праве международных договоров. Согласно п. 2 "а" ст. 7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Венской конвенции о праве международных договоров </a:t>
            </a:r>
            <a:r>
              <a:rPr lang="ru-RU" sz="2200" dirty="0"/>
              <a:t>глава государства в силу его функции и без необходимости специального предъявления полномочий считается лицом, представляющим свое государство при совершении всех действий, относящихся к заключению договоров. Тем не менее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законодатель счел необходимым инкорпорировать эту норму международного права в национальное законодательство</a:t>
            </a:r>
            <a:r>
              <a:rPr lang="ru-RU" sz="2200" dirty="0"/>
              <a:t>. Так, в ч. 1 ст. 12 ФЗ "О международных договорах Российской Федерации" записано, что Президент РФ как глава государства в соответствии с Конституцией и международным правом ведет переговоры и подписывает международные договоры РФ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без необходимости предъявления полномочий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Источник: http://constitutionrf.ru/rzd-1/gl-4/st-86-krf</a:t>
            </a:r>
          </a:p>
        </p:txBody>
      </p:sp>
    </p:spTree>
    <p:extLst>
      <p:ext uri="{BB962C8B-B14F-4D97-AF65-F5344CB8AC3E}">
        <p14:creationId xmlns:p14="http://schemas.microsoft.com/office/powerpoint/2010/main" val="922853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13933" y="1004711"/>
            <a:ext cx="946855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Подписание Президентом международного договора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может иметь двоякое юридическое значение. </a:t>
            </a:r>
            <a:endParaRPr lang="ru-RU" sz="22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одних случаях подписание выступает промежуточной стадией заключения международного договора, требующего, например, последующей ратификации; </a:t>
            </a:r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других случаях, когда стороны договора уславливаются о вступлении его в силу с момента подписания, оно является окончательной формой заключения договора.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Однако </a:t>
            </a:r>
            <a:r>
              <a:rPr lang="ru-RU" sz="2200" dirty="0"/>
              <a:t>следует заметить, что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Президент вправе заключать только такие договоры в форме подписания, которые, согласно ФЗ о международных договорах, не требуют ратификации или утверждения</a:t>
            </a:r>
            <a:r>
              <a:rPr lang="ru-RU" sz="2200" dirty="0"/>
              <a:t>.</a:t>
            </a:r>
          </a:p>
          <a:p>
            <a:endParaRPr lang="ru-RU" sz="2200" dirty="0"/>
          </a:p>
          <a:p>
            <a:r>
              <a:rPr lang="ru-RU" sz="2200" dirty="0"/>
              <a:t>Источник: http://constitutionrf.ru/rzd-1/gl-4/st-86-krf</a:t>
            </a:r>
          </a:p>
        </p:txBody>
      </p:sp>
    </p:spTree>
    <p:extLst>
      <p:ext uri="{BB962C8B-B14F-4D97-AF65-F5344CB8AC3E}">
        <p14:creationId xmlns:p14="http://schemas.microsoft.com/office/powerpoint/2010/main" val="1638981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2600" y="271559"/>
            <a:ext cx="10871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в) </a:t>
            </a:r>
            <a:endParaRPr lang="ru-RU" sz="28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2200" dirty="0" smtClean="0"/>
              <a:t>Подписание </a:t>
            </a:r>
            <a:r>
              <a:rPr lang="ru-RU" sz="2200" dirty="0"/>
              <a:t>ратификационных грамот является составной частью процедуры ратификации международных договоров.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Подписывая ратификационную грамоту, Президент тем самым документально подтверждает факт выражения РФ согласия на обязательность для нее ратифицируемого международного договора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Поскольку</a:t>
            </a:r>
            <a:r>
              <a:rPr lang="ru-RU" sz="2200" dirty="0"/>
              <a:t>, согласно ст. 14 ФЗ о международных договорах, ратификация международных договоров осуществляется в форме федерального закона, то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Президент может подписать ратификационную грамоту только по завершении всего законодательного процесса (принятие закона Государственной Думой о ратификации, рассмотрения его Советом Федерации и подписания самим Президентом</a:t>
            </a:r>
            <a:r>
              <a:rPr lang="ru-RU" sz="2200" dirty="0"/>
              <a:t>).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Согласно </a:t>
            </a:r>
            <a:r>
              <a:rPr lang="ru-RU" sz="2200" dirty="0"/>
              <a:t>ст. 18 названного Закона, именно на основании федерального закона о ратификации международного договора РФ Президент подписывает ратификационную грамоту, которая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скрепляется его печатью и подписью министра иностранных дел.</a:t>
            </a:r>
          </a:p>
          <a:p>
            <a:endParaRPr lang="ru-RU" sz="2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ru-RU" sz="2200" dirty="0"/>
              <a:t>Источник: http://constitutionrf.ru/rzd-1/gl-4/st-86-krf</a:t>
            </a:r>
          </a:p>
        </p:txBody>
      </p:sp>
    </p:spTree>
    <p:extLst>
      <p:ext uri="{BB962C8B-B14F-4D97-AF65-F5344CB8AC3E}">
        <p14:creationId xmlns:p14="http://schemas.microsoft.com/office/powerpoint/2010/main" val="4163622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7378" y="477818"/>
            <a:ext cx="1154853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конституционный закон от 17.12.1997 N 2-ФКЗ (ред. от 28.12.2016) "О Правительстве Российской Федерации"</a:t>
            </a:r>
          </a:p>
          <a:p>
            <a:r>
              <a:rPr lang="ru-RU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Статья 21</a:t>
            </a:r>
            <a:r>
              <a:rPr lang="ru-RU" sz="2000" dirty="0"/>
              <a:t>. </a:t>
            </a:r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Полномочия Правительства Российской Федерации в сфере внешней политики и международных отношений</a:t>
            </a:r>
            <a:endParaRPr lang="ru-RU" sz="2000" dirty="0"/>
          </a:p>
          <a:p>
            <a:r>
              <a:rPr lang="ru-RU" sz="2200" dirty="0"/>
              <a:t> </a:t>
            </a:r>
          </a:p>
          <a:p>
            <a:r>
              <a:rPr lang="ru-RU" sz="2200" dirty="0"/>
              <a:t>Правительство Российской Федерации</a:t>
            </a:r>
            <a:r>
              <a:rPr lang="ru-RU" sz="2200" dirty="0" smtClean="0"/>
              <a:t>:</a:t>
            </a:r>
          </a:p>
          <a:p>
            <a:endParaRPr lang="ru-RU" sz="22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осуществляет меры по обеспечению реализации внешней политики Российской Федерации;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обеспечивает </a:t>
            </a:r>
            <a:r>
              <a:rPr lang="ru-RU" sz="2100" dirty="0"/>
              <a:t>представительство Российской Федерации в иностранных государствах и международных организациях;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в пределах своих полномочий заключает международные договоры Российской Федерации, обеспечивает выполнение обязательств Российской Федерации по международным договорам, а также наблюдает за выполнением другими участниками указанных договоров их обязательств;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отстаивает геополитические интересы Российской Федерации, защищает граждан Российской Федерации за пределами ее территории;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/>
              <a:t>осуществляет регулирование и государственный контроль в сфере внешнеэкономической деятельности, в сфере международного научно-технического и культурного сотрудничества</a:t>
            </a:r>
            <a:r>
              <a:rPr lang="ru-RU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151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778" y="885898"/>
            <a:ext cx="1028135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Федеральное Собрание </a:t>
            </a:r>
            <a:r>
              <a:rPr lang="ru-RU" sz="2200" dirty="0"/>
              <a:t>как представительный и законода­тельный орган Российской Федерации принимает законы, в том числе по </a:t>
            </a:r>
            <a:r>
              <a:rPr lang="ru-RU" sz="2200" dirty="0" smtClean="0"/>
              <a:t>вопросам</a:t>
            </a:r>
          </a:p>
          <a:p>
            <a:r>
              <a:rPr lang="ru-RU" sz="22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международных </a:t>
            </a:r>
            <a:r>
              <a:rPr lang="ru-RU" sz="2200" dirty="0"/>
              <a:t>отношений,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ратификации </a:t>
            </a:r>
            <a:r>
              <a:rPr lang="ru-RU" sz="2200" dirty="0"/>
              <a:t>и денонсации международных договоров РФ,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статуса </a:t>
            </a:r>
            <a:r>
              <a:rPr lang="ru-RU" sz="2200" dirty="0"/>
              <a:t>и защиты Государственной границы РФ,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войны </a:t>
            </a:r>
            <a:r>
              <a:rPr lang="ru-RU" sz="2200" dirty="0"/>
              <a:t>и мира.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К </a:t>
            </a:r>
            <a:r>
              <a:rPr lang="ru-RU" sz="2200" dirty="0"/>
              <a:t>ведению Совета Федерации относится решение вопроса о </a:t>
            </a:r>
            <a:r>
              <a:rPr lang="ru-RU" sz="220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возможности исполь­зования Вооруженных Сил РФ за пределами ее территории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503" t="7216" r="5652" b="5427"/>
          <a:stretch/>
        </p:blipFill>
        <p:spPr>
          <a:xfrm>
            <a:off x="8700911" y="2043289"/>
            <a:ext cx="2652889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46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40266" y="743634"/>
            <a:ext cx="11311467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Рациональное проведение выработанного политического курса предполагает необходимость тесного сотрудничества Президента с органами законодательной и исполнительной власти. </a:t>
            </a:r>
            <a:endParaRPr lang="ru-RU" sz="2200" dirty="0" smtClean="0"/>
          </a:p>
          <a:p>
            <a:r>
              <a:rPr lang="ru-RU" sz="2200" dirty="0" smtClean="0"/>
              <a:t>Направления </a:t>
            </a:r>
            <a:r>
              <a:rPr lang="ru-RU" sz="2200" dirty="0"/>
              <a:t>такого сотрудничества определяются, в частности</a:t>
            </a:r>
            <a:r>
              <a:rPr lang="ru-RU" sz="2200" dirty="0" smtClean="0"/>
              <a:t>,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Концепцией внешней политики Российской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Федерации </a:t>
            </a:r>
            <a:r>
              <a:rPr lang="ru-RU" sz="1900" dirty="0" smtClean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900" dirty="0">
                <a:ln w="12700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утв. Указом Президента РФ от 30 ноября 2016 г. № 640) .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концепции прописано: «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Совет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Федерации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Собрания Российской Федерации и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Государственная Дума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Собрания Российской Федерации в пределах своих полномочий ведут работу 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законодательному обеспечению внешнеполитического курса страны 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выполнению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международных обязательств Российской Федерации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способствуют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повышению эффективности парламентской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дипломатии».</a:t>
            </a:r>
          </a:p>
          <a:p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3000" y="6488668"/>
            <a:ext cx="390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Ст. 101 Концепции внешней политики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386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78933" y="352603"/>
            <a:ext cx="1045068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Совет Безопасности </a:t>
            </a:r>
            <a:r>
              <a:rPr lang="ru-RU" sz="2200" dirty="0"/>
              <a:t>концентрирует работу по подготовке решений Президента в области обеспечения безопасности и контролю за их исполнением.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/>
              <a:t> Совет Безопасности Российской Федерации </a:t>
            </a:r>
            <a:r>
              <a:rPr lang="ru-RU" sz="2200" dirty="0" smtClean="0"/>
              <a:t>осуществляет: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/>
              <a:t>формирование основных направлений государственной внешней и военной политики,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прогнозирование</a:t>
            </a:r>
            <a:r>
              <a:rPr lang="ru-RU" sz="2200" dirty="0"/>
              <a:t>, выявление, анализ и оценку угроз национальной безопасности России,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подготовку </a:t>
            </a:r>
            <a:r>
              <a:rPr lang="ru-RU" sz="2200" dirty="0"/>
              <a:t>Президенту Российской Федерации предложений о применении специальных экономических мер в целях обеспечения национальной безопасности,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рассмотрение </a:t>
            </a:r>
            <a:r>
              <a:rPr lang="ru-RU" sz="2200" dirty="0"/>
              <a:t>вопросов международного сотрудничества в области обеспечения безопасности,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координацию </a:t>
            </a:r>
            <a:r>
              <a:rPr lang="ru-RU" sz="2200" dirty="0"/>
              <a:t>деятельности федеральных органов исполнительной власти и органов исполнительной власти субъектов Российской Федерации по реализации принятых Президентом Российской Федерации решений в области обеспечения национальной безопасности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473245" y="6454374"/>
            <a:ext cx="4210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Ст.103 Концепции </a:t>
            </a:r>
            <a:r>
              <a:rPr lang="ru-RU" dirty="0"/>
              <a:t>внешней политики</a:t>
            </a:r>
          </a:p>
        </p:txBody>
      </p:sp>
    </p:spTree>
    <p:extLst>
      <p:ext uri="{BB962C8B-B14F-4D97-AF65-F5344CB8AC3E}">
        <p14:creationId xmlns:p14="http://schemas.microsoft.com/office/powerpoint/2010/main" val="2019134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78932" y="508000"/>
            <a:ext cx="1067929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Министерство иностранных дел </a:t>
            </a:r>
            <a:r>
              <a:rPr lang="ru-RU" sz="2200" dirty="0"/>
              <a:t>Российской </a:t>
            </a:r>
            <a:r>
              <a:rPr lang="ru-RU" sz="2200" dirty="0" smtClean="0"/>
              <a:t>Федерации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/>
              <a:t>разрабатывает общую стратегию внешней политики Российской Федерации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представляет </a:t>
            </a:r>
            <a:r>
              <a:rPr lang="ru-RU" sz="2200" dirty="0"/>
              <a:t>соответствующие предложения Президенту Российской Федерации</a:t>
            </a:r>
            <a:r>
              <a:rPr lang="ru-RU" sz="2200" dirty="0" smtClean="0"/>
              <a:t>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осуществляет </a:t>
            </a:r>
            <a:r>
              <a:rPr lang="ru-RU" sz="2200" dirty="0"/>
              <a:t>реализацию внешнеполитического курса Российской Федерации в соответствии с настоящей Концепцией и Указом Президента Российской Федерации от 7 мая 2012 г. № 605,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о</a:t>
            </a:r>
            <a:r>
              <a:rPr lang="ru-RU" sz="2200" dirty="0" smtClean="0"/>
              <a:t>существляет координацию </a:t>
            </a:r>
            <a:r>
              <a:rPr lang="ru-RU" sz="2200" dirty="0"/>
              <a:t>деятельности федеральных органов исполнительной власти в области международных отношений и международного сотрудничества в соответствии с Указом Президента Российской Федерации от 8 ноября 2011 г. № 1478 "О координирующей роли Министерства иностранных дел Российской Федерации в проведении единой внешнеполитической линии Российской Федерации".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16800" y="6488668"/>
            <a:ext cx="425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Ст.104 Концепции </a:t>
            </a:r>
            <a:r>
              <a:rPr lang="ru-RU" dirty="0"/>
              <a:t>внешней политики</a:t>
            </a:r>
          </a:p>
        </p:txBody>
      </p:sp>
    </p:spTree>
    <p:extLst>
      <p:ext uri="{BB962C8B-B14F-4D97-AF65-F5344CB8AC3E}">
        <p14:creationId xmlns:p14="http://schemas.microsoft.com/office/powerpoint/2010/main" val="4182412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7400" y="395110"/>
            <a:ext cx="105664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При подготовке внешнеполитических решений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федеральные органы исполнительной власти на постоянной основе взаимодействуют </a:t>
            </a:r>
            <a:endParaRPr lang="ru-RU" sz="2200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ru-RU" sz="2200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 </a:t>
            </a:r>
            <a:r>
              <a:rPr lang="ru-RU" sz="2200" dirty="0"/>
              <a:t>палатами Федерального Собрания Российской Федерации,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российскими </a:t>
            </a:r>
            <a:r>
              <a:rPr lang="ru-RU" sz="2200" dirty="0"/>
              <a:t>политическими партиями,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неправительственными </a:t>
            </a:r>
            <a:r>
              <a:rPr lang="ru-RU" sz="2200" dirty="0"/>
              <a:t>организациями,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экспертным </a:t>
            </a:r>
            <a:r>
              <a:rPr lang="ru-RU" sz="2200" dirty="0"/>
              <a:t>и научным сообществом,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культурно-гуманитарными </a:t>
            </a:r>
            <a:r>
              <a:rPr lang="ru-RU" sz="2200" dirty="0"/>
              <a:t>объединениями,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деловыми </a:t>
            </a:r>
            <a:r>
              <a:rPr lang="ru-RU" sz="2200" dirty="0"/>
              <a:t>кругами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средствами </a:t>
            </a:r>
            <a:r>
              <a:rPr lang="ru-RU" sz="2200" dirty="0"/>
              <a:t>массовой информации</a:t>
            </a:r>
            <a:r>
              <a:rPr lang="ru-RU" sz="2200" dirty="0" smtClean="0"/>
              <a:t>,</a:t>
            </a:r>
          </a:p>
          <a:p>
            <a:r>
              <a:rPr lang="ru-RU" sz="2200" dirty="0" smtClean="0"/>
              <a:t> </a:t>
            </a:r>
          </a:p>
          <a:p>
            <a:r>
              <a:rPr lang="ru-RU" sz="2200" dirty="0" smtClean="0"/>
              <a:t>способствуя </a:t>
            </a:r>
            <a:r>
              <a:rPr lang="ru-RU" sz="2200" dirty="0"/>
              <a:t>их участию в международном сотрудничестве.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Широкое </a:t>
            </a:r>
            <a:r>
              <a:rPr lang="ru-RU" sz="2200" dirty="0"/>
              <a:t>вовлечение институтов гражданского общества во внешнеполитический процесс соответствует общемировой практике и тенденциям развития России, отвечает задаче формирования </a:t>
            </a:r>
            <a:r>
              <a:rPr lang="ru-RU" sz="2200" dirty="0" err="1"/>
              <a:t>консенсусного</a:t>
            </a:r>
            <a:r>
              <a:rPr lang="ru-RU" sz="2200" dirty="0"/>
              <a:t> характера внешней политики страны, содействует ее эффективной реализации.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24888" y="6356350"/>
            <a:ext cx="385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Ст.107 </a:t>
            </a:r>
            <a:r>
              <a:rPr lang="ru-RU" dirty="0"/>
              <a:t>Концепции внешней политики</a:t>
            </a:r>
          </a:p>
        </p:txBody>
      </p:sp>
    </p:spTree>
    <p:extLst>
      <p:ext uri="{BB962C8B-B14F-4D97-AF65-F5344CB8AC3E}">
        <p14:creationId xmlns:p14="http://schemas.microsoft.com/office/powerpoint/2010/main" val="1685055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54377" y="1379884"/>
            <a:ext cx="111054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 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специальным органам внешних сношений </a:t>
            </a:r>
            <a:r>
              <a:rPr lang="ru-RU" sz="2200" dirty="0"/>
              <a:t>Российской Федерации относится ряд федеральных министерств и </a:t>
            </a:r>
            <a:r>
              <a:rPr lang="ru-RU" sz="2200" dirty="0" smtClean="0"/>
              <a:t>ведомств, таких как, например, 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Министерство </a:t>
            </a:r>
            <a:r>
              <a:rPr lang="ru-RU" sz="2200" dirty="0"/>
              <a:t>иностранных дел РФ</a:t>
            </a:r>
            <a:r>
              <a:rPr lang="ru-RU" sz="2200" dirty="0" smtClean="0"/>
              <a:t>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Министерство торговли и промышленности РФ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(</a:t>
            </a:r>
            <a:r>
              <a:rPr lang="ru-RU" sz="2000" dirty="0" smtClean="0"/>
              <a:t>в ведении которого находится внешняя торговля</a:t>
            </a:r>
            <a:r>
              <a:rPr lang="ru-RU" sz="2200" dirty="0" smtClean="0"/>
              <a:t>) 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Государственный </a:t>
            </a:r>
            <a:r>
              <a:rPr lang="ru-RU" sz="2200" dirty="0"/>
              <a:t>таможенный комитет РФ,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Федеральная </a:t>
            </a:r>
            <a:r>
              <a:rPr lang="ru-RU" sz="2200" dirty="0"/>
              <a:t>пограничная служба РФ,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некоторые </a:t>
            </a:r>
            <a:r>
              <a:rPr lang="ru-RU" sz="2200" dirty="0"/>
              <a:t>другие органы в пределах их </a:t>
            </a:r>
            <a:r>
              <a:rPr lang="ru-RU" sz="2200" dirty="0" smtClean="0"/>
              <a:t>компетенции.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085" t="6241" r="10851" b="27094"/>
          <a:stretch/>
        </p:blipFill>
        <p:spPr>
          <a:xfrm>
            <a:off x="7258756" y="2709333"/>
            <a:ext cx="4301066" cy="26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64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9333" y="352603"/>
            <a:ext cx="1177431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Зарубежные органы внешних сношений </a:t>
            </a:r>
            <a:r>
              <a:rPr lang="ru-RU" sz="2200" dirty="0"/>
              <a:t>— это органы го­сударства, расположенные за его пределами и выполняющие функции защиты прав и интересов своего государства, граждан и юридических лиц.</a:t>
            </a:r>
          </a:p>
          <a:p>
            <a:endParaRPr lang="ru-RU" sz="2200" dirty="0"/>
          </a:p>
          <a:p>
            <a:r>
              <a:rPr lang="ru-RU" sz="2200" dirty="0"/>
              <a:t>Зарубежные органы подразделяются на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постоянные (это те органы, которые изо дня в день ведут работу за границей, представляя интересы своего </a:t>
            </a:r>
            <a:r>
              <a:rPr lang="ru-RU" sz="2200" dirty="0" smtClean="0"/>
              <a:t>государства - это представительства</a:t>
            </a:r>
            <a:r>
              <a:rPr lang="ru-RU" sz="2200" dirty="0"/>
              <a:t>, консульские учреждения, торговые представительства, представительства при междуна­родных организациях)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временные (это различные делегации, отдельные представители, посылаемые за </a:t>
            </a:r>
            <a:r>
              <a:rPr lang="ru-RU" sz="2200" dirty="0" smtClean="0"/>
              <a:t>границу делегации </a:t>
            </a:r>
            <a:r>
              <a:rPr lang="ru-RU" sz="2200" dirty="0"/>
              <a:t>государств на сессиях международных организаций</a:t>
            </a:r>
            <a:r>
              <a:rPr lang="ru-RU" sz="2200" dirty="0" smtClean="0"/>
              <a:t>, </a:t>
            </a:r>
            <a:r>
              <a:rPr lang="ru-RU" sz="2200" dirty="0"/>
              <a:t>специальные миссии</a:t>
            </a:r>
            <a:r>
              <a:rPr lang="ru-RU" sz="2200" dirty="0" smtClean="0"/>
              <a:t>, </a:t>
            </a:r>
            <a:r>
              <a:rPr lang="ru-RU" sz="2200" dirty="0"/>
              <a:t>а также так называемые наблюдатели на международных конференциях, съездах, в международных комиссиях, наконец, отдельные представители на государственных юбилеях, коронациях и т. п</a:t>
            </a:r>
            <a:r>
              <a:rPr lang="ru-RU" sz="2200" dirty="0" smtClean="0"/>
              <a:t>.).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51557" y="5839146"/>
            <a:ext cx="1011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функциям </a:t>
            </a:r>
            <a:r>
              <a:rPr lang="ru-RU" sz="2200" dirty="0"/>
              <a:t>среди зарубежных государственных органов внешних сношений различаются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и </a:t>
            </a:r>
            <a:r>
              <a:rPr lang="ru-RU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недипломатические </a:t>
            </a:r>
            <a:r>
              <a:rPr lang="ru-RU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органы.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514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99913" y="846666"/>
            <a:ext cx="1041964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этой связи следует заметить, что </a:t>
            </a:r>
            <a:r>
              <a:rPr lang="ru-RU" sz="220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в </a:t>
            </a:r>
            <a:r>
              <a:rPr lang="ru-RU" sz="2200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российском </a:t>
            </a:r>
            <a:r>
              <a:rPr lang="ru-RU" sz="220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законодательстве нет специального  </a:t>
            </a:r>
            <a:r>
              <a:rPr lang="ru-RU" sz="2200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законодательного </a:t>
            </a:r>
            <a:r>
              <a:rPr lang="ru-RU" sz="220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акта, посвященного внешней </a:t>
            </a:r>
            <a:r>
              <a:rPr lang="ru-RU" sz="2200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политике </a:t>
            </a:r>
            <a:r>
              <a:rPr lang="ru-RU" sz="220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РФ</a:t>
            </a:r>
            <a:r>
              <a:rPr lang="ru-RU" sz="2200" dirty="0" smtClean="0"/>
              <a:t>.</a:t>
            </a:r>
          </a:p>
          <a:p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настоящее время отношения в </a:t>
            </a:r>
            <a:r>
              <a:rPr lang="ru-RU" sz="2200" dirty="0" smtClean="0"/>
              <a:t>области осуществления </a:t>
            </a:r>
            <a:r>
              <a:rPr lang="ru-RU" sz="2200" dirty="0"/>
              <a:t>внешней политики </a:t>
            </a:r>
            <a:r>
              <a:rPr lang="ru-RU" sz="2200" dirty="0" smtClean="0"/>
              <a:t>регулируются, наряду </a:t>
            </a:r>
            <a:r>
              <a:rPr lang="ru-RU" sz="2200" dirty="0"/>
              <a:t>с Конституцией РФ, отдельными </a:t>
            </a:r>
            <a:r>
              <a:rPr lang="ru-RU" sz="2200" dirty="0" smtClean="0"/>
              <a:t>положениями </a:t>
            </a:r>
            <a:r>
              <a:rPr lang="ru-RU" sz="2200" dirty="0"/>
              <a:t>ряда законов и подзаконных актов. </a:t>
            </a:r>
            <a:r>
              <a:rPr lang="ru-RU" sz="2200" dirty="0" smtClean="0"/>
              <a:t>Эти нормативно-правовые </a:t>
            </a:r>
            <a:r>
              <a:rPr lang="ru-RU" sz="2200" dirty="0"/>
              <a:t>акты главным образом </a:t>
            </a:r>
            <a:r>
              <a:rPr lang="ru-RU" sz="2200" dirty="0" smtClean="0"/>
              <a:t>закрепляют </a:t>
            </a:r>
            <a:r>
              <a:rPr lang="ru-RU" sz="2200" dirty="0"/>
              <a:t>компетенцию и функции </a:t>
            </a:r>
            <a:r>
              <a:rPr lang="ru-RU" sz="2200" dirty="0" smtClean="0"/>
              <a:t>государственных </a:t>
            </a:r>
            <a:r>
              <a:rPr lang="ru-RU" sz="2200" dirty="0"/>
              <a:t>органов в области внешней политики и в </a:t>
            </a:r>
            <a:r>
              <a:rPr lang="ru-RU" sz="2200" dirty="0" smtClean="0"/>
              <a:t>других </a:t>
            </a:r>
            <a:r>
              <a:rPr lang="ru-RU" sz="2200" dirty="0"/>
              <a:t>областях отношений России с </a:t>
            </a:r>
            <a:r>
              <a:rPr lang="ru-RU" sz="2200" dirty="0" smtClean="0"/>
              <a:t>иностранными государствами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Однако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слабо </a:t>
            </a:r>
            <a:r>
              <a:rPr lang="ru-RU" sz="22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урегулированными остаются </a:t>
            </a:r>
            <a:r>
              <a:rPr lang="ru-RU" sz="2200" dirty="0"/>
              <a:t>отношения на уровне </a:t>
            </a:r>
            <a:r>
              <a:rPr lang="ru-RU" sz="2200" dirty="0" smtClean="0"/>
              <a:t>практического осуществления </a:t>
            </a:r>
            <a:r>
              <a:rPr lang="ru-RU" sz="2200" dirty="0"/>
              <a:t>внешних сношений </a:t>
            </a:r>
            <a:r>
              <a:rPr lang="ru-RU" sz="2200" dirty="0" smtClean="0"/>
              <a:t>государственных </a:t>
            </a:r>
            <a:r>
              <a:rPr lang="ru-RU" sz="2200" dirty="0"/>
              <a:t>органов РФ с государственными </a:t>
            </a:r>
            <a:r>
              <a:rPr lang="ru-RU" sz="2200" dirty="0" smtClean="0"/>
              <a:t>органами иностранных </a:t>
            </a:r>
            <a:r>
              <a:rPr lang="ru-RU" sz="2200" dirty="0"/>
              <a:t>государств, а главное – </a:t>
            </a:r>
            <a:r>
              <a:rPr lang="ru-RU" sz="22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правовое регулирование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процедуры принятия решения </a:t>
            </a:r>
            <a:r>
              <a:rPr lang="ru-RU" sz="2200" dirty="0" smtClean="0"/>
              <a:t>по различным </a:t>
            </a:r>
            <a:r>
              <a:rPr lang="ru-RU" sz="2200" dirty="0"/>
              <a:t>вопросам внешних </a:t>
            </a:r>
            <a:r>
              <a:rPr lang="ru-RU" sz="2200" dirty="0" smtClean="0"/>
              <a:t>сношений.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017712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45069" y="4489683"/>
            <a:ext cx="108486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Одно из </a:t>
            </a:r>
            <a:r>
              <a:rPr lang="ru-RU" sz="2200" dirty="0" smtClean="0"/>
              <a:t>последствий недостаточного </a:t>
            </a:r>
            <a:r>
              <a:rPr lang="ru-RU" sz="2200" dirty="0"/>
              <a:t>правового регулирования  </a:t>
            </a:r>
            <a:r>
              <a:rPr lang="ru-RU" sz="2200" dirty="0" smtClean="0"/>
              <a:t>осуществления </a:t>
            </a:r>
            <a:r>
              <a:rPr lang="ru-RU" sz="2200" dirty="0"/>
              <a:t>внешних сношений </a:t>
            </a:r>
            <a:r>
              <a:rPr lang="ru-RU" sz="2200" dirty="0" smtClean="0"/>
              <a:t>компетентными государственными </a:t>
            </a:r>
            <a:r>
              <a:rPr lang="ru-RU" sz="2200" dirty="0"/>
              <a:t>органами и их </a:t>
            </a:r>
            <a:r>
              <a:rPr lang="ru-RU" sz="2200" dirty="0" smtClean="0"/>
              <a:t>структурными подразделениями </a:t>
            </a:r>
            <a:r>
              <a:rPr lang="ru-RU" sz="2200" dirty="0"/>
              <a:t>– это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размытость </a:t>
            </a:r>
            <a:r>
              <a:rPr lang="ru-RU" sz="22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ответственности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за последствия </a:t>
            </a:r>
            <a:r>
              <a:rPr lang="ru-RU" sz="2200" dirty="0"/>
              <a:t>принятия </a:t>
            </a:r>
            <a:r>
              <a:rPr lang="ru-RU" sz="2200" dirty="0" smtClean="0"/>
              <a:t>непродуманных решений </a:t>
            </a:r>
            <a:r>
              <a:rPr lang="ru-RU" sz="2200" dirty="0"/>
              <a:t>в области внешних сношений, в том </a:t>
            </a:r>
            <a:r>
              <a:rPr lang="ru-RU" sz="2200" dirty="0" smtClean="0"/>
              <a:t>числе </a:t>
            </a:r>
            <a:r>
              <a:rPr lang="ru-RU" sz="2200" dirty="0"/>
              <a:t>и внешнеполитических, за ненадлежащее </a:t>
            </a:r>
            <a:r>
              <a:rPr lang="ru-RU" sz="2200" dirty="0" smtClean="0"/>
              <a:t>или несвоевременное </a:t>
            </a:r>
            <a:r>
              <a:rPr lang="ru-RU" sz="2200" dirty="0"/>
              <a:t>принятие мер для </a:t>
            </a:r>
            <a:r>
              <a:rPr lang="ru-RU" sz="2200" dirty="0" smtClean="0"/>
              <a:t>реализации внешнеполитического </a:t>
            </a:r>
            <a:r>
              <a:rPr lang="ru-RU" sz="2200" dirty="0"/>
              <a:t>курса страны и т.д.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069" y="180079"/>
            <a:ext cx="650735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ряде случаев разработка и принятие решений в какой-либо сфере внешних </a:t>
            </a:r>
            <a:r>
              <a:rPr lang="ru-RU" sz="2200" dirty="0" smtClean="0"/>
              <a:t>сношений осуществляется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на основе административных обыкновений, </a:t>
            </a:r>
            <a:r>
              <a:rPr lang="ru-RU" sz="2200" dirty="0"/>
              <a:t>когда с течением времени в процессе практического осуществления внешних контактов с иностранными контрагентами, внутри компетентных государственных органов и между ними </a:t>
            </a:r>
            <a:r>
              <a:rPr lang="ru-RU" sz="22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складывается определенный порядок ведения текущих дел и принятия решений по данным вопросам, не закрепленный нормативно-правовыми актами</a:t>
            </a:r>
            <a:r>
              <a:rPr lang="ru-RU" sz="2200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409" y="296602"/>
            <a:ext cx="4259591" cy="2988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3121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74045" y="1332088"/>
            <a:ext cx="96181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Нельзя обойти вниманием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функциональные связи временного</a:t>
            </a:r>
          </a:p>
          <a:p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характера</a:t>
            </a:r>
            <a:r>
              <a:rPr lang="ru-RU" sz="2200" dirty="0"/>
              <a:t>, возникающие между </a:t>
            </a:r>
            <a:r>
              <a:rPr lang="ru-RU" sz="2200" dirty="0" smtClean="0"/>
              <a:t>государственными </a:t>
            </a:r>
            <a:r>
              <a:rPr lang="ru-RU" sz="2200" dirty="0"/>
              <a:t>органами, </a:t>
            </a:r>
            <a:r>
              <a:rPr lang="ru-RU" sz="2200" dirty="0" smtClean="0"/>
              <a:t>наделенными </a:t>
            </a:r>
            <a:r>
              <a:rPr lang="ru-RU" sz="2200" dirty="0"/>
              <a:t>законодательством </a:t>
            </a:r>
            <a:r>
              <a:rPr lang="ru-RU" sz="2200" dirty="0" smtClean="0"/>
              <a:t>полномочиями </a:t>
            </a:r>
            <a:r>
              <a:rPr lang="ru-RU" sz="2200" dirty="0"/>
              <a:t>в области внешних сношений, и </a:t>
            </a:r>
            <a:r>
              <a:rPr lang="ru-RU" sz="2200" dirty="0" smtClean="0"/>
              <a:t>государственными </a:t>
            </a:r>
            <a:r>
              <a:rPr lang="ru-RU" sz="2200" dirty="0"/>
              <a:t>органами и должностными лицами,</a:t>
            </a:r>
          </a:p>
          <a:p>
            <a:r>
              <a:rPr lang="ru-RU" sz="2200" dirty="0"/>
              <a:t>не входящими в данный механизм.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Такие связи, как </a:t>
            </a:r>
            <a:r>
              <a:rPr lang="ru-RU" sz="2200" dirty="0"/>
              <a:t>правило, не сопряжены непосредственно с</a:t>
            </a:r>
          </a:p>
          <a:p>
            <a:r>
              <a:rPr lang="ru-RU" sz="2200" dirty="0"/>
              <a:t>осуществлением внешних сношений </a:t>
            </a:r>
            <a:r>
              <a:rPr lang="ru-RU" sz="2200" dirty="0" smtClean="0"/>
              <a:t>государства, но </a:t>
            </a:r>
            <a:r>
              <a:rPr lang="ru-RU" sz="2200" dirty="0"/>
              <a:t>необходимы государственным органам и </a:t>
            </a:r>
            <a:r>
              <a:rPr lang="ru-RU" sz="2200" dirty="0" smtClean="0"/>
              <a:t>организациям</a:t>
            </a:r>
            <a:r>
              <a:rPr lang="ru-RU" sz="2200" dirty="0"/>
              <a:t>, а также общественным </a:t>
            </a:r>
            <a:r>
              <a:rPr lang="ru-RU" sz="2200" dirty="0" smtClean="0"/>
              <a:t>организациям и </a:t>
            </a:r>
            <a:r>
              <a:rPr lang="ru-RU" sz="2200" dirty="0"/>
              <a:t>гражданам для достижения стоящих перед ними</a:t>
            </a:r>
          </a:p>
          <a:p>
            <a:r>
              <a:rPr lang="ru-RU" sz="2200" dirty="0"/>
              <a:t>целей в области внешнеэкономических, </a:t>
            </a:r>
            <a:r>
              <a:rPr lang="ru-RU" sz="2200" dirty="0" smtClean="0"/>
              <a:t>научно-технических</a:t>
            </a:r>
            <a:r>
              <a:rPr lang="ru-RU" sz="2200" dirty="0"/>
              <a:t>, культурных и других отношений </a:t>
            </a:r>
            <a:r>
              <a:rPr lang="ru-RU" sz="2200" dirty="0" smtClean="0"/>
              <a:t>с другими </a:t>
            </a:r>
            <a:r>
              <a:rPr lang="ru-RU" sz="2200" dirty="0"/>
              <a:t>странами.</a:t>
            </a:r>
          </a:p>
        </p:txBody>
      </p:sp>
    </p:spTree>
    <p:extLst>
      <p:ext uri="{BB962C8B-B14F-4D97-AF65-F5344CB8AC3E}">
        <p14:creationId xmlns:p14="http://schemas.microsoft.com/office/powerpoint/2010/main" val="4018200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29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90222" y="891822"/>
            <a:ext cx="1010355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Примером этому могут послужить </a:t>
            </a:r>
            <a:r>
              <a:rPr lang="ru-RU" sz="2200" dirty="0" smtClean="0"/>
              <a:t>функциональные </a:t>
            </a:r>
            <a:r>
              <a:rPr lang="ru-RU" sz="2200" dirty="0"/>
              <a:t>связи Министерства по </a:t>
            </a:r>
            <a:r>
              <a:rPr lang="ru-RU" sz="2200" dirty="0" smtClean="0"/>
              <a:t>чрезвычайным ситуациям </a:t>
            </a:r>
            <a:r>
              <a:rPr lang="ru-RU" sz="2200" dirty="0"/>
              <a:t>РФ и Министерством иностранных </a:t>
            </a:r>
            <a:r>
              <a:rPr lang="ru-RU" sz="2200" dirty="0" smtClean="0"/>
              <a:t>дел РФ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при оказании помощи гуманитарного </a:t>
            </a:r>
            <a:r>
              <a:rPr lang="ru-RU" sz="2200" dirty="0" smtClean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характера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за пределами РФ</a:t>
            </a:r>
            <a:r>
              <a:rPr lang="ru-RU" sz="2200" dirty="0"/>
              <a:t>. </a:t>
            </a:r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случае оказания </a:t>
            </a:r>
            <a:r>
              <a:rPr lang="ru-RU" sz="2200" dirty="0" smtClean="0"/>
              <a:t>помощи иностранным </a:t>
            </a:r>
            <a:r>
              <a:rPr lang="ru-RU" sz="2200" dirty="0"/>
              <a:t>государствам по спасению </a:t>
            </a:r>
            <a:r>
              <a:rPr lang="ru-RU" sz="2200" dirty="0" smtClean="0"/>
              <a:t>людей, пострадавших </a:t>
            </a:r>
            <a:r>
              <a:rPr lang="ru-RU" sz="2200" dirty="0"/>
              <a:t>в результате землетрясений </a:t>
            </a:r>
            <a:r>
              <a:rPr lang="ru-RU" sz="2200" dirty="0" smtClean="0"/>
              <a:t>или техногенных </a:t>
            </a:r>
            <a:r>
              <a:rPr lang="ru-RU" sz="2200" dirty="0"/>
              <a:t>катастроф,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МЧС РФ и МИД РФ </a:t>
            </a:r>
            <a:r>
              <a:rPr lang="ru-RU" sz="2200" dirty="0" smtClean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тесно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сотрудничают по вопросам транзита </a:t>
            </a:r>
            <a:r>
              <a:rPr lang="ru-RU" sz="2200" dirty="0" smtClean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грузов и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людей по территориям третьих стран, по </a:t>
            </a:r>
            <a:r>
              <a:rPr lang="ru-RU" sz="2200" dirty="0" smtClean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визовым </a:t>
            </a:r>
            <a:r>
              <a:rPr lang="ru-RU" sz="2200" dirty="0">
                <a:ln>
                  <a:solidFill>
                    <a:schemeClr val="accent4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вопросам и т.д.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0222" y="3738145"/>
            <a:ext cx="7213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данном </a:t>
            </a:r>
            <a:r>
              <a:rPr lang="ru-RU" sz="2200" dirty="0" smtClean="0"/>
              <a:t>случае, несмотря </a:t>
            </a:r>
            <a:r>
              <a:rPr lang="ru-RU" sz="2200" dirty="0"/>
              <a:t>на то что МЧС РФ не является </a:t>
            </a:r>
            <a:r>
              <a:rPr lang="ru-RU" sz="2200" dirty="0" smtClean="0"/>
              <a:t>государственным </a:t>
            </a:r>
            <a:r>
              <a:rPr lang="ru-RU" sz="2200" dirty="0"/>
              <a:t>органом, наделенным </a:t>
            </a:r>
            <a:r>
              <a:rPr lang="ru-RU" sz="2200" dirty="0" smtClean="0"/>
              <a:t>внешнеполитическими </a:t>
            </a:r>
            <a:r>
              <a:rPr lang="ru-RU" sz="2200" dirty="0"/>
              <a:t>полномочиями, его функциональные </a:t>
            </a:r>
            <a:r>
              <a:rPr lang="ru-RU" sz="2200" dirty="0" smtClean="0"/>
              <a:t>связи по </a:t>
            </a:r>
            <a:r>
              <a:rPr lang="ru-RU" sz="2200" dirty="0"/>
              <a:t>оказанию помощи иностранным государствам</a:t>
            </a:r>
          </a:p>
          <a:p>
            <a:r>
              <a:rPr lang="ru-RU" sz="2200" dirty="0"/>
              <a:t>при чрезвычайных ситуациях тесно связаны </a:t>
            </a:r>
            <a:r>
              <a:rPr lang="ru-RU" sz="2200" dirty="0" smtClean="0"/>
              <a:t>с осуществлением </a:t>
            </a:r>
            <a:r>
              <a:rPr lang="ru-RU" sz="2200" dirty="0"/>
              <a:t>внешней политики Российского государства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755" y="3738145"/>
            <a:ext cx="2619022" cy="262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65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591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516B0-9135-48E8-A82D-BAAE52FCE5E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31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2286</Words>
  <Application>Microsoft Office PowerPoint</Application>
  <PresentationFormat>Широкоэкранный</PresentationFormat>
  <Paragraphs>275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64</cp:revision>
  <dcterms:created xsi:type="dcterms:W3CDTF">2020-10-29T12:52:32Z</dcterms:created>
  <dcterms:modified xsi:type="dcterms:W3CDTF">2020-11-01T17:21:43Z</dcterms:modified>
</cp:coreProperties>
</file>