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handoutMasterIdLst>
    <p:handoutMasterId r:id="rId42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310" r:id="rId37"/>
    <p:sldId id="311" r:id="rId38"/>
    <p:sldId id="309" r:id="rId39"/>
    <p:sldId id="275" r:id="rId4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pPr/>
              <a:t>29.03.2016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29.03.2016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3/29/2016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3/29/2016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514599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Организация налоговых проверок</a:t>
            </a:r>
            <a:endParaRPr lang="ru-RU" sz="6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05200" y="4800600"/>
            <a:ext cx="55067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кандидат экономических наук, доцент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276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b="1" dirty="0" smtClean="0">
                <a:solidFill>
                  <a:schemeClr val="tx1"/>
                </a:solidFill>
              </a:rPr>
              <a:t>ОБЖАЛОВАНИЕ АКТОВ НАЛОГОВЫХ ОРГАНОВ И ДЕЙСТВИЙ ИЛИ БЕЗДЕЙСТВИЯ 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ИХ ДОЛЖНОСТНЫХ ЛИЦ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5105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Объекты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обжалования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 Порядок обжалования решений налоговых органов в связи с налоговыми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проверками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 Судебный способ защиты прав налогоплательщиков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pPr marL="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Объекты обжалования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715000"/>
          </a:xfrm>
        </p:spPr>
        <p:txBody>
          <a:bodyPr>
            <a:normAutofit fontScale="92500"/>
          </a:bodyPr>
          <a:lstStyle/>
          <a:p>
            <a:pPr marL="0">
              <a:buNone/>
            </a:pPr>
            <a:r>
              <a:rPr lang="ru-RU" sz="3200" dirty="0" smtClean="0"/>
              <a:t>     </a:t>
            </a:r>
            <a:r>
              <a:rPr lang="ru-RU" sz="3200" dirty="0" smtClean="0"/>
              <a:t>Наличие объективных противоречий между фискальными интересами государства, с одной стороны, и физических лиц, организаций, обязанных уплачивать налоги и сборы, – с другой, неизбежно создаёт конфликтные ситуации. Применительно к сфере налоговых правоотношений следует отметить, что процедуры разрешения налоговых споров должны быть направлены, прежде всего, на защиту слабой стороны в налоговых правоотношениях – на защиту прав налогоплательщика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Основанием для жалобы могут служить неправильные как незакономерные, так и нецелесообразные действия и упущения налоговых органов, а также их медленность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Налоговое </a:t>
            </a:r>
            <a:r>
              <a:rPr lang="ru-RU" sz="3200" dirty="0" smtClean="0"/>
              <a:t>законодательство предоставляет налогоплательщику возможность обжаловать акты налоговых органов и действия их должностных лиц в вышестоящий налоговый орган (вышестоящему должностному лицу) или в суд (п.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dirty="0" smtClean="0"/>
              <a:t> ст.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138</a:t>
            </a:r>
            <a:r>
              <a:rPr lang="ru-RU" sz="3200" dirty="0" smtClean="0"/>
              <a:t> НК РФ).</a:t>
            </a:r>
          </a:p>
          <a:p>
            <a:pPr marL="0">
              <a:buNone/>
            </a:pPr>
            <a:r>
              <a:rPr lang="ru-RU" sz="3200" dirty="0" smtClean="0"/>
              <a:t>    Налогоплательщик </a:t>
            </a:r>
            <a:r>
              <a:rPr lang="ru-RU" sz="3200" dirty="0" smtClean="0"/>
              <a:t>вправе обжаловать решение, вынесенное по результатам налоговой проверки (как камеральной, так и выездной). Порядок обжалования таких решений одинаков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Налогоплательщик имеет право обжаловать решения налогового органа: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dirty="0" smtClean="0"/>
              <a:t>о привлечении налогоплательщика к ответственности за совершение налогового правонарушения;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dirty="0" smtClean="0"/>
              <a:t>об отказе в привлечении налогоплательщика к ответственности за совершение налогового правонарушения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1" name="Rectangle 37"/>
          <p:cNvSpPr>
            <a:spLocks noChangeArrowheads="1"/>
          </p:cNvSpPr>
          <p:nvPr/>
        </p:nvSpPr>
        <p:spPr bwMode="auto">
          <a:xfrm>
            <a:off x="0" y="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152400" y="228600"/>
            <a:ext cx="8991600" cy="644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Налогоплательщик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вправе обжаловать и иные решения налогового органа (а также его действия и бездействие), принятые в ходе проведения налоговых проверок, например: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решение о проведении выездной налоговой проверки (п. 2 ст. 89 НК РФ);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решение о приостановлении проведения выездной налоговой проверки (п. 9 ст. 89);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решение о продлении или об отказе в продлении сроков представления документов (п. 3 ст. 93 НК РФ);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решение об отложении рассмотрения материалов налоговой проверки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5 п. 3 ст. 101 НК РФ);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решение о проведении дополнительных мероприятий налогового контроля (п. 6 ст. 101 НК РФ);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постановления о назначении экспертизы, производстве выемки (п. 1 ст. 94, п. 3 ст. 95 НК РФ);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требование о представлении документов (п. 1 ст. 93 НК РФ) и т.п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791200"/>
          </a:xfrm>
        </p:spPr>
        <p:txBody>
          <a:bodyPr>
            <a:no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Порядок обжалования установлен гл. 19 НК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РФ</a:t>
            </a:r>
          </a:p>
          <a:p>
            <a:pPr marL="0"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Налогоплательщик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вправе обжаловать акты налоговых органов, действия (бездействие) их должностных лиц в вышестоящий налоговый орган или в суд (п. 1 ст. 138 НК РФ). Для обжалования таких решений и действий ему не требуется в первоочередном порядке обращаться в вышестоящий налоговый орган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2578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endParaRPr lang="ru-RU" sz="3200" dirty="0" smtClean="0"/>
          </a:p>
          <a:p>
            <a:pPr marL="0">
              <a:lnSpc>
                <a:spcPct val="110000"/>
              </a:lnSpc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52400" y="685800"/>
            <a:ext cx="8839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общему правилу, предусмотренному п. 1 ст. 138, подача жалобы в вышестоящий налоговый орган (вышестоящему должностному лицу) не исключает права на одновременную или последующую подачу аналогичной жалобы в суд.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Другими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словами, налогоплательщик вправе обжаловать решения налогового органа: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сразу в суд;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одновременно в вышестоящий налоговый орган и в суд;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вышестоящий налоговый орган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943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Данное </a:t>
            </a:r>
            <a:r>
              <a:rPr lang="ru-RU" sz="3200" dirty="0" smtClean="0"/>
              <a:t>правило не распространяется на обжалование решений налогового органа: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3200" dirty="0" smtClean="0"/>
              <a:t> </a:t>
            </a:r>
            <a:r>
              <a:rPr lang="ru-RU" sz="3200" dirty="0" smtClean="0"/>
              <a:t>о привлечении налогоплательщика к ответственности за совершение налогового правонарушения;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3200" dirty="0" smtClean="0"/>
              <a:t> </a:t>
            </a:r>
            <a:r>
              <a:rPr lang="ru-RU" sz="3200" dirty="0" smtClean="0"/>
              <a:t>об отказе в привлечении налогоплательщика к ответственности за совершение налогового правонарушения.</a:t>
            </a:r>
          </a:p>
          <a:p>
            <a:pPr marL="0">
              <a:spcBef>
                <a:spcPts val="1200"/>
              </a:spcBef>
              <a:buNone/>
            </a:pPr>
            <a:r>
              <a:rPr lang="ru-RU" sz="3200" dirty="0" smtClean="0"/>
              <a:t>     Для </a:t>
            </a:r>
            <a:r>
              <a:rPr lang="ru-RU" sz="3200" dirty="0" smtClean="0"/>
              <a:t>обжалования таких решений ст.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101.2</a:t>
            </a:r>
            <a:r>
              <a:rPr lang="ru-RU" sz="3200" dirty="0" smtClean="0"/>
              <a:t> НК РФ предусмотрен специальный порядок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228600" y="838200"/>
            <a:ext cx="8610600" cy="6019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Для </a:t>
            </a:r>
            <a:r>
              <a:rPr lang="ru-RU" sz="3200" dirty="0" smtClean="0"/>
              <a:t>обжалования решений налогового органа, не связанных с привлечением к ответственности, как в арбитражный суд, так и в вышестоящий налоговый орган установлен единый срок для обращения</a:t>
            </a:r>
            <a:endParaRPr lang="ru-RU" sz="3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6019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Налогоплательщик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имеет право обжаловать любые акты налоговых органов, а также действия (бездействие) их должностных лиц, если, по его мнению, такие акты или действия нарушают его права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12 п. 1 ст. 21, ст. 137 НК РФ).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том числе можно обжаловать и все акты (действия) налогового органа, которые связаны с проведением налоговой проверки (как камеральной, так и выездной), оформлением её результатов, рассмотрением материалов, принятием окончательного решения. Подлежит обжалованию и само итоговое решение по проверке (ст. ст. 87–100, 101 НК РФ)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228600"/>
            <a:ext cx="8915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Порядок обжалования решений налоговых органов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связи с налоговыми проверками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6865" name="Рисунок 1"/>
          <p:cNvPicPr>
            <a:picLocks noChangeAspect="1" noChangeArrowheads="1"/>
          </p:cNvPicPr>
          <p:nvPr/>
        </p:nvPicPr>
        <p:blipFill>
          <a:blip r:embed="rId2"/>
          <a:srcRect l="56120" t="26212" r="13095" b="8263"/>
          <a:stretch>
            <a:fillRect/>
          </a:stretch>
        </p:blipFill>
        <p:spPr bwMode="auto">
          <a:xfrm>
            <a:off x="914400" y="0"/>
            <a:ext cx="7391400" cy="64008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81000" y="6211669"/>
            <a:ext cx="838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Рис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1</a:t>
            </a:r>
            <a:r>
              <a:rPr lang="ru-RU" b="1" dirty="0" smtClean="0"/>
              <a:t> - </a:t>
            </a:r>
            <a:r>
              <a:rPr lang="ru-RU" b="1" dirty="0" smtClean="0"/>
              <a:t>Порядок обжалования решений налогового органа </a:t>
            </a:r>
            <a:br>
              <a:rPr lang="ru-RU" b="1" dirty="0" smtClean="0"/>
            </a:br>
            <a:r>
              <a:rPr lang="ru-RU" b="1" dirty="0" smtClean="0"/>
              <a:t>по результатам налоговой проверки</a:t>
            </a:r>
            <a:endParaRPr lang="ru-RU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Общий </a:t>
            </a:r>
            <a:r>
              <a:rPr lang="ru-RU" sz="3200" dirty="0" smtClean="0"/>
              <a:t>порядок обжалования нашёл отражение в ст. ст.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137 - 142</a:t>
            </a:r>
            <a:r>
              <a:rPr lang="ru-RU" sz="3200" dirty="0" smtClean="0"/>
              <a:t> </a:t>
            </a:r>
            <a:r>
              <a:rPr lang="ru-RU" sz="3200" dirty="0" smtClean="0"/>
              <a:t>НК РФ, в соответствии с которым обжалуется абсолютное большинство актов налоговых органов, которые принимаются в ходе проверки и при рассмотрении её материалов. В общем порядке также обжалуются и незаконные действия налоговиков</a:t>
            </a:r>
            <a:endParaRPr lang="ru-RU" sz="3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6019800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Решения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привлечении (об отказе в привлечении) к ответственности обжалуются в первую очередь в вышестоящий налоговый орган. И только после прохождения данной процедуры, если вас не удовлетворил результат, решение инспекции можно оспорить в суде (п. 5 ст. 101.2 НК РФ).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Согласно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действующему законодательству решение налогового органа может быть обжаловано в суде только после того, как оно будет оспорено в вышестоящем налоговом органе (п. 5 ст. 101.2 НК РФ)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7912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dirty="0" smtClean="0"/>
              <a:t>Досудебное обжалование в вышестоящий налоговый орган может быть двух видов: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</a:t>
            </a:r>
            <a:r>
              <a:rPr lang="ru-RU" sz="3200" dirty="0" smtClean="0"/>
              <a:t>апелляционным (в отношении решения, которое не вступило в силу);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</a:t>
            </a:r>
            <a:r>
              <a:rPr lang="ru-RU" sz="3200" dirty="0" smtClean="0"/>
              <a:t>обычным (обжалование вступившего в силу решения)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381000"/>
            <a:ext cx="8763000" cy="6477000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 До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тех пор, пока решение о привлечении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(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отказе в привлечении) к ответственности не вступило в силу, налогоплательщик имеет право подать в вышестоящий налоговый орган апелляционную жалобу 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1 п. 2 ст. 101.2,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3 п. 2 ст. 139 НК РФ).</a:t>
            </a:r>
          </a:p>
          <a:p>
            <a:pPr marL="0">
              <a:spcBef>
                <a:spcPts val="60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 На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подачу апелляционной жалобы предоставляется 10 рабочих дней с момента вручения налогоплательщику решения (п. 6 ст. 6.1, п. 9 ст. 101 НК РФ).</a:t>
            </a:r>
          </a:p>
          <a:p>
            <a:pPr marL="0">
              <a:spcBef>
                <a:spcPts val="60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 Апелляционная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жалоба на решение подаётся в вышестоящий налоговый орган не напрямую, а через вынесший данное решение налоговый орган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791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Инспекция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руководитель которой (его заместитель) вынес решение по проверке, должна передать жалобу со всеми материалами в управление ФНС России по субъекту РФ в течение трех дней со дня поступления жалобы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2 п. 3 ст. 139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943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Жалоба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подаётся в письменной форме (п. 3 ст. 139 НК РФ).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Основой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составления жалобы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становятся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возражения налогоплательщика, которые были поданы на акт налоговой проверки в порядке п. 6 ст. 100 НК РФ. К жалобе налогоплательщик вправе приложить обосновывающие её документы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1 п. 2 ст. 139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686800" cy="6400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В составе документов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ФНС России рекомендует приложить (Информационное сообщение от 15.02.2011 «О документах, которые рекомендуется приложить к жалобе, подаваемой в налоговый орган»):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документы, подтверждающие обстоятельства, на которых вы основываете свои требования;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расчёт оспариваемых сумм налогов, сборов, пеней, штрафов, налогового вычета, на который вы претендуете, и иные расчёты.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Необходимо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помнить, что до вступления в силу решения налогового органа его руководителем (заместителем руководителя) могут быть приняты обеспечительные меры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867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По </a:t>
            </a:r>
            <a:r>
              <a:rPr lang="ru-RU" sz="3200" dirty="0" smtClean="0"/>
              <a:t>апелляционной жалобе вышестоящий налоговый орган может (</a:t>
            </a:r>
            <a:r>
              <a:rPr lang="ru-RU" sz="3200" dirty="0" err="1" smtClean="0"/>
              <a:t>абз</a:t>
            </a:r>
            <a:r>
              <a:rPr lang="ru-RU" sz="3200" dirty="0" smtClean="0"/>
              <a:t>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8 - 10</a:t>
            </a:r>
            <a:r>
              <a:rPr lang="ru-RU" sz="3200" dirty="0" smtClean="0"/>
              <a:t> </a:t>
            </a:r>
            <a:r>
              <a:rPr lang="ru-RU" sz="3200" dirty="0" smtClean="0"/>
              <a:t>п.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dirty="0" smtClean="0"/>
              <a:t> ст.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140</a:t>
            </a:r>
            <a:r>
              <a:rPr lang="ru-RU" sz="3200" dirty="0" smtClean="0"/>
              <a:t> НК РФ):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dirty="0" smtClean="0"/>
              <a:t>оставить решение без изменения, а жалобу – без удовлетворения;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dirty="0" smtClean="0"/>
              <a:t>принять новое решение с отменой или изменением полностью или частично первоначального решения;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dirty="0" smtClean="0"/>
              <a:t>отменить решение и прекратить производство по делу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610600" cy="6324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Если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налогоплательщик не успел подать апелляционную жалобу на итоговое решение по налоговой проверке, у него есть время на подачу обычной жалобы в вышестоящий налоговый орган (п. 3 ст. 101.2 НК РФ). Подать такую жалобу налогоплательщик может в течение года с момента вынесения итогового решения по проверке 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4 п. 2 ст. 139 НК РФ). Окончание срока приходится на соответствующие число и месяц следующего года. Если последний день срока приходится на выходной день, то жалобу можно подать до 24 часов первого следующего за ним рабочего дня (ст. 6.1 НК РФ)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912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Жалоба в вышестоящий налоговый орган также подаётся в письменной форме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ctr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п. 3 ст. 139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686800" cy="6172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Решение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по жалобе на решение о привлечении (отказе в привлечении) к ответственности вышестоящий налоговый орган обязан принять в течение одного месяца со дня её получения.</a:t>
            </a:r>
          </a:p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Указанный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срок может быть продлён решением руководителя налогового органа, который рассматривает жалобу (его заместителем), ещё на 15 дней (п. 3 ст. 140 НК РФ). Причём основанием для такого продления может быть только необходимость получить у нижестоящего налогового органа, решение которого обжалуется, документы или информацию, которые необходимы для рассмотрения жалобы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763000" cy="6477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533400"/>
            <a:ext cx="8610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жалобе на вступившее в силу решение о привлечении (отказе в привлечении) к ответственности вышестоящий налоговый орган может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2–5 п. 2 ст. 140 НК РФ):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оставить жалобу без удовлетворения;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изменить решение;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принять новое решение;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отменить решение и прекратить производство по делу.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решении в течение трёх дней с момента принятия письменно сообщается налогоплательщику (п. 3 ст. 140 НК РФ)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60960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Статьёй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101.2 НК РФ предусмотрен обязательный досудебный порядок обжалования решения, вынесенного по результатам налоговой проверки. Первоначально оно обжалуется в вышестоящий налоговый орган (п. 1 ст. 101.2). Только после этого налогоплательщик вправе обратиться в суд (п. 5 ст. 101.2). Данное правило распространяется и на случаи обжалования решения налогового органа об отказе в возмещении НДС</a:t>
            </a:r>
            <a:endParaRPr lang="ru-RU" sz="3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     Судебное </a:t>
            </a:r>
            <a:r>
              <a:rPr lang="ru-RU" sz="3200" dirty="0" smtClean="0"/>
              <a:t>обжалование организациями и индивидуальными предпринимателями производится путём подачи иска в арбитражный суд, физическими лицами – в суд общей </a:t>
            </a:r>
            <a:r>
              <a:rPr lang="ru-RU" sz="3200" dirty="0" smtClean="0"/>
              <a:t>юрисдикции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Российской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Федерации»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228600"/>
            <a:ext cx="8763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Судебный способ защиты прав налогоплательщиков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486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Обжаловать </a:t>
            </a:r>
            <a:r>
              <a:rPr lang="ru-RU" sz="3200" dirty="0" smtClean="0"/>
              <a:t>в суд решение налогового органа, принятое по результатам налоговой проверки, налогоплательщик вправе только после предварительного его обжалования в вышестоящий налоговый </a:t>
            </a:r>
            <a:r>
              <a:rPr lang="ru-RU" sz="3200" dirty="0" smtClean="0"/>
              <a:t>орган</a:t>
            </a:r>
            <a:endParaRPr lang="ru-RU" sz="3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915400" cy="6324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том случае, если налогоплательщик прошёл стадию досудебного обжалования и не доволен решением вышестоящего налогового органа по вашему делу, он вправе обжаловать решение о привлечении (отказе в привлечении) к ответственности в суд (п. 5 ст. 101.2, п. 1 ст. 138 НК РФ).</a:t>
            </a:r>
          </a:p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Для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этого нужно подать заявление о признании решения налогового органа недействительным в арбитражный суд вашего субъекта РФ (п. 2 ст. 138 НК РФ, ст. 35 АПК РФ). Указанный суд для данной категории дел является судом первой инстанции (п. 2 ст. 29, п. 1 ст. 34 АПК РФ)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791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Исковое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заявление представляется в арбитражный суд в течение трёх месяцев со дня, когда налогоплательщику стало известно о нарушении его прав (т.е. о вступлении решения в силу) (ч. 4 ст. 198 АПК РФ, п. 5 ст. 101.2 НК РФ)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715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Кроме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того, налогоплательщик может обратиться в суд с заявлением о приостановлении исполнения решения (п. 3 ст. 138 НК РФ). В этом случае приостановление исполнения решения будет производиться в порядке, установленном АПК РФ.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Заявление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рассматривается по общим правилам искового производства с учётом особенностей, которые установлены гл. 24 АПК РФ (п. 1 ст. 197 АПК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5715000"/>
          </a:xfrm>
        </p:spPr>
        <p:txBody>
          <a:bodyPr>
            <a:normAutofit fontScale="925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/>
              <a:t>     Дело </a:t>
            </a:r>
            <a:r>
              <a:rPr lang="ru-RU" sz="3200" dirty="0" smtClean="0"/>
              <a:t>рассматривает судья единолично. Срок рассмотрения – не более трёх месяцев со дня поступления соответствующего заявления в арбитражный суд, включая срок на подготовку дела к судебному разбирательству и принятие решения по делу. Отметим также, что председатель арбитражного суда может продлить этот срок до шести месяцев в связи с особой сложностью дела или значительным числом участников арбитражного процесса (п.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dirty="0" smtClean="0"/>
              <a:t> ст.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200</a:t>
            </a:r>
            <a:r>
              <a:rPr lang="ru-RU" sz="3200" dirty="0" smtClean="0"/>
              <a:t> АПК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28600" y="685800"/>
            <a:ext cx="8763000" cy="5943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Если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налогоплательщик не согласен с принятым решением арбитражного суда, у него есть право на пересмотр этого и последующего решений в вышестоящих инстанциях (разд. VI АПК РФ).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Если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налогоплательщик пропустил трёхмесячный срок на судебное обжалование, он вправе в течение трёх лет с момента взыскания налога (сбора, штрафа, пени) обратиться в арбитражный суд с заявлением о возврате излишне взысканных сумм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2 п. 3 ст. 79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86800" cy="5943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Заявление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признании решения налогового органа недействительным (действий его должностных лиц незаконными) подаётся в арбитражный суд в бумажном или электронном виде (ч. 1 ст. 125, ч. 1 ст. 199 АПК РФ)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867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заявлении, составленном в бумажном виде, налогоплательщик или его представитель проставляет свою подпись. Требования к содержанию заявления приведены в ч. 1 ст. 199 АПК РФ.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заявлению должны быть приложены документы, которые указаны в ст. 126 АПК РФ. Если обжалуется решение налогового органа, то необходимо также приложить копию оспариваемого решения (ч. 2 ст. 199 АПК РФ). Также вместе с заявлением налогоплательщик может подать ходатайство о приостановлении исполнения оспариваемого решения или действия налогового органа (ч. 3 ст. 199 АПК РФ)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/>
              <a:t>     После </a:t>
            </a:r>
            <a:r>
              <a:rPr lang="ru-RU" sz="3200" dirty="0" smtClean="0"/>
              <a:t>представления в арбитражный суд заявления необходимо направить его копию в тот налоговый орган, решение (действия) которого подлежит обжалованию. Кроме того, в инспекцию следует направить копии документов, прилагаемых к исковому заявлению, если они у нее отсутствуют. При этом указанные документы необходимо направлять заказным письмом с уведомлением о вручении (ч.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dirty="0" smtClean="0"/>
              <a:t> ст.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125</a:t>
            </a:r>
            <a:r>
              <a:rPr lang="ru-RU" sz="3200" dirty="0" smtClean="0"/>
              <a:t> АПК РФ)</a:t>
            </a:r>
            <a:endParaRPr lang="ru-RU" sz="3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5638800"/>
          </a:xfrm>
        </p:spPr>
        <p:txBody>
          <a:bodyPr>
            <a:normAutofit/>
          </a:bodyPr>
          <a:lstStyle/>
          <a:p>
            <a:pPr marL="0" indent="-28800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dirty="0" smtClean="0"/>
              <a:t>Назовите объекты обжалования налоговых органов и их должностных </a:t>
            </a:r>
            <a:r>
              <a:rPr lang="ru-RU" sz="3200" dirty="0" smtClean="0"/>
              <a:t>лиц</a:t>
            </a:r>
            <a:endParaRPr lang="ru-RU" sz="3200" dirty="0" smtClean="0"/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200" dirty="0" smtClean="0"/>
              <a:t>Какие решения по апелляционной жалобе может принять вышестоящей налоговый орган</a:t>
            </a:r>
            <a:r>
              <a:rPr lang="ru-RU" sz="3200" dirty="0" smtClean="0"/>
              <a:t>?</a:t>
            </a:r>
            <a:endParaRPr lang="ru-RU" sz="3200" dirty="0" smtClean="0"/>
          </a:p>
          <a:p>
            <a:pPr marL="0" indent="-288000">
              <a:spcBef>
                <a:spcPts val="0"/>
              </a:spcBef>
              <a:spcAft>
                <a:spcPts val="1200"/>
              </a:spcAft>
              <a:buClrTx/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3010</TotalTime>
  <Words>2078</Words>
  <PresentationFormat>Экран (4:3)</PresentationFormat>
  <Paragraphs>93</Paragraphs>
  <Slides>39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Поток</vt:lpstr>
      <vt:lpstr>Организация налоговых проверок</vt:lpstr>
      <vt:lpstr>Тема: ОБЖАЛОВАНИЕ АКТОВ НАЛОГОВЫХ ОРГАНОВ И ДЕЙСТВИЙ ИЛИ БЕЗДЕЙСТВИЯ  ИХ ДОЛЖНОСТНЫХ ЛИЦ</vt:lpstr>
      <vt:lpstr>ВОПРОСЫ:</vt:lpstr>
      <vt:lpstr>1. Объекты обжалования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nout</cp:lastModifiedBy>
  <cp:revision>223</cp:revision>
  <dcterms:created xsi:type="dcterms:W3CDTF">2014-09-02T04:46:32Z</dcterms:created>
  <dcterms:modified xsi:type="dcterms:W3CDTF">2016-03-29T10:45:45Z</dcterms:modified>
</cp:coreProperties>
</file>