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1" r:id="rId15"/>
    <p:sldId id="269" r:id="rId16"/>
    <p:sldId id="272" r:id="rId17"/>
    <p:sldId id="273" r:id="rId18"/>
    <p:sldId id="270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84" y="11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924DC-52C9-4D21-93E4-811C980C11CD}" type="datetimeFigureOut">
              <a:rPr lang="ru-RU" smtClean="0"/>
              <a:t>28.03.2017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B992D-EEC3-4470-BDC6-5A228188E5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0738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924DC-52C9-4D21-93E4-811C980C11CD}" type="datetimeFigureOut">
              <a:rPr lang="ru-RU" smtClean="0"/>
              <a:t>28.03.2017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B992D-EEC3-4470-BDC6-5A228188E5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5393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924DC-52C9-4D21-93E4-811C980C11CD}" type="datetimeFigureOut">
              <a:rPr lang="ru-RU" smtClean="0"/>
              <a:t>28.03.2017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B992D-EEC3-4470-BDC6-5A228188E5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7619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924DC-52C9-4D21-93E4-811C980C11CD}" type="datetimeFigureOut">
              <a:rPr lang="ru-RU" smtClean="0"/>
              <a:t>28.03.2017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B992D-EEC3-4470-BDC6-5A228188E5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93815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924DC-52C9-4D21-93E4-811C980C11CD}" type="datetimeFigureOut">
              <a:rPr lang="ru-RU" smtClean="0"/>
              <a:t>28.03.2017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B992D-EEC3-4470-BDC6-5A228188E5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1415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924DC-52C9-4D21-93E4-811C980C11CD}" type="datetimeFigureOut">
              <a:rPr lang="ru-RU" smtClean="0"/>
              <a:t>28.03.2017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B992D-EEC3-4470-BDC6-5A228188E5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82518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924DC-52C9-4D21-93E4-811C980C11CD}" type="datetimeFigureOut">
              <a:rPr lang="ru-RU" smtClean="0"/>
              <a:t>28.03.2017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B992D-EEC3-4470-BDC6-5A228188E5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4548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924DC-52C9-4D21-93E4-811C980C11CD}" type="datetimeFigureOut">
              <a:rPr lang="ru-RU" smtClean="0"/>
              <a:t>28.03.2017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B992D-EEC3-4470-BDC6-5A228188E5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61751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924DC-52C9-4D21-93E4-811C980C11CD}" type="datetimeFigureOut">
              <a:rPr lang="ru-RU" smtClean="0"/>
              <a:t>28.03.2017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B992D-EEC3-4470-BDC6-5A228188E5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40689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924DC-52C9-4D21-93E4-811C980C11CD}" type="datetimeFigureOut">
              <a:rPr lang="ru-RU" smtClean="0"/>
              <a:t>28.03.2017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B992D-EEC3-4470-BDC6-5A228188E5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38451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924DC-52C9-4D21-93E4-811C980C11CD}" type="datetimeFigureOut">
              <a:rPr lang="ru-RU" smtClean="0"/>
              <a:t>28.03.2017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B992D-EEC3-4470-BDC6-5A228188E5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5180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5924DC-52C9-4D21-93E4-811C980C11CD}" type="datetimeFigureOut">
              <a:rPr lang="ru-RU" smtClean="0"/>
              <a:t>28.03.2017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0B992D-EEC3-4470-BDC6-5A228188E5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4597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751466"/>
          </a:xfrm>
          <a:solidFill>
            <a:schemeClr val="accent6"/>
          </a:solidFill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Локальные нормативные акты организации (ЛНА)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4188822"/>
            <a:ext cx="9144000" cy="1068977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r>
              <a:rPr lang="ru-RU" dirty="0" smtClean="0"/>
              <a:t>Презентацию подготовила</a:t>
            </a:r>
          </a:p>
          <a:p>
            <a:r>
              <a:rPr lang="ru-RU" dirty="0" smtClean="0"/>
              <a:t>Ст. преподаватель кафедры управления</a:t>
            </a:r>
          </a:p>
          <a:p>
            <a:r>
              <a:rPr lang="ru-RU" dirty="0" smtClean="0"/>
              <a:t>Николаева В.И.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8213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09010" y="0"/>
            <a:ext cx="11999494" cy="669971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6958" y="0"/>
            <a:ext cx="10515600" cy="966370"/>
          </a:xfr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dirty="0" smtClean="0"/>
              <a:t>Основные вопросы по ЛНА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73642" y="1235242"/>
            <a:ext cx="8197515" cy="5245769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ru-RU" dirty="0" smtClean="0"/>
              <a:t>Какие документы считаются локальными нормативными актами?</a:t>
            </a:r>
          </a:p>
          <a:p>
            <a:r>
              <a:rPr lang="ru-RU" dirty="0" smtClean="0"/>
              <a:t> Какие виды локальных актов выделяются? </a:t>
            </a:r>
          </a:p>
          <a:p>
            <a:r>
              <a:rPr lang="ru-RU" dirty="0" smtClean="0"/>
              <a:t>Что относится к обязательным локальным актам? </a:t>
            </a:r>
          </a:p>
          <a:p>
            <a:r>
              <a:rPr lang="ru-RU" dirty="0" smtClean="0"/>
              <a:t>На какой срок они могут утверждаться? </a:t>
            </a:r>
          </a:p>
          <a:p>
            <a:r>
              <a:rPr lang="ru-RU" dirty="0" smtClean="0"/>
              <a:t>В каких случаях локальный акт необходимо согласовывать с представительным органом работников? </a:t>
            </a:r>
          </a:p>
          <a:p>
            <a:r>
              <a:rPr lang="ru-RU" dirty="0" smtClean="0"/>
              <a:t>Что считается таким органом? </a:t>
            </a:r>
          </a:p>
          <a:p>
            <a:r>
              <a:rPr lang="ru-RU" dirty="0" smtClean="0"/>
              <a:t>В каком порядке осуществляется согласование? </a:t>
            </a:r>
          </a:p>
          <a:p>
            <a:r>
              <a:rPr lang="ru-RU" dirty="0" smtClean="0"/>
              <a:t>Каковы требования к оформлению локальных актов и их хранению? </a:t>
            </a:r>
          </a:p>
          <a:p>
            <a:r>
              <a:rPr lang="ru-RU" dirty="0" smtClean="0"/>
              <a:t>В каком порядке в них вносятся изменения?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7342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dirty="0" smtClean="0"/>
              <a:t>Определение ЛНА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4400" dirty="0" smtClean="0"/>
              <a:t>внутренний документ организации, принимаемый работодателем в соответствии с трудовым законодательством и иными актами, содержащими нормы трудового права, коллективными договорами, соглашениями</a:t>
            </a:r>
            <a:endParaRPr lang="ru-RU" sz="4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4693" y="365125"/>
            <a:ext cx="2047875" cy="204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43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dirty="0" smtClean="0"/>
              <a:t>Утверждение ЛНА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800" dirty="0" smtClean="0"/>
              <a:t>Разрабатывает и утверждает локальные акты работодатель. </a:t>
            </a:r>
          </a:p>
          <a:p>
            <a:r>
              <a:rPr lang="ru-RU" sz="4800" dirty="0" smtClean="0"/>
              <a:t>Однако в некоторых случаях участие в этом принимают и работники – через их представительный орган или профсоюз.</a:t>
            </a:r>
            <a:endParaRPr lang="ru-RU" sz="4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3475" y="3968"/>
            <a:ext cx="3438525" cy="20478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2968" y="4831379"/>
            <a:ext cx="2679032" cy="1741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963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6947" y="0"/>
            <a:ext cx="7065545" cy="6457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945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dirty="0" smtClean="0"/>
              <a:t>В соответствии с ТК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8626642" cy="4351338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ru-RU" sz="4400" dirty="0" smtClean="0"/>
              <a:t>положения ЛНА не должны ухудшать положение работников по сравнению с установленным трудовым законодательством и иными актами, содержащими нормы трудового права, коллективным договором, соглашениями</a:t>
            </a:r>
            <a:endParaRPr lang="ru-RU" sz="4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4920" y="1825625"/>
            <a:ext cx="2190750" cy="219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376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42833"/>
          </a:xfr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За несоблюдение положений ЛНА </a:t>
            </a:r>
            <a:r>
              <a:rPr lang="ru-RU" dirty="0"/>
              <a:t>работниками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5819274" cy="4351338"/>
          </a:xfrm>
        </p:spPr>
        <p:txBody>
          <a:bodyPr/>
          <a:lstStyle/>
          <a:p>
            <a:r>
              <a:rPr lang="ru-RU" dirty="0" smtClean="0"/>
              <a:t>они </a:t>
            </a:r>
            <a:r>
              <a:rPr lang="ru-RU" dirty="0" smtClean="0"/>
              <a:t>могут быть привлечены к дисциплинарной ответственности. </a:t>
            </a:r>
          </a:p>
          <a:p>
            <a:r>
              <a:rPr lang="ru-RU" dirty="0" smtClean="0"/>
              <a:t>Нарушение же работодателем положений ЛНА чревато для него привлечением к административной ответственности и судебными разбирательствами.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9475" y="1825625"/>
            <a:ext cx="4449178" cy="2966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271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Обязательные ЛНА. наличия которых требует трудовое законодательство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9" name="Объект 8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правила внутреннего трудового распорядка (ч. 4 ст. 189 ТК РФ);</a:t>
            </a:r>
          </a:p>
          <a:p>
            <a:r>
              <a:rPr lang="ru-RU" dirty="0" smtClean="0"/>
              <a:t>документ, устанавливающий систему оплаты труда (положение об оплате труда) (ч. 4 ст. 135 ТК РФ);</a:t>
            </a:r>
          </a:p>
          <a:p>
            <a:r>
              <a:rPr lang="ru-RU" dirty="0" smtClean="0"/>
              <a:t>документ, определяющий порядок аттестации (ч. 2 ст. 81 ТК РФ);</a:t>
            </a:r>
          </a:p>
          <a:p>
            <a:r>
              <a:rPr lang="ru-RU" dirty="0" smtClean="0"/>
              <a:t>документ, регламентирующий порядок хранения и использования персональных данных работников, например положение о персональных данных работников (п. 8 ст. 86 ТК РФ);</a:t>
            </a:r>
          </a:p>
          <a:p>
            <a:r>
              <a:rPr lang="ru-RU" dirty="0" smtClean="0"/>
              <a:t>акт, содержащий перечень должностей работников с ненормированным рабочим днем (например, положение о ненормированном рабочем дне), если работникам организации трудовым договором установлен такой режим (ст. 57, 101 ТК РФ);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2062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Обязательные ЛНА. наличия которых требует трудовое законодательство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9" name="Объект 8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акт, предусматривающий разделение рабочего дня на части (ст. 105 ТК РФ);</a:t>
            </a:r>
          </a:p>
          <a:p>
            <a:r>
              <a:rPr lang="ru-RU" dirty="0"/>
              <a:t>акт, устанавливающий порядок и условия прохождения работниками подготовки или получения дополнительного профессионального образования, если работодатель принимает решение о необходимости направления работников на учебу, переобучение или повышение квалификации (ч. 2 ст. 196 ТК РФ</a:t>
            </a:r>
            <a:r>
              <a:rPr lang="ru-RU" dirty="0" smtClean="0"/>
              <a:t>);</a:t>
            </a:r>
          </a:p>
          <a:p>
            <a:r>
              <a:rPr lang="ru-RU" dirty="0"/>
              <a:t>правила и инструкции по охране труда (ч. 2 ст. 212 ТК РФ);</a:t>
            </a:r>
          </a:p>
          <a:p>
            <a:r>
              <a:rPr lang="ru-RU" dirty="0"/>
              <a:t>уставы и положения о дисциплине, введенные федеральными законами (ч. 5 ст. 189 ТК РФ</a:t>
            </a:r>
            <a:r>
              <a:rPr lang="ru-RU" dirty="0" smtClean="0"/>
              <a:t>)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6593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18243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dirty="0" smtClean="0"/>
              <a:t>Срок и сфера действия ЛНА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1" y="1825625"/>
            <a:ext cx="6037050" cy="4351338"/>
          </a:xfrm>
        </p:spPr>
        <p:txBody>
          <a:bodyPr>
            <a:normAutofit/>
          </a:bodyPr>
          <a:lstStyle/>
          <a:p>
            <a:r>
              <a:rPr lang="ru-RU" sz="4000" dirty="0" smtClean="0"/>
              <a:t>Сроки действия ЛНА Трудовым кодексом не установлены, поэтому они могут быть бессрочными или принятыми на определенный период.</a:t>
            </a:r>
            <a:endParaRPr lang="ru-RU" sz="4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6913" y="1652337"/>
            <a:ext cx="5046039" cy="3641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307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8250" y="80210"/>
            <a:ext cx="7143750" cy="46482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7562" y="5571624"/>
            <a:ext cx="6525126" cy="902201"/>
          </a:xfr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Вступление в действие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927267"/>
            <a:ext cx="6797842" cy="4351338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В силу ст. 12 ТК РФ ЛНА вступает в силу со дня его принятия работодателем либо со дня, указанного в этом акте, и применяется к отношениям, возникшим после введения его в действие. В отношениях, возникших до введения в действие ЛНА, он применяется к правам и обязанностям, возникшим после введения его в действие.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3921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7568" y="288425"/>
            <a:ext cx="10515600" cy="1325563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dirty="0" smtClean="0"/>
              <a:t>ЛНА либо отдельные его положения прекращают свое действие в связи: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4"/>
            <a:ext cx="8241632" cy="4591217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с истечением срока действия (если срок был установлен);</a:t>
            </a:r>
          </a:p>
          <a:p>
            <a:r>
              <a:rPr lang="ru-RU" dirty="0" smtClean="0"/>
              <a:t>с отменой (признанием утратившими силу) данного ЛНА либо отдельных его положений другим ЛНА;</a:t>
            </a:r>
          </a:p>
          <a:p>
            <a:r>
              <a:rPr lang="ru-RU" dirty="0" smtClean="0"/>
              <a:t>с вступлением в силу закона или иного акта, содержащего нормы трудового права, коллективного договора, соглашения (в случае, когда указанные акты устанавливают более высокий уровень гарантий работникам по сравнению с установленным локальным нормативным актом).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3819" y="2572544"/>
            <a:ext cx="28575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816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1951368" cy="6737685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2213809" y="2534653"/>
            <a:ext cx="8341895" cy="2406315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3200" dirty="0" smtClean="0"/>
              <a:t>В статье 13 ТК РФ сказано, что принимаемые работодателем ЛНА действуют в отношении сотрудников данного работодателя независимо от места выполнения ими работы.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24385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1951368" cy="6737685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2213809" y="1427747"/>
            <a:ext cx="8341895" cy="3513221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/>
            <a:r>
              <a:rPr lang="ru-RU" sz="3200" dirty="0" smtClean="0"/>
              <a:t>Действие ЛНА может распространяться на определенные категории сотрудников. </a:t>
            </a:r>
          </a:p>
          <a:p>
            <a:pPr algn="ctr"/>
            <a:r>
              <a:rPr lang="ru-RU" sz="3200" dirty="0" smtClean="0"/>
              <a:t>Например, ЛНА о выездном характере работы распространяется только на сотрудников, которым такой характер работы установлен, </a:t>
            </a:r>
          </a:p>
          <a:p>
            <a:pPr algn="ctr"/>
            <a:r>
              <a:rPr lang="ru-RU" sz="3200" dirty="0" smtClean="0"/>
              <a:t>а положение о дополнительных отпусках – только на тех, кому отпуска предоставляются.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37152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68669"/>
            <a:ext cx="8090093" cy="538933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Когда нужно учитывать мнение представительного органа работников?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93432" y="1825625"/>
            <a:ext cx="8277726" cy="4735596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dirty="0" smtClean="0"/>
              <a:t>порядок проведения аттестации работников (ст. 81 ТК РФ);</a:t>
            </a:r>
          </a:p>
          <a:p>
            <a:r>
              <a:rPr lang="ru-RU" dirty="0" smtClean="0"/>
              <a:t>перечень должностей работников с ненормированным рабочим днем (ст. 101 ТК РФ);</a:t>
            </a:r>
          </a:p>
          <a:p>
            <a:r>
              <a:rPr lang="ru-RU" dirty="0" smtClean="0"/>
              <a:t>разделение рабочего дня на части (ст. 105 ТК РФ);</a:t>
            </a:r>
          </a:p>
          <a:p>
            <a:r>
              <a:rPr lang="ru-RU" dirty="0" smtClean="0"/>
              <a:t>систему оплаты труда (ст. 135 ТК РФ);</a:t>
            </a:r>
          </a:p>
          <a:p>
            <a:r>
              <a:rPr lang="ru-RU" dirty="0" smtClean="0"/>
              <a:t>конкретные размеры повышения оплаты труда (ст. 147 ТК РФ);</a:t>
            </a:r>
          </a:p>
          <a:p>
            <a:r>
              <a:rPr lang="ru-RU" dirty="0" smtClean="0"/>
              <a:t>конкретные размеры повышения платы за работу в ночное время (ст. 154 ТК РФ);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2904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21945"/>
            <a:ext cx="8086725" cy="539115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1" y="252830"/>
            <a:ext cx="11550315" cy="1325563"/>
          </a:xfr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dirty="0" smtClean="0"/>
              <a:t>Когда нужно учитывать мнение представительного органа работников?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09475" y="1825625"/>
            <a:ext cx="8582525" cy="4687470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ru-RU" dirty="0" smtClean="0"/>
              <a:t>введение, замену и пересмотр норм труда (ст. 162 ТК РФ);</a:t>
            </a:r>
          </a:p>
          <a:p>
            <a:r>
              <a:rPr lang="ru-RU" dirty="0" smtClean="0"/>
              <a:t>правила внутреннего трудового распорядка (ст. 190 ТК РФ);</a:t>
            </a:r>
          </a:p>
          <a:p>
            <a:r>
              <a:rPr lang="ru-RU" dirty="0" smtClean="0"/>
              <a:t>формы подготовки и дополнительного профессионального образования работников, перечень необходимых профессий и специальностей (ст. 196 ТК РФ);</a:t>
            </a:r>
          </a:p>
          <a:p>
            <a:r>
              <a:rPr lang="ru-RU" dirty="0" smtClean="0"/>
              <a:t>порядок применения вахтового метода (ст. 297 ТК РФ), в том числе возможность увеличения продолжительности вахты с одного до трех месяцев (ст. 299 ТК РФ).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1904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378" y="1798721"/>
            <a:ext cx="9144000" cy="505927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67662" y="365124"/>
            <a:ext cx="5386137" cy="6003591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Сразу возникает еще один вопрос: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если в организации нет ПРОФСОЮЗА, должен ли работодатель предложить работникам его создать для согласования ЛНА?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1885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4804" y="365125"/>
            <a:ext cx="8439150" cy="5953125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3189" y="365125"/>
            <a:ext cx="3958389" cy="4351338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 если работниками организации не образован профсоюзный или иной представительный орган, все ЛНА работодатель принимает самостоятельно.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1831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93"/>
            <a:ext cx="12192000" cy="733044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84558" y="4207086"/>
            <a:ext cx="3509211" cy="838033"/>
          </a:xfr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К сведению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5106236"/>
            <a:ext cx="10515600" cy="1751764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Некоторыми нормативными правовыми актами рекомендовано при формировании локальных актов организации создавать рабочие группы из числа работников.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7490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1737" y="246619"/>
            <a:ext cx="9733547" cy="582796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16378" y="365126"/>
            <a:ext cx="6637421" cy="1014496"/>
          </a:xfr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Порядок согласования ЛНА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5796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73864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Порядок согласования ЛНА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порядок разработки и утверждения ЛНА работодатель определяет сам, закрепив его в соответствующем документе, которым также может быть ЛНА или другой документ (например, приказ).</a:t>
            </a:r>
          </a:p>
          <a:p>
            <a:r>
              <a:rPr lang="ru-RU" dirty="0"/>
              <a:t>работодатель перед утверждением ЛНА должен направить его проект и обоснование по нему в представительный орган работников</a:t>
            </a:r>
            <a:r>
              <a:rPr lang="ru-RU" dirty="0" smtClean="0"/>
              <a:t>.</a:t>
            </a:r>
          </a:p>
        </p:txBody>
      </p:sp>
      <p:sp>
        <p:nvSpPr>
          <p:cNvPr id="7" name="Объект 6"/>
          <p:cNvSpPr>
            <a:spLocks noGrp="1"/>
          </p:cNvSpPr>
          <p:nvPr>
            <p:ph sz="half" idx="2"/>
          </p:nvPr>
        </p:nvSpPr>
        <p:spPr>
          <a:xfrm>
            <a:off x="7620000" y="1825625"/>
            <a:ext cx="3733800" cy="4351338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Получив эти документы, представительный орган не позднее пяти рабочих дней со дня их получения должен направить работодателю ответ с мотивированным мнением по проекту в письменной форме</a:t>
            </a:r>
          </a:p>
          <a:p>
            <a:endParaRPr lang="ru-RU" dirty="0"/>
          </a:p>
        </p:txBody>
      </p:sp>
      <p:sp>
        <p:nvSpPr>
          <p:cNvPr id="8" name="Стрелка вправо 7"/>
          <p:cNvSpPr/>
          <p:nvPr/>
        </p:nvSpPr>
        <p:spPr>
          <a:xfrm rot="19026218">
            <a:off x="4849638" y="3199090"/>
            <a:ext cx="3352477" cy="19571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Соединительная линия уступом 9"/>
          <p:cNvCxnSpPr/>
          <p:nvPr/>
        </p:nvCxnSpPr>
        <p:spPr>
          <a:xfrm rot="5400000">
            <a:off x="60158" y="3720557"/>
            <a:ext cx="994610" cy="561474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5617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41780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Если Профсоюз не согласен принять ЛНА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он может согласиться с мнением и принять акт, скорректировав его;</a:t>
            </a:r>
          </a:p>
          <a:p>
            <a:r>
              <a:rPr lang="ru-RU" dirty="0" smtClean="0"/>
              <a:t>если его данное мнение не устраивает, в течение трех дней после получения мнения работодатель может провести с представительным органом дополнительные консультации в целях формирования взаимоприемлемого решения.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При </a:t>
            </a:r>
            <a:r>
              <a:rPr lang="ru-RU" dirty="0" err="1" smtClean="0"/>
              <a:t>недостижении</a:t>
            </a:r>
            <a:r>
              <a:rPr lang="ru-RU" dirty="0" smtClean="0"/>
              <a:t> согласия возникшие разногласия оформляются протоколом, после чего работодатель имеет право принять локальный нормативный акт. 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2147" y="4618873"/>
            <a:ext cx="3133725" cy="204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751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21991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dirty="0" smtClean="0"/>
              <a:t>Требования к оформлению ЛНА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ГОСТ Р 6.30-2003 «Унифицированные системы документации. Унифицированная система организационно-распорядительной документации. Требования к оформлению документов»[2] (далее – ГОСТ).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3129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6526" y="365123"/>
            <a:ext cx="6849979" cy="1325563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dirty="0" smtClean="0"/>
              <a:t>Согласно ГОСТу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3137" y="1825625"/>
            <a:ext cx="11229473" cy="4351338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наименование организации. Указывается в строгом соответствии с учредительными документами, включая полное и сокращенное наименование, в том числе на иностранном языке;</a:t>
            </a:r>
          </a:p>
          <a:p>
            <a:r>
              <a:rPr lang="ru-RU" dirty="0" smtClean="0"/>
              <a:t>наименование вида документа. Указывается после наименования организации прописными буквами (ПОЛОЖЕНИЕ, ИНСТРУКЦИЯ и т. д.);</a:t>
            </a:r>
          </a:p>
          <a:p>
            <a:r>
              <a:rPr lang="ru-RU" dirty="0" smtClean="0"/>
              <a:t>дату регистрации (дата утверждения) и регистрационный номер документа;</a:t>
            </a:r>
          </a:p>
          <a:p>
            <a:r>
              <a:rPr lang="ru-RU" dirty="0" smtClean="0"/>
              <a:t>место составления документа;</a:t>
            </a:r>
          </a:p>
          <a:p>
            <a:r>
              <a:rPr lang="ru-RU" dirty="0" smtClean="0"/>
              <a:t>визу согласования, если ЛНА проходил согласование с представительным органом работников или другими органами;</a:t>
            </a:r>
          </a:p>
          <a:p>
            <a:r>
              <a:rPr lang="ru-RU" dirty="0" smtClean="0"/>
              <a:t>отметку о наличии приложений. Она делается в конце документа (например, «Приложение: лист ознакомления работников с Положением на 10 л. в 1 экз.») и на самом приложении в правом верхнем углу (например, «Приложение № 1 к Положению о персональных данных работников ГБУ «Центр социальной помощи» от 13.01.2015»).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3050" y="3967"/>
            <a:ext cx="3028950" cy="1552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97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50328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dirty="0" smtClean="0"/>
              <a:t>структура локального акта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0226" y="2897096"/>
            <a:ext cx="11392385" cy="3733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455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423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54798"/>
          </a:xfrm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Структура локального акта, как правило, состоит из трех разделов: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620253"/>
            <a:ext cx="10515600" cy="455671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838200" y="1941095"/>
            <a:ext cx="4800600" cy="23421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Общие положения</a:t>
            </a:r>
            <a:endParaRPr lang="ru-RU" sz="3200" dirty="0"/>
          </a:p>
        </p:txBody>
      </p:sp>
      <p:sp>
        <p:nvSpPr>
          <p:cNvPr id="6" name="Овал 5"/>
          <p:cNvSpPr/>
          <p:nvPr/>
        </p:nvSpPr>
        <p:spPr>
          <a:xfrm>
            <a:off x="2277979" y="4788944"/>
            <a:ext cx="7972925" cy="15229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Заключительные</a:t>
            </a:r>
            <a:r>
              <a:rPr lang="ru-RU" dirty="0" smtClean="0"/>
              <a:t> </a:t>
            </a:r>
            <a:r>
              <a:rPr lang="ru-RU" sz="3600" dirty="0" smtClean="0"/>
              <a:t>положения</a:t>
            </a:r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6320588" y="1941095"/>
            <a:ext cx="5033211" cy="23421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Основная часть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640230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22" y="0"/>
            <a:ext cx="12277057" cy="920779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90863" y="402363"/>
            <a:ext cx="9127958" cy="6563436"/>
          </a:xfrm>
          <a:prstGeom prst="rect">
            <a:avLst/>
          </a:prstGeom>
        </p:spPr>
      </p:pic>
      <p:sp>
        <p:nvSpPr>
          <p:cNvPr id="4" name="AutoShape 2" descr="http://ok-t.ru/studopediaru/baza7/3626801014234.files/image00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://ok-t.ru/studopediaru/baza7/3626801014234.files/image004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://ok-t.ru/studopediaru/baza7/3626801014234.files/image002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5243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3249" y="1026695"/>
            <a:ext cx="9735088" cy="5502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4131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8822" y="4555959"/>
            <a:ext cx="8342396" cy="1395663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513347"/>
            <a:ext cx="10515600" cy="5663616"/>
          </a:xfrm>
        </p:spPr>
        <p:txBody>
          <a:bodyPr/>
          <a:lstStyle/>
          <a:p>
            <a:r>
              <a:rPr lang="ru-RU" dirty="0" smtClean="0"/>
              <a:t>Страницы документа нумеруются со второй страницы. Номера страниц проставляются посередине верхнего поля листа.</a:t>
            </a:r>
          </a:p>
          <a:p>
            <a:r>
              <a:rPr lang="ru-RU" dirty="0" smtClean="0"/>
              <a:t>Заключительный момент оформления – утверждение ЛНА руководителем организации. Гриф утверждения ставится в правом верхнем углу. Акт может утверждаться приказом работодателя или личной подписью руководителя организации. Приведем образец визы согласования и утверждения.</a:t>
            </a:r>
          </a:p>
          <a:p>
            <a:r>
              <a:rPr lang="ru-RU" dirty="0" smtClean="0"/>
              <a:t>Гриф утверждения с личной подписью руководителя должен быть заверен печатью организации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70211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05949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dirty="0" smtClean="0"/>
              <a:t>Порядок ознакомления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7305" y="1395663"/>
            <a:ext cx="11117179" cy="5133474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Итак, утвержденный ЛНА следует зарегистрировать в соответствующем журнале с присвоением порядкового номера и указанием даты введения в действие. Напомним, что ЛНА вступает в силу со дня его принятия работодателем либо со дня, указанного в этом акте.</a:t>
            </a:r>
          </a:p>
          <a:p>
            <a:endParaRPr lang="ru-RU" dirty="0" smtClean="0"/>
          </a:p>
          <a:p>
            <a:r>
              <a:rPr lang="ru-RU" dirty="0" smtClean="0"/>
              <a:t>В соответствии с ч. 2 ст. 22 ТК РФ работодатель обязан ознакомить работников под роспись с принимаемыми локальными нормативными актами, непосредственно связанными с их трудовой деятельностью. Принимаемых на работу ознакомить с ЛНА нужно до подписания трудового договора. При этом необходимо учитывать, что с содержанием утвержденного ЛНА должны быть ознакомлены те работники, на которых он распространяется.</a:t>
            </a:r>
          </a:p>
          <a:p>
            <a:endParaRPr lang="ru-RU" dirty="0" smtClean="0"/>
          </a:p>
          <a:p>
            <a:r>
              <a:rPr lang="ru-RU" dirty="0" smtClean="0"/>
              <a:t>Ознакомление может осуществляться путем оформления листов ознакомления в виде приложения к ЛНА, журнала ознакомления или любым другим способом. Приведем примерный образец журнала ознакомления.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05487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24495"/>
            <a:ext cx="10515600" cy="6209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1107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668" y="506579"/>
            <a:ext cx="5715000" cy="526732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7102642" cy="1030538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Хранение локальных актов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9047" y="1592928"/>
            <a:ext cx="7632032" cy="4351338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r>
              <a:rPr lang="ru-RU" dirty="0" smtClean="0"/>
              <a:t>Оригиналы ЛНА хранятся в одном месте. Как правило, это отдел кадров или канцелярия. Для структурных подразделений организации целесообразно сделать копии.</a:t>
            </a:r>
          </a:p>
          <a:p>
            <a:endParaRPr lang="ru-RU" dirty="0" smtClean="0"/>
          </a:p>
          <a:p>
            <a:r>
              <a:rPr lang="ru-RU" dirty="0" smtClean="0"/>
              <a:t>Что касается сроков хранения, в соответствии с Перечнем типовых управленческих архивных документов, образующихся в процессе деятельности государственных органов, органов местного самоуправления и организаций, с указанием сроков хранения, утвержденным Приказом Минкультуры РФ от 25.08.2010 № 558, ЛНА хранятся в организации постоянно.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96765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145505" cy="1271170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Изменения в локальных актах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5145505" cy="4351338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Если изменений много, удобнее утвердить новый ЛНА, а старый отменить. Для этого необходимо издать приказ, образец которого приведем ниже.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1060" y="161423"/>
            <a:ext cx="4686300" cy="643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87622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</TotalTime>
  <Words>1465</Words>
  <Application>Microsoft Office PowerPoint</Application>
  <PresentationFormat>Широкоэкранный</PresentationFormat>
  <Paragraphs>101</Paragraphs>
  <Slides>34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8" baseType="lpstr">
      <vt:lpstr>Arial</vt:lpstr>
      <vt:lpstr>Calibri</vt:lpstr>
      <vt:lpstr>Calibri Light</vt:lpstr>
      <vt:lpstr>Тема Office</vt:lpstr>
      <vt:lpstr>Локальные нормативные акты организации (ЛНА)</vt:lpstr>
      <vt:lpstr>Основные вопросы по ЛНА</vt:lpstr>
      <vt:lpstr>Определение ЛНА</vt:lpstr>
      <vt:lpstr>Утверждение ЛНА</vt:lpstr>
      <vt:lpstr>Презентация PowerPoint</vt:lpstr>
      <vt:lpstr>В соответствии с ТК</vt:lpstr>
      <vt:lpstr>За несоблюдение положений ЛНА работниками</vt:lpstr>
      <vt:lpstr> Обязательные ЛНА. наличия которых требует трудовое законодательство </vt:lpstr>
      <vt:lpstr> Обязательные ЛНА. наличия которых требует трудовое законодательство </vt:lpstr>
      <vt:lpstr>Срок и сфера действия ЛНА</vt:lpstr>
      <vt:lpstr>Вступление в действие</vt:lpstr>
      <vt:lpstr>ЛНА либо отдельные его положения прекращают свое действие в связи:</vt:lpstr>
      <vt:lpstr>Презентация PowerPoint</vt:lpstr>
      <vt:lpstr>Презентация PowerPoint</vt:lpstr>
      <vt:lpstr>Когда нужно учитывать мнение представительного органа работников?</vt:lpstr>
      <vt:lpstr>Когда нужно учитывать мнение представительного органа работников?</vt:lpstr>
      <vt:lpstr>Сразу возникает еще один вопрос:  если в организации нет ПРОФСОЮЗА, должен ли работодатель предложить работникам его создать для согласования ЛНА?</vt:lpstr>
      <vt:lpstr>Презентация PowerPoint</vt:lpstr>
      <vt:lpstr>К сведению</vt:lpstr>
      <vt:lpstr>Порядок согласования ЛНА</vt:lpstr>
      <vt:lpstr>Порядок согласования ЛНА</vt:lpstr>
      <vt:lpstr>Если Профсоюз не согласен принять ЛНА</vt:lpstr>
      <vt:lpstr>Требования к оформлению ЛНА</vt:lpstr>
      <vt:lpstr>Согласно ГОСТу</vt:lpstr>
      <vt:lpstr>структура локального акта</vt:lpstr>
      <vt:lpstr>Презентация PowerPoint</vt:lpstr>
      <vt:lpstr>Структура локального акта, как правило, состоит из трех разделов: </vt:lpstr>
      <vt:lpstr>Презентация PowerPoint</vt:lpstr>
      <vt:lpstr>Презентация PowerPoint</vt:lpstr>
      <vt:lpstr>Презентация PowerPoint</vt:lpstr>
      <vt:lpstr>Порядок ознакомления</vt:lpstr>
      <vt:lpstr>Презентация PowerPoint</vt:lpstr>
      <vt:lpstr>Хранение локальных актов</vt:lpstr>
      <vt:lpstr>Изменения в локальных актах</vt:lpstr>
    </vt:vector>
  </TitlesOfParts>
  <Company>ВГУЭС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Локальные нормативные акты организации (ЛНА)</dc:title>
  <dc:creator>Николаева Виктория</dc:creator>
  <cp:lastModifiedBy>Николаева Виктория</cp:lastModifiedBy>
  <cp:revision>38</cp:revision>
  <dcterms:created xsi:type="dcterms:W3CDTF">2017-02-03T06:53:36Z</dcterms:created>
  <dcterms:modified xsi:type="dcterms:W3CDTF">2017-03-28T05:07:49Z</dcterms:modified>
</cp:coreProperties>
</file>