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265" r:id="rId49"/>
    <p:sldId id="313" r:id="rId50"/>
  </p:sldIdLst>
  <p:sldSz cx="12192000" cy="6858000"/>
  <p:notesSz cx="6858000" cy="9144000"/>
  <p:custDataLst>
    <p:tags r:id="rId5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85" autoAdjust="0"/>
    <p:restoredTop sz="94660"/>
  </p:normalViewPr>
  <p:slideViewPr>
    <p:cSldViewPr snapToGrid="0">
      <p:cViewPr varScale="1">
        <p:scale>
          <a:sx n="68" d="100"/>
          <a:sy n="68" d="100"/>
        </p:scale>
        <p:origin x="-120"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C9F85C-1956-4385-8061-B5E496835647}"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B43A83CA-D04B-421C-B8C7-91A5E87CF7EA}">
      <dgm:prSet phldrT="[Текст]"/>
      <dgm:spPr>
        <a:solidFill>
          <a:schemeClr val="bg1"/>
        </a:solidFill>
        <a:ln>
          <a:solidFill>
            <a:schemeClr val="tx1"/>
          </a:solidFill>
        </a:ln>
      </dgm:spPr>
      <dgm:t>
        <a:bodyPr/>
        <a:lstStyle/>
        <a:p>
          <a:r>
            <a:rPr lang="ru-RU" dirty="0" smtClean="0">
              <a:solidFill>
                <a:schemeClr val="tx1"/>
              </a:solidFill>
            </a:rPr>
            <a:t>Типы политических прогнозов</a:t>
          </a:r>
          <a:endParaRPr lang="ru-RU" dirty="0">
            <a:solidFill>
              <a:schemeClr val="tx1"/>
            </a:solidFill>
          </a:endParaRPr>
        </a:p>
      </dgm:t>
    </dgm:pt>
    <dgm:pt modelId="{4B3E0C69-5238-4173-AD9B-9DD1F8A8F5C9}" type="parTrans" cxnId="{F1883BB1-AA63-4DD0-B1C2-7D4AB3922763}">
      <dgm:prSet/>
      <dgm:spPr/>
      <dgm:t>
        <a:bodyPr/>
        <a:lstStyle/>
        <a:p>
          <a:endParaRPr lang="ru-RU"/>
        </a:p>
      </dgm:t>
    </dgm:pt>
    <dgm:pt modelId="{03011486-F7DE-4767-8DE8-7F542D9A61E6}" type="sibTrans" cxnId="{F1883BB1-AA63-4DD0-B1C2-7D4AB3922763}">
      <dgm:prSet/>
      <dgm:spPr/>
      <dgm:t>
        <a:bodyPr/>
        <a:lstStyle/>
        <a:p>
          <a:endParaRPr lang="ru-RU"/>
        </a:p>
      </dgm:t>
    </dgm:pt>
    <dgm:pt modelId="{833C228B-814F-451B-8E9E-970928FC8DD8}">
      <dgm:prSet phldrT="[Текст]"/>
      <dgm:spPr>
        <a:solidFill>
          <a:schemeClr val="bg1"/>
        </a:solidFill>
        <a:ln>
          <a:solidFill>
            <a:schemeClr val="tx1"/>
          </a:solidFill>
        </a:ln>
      </dgm:spPr>
      <dgm:t>
        <a:bodyPr/>
        <a:lstStyle/>
        <a:p>
          <a:r>
            <a:rPr lang="ru-RU" dirty="0" smtClean="0">
              <a:solidFill>
                <a:schemeClr val="tx1"/>
              </a:solidFill>
            </a:rPr>
            <a:t>Поисковые прогнозы</a:t>
          </a:r>
          <a:endParaRPr lang="ru-RU" dirty="0">
            <a:solidFill>
              <a:schemeClr val="tx1"/>
            </a:solidFill>
          </a:endParaRPr>
        </a:p>
      </dgm:t>
    </dgm:pt>
    <dgm:pt modelId="{3E252C60-61CD-4638-8EEB-5A097F3584C9}" type="parTrans" cxnId="{8D56A644-020C-4284-BA9B-2819D56A882D}">
      <dgm:prSet/>
      <dgm:spPr/>
      <dgm:t>
        <a:bodyPr/>
        <a:lstStyle/>
        <a:p>
          <a:endParaRPr lang="ru-RU"/>
        </a:p>
      </dgm:t>
    </dgm:pt>
    <dgm:pt modelId="{2C0CC80C-DC3C-4B01-8D0B-C92F0CC6B86F}" type="sibTrans" cxnId="{8D56A644-020C-4284-BA9B-2819D56A882D}">
      <dgm:prSet/>
      <dgm:spPr/>
      <dgm:t>
        <a:bodyPr/>
        <a:lstStyle/>
        <a:p>
          <a:endParaRPr lang="ru-RU"/>
        </a:p>
      </dgm:t>
    </dgm:pt>
    <dgm:pt modelId="{03CFB0C5-E8EA-499E-B40A-FD412881DA7C}">
      <dgm:prSet phldrT="[Текст]"/>
      <dgm:spPr>
        <a:solidFill>
          <a:schemeClr val="bg1"/>
        </a:solidFill>
        <a:ln>
          <a:solidFill>
            <a:schemeClr val="tx1"/>
          </a:solidFill>
        </a:ln>
      </dgm:spPr>
      <dgm:t>
        <a:bodyPr/>
        <a:lstStyle/>
        <a:p>
          <a:r>
            <a:rPr lang="ru-RU" dirty="0" smtClean="0">
              <a:solidFill>
                <a:schemeClr val="tx1"/>
              </a:solidFill>
            </a:rPr>
            <a:t>Составляются для целей практического управления политическими, экономическими или социальными процессами (например: периодически публикуемые прогнозы ООН, некоторые прогнозы, составленные Всемирным банком и др.)</a:t>
          </a:r>
          <a:endParaRPr lang="ru-RU" dirty="0">
            <a:solidFill>
              <a:schemeClr val="tx1"/>
            </a:solidFill>
          </a:endParaRPr>
        </a:p>
      </dgm:t>
    </dgm:pt>
    <dgm:pt modelId="{4834632C-B49F-47D0-BBA4-C549033D70E1}" type="parTrans" cxnId="{C072C8B3-1220-41B2-AFE4-AB41F617B559}">
      <dgm:prSet/>
      <dgm:spPr/>
      <dgm:t>
        <a:bodyPr/>
        <a:lstStyle/>
        <a:p>
          <a:endParaRPr lang="ru-RU"/>
        </a:p>
      </dgm:t>
    </dgm:pt>
    <dgm:pt modelId="{67C534DB-FD7F-4563-9662-B112ECC8B4DB}" type="sibTrans" cxnId="{C072C8B3-1220-41B2-AFE4-AB41F617B559}">
      <dgm:prSet/>
      <dgm:spPr/>
      <dgm:t>
        <a:bodyPr/>
        <a:lstStyle/>
        <a:p>
          <a:endParaRPr lang="ru-RU"/>
        </a:p>
      </dgm:t>
    </dgm:pt>
    <dgm:pt modelId="{C8E1DD5D-200C-4E9B-B54E-29C4708A176B}">
      <dgm:prSet phldrT="[Текст]"/>
      <dgm:spPr>
        <a:solidFill>
          <a:schemeClr val="bg1"/>
        </a:solidFill>
        <a:ln>
          <a:solidFill>
            <a:schemeClr val="tx1"/>
          </a:solidFill>
        </a:ln>
      </dgm:spPr>
      <dgm:t>
        <a:bodyPr/>
        <a:lstStyle/>
        <a:p>
          <a:r>
            <a:rPr lang="ru-RU" dirty="0" smtClean="0">
              <a:solidFill>
                <a:schemeClr val="tx1"/>
              </a:solidFill>
            </a:rPr>
            <a:t>Нормативные прогнозы</a:t>
          </a:r>
          <a:endParaRPr lang="ru-RU" dirty="0">
            <a:solidFill>
              <a:schemeClr val="tx1"/>
            </a:solidFill>
          </a:endParaRPr>
        </a:p>
      </dgm:t>
    </dgm:pt>
    <dgm:pt modelId="{2FB407F0-4B29-45DD-9185-93CE2B2BACBD}" type="parTrans" cxnId="{0A9B365A-7E63-4961-B37D-DE6E292653DA}">
      <dgm:prSet/>
      <dgm:spPr/>
      <dgm:t>
        <a:bodyPr/>
        <a:lstStyle/>
        <a:p>
          <a:endParaRPr lang="ru-RU"/>
        </a:p>
      </dgm:t>
    </dgm:pt>
    <dgm:pt modelId="{6A430DD9-9199-4024-933A-F4BD346BCC49}" type="sibTrans" cxnId="{0A9B365A-7E63-4961-B37D-DE6E292653DA}">
      <dgm:prSet/>
      <dgm:spPr/>
      <dgm:t>
        <a:bodyPr/>
        <a:lstStyle/>
        <a:p>
          <a:endParaRPr lang="ru-RU"/>
        </a:p>
      </dgm:t>
    </dgm:pt>
    <dgm:pt modelId="{30D83CDD-5CD2-4161-A2AE-6FDE74293650}">
      <dgm:prSet phldrT="[Текст]"/>
      <dgm:spPr>
        <a:solidFill>
          <a:schemeClr val="bg1"/>
        </a:solidFill>
        <a:ln>
          <a:solidFill>
            <a:schemeClr val="tx1"/>
          </a:solidFill>
        </a:ln>
      </dgm:spPr>
      <dgm:t>
        <a:bodyPr/>
        <a:lstStyle/>
        <a:p>
          <a:r>
            <a:rPr lang="ru-RU" dirty="0" smtClean="0">
              <a:solidFill>
                <a:schemeClr val="tx1"/>
              </a:solidFill>
            </a:rPr>
            <a:t>Представляют собой сценарии будущего в качестве наиболее желаемых или предпочтительных по сравнению с другими альтернативами</a:t>
          </a:r>
          <a:endParaRPr lang="ru-RU" dirty="0">
            <a:solidFill>
              <a:schemeClr val="tx1"/>
            </a:solidFill>
          </a:endParaRPr>
        </a:p>
      </dgm:t>
    </dgm:pt>
    <dgm:pt modelId="{88DBEC41-3386-438B-9E06-12A742B176E5}" type="parTrans" cxnId="{6D171ACE-4D9F-4411-B7DB-2D7DFE899CCB}">
      <dgm:prSet/>
      <dgm:spPr/>
      <dgm:t>
        <a:bodyPr/>
        <a:lstStyle/>
        <a:p>
          <a:endParaRPr lang="ru-RU"/>
        </a:p>
      </dgm:t>
    </dgm:pt>
    <dgm:pt modelId="{950F6C6E-F37B-46FE-BAF8-0372A310873D}" type="sibTrans" cxnId="{6D171ACE-4D9F-4411-B7DB-2D7DFE899CCB}">
      <dgm:prSet/>
      <dgm:spPr/>
      <dgm:t>
        <a:bodyPr/>
        <a:lstStyle/>
        <a:p>
          <a:endParaRPr lang="ru-RU"/>
        </a:p>
      </dgm:t>
    </dgm:pt>
    <dgm:pt modelId="{E463A781-7CD8-41F9-98BF-E80A5130A8D3}" type="pres">
      <dgm:prSet presAssocID="{0FC9F85C-1956-4385-8061-B5E496835647}" presName="Name0" presStyleCnt="0">
        <dgm:presLayoutVars>
          <dgm:chPref val="1"/>
          <dgm:dir/>
          <dgm:animOne val="branch"/>
          <dgm:animLvl val="lvl"/>
          <dgm:resizeHandles/>
        </dgm:presLayoutVars>
      </dgm:prSet>
      <dgm:spPr/>
      <dgm:t>
        <a:bodyPr/>
        <a:lstStyle/>
        <a:p>
          <a:endParaRPr lang="ru-RU"/>
        </a:p>
      </dgm:t>
    </dgm:pt>
    <dgm:pt modelId="{6DD58F78-78D3-43E5-BE7C-B2AB12EFD157}" type="pres">
      <dgm:prSet presAssocID="{B43A83CA-D04B-421C-B8C7-91A5E87CF7EA}" presName="vertOne" presStyleCnt="0"/>
      <dgm:spPr/>
    </dgm:pt>
    <dgm:pt modelId="{2EA05E1B-B2C0-4E60-8AFF-2E58D562DDAF}" type="pres">
      <dgm:prSet presAssocID="{B43A83CA-D04B-421C-B8C7-91A5E87CF7EA}" presName="txOne" presStyleLbl="node0" presStyleIdx="0" presStyleCnt="1" custScaleY="53861">
        <dgm:presLayoutVars>
          <dgm:chPref val="3"/>
        </dgm:presLayoutVars>
      </dgm:prSet>
      <dgm:spPr/>
      <dgm:t>
        <a:bodyPr/>
        <a:lstStyle/>
        <a:p>
          <a:endParaRPr lang="ru-RU"/>
        </a:p>
      </dgm:t>
    </dgm:pt>
    <dgm:pt modelId="{09A2DD96-1D75-4246-80CD-A0A79DAF7C70}" type="pres">
      <dgm:prSet presAssocID="{B43A83CA-D04B-421C-B8C7-91A5E87CF7EA}" presName="parTransOne" presStyleCnt="0"/>
      <dgm:spPr/>
    </dgm:pt>
    <dgm:pt modelId="{031203D6-DA81-4206-969D-846AFA27B628}" type="pres">
      <dgm:prSet presAssocID="{B43A83CA-D04B-421C-B8C7-91A5E87CF7EA}" presName="horzOne" presStyleCnt="0"/>
      <dgm:spPr/>
    </dgm:pt>
    <dgm:pt modelId="{9737DA61-88DE-424D-BC1F-EC440FCF298F}" type="pres">
      <dgm:prSet presAssocID="{833C228B-814F-451B-8E9E-970928FC8DD8}" presName="vertTwo" presStyleCnt="0"/>
      <dgm:spPr/>
    </dgm:pt>
    <dgm:pt modelId="{68516A19-CBB4-44DD-8A06-A684FA58C361}" type="pres">
      <dgm:prSet presAssocID="{833C228B-814F-451B-8E9E-970928FC8DD8}" presName="txTwo" presStyleLbl="node2" presStyleIdx="0" presStyleCnt="2" custScaleY="61403" custLinFactNeighborX="518" custLinFactNeighborY="13426">
        <dgm:presLayoutVars>
          <dgm:chPref val="3"/>
        </dgm:presLayoutVars>
      </dgm:prSet>
      <dgm:spPr/>
      <dgm:t>
        <a:bodyPr/>
        <a:lstStyle/>
        <a:p>
          <a:endParaRPr lang="ru-RU"/>
        </a:p>
      </dgm:t>
    </dgm:pt>
    <dgm:pt modelId="{A9A52C17-555B-4818-A0A4-D5108EDC00B8}" type="pres">
      <dgm:prSet presAssocID="{833C228B-814F-451B-8E9E-970928FC8DD8}" presName="parTransTwo" presStyleCnt="0"/>
      <dgm:spPr/>
    </dgm:pt>
    <dgm:pt modelId="{202CF56E-911F-496B-B5B1-10778A961654}" type="pres">
      <dgm:prSet presAssocID="{833C228B-814F-451B-8E9E-970928FC8DD8}" presName="horzTwo" presStyleCnt="0"/>
      <dgm:spPr/>
    </dgm:pt>
    <dgm:pt modelId="{9FE6FC58-EBE4-42F5-BD0F-5ED20C29BF00}" type="pres">
      <dgm:prSet presAssocID="{03CFB0C5-E8EA-499E-B40A-FD412881DA7C}" presName="vertThree" presStyleCnt="0"/>
      <dgm:spPr/>
    </dgm:pt>
    <dgm:pt modelId="{985AD78D-6C5F-4DDD-BBFF-92F0C66F4D4B}" type="pres">
      <dgm:prSet presAssocID="{03CFB0C5-E8EA-499E-B40A-FD412881DA7C}" presName="txThree" presStyleLbl="node3" presStyleIdx="0" presStyleCnt="2">
        <dgm:presLayoutVars>
          <dgm:chPref val="3"/>
        </dgm:presLayoutVars>
      </dgm:prSet>
      <dgm:spPr/>
      <dgm:t>
        <a:bodyPr/>
        <a:lstStyle/>
        <a:p>
          <a:endParaRPr lang="ru-RU"/>
        </a:p>
      </dgm:t>
    </dgm:pt>
    <dgm:pt modelId="{E0CACB6B-80B6-4DC8-A687-B7AB25D7ADC4}" type="pres">
      <dgm:prSet presAssocID="{03CFB0C5-E8EA-499E-B40A-FD412881DA7C}" presName="horzThree" presStyleCnt="0"/>
      <dgm:spPr/>
    </dgm:pt>
    <dgm:pt modelId="{6027C9DB-1633-4798-8831-6C293295B93D}" type="pres">
      <dgm:prSet presAssocID="{2C0CC80C-DC3C-4B01-8D0B-C92F0CC6B86F}" presName="sibSpaceTwo" presStyleCnt="0"/>
      <dgm:spPr/>
    </dgm:pt>
    <dgm:pt modelId="{BF3F941E-E7C1-4B6C-90D4-572E29B7DDFA}" type="pres">
      <dgm:prSet presAssocID="{C8E1DD5D-200C-4E9B-B54E-29C4708A176B}" presName="vertTwo" presStyleCnt="0"/>
      <dgm:spPr/>
    </dgm:pt>
    <dgm:pt modelId="{D537AFA3-9A8D-4325-8383-656B51C50099}" type="pres">
      <dgm:prSet presAssocID="{C8E1DD5D-200C-4E9B-B54E-29C4708A176B}" presName="txTwo" presStyleLbl="node2" presStyleIdx="1" presStyleCnt="2" custScaleY="62872">
        <dgm:presLayoutVars>
          <dgm:chPref val="3"/>
        </dgm:presLayoutVars>
      </dgm:prSet>
      <dgm:spPr/>
      <dgm:t>
        <a:bodyPr/>
        <a:lstStyle/>
        <a:p>
          <a:endParaRPr lang="ru-RU"/>
        </a:p>
      </dgm:t>
    </dgm:pt>
    <dgm:pt modelId="{0F29E01B-79B1-4558-B1E2-ACA1C5E9E942}" type="pres">
      <dgm:prSet presAssocID="{C8E1DD5D-200C-4E9B-B54E-29C4708A176B}" presName="parTransTwo" presStyleCnt="0"/>
      <dgm:spPr/>
    </dgm:pt>
    <dgm:pt modelId="{E055C479-C216-4038-BCDA-259709398AB2}" type="pres">
      <dgm:prSet presAssocID="{C8E1DD5D-200C-4E9B-B54E-29C4708A176B}" presName="horzTwo" presStyleCnt="0"/>
      <dgm:spPr/>
    </dgm:pt>
    <dgm:pt modelId="{91F7665C-82D5-4902-9996-69A1C38D7003}" type="pres">
      <dgm:prSet presAssocID="{30D83CDD-5CD2-4161-A2AE-6FDE74293650}" presName="vertThree" presStyleCnt="0"/>
      <dgm:spPr/>
    </dgm:pt>
    <dgm:pt modelId="{A434C6AD-9038-45F2-AA94-09394D9AA52D}" type="pres">
      <dgm:prSet presAssocID="{30D83CDD-5CD2-4161-A2AE-6FDE74293650}" presName="txThree" presStyleLbl="node3" presStyleIdx="1" presStyleCnt="2">
        <dgm:presLayoutVars>
          <dgm:chPref val="3"/>
        </dgm:presLayoutVars>
      </dgm:prSet>
      <dgm:spPr/>
      <dgm:t>
        <a:bodyPr/>
        <a:lstStyle/>
        <a:p>
          <a:endParaRPr lang="ru-RU"/>
        </a:p>
      </dgm:t>
    </dgm:pt>
    <dgm:pt modelId="{F6B6486B-9A5D-4D79-AB77-7F914E5BB287}" type="pres">
      <dgm:prSet presAssocID="{30D83CDD-5CD2-4161-A2AE-6FDE74293650}" presName="horzThree" presStyleCnt="0"/>
      <dgm:spPr/>
    </dgm:pt>
  </dgm:ptLst>
  <dgm:cxnLst>
    <dgm:cxn modelId="{8D56A644-020C-4284-BA9B-2819D56A882D}" srcId="{B43A83CA-D04B-421C-B8C7-91A5E87CF7EA}" destId="{833C228B-814F-451B-8E9E-970928FC8DD8}" srcOrd="0" destOrd="0" parTransId="{3E252C60-61CD-4638-8EEB-5A097F3584C9}" sibTransId="{2C0CC80C-DC3C-4B01-8D0B-C92F0CC6B86F}"/>
    <dgm:cxn modelId="{E0EF42DB-D144-4C00-AE01-3987550C2C87}" type="presOf" srcId="{0FC9F85C-1956-4385-8061-B5E496835647}" destId="{E463A781-7CD8-41F9-98BF-E80A5130A8D3}" srcOrd="0" destOrd="0" presId="urn:microsoft.com/office/officeart/2005/8/layout/hierarchy4"/>
    <dgm:cxn modelId="{4F06E6C2-F6F6-4311-BB24-4EEDA37E7067}" type="presOf" srcId="{03CFB0C5-E8EA-499E-B40A-FD412881DA7C}" destId="{985AD78D-6C5F-4DDD-BBFF-92F0C66F4D4B}" srcOrd="0" destOrd="0" presId="urn:microsoft.com/office/officeart/2005/8/layout/hierarchy4"/>
    <dgm:cxn modelId="{F1883BB1-AA63-4DD0-B1C2-7D4AB3922763}" srcId="{0FC9F85C-1956-4385-8061-B5E496835647}" destId="{B43A83CA-D04B-421C-B8C7-91A5E87CF7EA}" srcOrd="0" destOrd="0" parTransId="{4B3E0C69-5238-4173-AD9B-9DD1F8A8F5C9}" sibTransId="{03011486-F7DE-4767-8DE8-7F542D9A61E6}"/>
    <dgm:cxn modelId="{6D171ACE-4D9F-4411-B7DB-2D7DFE899CCB}" srcId="{C8E1DD5D-200C-4E9B-B54E-29C4708A176B}" destId="{30D83CDD-5CD2-4161-A2AE-6FDE74293650}" srcOrd="0" destOrd="0" parTransId="{88DBEC41-3386-438B-9E06-12A742B176E5}" sibTransId="{950F6C6E-F37B-46FE-BAF8-0372A310873D}"/>
    <dgm:cxn modelId="{C072C8B3-1220-41B2-AFE4-AB41F617B559}" srcId="{833C228B-814F-451B-8E9E-970928FC8DD8}" destId="{03CFB0C5-E8EA-499E-B40A-FD412881DA7C}" srcOrd="0" destOrd="0" parTransId="{4834632C-B49F-47D0-BBA4-C549033D70E1}" sibTransId="{67C534DB-FD7F-4563-9662-B112ECC8B4DB}"/>
    <dgm:cxn modelId="{7B96AE2E-1F4E-4588-82C7-8791B2FE2A00}" type="presOf" srcId="{B43A83CA-D04B-421C-B8C7-91A5E87CF7EA}" destId="{2EA05E1B-B2C0-4E60-8AFF-2E58D562DDAF}" srcOrd="0" destOrd="0" presId="urn:microsoft.com/office/officeart/2005/8/layout/hierarchy4"/>
    <dgm:cxn modelId="{32BDC220-969D-43F4-B640-C0B912CE9B3F}" type="presOf" srcId="{833C228B-814F-451B-8E9E-970928FC8DD8}" destId="{68516A19-CBB4-44DD-8A06-A684FA58C361}" srcOrd="0" destOrd="0" presId="urn:microsoft.com/office/officeart/2005/8/layout/hierarchy4"/>
    <dgm:cxn modelId="{4BA074BD-2167-4EF1-BA3E-C2076188D1AD}" type="presOf" srcId="{30D83CDD-5CD2-4161-A2AE-6FDE74293650}" destId="{A434C6AD-9038-45F2-AA94-09394D9AA52D}" srcOrd="0" destOrd="0" presId="urn:microsoft.com/office/officeart/2005/8/layout/hierarchy4"/>
    <dgm:cxn modelId="{0A9B365A-7E63-4961-B37D-DE6E292653DA}" srcId="{B43A83CA-D04B-421C-B8C7-91A5E87CF7EA}" destId="{C8E1DD5D-200C-4E9B-B54E-29C4708A176B}" srcOrd="1" destOrd="0" parTransId="{2FB407F0-4B29-45DD-9185-93CE2B2BACBD}" sibTransId="{6A430DD9-9199-4024-933A-F4BD346BCC49}"/>
    <dgm:cxn modelId="{90935DFC-30FF-4B7D-92F0-EC66CEC21BE5}" type="presOf" srcId="{C8E1DD5D-200C-4E9B-B54E-29C4708A176B}" destId="{D537AFA3-9A8D-4325-8383-656B51C50099}" srcOrd="0" destOrd="0" presId="urn:microsoft.com/office/officeart/2005/8/layout/hierarchy4"/>
    <dgm:cxn modelId="{B810C147-0EEC-4B95-AA53-C048E7AF74B5}" type="presParOf" srcId="{E463A781-7CD8-41F9-98BF-E80A5130A8D3}" destId="{6DD58F78-78D3-43E5-BE7C-B2AB12EFD157}" srcOrd="0" destOrd="0" presId="urn:microsoft.com/office/officeart/2005/8/layout/hierarchy4"/>
    <dgm:cxn modelId="{CB701BEC-C419-42C5-B803-7BCEE9E091C4}" type="presParOf" srcId="{6DD58F78-78D3-43E5-BE7C-B2AB12EFD157}" destId="{2EA05E1B-B2C0-4E60-8AFF-2E58D562DDAF}" srcOrd="0" destOrd="0" presId="urn:microsoft.com/office/officeart/2005/8/layout/hierarchy4"/>
    <dgm:cxn modelId="{04A0BDA9-23F0-4B36-ACB6-D8517D5F304D}" type="presParOf" srcId="{6DD58F78-78D3-43E5-BE7C-B2AB12EFD157}" destId="{09A2DD96-1D75-4246-80CD-A0A79DAF7C70}" srcOrd="1" destOrd="0" presId="urn:microsoft.com/office/officeart/2005/8/layout/hierarchy4"/>
    <dgm:cxn modelId="{CBEBFB2B-21B7-4BCD-9E2D-1A9D7A7E207F}" type="presParOf" srcId="{6DD58F78-78D3-43E5-BE7C-B2AB12EFD157}" destId="{031203D6-DA81-4206-969D-846AFA27B628}" srcOrd="2" destOrd="0" presId="urn:microsoft.com/office/officeart/2005/8/layout/hierarchy4"/>
    <dgm:cxn modelId="{9E0D304D-5AF8-4E87-BB6E-70D6347E8844}" type="presParOf" srcId="{031203D6-DA81-4206-969D-846AFA27B628}" destId="{9737DA61-88DE-424D-BC1F-EC440FCF298F}" srcOrd="0" destOrd="0" presId="urn:microsoft.com/office/officeart/2005/8/layout/hierarchy4"/>
    <dgm:cxn modelId="{0FCC62E5-3D75-424B-9DD5-63FE9A7830B9}" type="presParOf" srcId="{9737DA61-88DE-424D-BC1F-EC440FCF298F}" destId="{68516A19-CBB4-44DD-8A06-A684FA58C361}" srcOrd="0" destOrd="0" presId="urn:microsoft.com/office/officeart/2005/8/layout/hierarchy4"/>
    <dgm:cxn modelId="{9D63A5CB-BAB6-4A7B-BE0C-F9B451892AFF}" type="presParOf" srcId="{9737DA61-88DE-424D-BC1F-EC440FCF298F}" destId="{A9A52C17-555B-4818-A0A4-D5108EDC00B8}" srcOrd="1" destOrd="0" presId="urn:microsoft.com/office/officeart/2005/8/layout/hierarchy4"/>
    <dgm:cxn modelId="{2CC10EE4-B28F-4CD3-A992-8D0CC94D3D28}" type="presParOf" srcId="{9737DA61-88DE-424D-BC1F-EC440FCF298F}" destId="{202CF56E-911F-496B-B5B1-10778A961654}" srcOrd="2" destOrd="0" presId="urn:microsoft.com/office/officeart/2005/8/layout/hierarchy4"/>
    <dgm:cxn modelId="{7FB365FA-3147-4D6E-8F0A-E6A475F8293C}" type="presParOf" srcId="{202CF56E-911F-496B-B5B1-10778A961654}" destId="{9FE6FC58-EBE4-42F5-BD0F-5ED20C29BF00}" srcOrd="0" destOrd="0" presId="urn:microsoft.com/office/officeart/2005/8/layout/hierarchy4"/>
    <dgm:cxn modelId="{F3481BA2-09D1-4857-9062-4B1E04819A5C}" type="presParOf" srcId="{9FE6FC58-EBE4-42F5-BD0F-5ED20C29BF00}" destId="{985AD78D-6C5F-4DDD-BBFF-92F0C66F4D4B}" srcOrd="0" destOrd="0" presId="urn:microsoft.com/office/officeart/2005/8/layout/hierarchy4"/>
    <dgm:cxn modelId="{7CC011C2-B4C5-449C-B2C0-F0D56FB66293}" type="presParOf" srcId="{9FE6FC58-EBE4-42F5-BD0F-5ED20C29BF00}" destId="{E0CACB6B-80B6-4DC8-A687-B7AB25D7ADC4}" srcOrd="1" destOrd="0" presId="urn:microsoft.com/office/officeart/2005/8/layout/hierarchy4"/>
    <dgm:cxn modelId="{28B270D6-4CAF-4425-BFD3-B8B24E0D4FEA}" type="presParOf" srcId="{031203D6-DA81-4206-969D-846AFA27B628}" destId="{6027C9DB-1633-4798-8831-6C293295B93D}" srcOrd="1" destOrd="0" presId="urn:microsoft.com/office/officeart/2005/8/layout/hierarchy4"/>
    <dgm:cxn modelId="{0431BF63-55A6-40EF-A077-4E32E1D56D35}" type="presParOf" srcId="{031203D6-DA81-4206-969D-846AFA27B628}" destId="{BF3F941E-E7C1-4B6C-90D4-572E29B7DDFA}" srcOrd="2" destOrd="0" presId="urn:microsoft.com/office/officeart/2005/8/layout/hierarchy4"/>
    <dgm:cxn modelId="{008FE8E8-134C-4397-852D-B2B93CC044CF}" type="presParOf" srcId="{BF3F941E-E7C1-4B6C-90D4-572E29B7DDFA}" destId="{D537AFA3-9A8D-4325-8383-656B51C50099}" srcOrd="0" destOrd="0" presId="urn:microsoft.com/office/officeart/2005/8/layout/hierarchy4"/>
    <dgm:cxn modelId="{883F7DC6-91AC-405C-BE85-AD605C48EA7A}" type="presParOf" srcId="{BF3F941E-E7C1-4B6C-90D4-572E29B7DDFA}" destId="{0F29E01B-79B1-4558-B1E2-ACA1C5E9E942}" srcOrd="1" destOrd="0" presId="urn:microsoft.com/office/officeart/2005/8/layout/hierarchy4"/>
    <dgm:cxn modelId="{930C08C8-F015-4E13-9755-C262B6F7D11E}" type="presParOf" srcId="{BF3F941E-E7C1-4B6C-90D4-572E29B7DDFA}" destId="{E055C479-C216-4038-BCDA-259709398AB2}" srcOrd="2" destOrd="0" presId="urn:microsoft.com/office/officeart/2005/8/layout/hierarchy4"/>
    <dgm:cxn modelId="{0E08A771-94C0-451C-9B84-F7326CB1812D}" type="presParOf" srcId="{E055C479-C216-4038-BCDA-259709398AB2}" destId="{91F7665C-82D5-4902-9996-69A1C38D7003}" srcOrd="0" destOrd="0" presId="urn:microsoft.com/office/officeart/2005/8/layout/hierarchy4"/>
    <dgm:cxn modelId="{A2FDA226-CA2F-4BAB-B045-79CF5F97136E}" type="presParOf" srcId="{91F7665C-82D5-4902-9996-69A1C38D7003}" destId="{A434C6AD-9038-45F2-AA94-09394D9AA52D}" srcOrd="0" destOrd="0" presId="urn:microsoft.com/office/officeart/2005/8/layout/hierarchy4"/>
    <dgm:cxn modelId="{5C97B037-E0BC-49A8-AE4F-3594AEA43D02}" type="presParOf" srcId="{91F7665C-82D5-4902-9996-69A1C38D7003}" destId="{F6B6486B-9A5D-4D79-AB77-7F914E5BB28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C9F85C-1956-4385-8061-B5E496835647}"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B43A83CA-D04B-421C-B8C7-91A5E87CF7EA}">
      <dgm:prSet phldrT="[Текст]"/>
      <dgm:spPr>
        <a:solidFill>
          <a:schemeClr val="bg1"/>
        </a:solidFill>
        <a:ln>
          <a:solidFill>
            <a:schemeClr val="tx1"/>
          </a:solidFill>
        </a:ln>
      </dgm:spPr>
      <dgm:t>
        <a:bodyPr/>
        <a:lstStyle/>
        <a:p>
          <a:r>
            <a:rPr lang="ru-RU" dirty="0" smtClean="0">
              <a:solidFill>
                <a:schemeClr val="tx1"/>
              </a:solidFill>
            </a:rPr>
            <a:t>Типы политических прогнозов</a:t>
          </a:r>
          <a:endParaRPr lang="ru-RU" dirty="0">
            <a:solidFill>
              <a:schemeClr val="tx1"/>
            </a:solidFill>
          </a:endParaRPr>
        </a:p>
      </dgm:t>
    </dgm:pt>
    <dgm:pt modelId="{4B3E0C69-5238-4173-AD9B-9DD1F8A8F5C9}" type="parTrans" cxnId="{F1883BB1-AA63-4DD0-B1C2-7D4AB3922763}">
      <dgm:prSet/>
      <dgm:spPr/>
      <dgm:t>
        <a:bodyPr/>
        <a:lstStyle/>
        <a:p>
          <a:endParaRPr lang="ru-RU"/>
        </a:p>
      </dgm:t>
    </dgm:pt>
    <dgm:pt modelId="{03011486-F7DE-4767-8DE8-7F542D9A61E6}" type="sibTrans" cxnId="{F1883BB1-AA63-4DD0-B1C2-7D4AB3922763}">
      <dgm:prSet/>
      <dgm:spPr/>
      <dgm:t>
        <a:bodyPr/>
        <a:lstStyle/>
        <a:p>
          <a:endParaRPr lang="ru-RU"/>
        </a:p>
      </dgm:t>
    </dgm:pt>
    <dgm:pt modelId="{833C228B-814F-451B-8E9E-970928FC8DD8}">
      <dgm:prSet phldrT="[Текст]"/>
      <dgm:spPr>
        <a:solidFill>
          <a:schemeClr val="bg1"/>
        </a:solidFill>
        <a:ln>
          <a:solidFill>
            <a:schemeClr val="tx1"/>
          </a:solidFill>
        </a:ln>
      </dgm:spPr>
      <dgm:t>
        <a:bodyPr/>
        <a:lstStyle/>
        <a:p>
          <a:r>
            <a:rPr lang="ru-RU" dirty="0" smtClean="0">
              <a:solidFill>
                <a:schemeClr val="tx1"/>
              </a:solidFill>
            </a:rPr>
            <a:t>Аналитические прогнозы</a:t>
          </a:r>
          <a:endParaRPr lang="ru-RU" dirty="0">
            <a:solidFill>
              <a:schemeClr val="tx1"/>
            </a:solidFill>
          </a:endParaRPr>
        </a:p>
      </dgm:t>
    </dgm:pt>
    <dgm:pt modelId="{3E252C60-61CD-4638-8EEB-5A097F3584C9}" type="parTrans" cxnId="{8D56A644-020C-4284-BA9B-2819D56A882D}">
      <dgm:prSet/>
      <dgm:spPr/>
      <dgm:t>
        <a:bodyPr/>
        <a:lstStyle/>
        <a:p>
          <a:endParaRPr lang="ru-RU"/>
        </a:p>
      </dgm:t>
    </dgm:pt>
    <dgm:pt modelId="{2C0CC80C-DC3C-4B01-8D0B-C92F0CC6B86F}" type="sibTrans" cxnId="{8D56A644-020C-4284-BA9B-2819D56A882D}">
      <dgm:prSet/>
      <dgm:spPr/>
      <dgm:t>
        <a:bodyPr/>
        <a:lstStyle/>
        <a:p>
          <a:endParaRPr lang="ru-RU"/>
        </a:p>
      </dgm:t>
    </dgm:pt>
    <dgm:pt modelId="{03CFB0C5-E8EA-499E-B40A-FD412881DA7C}">
      <dgm:prSet phldrT="[Текст]"/>
      <dgm:spPr>
        <a:solidFill>
          <a:schemeClr val="bg1"/>
        </a:solidFill>
        <a:ln>
          <a:solidFill>
            <a:schemeClr val="tx1"/>
          </a:solidFill>
        </a:ln>
      </dgm:spPr>
      <dgm:t>
        <a:bodyPr/>
        <a:lstStyle/>
        <a:p>
          <a:r>
            <a:rPr lang="ru-RU" dirty="0" smtClean="0">
              <a:solidFill>
                <a:schemeClr val="tx1"/>
              </a:solidFill>
            </a:rPr>
            <a:t>При их составлении используются научные методы и технологии (например: работы Дж. </a:t>
          </a:r>
          <a:r>
            <a:rPr lang="ru-RU" dirty="0" err="1" smtClean="0">
              <a:solidFill>
                <a:schemeClr val="tx1"/>
              </a:solidFill>
            </a:rPr>
            <a:t>Форрестера</a:t>
          </a:r>
          <a:r>
            <a:rPr lang="ru-RU" dirty="0" smtClean="0">
              <a:solidFill>
                <a:schemeClr val="tx1"/>
              </a:solidFill>
            </a:rPr>
            <a:t> «Мировая динамика»)</a:t>
          </a:r>
          <a:endParaRPr lang="ru-RU" dirty="0">
            <a:solidFill>
              <a:schemeClr val="tx1"/>
            </a:solidFill>
          </a:endParaRPr>
        </a:p>
      </dgm:t>
    </dgm:pt>
    <dgm:pt modelId="{4834632C-B49F-47D0-BBA4-C549033D70E1}" type="parTrans" cxnId="{C072C8B3-1220-41B2-AFE4-AB41F617B559}">
      <dgm:prSet/>
      <dgm:spPr/>
      <dgm:t>
        <a:bodyPr/>
        <a:lstStyle/>
        <a:p>
          <a:endParaRPr lang="ru-RU"/>
        </a:p>
      </dgm:t>
    </dgm:pt>
    <dgm:pt modelId="{67C534DB-FD7F-4563-9662-B112ECC8B4DB}" type="sibTrans" cxnId="{C072C8B3-1220-41B2-AFE4-AB41F617B559}">
      <dgm:prSet/>
      <dgm:spPr/>
      <dgm:t>
        <a:bodyPr/>
        <a:lstStyle/>
        <a:p>
          <a:endParaRPr lang="ru-RU"/>
        </a:p>
      </dgm:t>
    </dgm:pt>
    <dgm:pt modelId="{C8E1DD5D-200C-4E9B-B54E-29C4708A176B}">
      <dgm:prSet phldrT="[Текст]"/>
      <dgm:spPr>
        <a:solidFill>
          <a:schemeClr val="bg1"/>
        </a:solidFill>
        <a:ln>
          <a:solidFill>
            <a:schemeClr val="tx1"/>
          </a:solidFill>
        </a:ln>
      </dgm:spPr>
      <dgm:t>
        <a:bodyPr/>
        <a:lstStyle/>
        <a:p>
          <a:r>
            <a:rPr lang="ru-RU" dirty="0" smtClean="0">
              <a:solidFill>
                <a:schemeClr val="tx1"/>
              </a:solidFill>
            </a:rPr>
            <a:t>Прогнозы-предостережения</a:t>
          </a:r>
          <a:endParaRPr lang="ru-RU" dirty="0">
            <a:solidFill>
              <a:schemeClr val="tx1"/>
            </a:solidFill>
          </a:endParaRPr>
        </a:p>
      </dgm:t>
    </dgm:pt>
    <dgm:pt modelId="{2FB407F0-4B29-45DD-9185-93CE2B2BACBD}" type="parTrans" cxnId="{0A9B365A-7E63-4961-B37D-DE6E292653DA}">
      <dgm:prSet/>
      <dgm:spPr/>
      <dgm:t>
        <a:bodyPr/>
        <a:lstStyle/>
        <a:p>
          <a:endParaRPr lang="ru-RU"/>
        </a:p>
      </dgm:t>
    </dgm:pt>
    <dgm:pt modelId="{6A430DD9-9199-4024-933A-F4BD346BCC49}" type="sibTrans" cxnId="{0A9B365A-7E63-4961-B37D-DE6E292653DA}">
      <dgm:prSet/>
      <dgm:spPr/>
      <dgm:t>
        <a:bodyPr/>
        <a:lstStyle/>
        <a:p>
          <a:endParaRPr lang="ru-RU"/>
        </a:p>
      </dgm:t>
    </dgm:pt>
    <dgm:pt modelId="{30D83CDD-5CD2-4161-A2AE-6FDE74293650}">
      <dgm:prSet phldrT="[Текст]"/>
      <dgm:spPr>
        <a:solidFill>
          <a:schemeClr val="bg1"/>
        </a:solidFill>
        <a:ln>
          <a:solidFill>
            <a:schemeClr val="tx1"/>
          </a:solidFill>
        </a:ln>
      </dgm:spPr>
      <dgm:t>
        <a:bodyPr/>
        <a:lstStyle/>
        <a:p>
          <a:r>
            <a:rPr lang="ru-RU" dirty="0" smtClean="0">
              <a:solidFill>
                <a:schemeClr val="tx1"/>
              </a:solidFill>
            </a:rPr>
            <a:t>Составляются с целью предупредить общественное мнение о возможности наступления опасных сценариев будущего (например: работа членов Римского клуба «Пределы роста»)</a:t>
          </a:r>
          <a:endParaRPr lang="ru-RU" dirty="0">
            <a:solidFill>
              <a:schemeClr val="tx1"/>
            </a:solidFill>
          </a:endParaRPr>
        </a:p>
      </dgm:t>
    </dgm:pt>
    <dgm:pt modelId="{88DBEC41-3386-438B-9E06-12A742B176E5}" type="parTrans" cxnId="{6D171ACE-4D9F-4411-B7DB-2D7DFE899CCB}">
      <dgm:prSet/>
      <dgm:spPr/>
      <dgm:t>
        <a:bodyPr/>
        <a:lstStyle/>
        <a:p>
          <a:endParaRPr lang="ru-RU"/>
        </a:p>
      </dgm:t>
    </dgm:pt>
    <dgm:pt modelId="{950F6C6E-F37B-46FE-BAF8-0372A310873D}" type="sibTrans" cxnId="{6D171ACE-4D9F-4411-B7DB-2D7DFE899CCB}">
      <dgm:prSet/>
      <dgm:spPr/>
      <dgm:t>
        <a:bodyPr/>
        <a:lstStyle/>
        <a:p>
          <a:endParaRPr lang="ru-RU"/>
        </a:p>
      </dgm:t>
    </dgm:pt>
    <dgm:pt modelId="{E463A781-7CD8-41F9-98BF-E80A5130A8D3}" type="pres">
      <dgm:prSet presAssocID="{0FC9F85C-1956-4385-8061-B5E496835647}" presName="Name0" presStyleCnt="0">
        <dgm:presLayoutVars>
          <dgm:chPref val="1"/>
          <dgm:dir/>
          <dgm:animOne val="branch"/>
          <dgm:animLvl val="lvl"/>
          <dgm:resizeHandles/>
        </dgm:presLayoutVars>
      </dgm:prSet>
      <dgm:spPr/>
      <dgm:t>
        <a:bodyPr/>
        <a:lstStyle/>
        <a:p>
          <a:endParaRPr lang="ru-RU"/>
        </a:p>
      </dgm:t>
    </dgm:pt>
    <dgm:pt modelId="{6DD58F78-78D3-43E5-BE7C-B2AB12EFD157}" type="pres">
      <dgm:prSet presAssocID="{B43A83CA-D04B-421C-B8C7-91A5E87CF7EA}" presName="vertOne" presStyleCnt="0"/>
      <dgm:spPr/>
    </dgm:pt>
    <dgm:pt modelId="{2EA05E1B-B2C0-4E60-8AFF-2E58D562DDAF}" type="pres">
      <dgm:prSet presAssocID="{B43A83CA-D04B-421C-B8C7-91A5E87CF7EA}" presName="txOne" presStyleLbl="node0" presStyleIdx="0" presStyleCnt="1" custScaleY="53861">
        <dgm:presLayoutVars>
          <dgm:chPref val="3"/>
        </dgm:presLayoutVars>
      </dgm:prSet>
      <dgm:spPr/>
      <dgm:t>
        <a:bodyPr/>
        <a:lstStyle/>
        <a:p>
          <a:endParaRPr lang="ru-RU"/>
        </a:p>
      </dgm:t>
    </dgm:pt>
    <dgm:pt modelId="{09A2DD96-1D75-4246-80CD-A0A79DAF7C70}" type="pres">
      <dgm:prSet presAssocID="{B43A83CA-D04B-421C-B8C7-91A5E87CF7EA}" presName="parTransOne" presStyleCnt="0"/>
      <dgm:spPr/>
    </dgm:pt>
    <dgm:pt modelId="{031203D6-DA81-4206-969D-846AFA27B628}" type="pres">
      <dgm:prSet presAssocID="{B43A83CA-D04B-421C-B8C7-91A5E87CF7EA}" presName="horzOne" presStyleCnt="0"/>
      <dgm:spPr/>
    </dgm:pt>
    <dgm:pt modelId="{9737DA61-88DE-424D-BC1F-EC440FCF298F}" type="pres">
      <dgm:prSet presAssocID="{833C228B-814F-451B-8E9E-970928FC8DD8}" presName="vertTwo" presStyleCnt="0"/>
      <dgm:spPr/>
    </dgm:pt>
    <dgm:pt modelId="{68516A19-CBB4-44DD-8A06-A684FA58C361}" type="pres">
      <dgm:prSet presAssocID="{833C228B-814F-451B-8E9E-970928FC8DD8}" presName="txTwo" presStyleLbl="node2" presStyleIdx="0" presStyleCnt="2" custScaleY="61403" custLinFactNeighborX="518" custLinFactNeighborY="13426">
        <dgm:presLayoutVars>
          <dgm:chPref val="3"/>
        </dgm:presLayoutVars>
      </dgm:prSet>
      <dgm:spPr/>
      <dgm:t>
        <a:bodyPr/>
        <a:lstStyle/>
        <a:p>
          <a:endParaRPr lang="ru-RU"/>
        </a:p>
      </dgm:t>
    </dgm:pt>
    <dgm:pt modelId="{A9A52C17-555B-4818-A0A4-D5108EDC00B8}" type="pres">
      <dgm:prSet presAssocID="{833C228B-814F-451B-8E9E-970928FC8DD8}" presName="parTransTwo" presStyleCnt="0"/>
      <dgm:spPr/>
    </dgm:pt>
    <dgm:pt modelId="{202CF56E-911F-496B-B5B1-10778A961654}" type="pres">
      <dgm:prSet presAssocID="{833C228B-814F-451B-8E9E-970928FC8DD8}" presName="horzTwo" presStyleCnt="0"/>
      <dgm:spPr/>
    </dgm:pt>
    <dgm:pt modelId="{9FE6FC58-EBE4-42F5-BD0F-5ED20C29BF00}" type="pres">
      <dgm:prSet presAssocID="{03CFB0C5-E8EA-499E-B40A-FD412881DA7C}" presName="vertThree" presStyleCnt="0"/>
      <dgm:spPr/>
    </dgm:pt>
    <dgm:pt modelId="{985AD78D-6C5F-4DDD-BBFF-92F0C66F4D4B}" type="pres">
      <dgm:prSet presAssocID="{03CFB0C5-E8EA-499E-B40A-FD412881DA7C}" presName="txThree" presStyleLbl="node3" presStyleIdx="0" presStyleCnt="2">
        <dgm:presLayoutVars>
          <dgm:chPref val="3"/>
        </dgm:presLayoutVars>
      </dgm:prSet>
      <dgm:spPr/>
      <dgm:t>
        <a:bodyPr/>
        <a:lstStyle/>
        <a:p>
          <a:endParaRPr lang="ru-RU"/>
        </a:p>
      </dgm:t>
    </dgm:pt>
    <dgm:pt modelId="{E0CACB6B-80B6-4DC8-A687-B7AB25D7ADC4}" type="pres">
      <dgm:prSet presAssocID="{03CFB0C5-E8EA-499E-B40A-FD412881DA7C}" presName="horzThree" presStyleCnt="0"/>
      <dgm:spPr/>
    </dgm:pt>
    <dgm:pt modelId="{6027C9DB-1633-4798-8831-6C293295B93D}" type="pres">
      <dgm:prSet presAssocID="{2C0CC80C-DC3C-4B01-8D0B-C92F0CC6B86F}" presName="sibSpaceTwo" presStyleCnt="0"/>
      <dgm:spPr/>
    </dgm:pt>
    <dgm:pt modelId="{BF3F941E-E7C1-4B6C-90D4-572E29B7DDFA}" type="pres">
      <dgm:prSet presAssocID="{C8E1DD5D-200C-4E9B-B54E-29C4708A176B}" presName="vertTwo" presStyleCnt="0"/>
      <dgm:spPr/>
    </dgm:pt>
    <dgm:pt modelId="{D537AFA3-9A8D-4325-8383-656B51C50099}" type="pres">
      <dgm:prSet presAssocID="{C8E1DD5D-200C-4E9B-B54E-29C4708A176B}" presName="txTwo" presStyleLbl="node2" presStyleIdx="1" presStyleCnt="2" custScaleY="62872">
        <dgm:presLayoutVars>
          <dgm:chPref val="3"/>
        </dgm:presLayoutVars>
      </dgm:prSet>
      <dgm:spPr/>
      <dgm:t>
        <a:bodyPr/>
        <a:lstStyle/>
        <a:p>
          <a:endParaRPr lang="ru-RU"/>
        </a:p>
      </dgm:t>
    </dgm:pt>
    <dgm:pt modelId="{0F29E01B-79B1-4558-B1E2-ACA1C5E9E942}" type="pres">
      <dgm:prSet presAssocID="{C8E1DD5D-200C-4E9B-B54E-29C4708A176B}" presName="parTransTwo" presStyleCnt="0"/>
      <dgm:spPr/>
    </dgm:pt>
    <dgm:pt modelId="{E055C479-C216-4038-BCDA-259709398AB2}" type="pres">
      <dgm:prSet presAssocID="{C8E1DD5D-200C-4E9B-B54E-29C4708A176B}" presName="horzTwo" presStyleCnt="0"/>
      <dgm:spPr/>
    </dgm:pt>
    <dgm:pt modelId="{91F7665C-82D5-4902-9996-69A1C38D7003}" type="pres">
      <dgm:prSet presAssocID="{30D83CDD-5CD2-4161-A2AE-6FDE74293650}" presName="vertThree" presStyleCnt="0"/>
      <dgm:spPr/>
    </dgm:pt>
    <dgm:pt modelId="{A434C6AD-9038-45F2-AA94-09394D9AA52D}" type="pres">
      <dgm:prSet presAssocID="{30D83CDD-5CD2-4161-A2AE-6FDE74293650}" presName="txThree" presStyleLbl="node3" presStyleIdx="1" presStyleCnt="2">
        <dgm:presLayoutVars>
          <dgm:chPref val="3"/>
        </dgm:presLayoutVars>
      </dgm:prSet>
      <dgm:spPr/>
      <dgm:t>
        <a:bodyPr/>
        <a:lstStyle/>
        <a:p>
          <a:endParaRPr lang="ru-RU"/>
        </a:p>
      </dgm:t>
    </dgm:pt>
    <dgm:pt modelId="{F6B6486B-9A5D-4D79-AB77-7F914E5BB287}" type="pres">
      <dgm:prSet presAssocID="{30D83CDD-5CD2-4161-A2AE-6FDE74293650}" presName="horzThree" presStyleCnt="0"/>
      <dgm:spPr/>
    </dgm:pt>
  </dgm:ptLst>
  <dgm:cxnLst>
    <dgm:cxn modelId="{8D56A644-020C-4284-BA9B-2819D56A882D}" srcId="{B43A83CA-D04B-421C-B8C7-91A5E87CF7EA}" destId="{833C228B-814F-451B-8E9E-970928FC8DD8}" srcOrd="0" destOrd="0" parTransId="{3E252C60-61CD-4638-8EEB-5A097F3584C9}" sibTransId="{2C0CC80C-DC3C-4B01-8D0B-C92F0CC6B86F}"/>
    <dgm:cxn modelId="{437028E5-4466-4FCB-8A9E-E489BA099748}" type="presOf" srcId="{03CFB0C5-E8EA-499E-B40A-FD412881DA7C}" destId="{985AD78D-6C5F-4DDD-BBFF-92F0C66F4D4B}" srcOrd="0" destOrd="0" presId="urn:microsoft.com/office/officeart/2005/8/layout/hierarchy4"/>
    <dgm:cxn modelId="{B2BA0718-0889-45CF-A5C2-91BBBF430312}" type="presOf" srcId="{833C228B-814F-451B-8E9E-970928FC8DD8}" destId="{68516A19-CBB4-44DD-8A06-A684FA58C361}" srcOrd="0" destOrd="0" presId="urn:microsoft.com/office/officeart/2005/8/layout/hierarchy4"/>
    <dgm:cxn modelId="{CB84C6E5-7A99-401A-BFDA-273901C9C219}" type="presOf" srcId="{C8E1DD5D-200C-4E9B-B54E-29C4708A176B}" destId="{D537AFA3-9A8D-4325-8383-656B51C50099}" srcOrd="0" destOrd="0" presId="urn:microsoft.com/office/officeart/2005/8/layout/hierarchy4"/>
    <dgm:cxn modelId="{F1883BB1-AA63-4DD0-B1C2-7D4AB3922763}" srcId="{0FC9F85C-1956-4385-8061-B5E496835647}" destId="{B43A83CA-D04B-421C-B8C7-91A5E87CF7EA}" srcOrd="0" destOrd="0" parTransId="{4B3E0C69-5238-4173-AD9B-9DD1F8A8F5C9}" sibTransId="{03011486-F7DE-4767-8DE8-7F542D9A61E6}"/>
    <dgm:cxn modelId="{6D171ACE-4D9F-4411-B7DB-2D7DFE899CCB}" srcId="{C8E1DD5D-200C-4E9B-B54E-29C4708A176B}" destId="{30D83CDD-5CD2-4161-A2AE-6FDE74293650}" srcOrd="0" destOrd="0" parTransId="{88DBEC41-3386-438B-9E06-12A742B176E5}" sibTransId="{950F6C6E-F37B-46FE-BAF8-0372A310873D}"/>
    <dgm:cxn modelId="{221AFF32-29B1-4219-9FB4-31FF18251829}" type="presOf" srcId="{0FC9F85C-1956-4385-8061-B5E496835647}" destId="{E463A781-7CD8-41F9-98BF-E80A5130A8D3}" srcOrd="0" destOrd="0" presId="urn:microsoft.com/office/officeart/2005/8/layout/hierarchy4"/>
    <dgm:cxn modelId="{C072C8B3-1220-41B2-AFE4-AB41F617B559}" srcId="{833C228B-814F-451B-8E9E-970928FC8DD8}" destId="{03CFB0C5-E8EA-499E-B40A-FD412881DA7C}" srcOrd="0" destOrd="0" parTransId="{4834632C-B49F-47D0-BBA4-C549033D70E1}" sibTransId="{67C534DB-FD7F-4563-9662-B112ECC8B4DB}"/>
    <dgm:cxn modelId="{0A9B365A-7E63-4961-B37D-DE6E292653DA}" srcId="{B43A83CA-D04B-421C-B8C7-91A5E87CF7EA}" destId="{C8E1DD5D-200C-4E9B-B54E-29C4708A176B}" srcOrd="1" destOrd="0" parTransId="{2FB407F0-4B29-45DD-9185-93CE2B2BACBD}" sibTransId="{6A430DD9-9199-4024-933A-F4BD346BCC49}"/>
    <dgm:cxn modelId="{6A957852-EFEE-4EEC-9BDE-18B3FBBCB9C5}" type="presOf" srcId="{B43A83CA-D04B-421C-B8C7-91A5E87CF7EA}" destId="{2EA05E1B-B2C0-4E60-8AFF-2E58D562DDAF}" srcOrd="0" destOrd="0" presId="urn:microsoft.com/office/officeart/2005/8/layout/hierarchy4"/>
    <dgm:cxn modelId="{0ED53324-F053-45CA-8932-7DFD90E2FE80}" type="presOf" srcId="{30D83CDD-5CD2-4161-A2AE-6FDE74293650}" destId="{A434C6AD-9038-45F2-AA94-09394D9AA52D}" srcOrd="0" destOrd="0" presId="urn:microsoft.com/office/officeart/2005/8/layout/hierarchy4"/>
    <dgm:cxn modelId="{83266A78-C600-4C09-AED7-96B287E99C09}" type="presParOf" srcId="{E463A781-7CD8-41F9-98BF-E80A5130A8D3}" destId="{6DD58F78-78D3-43E5-BE7C-B2AB12EFD157}" srcOrd="0" destOrd="0" presId="urn:microsoft.com/office/officeart/2005/8/layout/hierarchy4"/>
    <dgm:cxn modelId="{633C1B5C-DBB0-4742-A3C7-8786691BB3A0}" type="presParOf" srcId="{6DD58F78-78D3-43E5-BE7C-B2AB12EFD157}" destId="{2EA05E1B-B2C0-4E60-8AFF-2E58D562DDAF}" srcOrd="0" destOrd="0" presId="urn:microsoft.com/office/officeart/2005/8/layout/hierarchy4"/>
    <dgm:cxn modelId="{4A5B9FC4-AD14-460D-9D93-ECFBE8451229}" type="presParOf" srcId="{6DD58F78-78D3-43E5-BE7C-B2AB12EFD157}" destId="{09A2DD96-1D75-4246-80CD-A0A79DAF7C70}" srcOrd="1" destOrd="0" presId="urn:microsoft.com/office/officeart/2005/8/layout/hierarchy4"/>
    <dgm:cxn modelId="{F5CD0F1F-479C-4AD3-B12D-D66DE6F5B2C6}" type="presParOf" srcId="{6DD58F78-78D3-43E5-BE7C-B2AB12EFD157}" destId="{031203D6-DA81-4206-969D-846AFA27B628}" srcOrd="2" destOrd="0" presId="urn:microsoft.com/office/officeart/2005/8/layout/hierarchy4"/>
    <dgm:cxn modelId="{0EC605B2-C2FB-4436-A0FF-D17A7632577A}" type="presParOf" srcId="{031203D6-DA81-4206-969D-846AFA27B628}" destId="{9737DA61-88DE-424D-BC1F-EC440FCF298F}" srcOrd="0" destOrd="0" presId="urn:microsoft.com/office/officeart/2005/8/layout/hierarchy4"/>
    <dgm:cxn modelId="{402235F0-9AF1-497B-87D0-192798412C51}" type="presParOf" srcId="{9737DA61-88DE-424D-BC1F-EC440FCF298F}" destId="{68516A19-CBB4-44DD-8A06-A684FA58C361}" srcOrd="0" destOrd="0" presId="urn:microsoft.com/office/officeart/2005/8/layout/hierarchy4"/>
    <dgm:cxn modelId="{7C9E8BDC-D22C-4AEC-B9F1-5967F84B8161}" type="presParOf" srcId="{9737DA61-88DE-424D-BC1F-EC440FCF298F}" destId="{A9A52C17-555B-4818-A0A4-D5108EDC00B8}" srcOrd="1" destOrd="0" presId="urn:microsoft.com/office/officeart/2005/8/layout/hierarchy4"/>
    <dgm:cxn modelId="{C607482E-EADD-4265-8611-EB7DFDFD9FA3}" type="presParOf" srcId="{9737DA61-88DE-424D-BC1F-EC440FCF298F}" destId="{202CF56E-911F-496B-B5B1-10778A961654}" srcOrd="2" destOrd="0" presId="urn:microsoft.com/office/officeart/2005/8/layout/hierarchy4"/>
    <dgm:cxn modelId="{B5A4A8F1-B0D4-489F-BC4F-15F504933150}" type="presParOf" srcId="{202CF56E-911F-496B-B5B1-10778A961654}" destId="{9FE6FC58-EBE4-42F5-BD0F-5ED20C29BF00}" srcOrd="0" destOrd="0" presId="urn:microsoft.com/office/officeart/2005/8/layout/hierarchy4"/>
    <dgm:cxn modelId="{99F5A4D6-02FE-44D0-8616-6B6C7C16C819}" type="presParOf" srcId="{9FE6FC58-EBE4-42F5-BD0F-5ED20C29BF00}" destId="{985AD78D-6C5F-4DDD-BBFF-92F0C66F4D4B}" srcOrd="0" destOrd="0" presId="urn:microsoft.com/office/officeart/2005/8/layout/hierarchy4"/>
    <dgm:cxn modelId="{D6EF0C6A-0A30-4584-9D9E-AEF0514B86EF}" type="presParOf" srcId="{9FE6FC58-EBE4-42F5-BD0F-5ED20C29BF00}" destId="{E0CACB6B-80B6-4DC8-A687-B7AB25D7ADC4}" srcOrd="1" destOrd="0" presId="urn:microsoft.com/office/officeart/2005/8/layout/hierarchy4"/>
    <dgm:cxn modelId="{ECD41258-11FE-40F3-B507-71E4046CEBC1}" type="presParOf" srcId="{031203D6-DA81-4206-969D-846AFA27B628}" destId="{6027C9DB-1633-4798-8831-6C293295B93D}" srcOrd="1" destOrd="0" presId="urn:microsoft.com/office/officeart/2005/8/layout/hierarchy4"/>
    <dgm:cxn modelId="{1A28B116-FB27-4B3A-878A-A9A172872275}" type="presParOf" srcId="{031203D6-DA81-4206-969D-846AFA27B628}" destId="{BF3F941E-E7C1-4B6C-90D4-572E29B7DDFA}" srcOrd="2" destOrd="0" presId="urn:microsoft.com/office/officeart/2005/8/layout/hierarchy4"/>
    <dgm:cxn modelId="{8FE82246-12FC-460D-AE4B-5188A9C571C3}" type="presParOf" srcId="{BF3F941E-E7C1-4B6C-90D4-572E29B7DDFA}" destId="{D537AFA3-9A8D-4325-8383-656B51C50099}" srcOrd="0" destOrd="0" presId="urn:microsoft.com/office/officeart/2005/8/layout/hierarchy4"/>
    <dgm:cxn modelId="{E7DE37FB-6B7C-4A7D-8034-724ED0AACFBE}" type="presParOf" srcId="{BF3F941E-E7C1-4B6C-90D4-572E29B7DDFA}" destId="{0F29E01B-79B1-4558-B1E2-ACA1C5E9E942}" srcOrd="1" destOrd="0" presId="urn:microsoft.com/office/officeart/2005/8/layout/hierarchy4"/>
    <dgm:cxn modelId="{4AAA263D-6C41-48EE-A8FE-888CEA5D0F34}" type="presParOf" srcId="{BF3F941E-E7C1-4B6C-90D4-572E29B7DDFA}" destId="{E055C479-C216-4038-BCDA-259709398AB2}" srcOrd="2" destOrd="0" presId="urn:microsoft.com/office/officeart/2005/8/layout/hierarchy4"/>
    <dgm:cxn modelId="{5CCA3501-D3E4-4005-B6F5-D1B357CD012D}" type="presParOf" srcId="{E055C479-C216-4038-BCDA-259709398AB2}" destId="{91F7665C-82D5-4902-9996-69A1C38D7003}" srcOrd="0" destOrd="0" presId="urn:microsoft.com/office/officeart/2005/8/layout/hierarchy4"/>
    <dgm:cxn modelId="{CDD4A194-4B8F-4C7B-BD6F-C26B4181B01C}" type="presParOf" srcId="{91F7665C-82D5-4902-9996-69A1C38D7003}" destId="{A434C6AD-9038-45F2-AA94-09394D9AA52D}" srcOrd="0" destOrd="0" presId="urn:microsoft.com/office/officeart/2005/8/layout/hierarchy4"/>
    <dgm:cxn modelId="{7C849884-8928-4BB7-BB20-01B19261FA70}" type="presParOf" srcId="{91F7665C-82D5-4902-9996-69A1C38D7003}" destId="{F6B6486B-9A5D-4D79-AB77-7F914E5BB28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C9F85C-1956-4385-8061-B5E496835647}"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B43A83CA-D04B-421C-B8C7-91A5E87CF7EA}">
      <dgm:prSet phldrT="[Текст]"/>
      <dgm:spPr>
        <a:solidFill>
          <a:schemeClr val="bg1"/>
        </a:solidFill>
        <a:ln>
          <a:solidFill>
            <a:schemeClr val="tx1"/>
          </a:solidFill>
        </a:ln>
      </dgm:spPr>
      <dgm:t>
        <a:bodyPr/>
        <a:lstStyle/>
        <a:p>
          <a:r>
            <a:rPr lang="ru-RU" dirty="0" smtClean="0">
              <a:solidFill>
                <a:schemeClr val="tx1"/>
              </a:solidFill>
            </a:rPr>
            <a:t>Типы политических прогнозов</a:t>
          </a:r>
          <a:endParaRPr lang="ru-RU" dirty="0">
            <a:solidFill>
              <a:schemeClr val="tx1"/>
            </a:solidFill>
          </a:endParaRPr>
        </a:p>
      </dgm:t>
    </dgm:pt>
    <dgm:pt modelId="{4B3E0C69-5238-4173-AD9B-9DD1F8A8F5C9}" type="parTrans" cxnId="{F1883BB1-AA63-4DD0-B1C2-7D4AB3922763}">
      <dgm:prSet/>
      <dgm:spPr/>
      <dgm:t>
        <a:bodyPr/>
        <a:lstStyle/>
        <a:p>
          <a:endParaRPr lang="ru-RU"/>
        </a:p>
      </dgm:t>
    </dgm:pt>
    <dgm:pt modelId="{03011486-F7DE-4767-8DE8-7F542D9A61E6}" type="sibTrans" cxnId="{F1883BB1-AA63-4DD0-B1C2-7D4AB3922763}">
      <dgm:prSet/>
      <dgm:spPr/>
      <dgm:t>
        <a:bodyPr/>
        <a:lstStyle/>
        <a:p>
          <a:endParaRPr lang="ru-RU"/>
        </a:p>
      </dgm:t>
    </dgm:pt>
    <dgm:pt modelId="{833C228B-814F-451B-8E9E-970928FC8DD8}">
      <dgm:prSet phldrT="[Текст]"/>
      <dgm:spPr>
        <a:solidFill>
          <a:schemeClr val="bg1"/>
        </a:solidFill>
        <a:ln>
          <a:solidFill>
            <a:schemeClr val="tx1"/>
          </a:solidFill>
        </a:ln>
      </dgm:spPr>
      <dgm:t>
        <a:bodyPr/>
        <a:lstStyle/>
        <a:p>
          <a:r>
            <a:rPr lang="ru-RU" dirty="0" smtClean="0">
              <a:solidFill>
                <a:schemeClr val="tx1"/>
              </a:solidFill>
            </a:rPr>
            <a:t>Внутриполитическое прогнозирование</a:t>
          </a:r>
          <a:endParaRPr lang="ru-RU" dirty="0">
            <a:solidFill>
              <a:schemeClr val="tx1"/>
            </a:solidFill>
          </a:endParaRPr>
        </a:p>
      </dgm:t>
    </dgm:pt>
    <dgm:pt modelId="{3E252C60-61CD-4638-8EEB-5A097F3584C9}" type="parTrans" cxnId="{8D56A644-020C-4284-BA9B-2819D56A882D}">
      <dgm:prSet/>
      <dgm:spPr/>
      <dgm:t>
        <a:bodyPr/>
        <a:lstStyle/>
        <a:p>
          <a:endParaRPr lang="ru-RU"/>
        </a:p>
      </dgm:t>
    </dgm:pt>
    <dgm:pt modelId="{2C0CC80C-DC3C-4B01-8D0B-C92F0CC6B86F}" type="sibTrans" cxnId="{8D56A644-020C-4284-BA9B-2819D56A882D}">
      <dgm:prSet/>
      <dgm:spPr/>
      <dgm:t>
        <a:bodyPr/>
        <a:lstStyle/>
        <a:p>
          <a:endParaRPr lang="ru-RU"/>
        </a:p>
      </dgm:t>
    </dgm:pt>
    <dgm:pt modelId="{03CFB0C5-E8EA-499E-B40A-FD412881DA7C}">
      <dgm:prSet phldrT="[Текст]"/>
      <dgm:spPr>
        <a:solidFill>
          <a:schemeClr val="bg1"/>
        </a:solidFill>
        <a:ln>
          <a:solidFill>
            <a:schemeClr val="tx1"/>
          </a:solidFill>
        </a:ln>
      </dgm:spPr>
      <dgm:t>
        <a:bodyPr/>
        <a:lstStyle/>
        <a:p>
          <a:pPr algn="ctr"/>
          <a:r>
            <a:rPr lang="ru-RU" dirty="0" smtClean="0">
              <a:solidFill>
                <a:schemeClr val="tx1"/>
              </a:solidFill>
            </a:rPr>
            <a:t>Производят прогнозную оценку:</a:t>
          </a:r>
        </a:p>
        <a:p>
          <a:pPr algn="l"/>
          <a:r>
            <a:rPr lang="ru-RU" dirty="0" smtClean="0">
              <a:solidFill>
                <a:schemeClr val="tx1"/>
              </a:solidFill>
            </a:rPr>
            <a:t>- конкретных политических событий; </a:t>
          </a:r>
        </a:p>
        <a:p>
          <a:pPr algn="l"/>
          <a:r>
            <a:rPr lang="ru-RU" dirty="0" smtClean="0">
              <a:solidFill>
                <a:schemeClr val="tx1"/>
              </a:solidFill>
            </a:rPr>
            <a:t>- деятельности политических институтов общества</a:t>
          </a:r>
        </a:p>
      </dgm:t>
    </dgm:pt>
    <dgm:pt modelId="{4834632C-B49F-47D0-BBA4-C549033D70E1}" type="parTrans" cxnId="{C072C8B3-1220-41B2-AFE4-AB41F617B559}">
      <dgm:prSet/>
      <dgm:spPr/>
      <dgm:t>
        <a:bodyPr/>
        <a:lstStyle/>
        <a:p>
          <a:endParaRPr lang="ru-RU"/>
        </a:p>
      </dgm:t>
    </dgm:pt>
    <dgm:pt modelId="{67C534DB-FD7F-4563-9662-B112ECC8B4DB}" type="sibTrans" cxnId="{C072C8B3-1220-41B2-AFE4-AB41F617B559}">
      <dgm:prSet/>
      <dgm:spPr/>
      <dgm:t>
        <a:bodyPr/>
        <a:lstStyle/>
        <a:p>
          <a:endParaRPr lang="ru-RU"/>
        </a:p>
      </dgm:t>
    </dgm:pt>
    <dgm:pt modelId="{C8E1DD5D-200C-4E9B-B54E-29C4708A176B}">
      <dgm:prSet phldrT="[Текст]"/>
      <dgm:spPr>
        <a:solidFill>
          <a:schemeClr val="bg1"/>
        </a:solidFill>
        <a:ln>
          <a:solidFill>
            <a:schemeClr val="tx1"/>
          </a:solidFill>
        </a:ln>
      </dgm:spPr>
      <dgm:t>
        <a:bodyPr/>
        <a:lstStyle/>
        <a:p>
          <a:r>
            <a:rPr lang="ru-RU" dirty="0" smtClean="0">
              <a:solidFill>
                <a:schemeClr val="tx1"/>
              </a:solidFill>
            </a:rPr>
            <a:t>Внешнеполитическое прогнозирование</a:t>
          </a:r>
          <a:endParaRPr lang="ru-RU" dirty="0">
            <a:solidFill>
              <a:schemeClr val="tx1"/>
            </a:solidFill>
          </a:endParaRPr>
        </a:p>
      </dgm:t>
    </dgm:pt>
    <dgm:pt modelId="{2FB407F0-4B29-45DD-9185-93CE2B2BACBD}" type="parTrans" cxnId="{0A9B365A-7E63-4961-B37D-DE6E292653DA}">
      <dgm:prSet/>
      <dgm:spPr/>
      <dgm:t>
        <a:bodyPr/>
        <a:lstStyle/>
        <a:p>
          <a:endParaRPr lang="ru-RU"/>
        </a:p>
      </dgm:t>
    </dgm:pt>
    <dgm:pt modelId="{6A430DD9-9199-4024-933A-F4BD346BCC49}" type="sibTrans" cxnId="{0A9B365A-7E63-4961-B37D-DE6E292653DA}">
      <dgm:prSet/>
      <dgm:spPr/>
      <dgm:t>
        <a:bodyPr/>
        <a:lstStyle/>
        <a:p>
          <a:endParaRPr lang="ru-RU"/>
        </a:p>
      </dgm:t>
    </dgm:pt>
    <dgm:pt modelId="{30D83CDD-5CD2-4161-A2AE-6FDE74293650}">
      <dgm:prSet phldrT="[Текст]"/>
      <dgm:spPr>
        <a:solidFill>
          <a:schemeClr val="bg1"/>
        </a:solidFill>
        <a:ln>
          <a:solidFill>
            <a:schemeClr val="tx1"/>
          </a:solidFill>
        </a:ln>
      </dgm:spPr>
      <dgm:t>
        <a:bodyPr/>
        <a:lstStyle/>
        <a:p>
          <a:pPr algn="ctr"/>
          <a:r>
            <a:rPr lang="ru-RU" dirty="0" smtClean="0">
              <a:solidFill>
                <a:schemeClr val="tx1"/>
              </a:solidFill>
            </a:rPr>
            <a:t>Производят прогнозную оценку общей обстановки в мире, регионе, стране и факторов их определяющих</a:t>
          </a:r>
          <a:endParaRPr lang="ru-RU" dirty="0">
            <a:solidFill>
              <a:schemeClr val="tx1"/>
            </a:solidFill>
          </a:endParaRPr>
        </a:p>
      </dgm:t>
    </dgm:pt>
    <dgm:pt modelId="{88DBEC41-3386-438B-9E06-12A742B176E5}" type="parTrans" cxnId="{6D171ACE-4D9F-4411-B7DB-2D7DFE899CCB}">
      <dgm:prSet/>
      <dgm:spPr/>
      <dgm:t>
        <a:bodyPr/>
        <a:lstStyle/>
        <a:p>
          <a:endParaRPr lang="ru-RU"/>
        </a:p>
      </dgm:t>
    </dgm:pt>
    <dgm:pt modelId="{950F6C6E-F37B-46FE-BAF8-0372A310873D}" type="sibTrans" cxnId="{6D171ACE-4D9F-4411-B7DB-2D7DFE899CCB}">
      <dgm:prSet/>
      <dgm:spPr/>
      <dgm:t>
        <a:bodyPr/>
        <a:lstStyle/>
        <a:p>
          <a:endParaRPr lang="ru-RU"/>
        </a:p>
      </dgm:t>
    </dgm:pt>
    <dgm:pt modelId="{E463A781-7CD8-41F9-98BF-E80A5130A8D3}" type="pres">
      <dgm:prSet presAssocID="{0FC9F85C-1956-4385-8061-B5E496835647}" presName="Name0" presStyleCnt="0">
        <dgm:presLayoutVars>
          <dgm:chPref val="1"/>
          <dgm:dir/>
          <dgm:animOne val="branch"/>
          <dgm:animLvl val="lvl"/>
          <dgm:resizeHandles/>
        </dgm:presLayoutVars>
      </dgm:prSet>
      <dgm:spPr/>
      <dgm:t>
        <a:bodyPr/>
        <a:lstStyle/>
        <a:p>
          <a:endParaRPr lang="ru-RU"/>
        </a:p>
      </dgm:t>
    </dgm:pt>
    <dgm:pt modelId="{6DD58F78-78D3-43E5-BE7C-B2AB12EFD157}" type="pres">
      <dgm:prSet presAssocID="{B43A83CA-D04B-421C-B8C7-91A5E87CF7EA}" presName="vertOne" presStyleCnt="0"/>
      <dgm:spPr/>
    </dgm:pt>
    <dgm:pt modelId="{2EA05E1B-B2C0-4E60-8AFF-2E58D562DDAF}" type="pres">
      <dgm:prSet presAssocID="{B43A83CA-D04B-421C-B8C7-91A5E87CF7EA}" presName="txOne" presStyleLbl="node0" presStyleIdx="0" presStyleCnt="1" custScaleY="53861">
        <dgm:presLayoutVars>
          <dgm:chPref val="3"/>
        </dgm:presLayoutVars>
      </dgm:prSet>
      <dgm:spPr/>
      <dgm:t>
        <a:bodyPr/>
        <a:lstStyle/>
        <a:p>
          <a:endParaRPr lang="ru-RU"/>
        </a:p>
      </dgm:t>
    </dgm:pt>
    <dgm:pt modelId="{09A2DD96-1D75-4246-80CD-A0A79DAF7C70}" type="pres">
      <dgm:prSet presAssocID="{B43A83CA-D04B-421C-B8C7-91A5E87CF7EA}" presName="parTransOne" presStyleCnt="0"/>
      <dgm:spPr/>
    </dgm:pt>
    <dgm:pt modelId="{031203D6-DA81-4206-969D-846AFA27B628}" type="pres">
      <dgm:prSet presAssocID="{B43A83CA-D04B-421C-B8C7-91A5E87CF7EA}" presName="horzOne" presStyleCnt="0"/>
      <dgm:spPr/>
    </dgm:pt>
    <dgm:pt modelId="{9737DA61-88DE-424D-BC1F-EC440FCF298F}" type="pres">
      <dgm:prSet presAssocID="{833C228B-814F-451B-8E9E-970928FC8DD8}" presName="vertTwo" presStyleCnt="0"/>
      <dgm:spPr/>
    </dgm:pt>
    <dgm:pt modelId="{68516A19-CBB4-44DD-8A06-A684FA58C361}" type="pres">
      <dgm:prSet presAssocID="{833C228B-814F-451B-8E9E-970928FC8DD8}" presName="txTwo" presStyleLbl="node2" presStyleIdx="0" presStyleCnt="2" custScaleY="61403" custLinFactNeighborX="518" custLinFactNeighborY="13426">
        <dgm:presLayoutVars>
          <dgm:chPref val="3"/>
        </dgm:presLayoutVars>
      </dgm:prSet>
      <dgm:spPr/>
      <dgm:t>
        <a:bodyPr/>
        <a:lstStyle/>
        <a:p>
          <a:endParaRPr lang="ru-RU"/>
        </a:p>
      </dgm:t>
    </dgm:pt>
    <dgm:pt modelId="{A9A52C17-555B-4818-A0A4-D5108EDC00B8}" type="pres">
      <dgm:prSet presAssocID="{833C228B-814F-451B-8E9E-970928FC8DD8}" presName="parTransTwo" presStyleCnt="0"/>
      <dgm:spPr/>
    </dgm:pt>
    <dgm:pt modelId="{202CF56E-911F-496B-B5B1-10778A961654}" type="pres">
      <dgm:prSet presAssocID="{833C228B-814F-451B-8E9E-970928FC8DD8}" presName="horzTwo" presStyleCnt="0"/>
      <dgm:spPr/>
    </dgm:pt>
    <dgm:pt modelId="{9FE6FC58-EBE4-42F5-BD0F-5ED20C29BF00}" type="pres">
      <dgm:prSet presAssocID="{03CFB0C5-E8EA-499E-B40A-FD412881DA7C}" presName="vertThree" presStyleCnt="0"/>
      <dgm:spPr/>
    </dgm:pt>
    <dgm:pt modelId="{985AD78D-6C5F-4DDD-BBFF-92F0C66F4D4B}" type="pres">
      <dgm:prSet presAssocID="{03CFB0C5-E8EA-499E-B40A-FD412881DA7C}" presName="txThree" presStyleLbl="node3" presStyleIdx="0" presStyleCnt="2">
        <dgm:presLayoutVars>
          <dgm:chPref val="3"/>
        </dgm:presLayoutVars>
      </dgm:prSet>
      <dgm:spPr/>
      <dgm:t>
        <a:bodyPr/>
        <a:lstStyle/>
        <a:p>
          <a:endParaRPr lang="ru-RU"/>
        </a:p>
      </dgm:t>
    </dgm:pt>
    <dgm:pt modelId="{E0CACB6B-80B6-4DC8-A687-B7AB25D7ADC4}" type="pres">
      <dgm:prSet presAssocID="{03CFB0C5-E8EA-499E-B40A-FD412881DA7C}" presName="horzThree" presStyleCnt="0"/>
      <dgm:spPr/>
    </dgm:pt>
    <dgm:pt modelId="{6027C9DB-1633-4798-8831-6C293295B93D}" type="pres">
      <dgm:prSet presAssocID="{2C0CC80C-DC3C-4B01-8D0B-C92F0CC6B86F}" presName="sibSpaceTwo" presStyleCnt="0"/>
      <dgm:spPr/>
    </dgm:pt>
    <dgm:pt modelId="{BF3F941E-E7C1-4B6C-90D4-572E29B7DDFA}" type="pres">
      <dgm:prSet presAssocID="{C8E1DD5D-200C-4E9B-B54E-29C4708A176B}" presName="vertTwo" presStyleCnt="0"/>
      <dgm:spPr/>
    </dgm:pt>
    <dgm:pt modelId="{D537AFA3-9A8D-4325-8383-656B51C50099}" type="pres">
      <dgm:prSet presAssocID="{C8E1DD5D-200C-4E9B-B54E-29C4708A176B}" presName="txTwo" presStyleLbl="node2" presStyleIdx="1" presStyleCnt="2" custScaleY="62872">
        <dgm:presLayoutVars>
          <dgm:chPref val="3"/>
        </dgm:presLayoutVars>
      </dgm:prSet>
      <dgm:spPr/>
      <dgm:t>
        <a:bodyPr/>
        <a:lstStyle/>
        <a:p>
          <a:endParaRPr lang="ru-RU"/>
        </a:p>
      </dgm:t>
    </dgm:pt>
    <dgm:pt modelId="{0F29E01B-79B1-4558-B1E2-ACA1C5E9E942}" type="pres">
      <dgm:prSet presAssocID="{C8E1DD5D-200C-4E9B-B54E-29C4708A176B}" presName="parTransTwo" presStyleCnt="0"/>
      <dgm:spPr/>
    </dgm:pt>
    <dgm:pt modelId="{E055C479-C216-4038-BCDA-259709398AB2}" type="pres">
      <dgm:prSet presAssocID="{C8E1DD5D-200C-4E9B-B54E-29C4708A176B}" presName="horzTwo" presStyleCnt="0"/>
      <dgm:spPr/>
    </dgm:pt>
    <dgm:pt modelId="{91F7665C-82D5-4902-9996-69A1C38D7003}" type="pres">
      <dgm:prSet presAssocID="{30D83CDD-5CD2-4161-A2AE-6FDE74293650}" presName="vertThree" presStyleCnt="0"/>
      <dgm:spPr/>
    </dgm:pt>
    <dgm:pt modelId="{A434C6AD-9038-45F2-AA94-09394D9AA52D}" type="pres">
      <dgm:prSet presAssocID="{30D83CDD-5CD2-4161-A2AE-6FDE74293650}" presName="txThree" presStyleLbl="node3" presStyleIdx="1" presStyleCnt="2">
        <dgm:presLayoutVars>
          <dgm:chPref val="3"/>
        </dgm:presLayoutVars>
      </dgm:prSet>
      <dgm:spPr/>
      <dgm:t>
        <a:bodyPr/>
        <a:lstStyle/>
        <a:p>
          <a:endParaRPr lang="ru-RU"/>
        </a:p>
      </dgm:t>
    </dgm:pt>
    <dgm:pt modelId="{F6B6486B-9A5D-4D79-AB77-7F914E5BB287}" type="pres">
      <dgm:prSet presAssocID="{30D83CDD-5CD2-4161-A2AE-6FDE74293650}" presName="horzThree" presStyleCnt="0"/>
      <dgm:spPr/>
    </dgm:pt>
  </dgm:ptLst>
  <dgm:cxnLst>
    <dgm:cxn modelId="{E8945F23-D2C1-4308-A472-824459D612FA}" type="presOf" srcId="{0FC9F85C-1956-4385-8061-B5E496835647}" destId="{E463A781-7CD8-41F9-98BF-E80A5130A8D3}" srcOrd="0" destOrd="0" presId="urn:microsoft.com/office/officeart/2005/8/layout/hierarchy4"/>
    <dgm:cxn modelId="{0A9B365A-7E63-4961-B37D-DE6E292653DA}" srcId="{B43A83CA-D04B-421C-B8C7-91A5E87CF7EA}" destId="{C8E1DD5D-200C-4E9B-B54E-29C4708A176B}" srcOrd="1" destOrd="0" parTransId="{2FB407F0-4B29-45DD-9185-93CE2B2BACBD}" sibTransId="{6A430DD9-9199-4024-933A-F4BD346BCC49}"/>
    <dgm:cxn modelId="{F1883BB1-AA63-4DD0-B1C2-7D4AB3922763}" srcId="{0FC9F85C-1956-4385-8061-B5E496835647}" destId="{B43A83CA-D04B-421C-B8C7-91A5E87CF7EA}" srcOrd="0" destOrd="0" parTransId="{4B3E0C69-5238-4173-AD9B-9DD1F8A8F5C9}" sibTransId="{03011486-F7DE-4767-8DE8-7F542D9A61E6}"/>
    <dgm:cxn modelId="{8E04B41D-95DC-44E0-B297-3D40D49D3593}" type="presOf" srcId="{03CFB0C5-E8EA-499E-B40A-FD412881DA7C}" destId="{985AD78D-6C5F-4DDD-BBFF-92F0C66F4D4B}" srcOrd="0" destOrd="0" presId="urn:microsoft.com/office/officeart/2005/8/layout/hierarchy4"/>
    <dgm:cxn modelId="{3FB7A6FA-5008-4614-BAFD-2DE9D509F34B}" type="presOf" srcId="{B43A83CA-D04B-421C-B8C7-91A5E87CF7EA}" destId="{2EA05E1B-B2C0-4E60-8AFF-2E58D562DDAF}" srcOrd="0" destOrd="0" presId="urn:microsoft.com/office/officeart/2005/8/layout/hierarchy4"/>
    <dgm:cxn modelId="{6D171ACE-4D9F-4411-B7DB-2D7DFE899CCB}" srcId="{C8E1DD5D-200C-4E9B-B54E-29C4708A176B}" destId="{30D83CDD-5CD2-4161-A2AE-6FDE74293650}" srcOrd="0" destOrd="0" parTransId="{88DBEC41-3386-438B-9E06-12A742B176E5}" sibTransId="{950F6C6E-F37B-46FE-BAF8-0372A310873D}"/>
    <dgm:cxn modelId="{99379857-79FB-4678-A19E-46AF476C4D13}" type="presOf" srcId="{30D83CDD-5CD2-4161-A2AE-6FDE74293650}" destId="{A434C6AD-9038-45F2-AA94-09394D9AA52D}" srcOrd="0" destOrd="0" presId="urn:microsoft.com/office/officeart/2005/8/layout/hierarchy4"/>
    <dgm:cxn modelId="{8D56A644-020C-4284-BA9B-2819D56A882D}" srcId="{B43A83CA-D04B-421C-B8C7-91A5E87CF7EA}" destId="{833C228B-814F-451B-8E9E-970928FC8DD8}" srcOrd="0" destOrd="0" parTransId="{3E252C60-61CD-4638-8EEB-5A097F3584C9}" sibTransId="{2C0CC80C-DC3C-4B01-8D0B-C92F0CC6B86F}"/>
    <dgm:cxn modelId="{498FF28B-0B88-43B2-8221-21DFE073315F}" type="presOf" srcId="{C8E1DD5D-200C-4E9B-B54E-29C4708A176B}" destId="{D537AFA3-9A8D-4325-8383-656B51C50099}" srcOrd="0" destOrd="0" presId="urn:microsoft.com/office/officeart/2005/8/layout/hierarchy4"/>
    <dgm:cxn modelId="{C072C8B3-1220-41B2-AFE4-AB41F617B559}" srcId="{833C228B-814F-451B-8E9E-970928FC8DD8}" destId="{03CFB0C5-E8EA-499E-B40A-FD412881DA7C}" srcOrd="0" destOrd="0" parTransId="{4834632C-B49F-47D0-BBA4-C549033D70E1}" sibTransId="{67C534DB-FD7F-4563-9662-B112ECC8B4DB}"/>
    <dgm:cxn modelId="{04CC2691-7272-4E09-96D9-4674A69538B1}" type="presOf" srcId="{833C228B-814F-451B-8E9E-970928FC8DD8}" destId="{68516A19-CBB4-44DD-8A06-A684FA58C361}" srcOrd="0" destOrd="0" presId="urn:microsoft.com/office/officeart/2005/8/layout/hierarchy4"/>
    <dgm:cxn modelId="{194C212C-BC9E-4180-9F86-3FD38CBB8611}" type="presParOf" srcId="{E463A781-7CD8-41F9-98BF-E80A5130A8D3}" destId="{6DD58F78-78D3-43E5-BE7C-B2AB12EFD157}" srcOrd="0" destOrd="0" presId="urn:microsoft.com/office/officeart/2005/8/layout/hierarchy4"/>
    <dgm:cxn modelId="{154E87DC-93D7-4C7F-BBEC-070BF528EFB5}" type="presParOf" srcId="{6DD58F78-78D3-43E5-BE7C-B2AB12EFD157}" destId="{2EA05E1B-B2C0-4E60-8AFF-2E58D562DDAF}" srcOrd="0" destOrd="0" presId="urn:microsoft.com/office/officeart/2005/8/layout/hierarchy4"/>
    <dgm:cxn modelId="{B0C132A0-AD6F-4CA7-8148-F5D27EE2E09D}" type="presParOf" srcId="{6DD58F78-78D3-43E5-BE7C-B2AB12EFD157}" destId="{09A2DD96-1D75-4246-80CD-A0A79DAF7C70}" srcOrd="1" destOrd="0" presId="urn:microsoft.com/office/officeart/2005/8/layout/hierarchy4"/>
    <dgm:cxn modelId="{13C8D2DF-1FD8-460E-B719-52FAF55D8A76}" type="presParOf" srcId="{6DD58F78-78D3-43E5-BE7C-B2AB12EFD157}" destId="{031203D6-DA81-4206-969D-846AFA27B628}" srcOrd="2" destOrd="0" presId="urn:microsoft.com/office/officeart/2005/8/layout/hierarchy4"/>
    <dgm:cxn modelId="{A0143DB2-CF24-4701-966D-46841B506A9D}" type="presParOf" srcId="{031203D6-DA81-4206-969D-846AFA27B628}" destId="{9737DA61-88DE-424D-BC1F-EC440FCF298F}" srcOrd="0" destOrd="0" presId="urn:microsoft.com/office/officeart/2005/8/layout/hierarchy4"/>
    <dgm:cxn modelId="{0EAB2616-E0C7-473D-A3BB-8EBEA211DD8C}" type="presParOf" srcId="{9737DA61-88DE-424D-BC1F-EC440FCF298F}" destId="{68516A19-CBB4-44DD-8A06-A684FA58C361}" srcOrd="0" destOrd="0" presId="urn:microsoft.com/office/officeart/2005/8/layout/hierarchy4"/>
    <dgm:cxn modelId="{4ABF2EC9-6385-45E1-BBC2-32D4E34DF036}" type="presParOf" srcId="{9737DA61-88DE-424D-BC1F-EC440FCF298F}" destId="{A9A52C17-555B-4818-A0A4-D5108EDC00B8}" srcOrd="1" destOrd="0" presId="urn:microsoft.com/office/officeart/2005/8/layout/hierarchy4"/>
    <dgm:cxn modelId="{D407C558-90B5-4D23-88C3-442560974831}" type="presParOf" srcId="{9737DA61-88DE-424D-BC1F-EC440FCF298F}" destId="{202CF56E-911F-496B-B5B1-10778A961654}" srcOrd="2" destOrd="0" presId="urn:microsoft.com/office/officeart/2005/8/layout/hierarchy4"/>
    <dgm:cxn modelId="{50599C62-DA43-4F45-BF03-25467DF88920}" type="presParOf" srcId="{202CF56E-911F-496B-B5B1-10778A961654}" destId="{9FE6FC58-EBE4-42F5-BD0F-5ED20C29BF00}" srcOrd="0" destOrd="0" presId="urn:microsoft.com/office/officeart/2005/8/layout/hierarchy4"/>
    <dgm:cxn modelId="{B359CCB8-BEB9-4F89-A18E-F915A6612F32}" type="presParOf" srcId="{9FE6FC58-EBE4-42F5-BD0F-5ED20C29BF00}" destId="{985AD78D-6C5F-4DDD-BBFF-92F0C66F4D4B}" srcOrd="0" destOrd="0" presId="urn:microsoft.com/office/officeart/2005/8/layout/hierarchy4"/>
    <dgm:cxn modelId="{2CCA2B05-918E-4CF7-88DC-8E1776D9EE99}" type="presParOf" srcId="{9FE6FC58-EBE4-42F5-BD0F-5ED20C29BF00}" destId="{E0CACB6B-80B6-4DC8-A687-B7AB25D7ADC4}" srcOrd="1" destOrd="0" presId="urn:microsoft.com/office/officeart/2005/8/layout/hierarchy4"/>
    <dgm:cxn modelId="{9EC29C4F-A45F-4223-BF0C-119791A72F10}" type="presParOf" srcId="{031203D6-DA81-4206-969D-846AFA27B628}" destId="{6027C9DB-1633-4798-8831-6C293295B93D}" srcOrd="1" destOrd="0" presId="urn:microsoft.com/office/officeart/2005/8/layout/hierarchy4"/>
    <dgm:cxn modelId="{058B04B2-8C8A-40BB-BFEC-8FEED2EC8015}" type="presParOf" srcId="{031203D6-DA81-4206-969D-846AFA27B628}" destId="{BF3F941E-E7C1-4B6C-90D4-572E29B7DDFA}" srcOrd="2" destOrd="0" presId="urn:microsoft.com/office/officeart/2005/8/layout/hierarchy4"/>
    <dgm:cxn modelId="{6CE8CC84-E257-489E-A793-96F4AE3FF515}" type="presParOf" srcId="{BF3F941E-E7C1-4B6C-90D4-572E29B7DDFA}" destId="{D537AFA3-9A8D-4325-8383-656B51C50099}" srcOrd="0" destOrd="0" presId="urn:microsoft.com/office/officeart/2005/8/layout/hierarchy4"/>
    <dgm:cxn modelId="{D4A43E5E-2DFF-4587-930D-3DFC902DD8A0}" type="presParOf" srcId="{BF3F941E-E7C1-4B6C-90D4-572E29B7DDFA}" destId="{0F29E01B-79B1-4558-B1E2-ACA1C5E9E942}" srcOrd="1" destOrd="0" presId="urn:microsoft.com/office/officeart/2005/8/layout/hierarchy4"/>
    <dgm:cxn modelId="{B9455AFC-3DD2-4240-BD64-6CC431AC5545}" type="presParOf" srcId="{BF3F941E-E7C1-4B6C-90D4-572E29B7DDFA}" destId="{E055C479-C216-4038-BCDA-259709398AB2}" srcOrd="2" destOrd="0" presId="urn:microsoft.com/office/officeart/2005/8/layout/hierarchy4"/>
    <dgm:cxn modelId="{093469A1-0265-4DB6-80B1-5ABF8CADC433}" type="presParOf" srcId="{E055C479-C216-4038-BCDA-259709398AB2}" destId="{91F7665C-82D5-4902-9996-69A1C38D7003}" srcOrd="0" destOrd="0" presId="urn:microsoft.com/office/officeart/2005/8/layout/hierarchy4"/>
    <dgm:cxn modelId="{F8D8B8A1-6F6C-43FF-BAD1-F3B9BF52CEEF}" type="presParOf" srcId="{91F7665C-82D5-4902-9996-69A1C38D7003}" destId="{A434C6AD-9038-45F2-AA94-09394D9AA52D}" srcOrd="0" destOrd="0" presId="urn:microsoft.com/office/officeart/2005/8/layout/hierarchy4"/>
    <dgm:cxn modelId="{3B2C9AC9-8A15-4B9C-A14C-29AE0C5EB39E}" type="presParOf" srcId="{91F7665C-82D5-4902-9996-69A1C38D7003}" destId="{F6B6486B-9A5D-4D79-AB77-7F914E5BB28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C9F85C-1956-4385-8061-B5E496835647}"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B43A83CA-D04B-421C-B8C7-91A5E87CF7EA}">
      <dgm:prSet phldrT="[Текст]"/>
      <dgm:spPr>
        <a:solidFill>
          <a:schemeClr val="bg1"/>
        </a:solidFill>
        <a:ln>
          <a:solidFill>
            <a:schemeClr val="tx1"/>
          </a:solidFill>
        </a:ln>
      </dgm:spPr>
      <dgm:t>
        <a:bodyPr/>
        <a:lstStyle/>
        <a:p>
          <a:r>
            <a:rPr lang="ru-RU" dirty="0" smtClean="0">
              <a:solidFill>
                <a:schemeClr val="tx1"/>
              </a:solidFill>
            </a:rPr>
            <a:t>Парадигмы изучения политических объектов</a:t>
          </a:r>
          <a:endParaRPr lang="ru-RU" dirty="0">
            <a:solidFill>
              <a:schemeClr val="tx1"/>
            </a:solidFill>
          </a:endParaRPr>
        </a:p>
      </dgm:t>
    </dgm:pt>
    <dgm:pt modelId="{4B3E0C69-5238-4173-AD9B-9DD1F8A8F5C9}" type="parTrans" cxnId="{F1883BB1-AA63-4DD0-B1C2-7D4AB3922763}">
      <dgm:prSet/>
      <dgm:spPr/>
      <dgm:t>
        <a:bodyPr/>
        <a:lstStyle/>
        <a:p>
          <a:endParaRPr lang="ru-RU"/>
        </a:p>
      </dgm:t>
    </dgm:pt>
    <dgm:pt modelId="{03011486-F7DE-4767-8DE8-7F542D9A61E6}" type="sibTrans" cxnId="{F1883BB1-AA63-4DD0-B1C2-7D4AB3922763}">
      <dgm:prSet/>
      <dgm:spPr/>
      <dgm:t>
        <a:bodyPr/>
        <a:lstStyle/>
        <a:p>
          <a:endParaRPr lang="ru-RU"/>
        </a:p>
      </dgm:t>
    </dgm:pt>
    <dgm:pt modelId="{833C228B-814F-451B-8E9E-970928FC8DD8}">
      <dgm:prSet phldrT="[Текст]"/>
      <dgm:spPr>
        <a:solidFill>
          <a:schemeClr val="bg1"/>
        </a:solidFill>
        <a:ln>
          <a:solidFill>
            <a:schemeClr val="tx1"/>
          </a:solidFill>
        </a:ln>
      </dgm:spPr>
      <dgm:t>
        <a:bodyPr/>
        <a:lstStyle/>
        <a:p>
          <a:r>
            <a:rPr lang="ru-RU" dirty="0" smtClean="0">
              <a:solidFill>
                <a:schemeClr val="tx1"/>
              </a:solidFill>
            </a:rPr>
            <a:t>Объективистская</a:t>
          </a:r>
          <a:endParaRPr lang="ru-RU" dirty="0">
            <a:solidFill>
              <a:schemeClr val="tx1"/>
            </a:solidFill>
          </a:endParaRPr>
        </a:p>
      </dgm:t>
    </dgm:pt>
    <dgm:pt modelId="{3E252C60-61CD-4638-8EEB-5A097F3584C9}" type="parTrans" cxnId="{8D56A644-020C-4284-BA9B-2819D56A882D}">
      <dgm:prSet/>
      <dgm:spPr/>
      <dgm:t>
        <a:bodyPr/>
        <a:lstStyle/>
        <a:p>
          <a:endParaRPr lang="ru-RU"/>
        </a:p>
      </dgm:t>
    </dgm:pt>
    <dgm:pt modelId="{2C0CC80C-DC3C-4B01-8D0B-C92F0CC6B86F}" type="sibTrans" cxnId="{8D56A644-020C-4284-BA9B-2819D56A882D}">
      <dgm:prSet/>
      <dgm:spPr/>
      <dgm:t>
        <a:bodyPr/>
        <a:lstStyle/>
        <a:p>
          <a:endParaRPr lang="ru-RU"/>
        </a:p>
      </dgm:t>
    </dgm:pt>
    <dgm:pt modelId="{03CFB0C5-E8EA-499E-B40A-FD412881DA7C}">
      <dgm:prSet phldrT="[Текст]"/>
      <dgm:spPr>
        <a:solidFill>
          <a:schemeClr val="bg1"/>
        </a:solidFill>
        <a:ln>
          <a:solidFill>
            <a:schemeClr val="tx1"/>
          </a:solidFill>
        </a:ln>
      </dgm:spPr>
      <dgm:t>
        <a:bodyPr/>
        <a:lstStyle/>
        <a:p>
          <a:pPr algn="ctr"/>
          <a:r>
            <a:rPr lang="ru-RU" dirty="0" smtClean="0">
              <a:solidFill>
                <a:schemeClr val="tx1"/>
              </a:solidFill>
            </a:rPr>
            <a:t>воздействия субъекта принятия решения либо обусловливаются, либо трансформируются действием объективных факторов</a:t>
          </a:r>
        </a:p>
      </dgm:t>
    </dgm:pt>
    <dgm:pt modelId="{4834632C-B49F-47D0-BBA4-C549033D70E1}" type="parTrans" cxnId="{C072C8B3-1220-41B2-AFE4-AB41F617B559}">
      <dgm:prSet/>
      <dgm:spPr/>
      <dgm:t>
        <a:bodyPr/>
        <a:lstStyle/>
        <a:p>
          <a:endParaRPr lang="ru-RU"/>
        </a:p>
      </dgm:t>
    </dgm:pt>
    <dgm:pt modelId="{67C534DB-FD7F-4563-9662-B112ECC8B4DB}" type="sibTrans" cxnId="{C072C8B3-1220-41B2-AFE4-AB41F617B559}">
      <dgm:prSet/>
      <dgm:spPr/>
      <dgm:t>
        <a:bodyPr/>
        <a:lstStyle/>
        <a:p>
          <a:endParaRPr lang="ru-RU"/>
        </a:p>
      </dgm:t>
    </dgm:pt>
    <dgm:pt modelId="{C8E1DD5D-200C-4E9B-B54E-29C4708A176B}">
      <dgm:prSet phldrT="[Текст]"/>
      <dgm:spPr>
        <a:solidFill>
          <a:schemeClr val="bg1"/>
        </a:solidFill>
        <a:ln>
          <a:solidFill>
            <a:schemeClr val="tx1"/>
          </a:solidFill>
        </a:ln>
      </dgm:spPr>
      <dgm:t>
        <a:bodyPr/>
        <a:lstStyle/>
        <a:p>
          <a:r>
            <a:rPr lang="ru-RU" dirty="0" smtClean="0">
              <a:solidFill>
                <a:schemeClr val="tx1"/>
              </a:solidFill>
            </a:rPr>
            <a:t>Субъективистская (</a:t>
          </a:r>
          <a:r>
            <a:rPr lang="ru-RU" dirty="0" err="1" smtClean="0">
              <a:solidFill>
                <a:schemeClr val="tx1"/>
              </a:solidFill>
            </a:rPr>
            <a:t>акционистская</a:t>
          </a:r>
          <a:r>
            <a:rPr lang="ru-RU" dirty="0" smtClean="0">
              <a:solidFill>
                <a:schemeClr val="tx1"/>
              </a:solidFill>
            </a:rPr>
            <a:t>)</a:t>
          </a:r>
          <a:endParaRPr lang="ru-RU" dirty="0">
            <a:solidFill>
              <a:schemeClr val="tx1"/>
            </a:solidFill>
          </a:endParaRPr>
        </a:p>
      </dgm:t>
    </dgm:pt>
    <dgm:pt modelId="{2FB407F0-4B29-45DD-9185-93CE2B2BACBD}" type="parTrans" cxnId="{0A9B365A-7E63-4961-B37D-DE6E292653DA}">
      <dgm:prSet/>
      <dgm:spPr/>
      <dgm:t>
        <a:bodyPr/>
        <a:lstStyle/>
        <a:p>
          <a:endParaRPr lang="ru-RU"/>
        </a:p>
      </dgm:t>
    </dgm:pt>
    <dgm:pt modelId="{6A430DD9-9199-4024-933A-F4BD346BCC49}" type="sibTrans" cxnId="{0A9B365A-7E63-4961-B37D-DE6E292653DA}">
      <dgm:prSet/>
      <dgm:spPr/>
      <dgm:t>
        <a:bodyPr/>
        <a:lstStyle/>
        <a:p>
          <a:endParaRPr lang="ru-RU"/>
        </a:p>
      </dgm:t>
    </dgm:pt>
    <dgm:pt modelId="{30D83CDD-5CD2-4161-A2AE-6FDE74293650}">
      <dgm:prSet phldrT="[Текст]"/>
      <dgm:spPr>
        <a:solidFill>
          <a:schemeClr val="bg1"/>
        </a:solidFill>
        <a:ln>
          <a:solidFill>
            <a:schemeClr val="tx1"/>
          </a:solidFill>
        </a:ln>
      </dgm:spPr>
      <dgm:t>
        <a:bodyPr/>
        <a:lstStyle/>
        <a:p>
          <a:pPr algn="ctr"/>
          <a:r>
            <a:rPr lang="ru-RU" dirty="0" smtClean="0">
              <a:solidFill>
                <a:schemeClr val="tx1"/>
              </a:solidFill>
            </a:rPr>
            <a:t>основана на прогнозе действия политических субъектов</a:t>
          </a:r>
          <a:endParaRPr lang="ru-RU" dirty="0">
            <a:solidFill>
              <a:schemeClr val="tx1"/>
            </a:solidFill>
          </a:endParaRPr>
        </a:p>
      </dgm:t>
    </dgm:pt>
    <dgm:pt modelId="{88DBEC41-3386-438B-9E06-12A742B176E5}" type="parTrans" cxnId="{6D171ACE-4D9F-4411-B7DB-2D7DFE899CCB}">
      <dgm:prSet/>
      <dgm:spPr/>
      <dgm:t>
        <a:bodyPr/>
        <a:lstStyle/>
        <a:p>
          <a:endParaRPr lang="ru-RU"/>
        </a:p>
      </dgm:t>
    </dgm:pt>
    <dgm:pt modelId="{950F6C6E-F37B-46FE-BAF8-0372A310873D}" type="sibTrans" cxnId="{6D171ACE-4D9F-4411-B7DB-2D7DFE899CCB}">
      <dgm:prSet/>
      <dgm:spPr/>
      <dgm:t>
        <a:bodyPr/>
        <a:lstStyle/>
        <a:p>
          <a:endParaRPr lang="ru-RU"/>
        </a:p>
      </dgm:t>
    </dgm:pt>
    <dgm:pt modelId="{E463A781-7CD8-41F9-98BF-E80A5130A8D3}" type="pres">
      <dgm:prSet presAssocID="{0FC9F85C-1956-4385-8061-B5E496835647}" presName="Name0" presStyleCnt="0">
        <dgm:presLayoutVars>
          <dgm:chPref val="1"/>
          <dgm:dir/>
          <dgm:animOne val="branch"/>
          <dgm:animLvl val="lvl"/>
          <dgm:resizeHandles/>
        </dgm:presLayoutVars>
      </dgm:prSet>
      <dgm:spPr/>
      <dgm:t>
        <a:bodyPr/>
        <a:lstStyle/>
        <a:p>
          <a:endParaRPr lang="ru-RU"/>
        </a:p>
      </dgm:t>
    </dgm:pt>
    <dgm:pt modelId="{6DD58F78-78D3-43E5-BE7C-B2AB12EFD157}" type="pres">
      <dgm:prSet presAssocID="{B43A83CA-D04B-421C-B8C7-91A5E87CF7EA}" presName="vertOne" presStyleCnt="0"/>
      <dgm:spPr/>
    </dgm:pt>
    <dgm:pt modelId="{2EA05E1B-B2C0-4E60-8AFF-2E58D562DDAF}" type="pres">
      <dgm:prSet presAssocID="{B43A83CA-D04B-421C-B8C7-91A5E87CF7EA}" presName="txOne" presStyleLbl="node0" presStyleIdx="0" presStyleCnt="1" custScaleY="53861">
        <dgm:presLayoutVars>
          <dgm:chPref val="3"/>
        </dgm:presLayoutVars>
      </dgm:prSet>
      <dgm:spPr/>
      <dgm:t>
        <a:bodyPr/>
        <a:lstStyle/>
        <a:p>
          <a:endParaRPr lang="ru-RU"/>
        </a:p>
      </dgm:t>
    </dgm:pt>
    <dgm:pt modelId="{09A2DD96-1D75-4246-80CD-A0A79DAF7C70}" type="pres">
      <dgm:prSet presAssocID="{B43A83CA-D04B-421C-B8C7-91A5E87CF7EA}" presName="parTransOne" presStyleCnt="0"/>
      <dgm:spPr/>
    </dgm:pt>
    <dgm:pt modelId="{031203D6-DA81-4206-969D-846AFA27B628}" type="pres">
      <dgm:prSet presAssocID="{B43A83CA-D04B-421C-B8C7-91A5E87CF7EA}" presName="horzOne" presStyleCnt="0"/>
      <dgm:spPr/>
    </dgm:pt>
    <dgm:pt modelId="{9737DA61-88DE-424D-BC1F-EC440FCF298F}" type="pres">
      <dgm:prSet presAssocID="{833C228B-814F-451B-8E9E-970928FC8DD8}" presName="vertTwo" presStyleCnt="0"/>
      <dgm:spPr/>
    </dgm:pt>
    <dgm:pt modelId="{68516A19-CBB4-44DD-8A06-A684FA58C361}" type="pres">
      <dgm:prSet presAssocID="{833C228B-814F-451B-8E9E-970928FC8DD8}" presName="txTwo" presStyleLbl="node2" presStyleIdx="0" presStyleCnt="2" custScaleY="61403" custLinFactNeighborX="518" custLinFactNeighborY="13426">
        <dgm:presLayoutVars>
          <dgm:chPref val="3"/>
        </dgm:presLayoutVars>
      </dgm:prSet>
      <dgm:spPr/>
      <dgm:t>
        <a:bodyPr/>
        <a:lstStyle/>
        <a:p>
          <a:endParaRPr lang="ru-RU"/>
        </a:p>
      </dgm:t>
    </dgm:pt>
    <dgm:pt modelId="{A9A52C17-555B-4818-A0A4-D5108EDC00B8}" type="pres">
      <dgm:prSet presAssocID="{833C228B-814F-451B-8E9E-970928FC8DD8}" presName="parTransTwo" presStyleCnt="0"/>
      <dgm:spPr/>
    </dgm:pt>
    <dgm:pt modelId="{202CF56E-911F-496B-B5B1-10778A961654}" type="pres">
      <dgm:prSet presAssocID="{833C228B-814F-451B-8E9E-970928FC8DD8}" presName="horzTwo" presStyleCnt="0"/>
      <dgm:spPr/>
    </dgm:pt>
    <dgm:pt modelId="{9FE6FC58-EBE4-42F5-BD0F-5ED20C29BF00}" type="pres">
      <dgm:prSet presAssocID="{03CFB0C5-E8EA-499E-B40A-FD412881DA7C}" presName="vertThree" presStyleCnt="0"/>
      <dgm:spPr/>
    </dgm:pt>
    <dgm:pt modelId="{985AD78D-6C5F-4DDD-BBFF-92F0C66F4D4B}" type="pres">
      <dgm:prSet presAssocID="{03CFB0C5-E8EA-499E-B40A-FD412881DA7C}" presName="txThree" presStyleLbl="node3" presStyleIdx="0" presStyleCnt="2">
        <dgm:presLayoutVars>
          <dgm:chPref val="3"/>
        </dgm:presLayoutVars>
      </dgm:prSet>
      <dgm:spPr/>
      <dgm:t>
        <a:bodyPr/>
        <a:lstStyle/>
        <a:p>
          <a:endParaRPr lang="ru-RU"/>
        </a:p>
      </dgm:t>
    </dgm:pt>
    <dgm:pt modelId="{E0CACB6B-80B6-4DC8-A687-B7AB25D7ADC4}" type="pres">
      <dgm:prSet presAssocID="{03CFB0C5-E8EA-499E-B40A-FD412881DA7C}" presName="horzThree" presStyleCnt="0"/>
      <dgm:spPr/>
    </dgm:pt>
    <dgm:pt modelId="{6027C9DB-1633-4798-8831-6C293295B93D}" type="pres">
      <dgm:prSet presAssocID="{2C0CC80C-DC3C-4B01-8D0B-C92F0CC6B86F}" presName="sibSpaceTwo" presStyleCnt="0"/>
      <dgm:spPr/>
    </dgm:pt>
    <dgm:pt modelId="{BF3F941E-E7C1-4B6C-90D4-572E29B7DDFA}" type="pres">
      <dgm:prSet presAssocID="{C8E1DD5D-200C-4E9B-B54E-29C4708A176B}" presName="vertTwo" presStyleCnt="0"/>
      <dgm:spPr/>
    </dgm:pt>
    <dgm:pt modelId="{D537AFA3-9A8D-4325-8383-656B51C50099}" type="pres">
      <dgm:prSet presAssocID="{C8E1DD5D-200C-4E9B-B54E-29C4708A176B}" presName="txTwo" presStyleLbl="node2" presStyleIdx="1" presStyleCnt="2" custScaleY="62872">
        <dgm:presLayoutVars>
          <dgm:chPref val="3"/>
        </dgm:presLayoutVars>
      </dgm:prSet>
      <dgm:spPr/>
      <dgm:t>
        <a:bodyPr/>
        <a:lstStyle/>
        <a:p>
          <a:endParaRPr lang="ru-RU"/>
        </a:p>
      </dgm:t>
    </dgm:pt>
    <dgm:pt modelId="{0F29E01B-79B1-4558-B1E2-ACA1C5E9E942}" type="pres">
      <dgm:prSet presAssocID="{C8E1DD5D-200C-4E9B-B54E-29C4708A176B}" presName="parTransTwo" presStyleCnt="0"/>
      <dgm:spPr/>
    </dgm:pt>
    <dgm:pt modelId="{E055C479-C216-4038-BCDA-259709398AB2}" type="pres">
      <dgm:prSet presAssocID="{C8E1DD5D-200C-4E9B-B54E-29C4708A176B}" presName="horzTwo" presStyleCnt="0"/>
      <dgm:spPr/>
    </dgm:pt>
    <dgm:pt modelId="{91F7665C-82D5-4902-9996-69A1C38D7003}" type="pres">
      <dgm:prSet presAssocID="{30D83CDD-5CD2-4161-A2AE-6FDE74293650}" presName="vertThree" presStyleCnt="0"/>
      <dgm:spPr/>
    </dgm:pt>
    <dgm:pt modelId="{A434C6AD-9038-45F2-AA94-09394D9AA52D}" type="pres">
      <dgm:prSet presAssocID="{30D83CDD-5CD2-4161-A2AE-6FDE74293650}" presName="txThree" presStyleLbl="node3" presStyleIdx="1" presStyleCnt="2">
        <dgm:presLayoutVars>
          <dgm:chPref val="3"/>
        </dgm:presLayoutVars>
      </dgm:prSet>
      <dgm:spPr/>
      <dgm:t>
        <a:bodyPr/>
        <a:lstStyle/>
        <a:p>
          <a:endParaRPr lang="ru-RU"/>
        </a:p>
      </dgm:t>
    </dgm:pt>
    <dgm:pt modelId="{F6B6486B-9A5D-4D79-AB77-7F914E5BB287}" type="pres">
      <dgm:prSet presAssocID="{30D83CDD-5CD2-4161-A2AE-6FDE74293650}" presName="horzThree" presStyleCnt="0"/>
      <dgm:spPr/>
    </dgm:pt>
  </dgm:ptLst>
  <dgm:cxnLst>
    <dgm:cxn modelId="{0A9B365A-7E63-4961-B37D-DE6E292653DA}" srcId="{B43A83CA-D04B-421C-B8C7-91A5E87CF7EA}" destId="{C8E1DD5D-200C-4E9B-B54E-29C4708A176B}" srcOrd="1" destOrd="0" parTransId="{2FB407F0-4B29-45DD-9185-93CE2B2BACBD}" sibTransId="{6A430DD9-9199-4024-933A-F4BD346BCC49}"/>
    <dgm:cxn modelId="{F1883BB1-AA63-4DD0-B1C2-7D4AB3922763}" srcId="{0FC9F85C-1956-4385-8061-B5E496835647}" destId="{B43A83CA-D04B-421C-B8C7-91A5E87CF7EA}" srcOrd="0" destOrd="0" parTransId="{4B3E0C69-5238-4173-AD9B-9DD1F8A8F5C9}" sibTransId="{03011486-F7DE-4767-8DE8-7F542D9A61E6}"/>
    <dgm:cxn modelId="{F6C10467-A4FD-4642-A699-BBEC5BF14729}" type="presOf" srcId="{833C228B-814F-451B-8E9E-970928FC8DD8}" destId="{68516A19-CBB4-44DD-8A06-A684FA58C361}" srcOrd="0" destOrd="0" presId="urn:microsoft.com/office/officeart/2005/8/layout/hierarchy4"/>
    <dgm:cxn modelId="{09BD6D9A-63ED-4297-95E9-7C0F02946A68}" type="presOf" srcId="{C8E1DD5D-200C-4E9B-B54E-29C4708A176B}" destId="{D537AFA3-9A8D-4325-8383-656B51C50099}" srcOrd="0" destOrd="0" presId="urn:microsoft.com/office/officeart/2005/8/layout/hierarchy4"/>
    <dgm:cxn modelId="{6D171ACE-4D9F-4411-B7DB-2D7DFE899CCB}" srcId="{C8E1DD5D-200C-4E9B-B54E-29C4708A176B}" destId="{30D83CDD-5CD2-4161-A2AE-6FDE74293650}" srcOrd="0" destOrd="0" parTransId="{88DBEC41-3386-438B-9E06-12A742B176E5}" sibTransId="{950F6C6E-F37B-46FE-BAF8-0372A310873D}"/>
    <dgm:cxn modelId="{466E494C-DD0A-4FCD-89A1-786701BC46C3}" type="presOf" srcId="{03CFB0C5-E8EA-499E-B40A-FD412881DA7C}" destId="{985AD78D-6C5F-4DDD-BBFF-92F0C66F4D4B}" srcOrd="0" destOrd="0" presId="urn:microsoft.com/office/officeart/2005/8/layout/hierarchy4"/>
    <dgm:cxn modelId="{8D56A644-020C-4284-BA9B-2819D56A882D}" srcId="{B43A83CA-D04B-421C-B8C7-91A5E87CF7EA}" destId="{833C228B-814F-451B-8E9E-970928FC8DD8}" srcOrd="0" destOrd="0" parTransId="{3E252C60-61CD-4638-8EEB-5A097F3584C9}" sibTransId="{2C0CC80C-DC3C-4B01-8D0B-C92F0CC6B86F}"/>
    <dgm:cxn modelId="{DB2EC3E0-41B5-4901-89A0-433C32D082FD}" type="presOf" srcId="{B43A83CA-D04B-421C-B8C7-91A5E87CF7EA}" destId="{2EA05E1B-B2C0-4E60-8AFF-2E58D562DDAF}" srcOrd="0" destOrd="0" presId="urn:microsoft.com/office/officeart/2005/8/layout/hierarchy4"/>
    <dgm:cxn modelId="{9E8344AF-35AE-45AF-82E1-8B50571C3388}" type="presOf" srcId="{30D83CDD-5CD2-4161-A2AE-6FDE74293650}" destId="{A434C6AD-9038-45F2-AA94-09394D9AA52D}" srcOrd="0" destOrd="0" presId="urn:microsoft.com/office/officeart/2005/8/layout/hierarchy4"/>
    <dgm:cxn modelId="{C072C8B3-1220-41B2-AFE4-AB41F617B559}" srcId="{833C228B-814F-451B-8E9E-970928FC8DD8}" destId="{03CFB0C5-E8EA-499E-B40A-FD412881DA7C}" srcOrd="0" destOrd="0" parTransId="{4834632C-B49F-47D0-BBA4-C549033D70E1}" sibTransId="{67C534DB-FD7F-4563-9662-B112ECC8B4DB}"/>
    <dgm:cxn modelId="{F626A548-41A1-4F67-95EF-9643E9099758}" type="presOf" srcId="{0FC9F85C-1956-4385-8061-B5E496835647}" destId="{E463A781-7CD8-41F9-98BF-E80A5130A8D3}" srcOrd="0" destOrd="0" presId="urn:microsoft.com/office/officeart/2005/8/layout/hierarchy4"/>
    <dgm:cxn modelId="{74A133AE-0AB9-4220-823D-74F80F2C6E76}" type="presParOf" srcId="{E463A781-7CD8-41F9-98BF-E80A5130A8D3}" destId="{6DD58F78-78D3-43E5-BE7C-B2AB12EFD157}" srcOrd="0" destOrd="0" presId="urn:microsoft.com/office/officeart/2005/8/layout/hierarchy4"/>
    <dgm:cxn modelId="{915A76B2-21AB-4081-A0D0-C0987F7CE2A7}" type="presParOf" srcId="{6DD58F78-78D3-43E5-BE7C-B2AB12EFD157}" destId="{2EA05E1B-B2C0-4E60-8AFF-2E58D562DDAF}" srcOrd="0" destOrd="0" presId="urn:microsoft.com/office/officeart/2005/8/layout/hierarchy4"/>
    <dgm:cxn modelId="{4269A555-55E1-44EA-A736-ACF6A4A7FEA1}" type="presParOf" srcId="{6DD58F78-78D3-43E5-BE7C-B2AB12EFD157}" destId="{09A2DD96-1D75-4246-80CD-A0A79DAF7C70}" srcOrd="1" destOrd="0" presId="urn:microsoft.com/office/officeart/2005/8/layout/hierarchy4"/>
    <dgm:cxn modelId="{427F5F6E-1DD9-4BE2-9AED-10E187BD8174}" type="presParOf" srcId="{6DD58F78-78D3-43E5-BE7C-B2AB12EFD157}" destId="{031203D6-DA81-4206-969D-846AFA27B628}" srcOrd="2" destOrd="0" presId="urn:microsoft.com/office/officeart/2005/8/layout/hierarchy4"/>
    <dgm:cxn modelId="{86EBD9AC-66D6-4D1B-B214-15FCF6C8234B}" type="presParOf" srcId="{031203D6-DA81-4206-969D-846AFA27B628}" destId="{9737DA61-88DE-424D-BC1F-EC440FCF298F}" srcOrd="0" destOrd="0" presId="urn:microsoft.com/office/officeart/2005/8/layout/hierarchy4"/>
    <dgm:cxn modelId="{FD825D45-D9F0-4C50-818A-BED763B5A063}" type="presParOf" srcId="{9737DA61-88DE-424D-BC1F-EC440FCF298F}" destId="{68516A19-CBB4-44DD-8A06-A684FA58C361}" srcOrd="0" destOrd="0" presId="urn:microsoft.com/office/officeart/2005/8/layout/hierarchy4"/>
    <dgm:cxn modelId="{DD543410-1C3E-48D1-9E92-552C7C59F104}" type="presParOf" srcId="{9737DA61-88DE-424D-BC1F-EC440FCF298F}" destId="{A9A52C17-555B-4818-A0A4-D5108EDC00B8}" srcOrd="1" destOrd="0" presId="urn:microsoft.com/office/officeart/2005/8/layout/hierarchy4"/>
    <dgm:cxn modelId="{5819860F-74DE-4626-A074-665526982EA1}" type="presParOf" srcId="{9737DA61-88DE-424D-BC1F-EC440FCF298F}" destId="{202CF56E-911F-496B-B5B1-10778A961654}" srcOrd="2" destOrd="0" presId="urn:microsoft.com/office/officeart/2005/8/layout/hierarchy4"/>
    <dgm:cxn modelId="{1A5137FC-6F4E-40CC-9145-EA7CFDA96CB8}" type="presParOf" srcId="{202CF56E-911F-496B-B5B1-10778A961654}" destId="{9FE6FC58-EBE4-42F5-BD0F-5ED20C29BF00}" srcOrd="0" destOrd="0" presId="urn:microsoft.com/office/officeart/2005/8/layout/hierarchy4"/>
    <dgm:cxn modelId="{0BC71020-8E55-4D53-8ED2-FFF8D43F90BD}" type="presParOf" srcId="{9FE6FC58-EBE4-42F5-BD0F-5ED20C29BF00}" destId="{985AD78D-6C5F-4DDD-BBFF-92F0C66F4D4B}" srcOrd="0" destOrd="0" presId="urn:microsoft.com/office/officeart/2005/8/layout/hierarchy4"/>
    <dgm:cxn modelId="{573195C6-1298-42A6-82E0-6AB67D8E31D1}" type="presParOf" srcId="{9FE6FC58-EBE4-42F5-BD0F-5ED20C29BF00}" destId="{E0CACB6B-80B6-4DC8-A687-B7AB25D7ADC4}" srcOrd="1" destOrd="0" presId="urn:microsoft.com/office/officeart/2005/8/layout/hierarchy4"/>
    <dgm:cxn modelId="{FB25FC18-72FB-4A88-A2FD-66DCCC42F599}" type="presParOf" srcId="{031203D6-DA81-4206-969D-846AFA27B628}" destId="{6027C9DB-1633-4798-8831-6C293295B93D}" srcOrd="1" destOrd="0" presId="urn:microsoft.com/office/officeart/2005/8/layout/hierarchy4"/>
    <dgm:cxn modelId="{021AC49C-32B0-4BE4-9011-F885830F85D5}" type="presParOf" srcId="{031203D6-DA81-4206-969D-846AFA27B628}" destId="{BF3F941E-E7C1-4B6C-90D4-572E29B7DDFA}" srcOrd="2" destOrd="0" presId="urn:microsoft.com/office/officeart/2005/8/layout/hierarchy4"/>
    <dgm:cxn modelId="{F3231CB2-8BD5-4B75-8BFF-752064A04C9E}" type="presParOf" srcId="{BF3F941E-E7C1-4B6C-90D4-572E29B7DDFA}" destId="{D537AFA3-9A8D-4325-8383-656B51C50099}" srcOrd="0" destOrd="0" presId="urn:microsoft.com/office/officeart/2005/8/layout/hierarchy4"/>
    <dgm:cxn modelId="{CF566F53-8510-4277-B9C5-62FA5FF69C3D}" type="presParOf" srcId="{BF3F941E-E7C1-4B6C-90D4-572E29B7DDFA}" destId="{0F29E01B-79B1-4558-B1E2-ACA1C5E9E942}" srcOrd="1" destOrd="0" presId="urn:microsoft.com/office/officeart/2005/8/layout/hierarchy4"/>
    <dgm:cxn modelId="{F7D61A92-8841-451A-B583-C864388DE2EC}" type="presParOf" srcId="{BF3F941E-E7C1-4B6C-90D4-572E29B7DDFA}" destId="{E055C479-C216-4038-BCDA-259709398AB2}" srcOrd="2" destOrd="0" presId="urn:microsoft.com/office/officeart/2005/8/layout/hierarchy4"/>
    <dgm:cxn modelId="{AC046079-77FC-493C-B509-AC45B2A97BAA}" type="presParOf" srcId="{E055C479-C216-4038-BCDA-259709398AB2}" destId="{91F7665C-82D5-4902-9996-69A1C38D7003}" srcOrd="0" destOrd="0" presId="urn:microsoft.com/office/officeart/2005/8/layout/hierarchy4"/>
    <dgm:cxn modelId="{A8FE5374-12C5-44E0-969B-D2650D97C7DE}" type="presParOf" srcId="{91F7665C-82D5-4902-9996-69A1C38D7003}" destId="{A434C6AD-9038-45F2-AA94-09394D9AA52D}" srcOrd="0" destOrd="0" presId="urn:microsoft.com/office/officeart/2005/8/layout/hierarchy4"/>
    <dgm:cxn modelId="{269D1263-F51E-4C40-821D-AFA764CE49DF}" type="presParOf" srcId="{91F7665C-82D5-4902-9996-69A1C38D7003}" destId="{F6B6486B-9A5D-4D79-AB77-7F914E5BB28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05E1B-B2C0-4E60-8AFF-2E58D562DDAF}">
      <dsp:nvSpPr>
        <dsp:cNvPr id="0" name=""/>
        <dsp:cNvSpPr/>
      </dsp:nvSpPr>
      <dsp:spPr>
        <a:xfrm>
          <a:off x="4182" y="2073"/>
          <a:ext cx="11323022" cy="1390342"/>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ru-RU" sz="6000" kern="1200" dirty="0" smtClean="0">
              <a:solidFill>
                <a:schemeClr val="tx1"/>
              </a:solidFill>
            </a:rPr>
            <a:t>Типы политических прогнозов</a:t>
          </a:r>
          <a:endParaRPr lang="ru-RU" sz="6000" kern="1200" dirty="0">
            <a:solidFill>
              <a:schemeClr val="tx1"/>
            </a:solidFill>
          </a:endParaRPr>
        </a:p>
      </dsp:txBody>
      <dsp:txXfrm>
        <a:off x="44904" y="42795"/>
        <a:ext cx="11241578" cy="1308898"/>
      </dsp:txXfrm>
    </dsp:sp>
    <dsp:sp modelId="{68516A19-CBB4-44DD-8A06-A684FA58C361}">
      <dsp:nvSpPr>
        <dsp:cNvPr id="0" name=""/>
        <dsp:cNvSpPr/>
      </dsp:nvSpPr>
      <dsp:spPr>
        <a:xfrm>
          <a:off x="43324" y="1695359"/>
          <a:ext cx="5422705" cy="158502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ru-RU" sz="4300" kern="1200" dirty="0" smtClean="0">
              <a:solidFill>
                <a:schemeClr val="tx1"/>
              </a:solidFill>
            </a:rPr>
            <a:t>Поисковые прогнозы</a:t>
          </a:r>
          <a:endParaRPr lang="ru-RU" sz="4300" kern="1200" dirty="0">
            <a:solidFill>
              <a:schemeClr val="tx1"/>
            </a:solidFill>
          </a:endParaRPr>
        </a:p>
      </dsp:txBody>
      <dsp:txXfrm>
        <a:off x="89748" y="1741783"/>
        <a:ext cx="5329857" cy="1492180"/>
      </dsp:txXfrm>
    </dsp:sp>
    <dsp:sp modelId="{985AD78D-6C5F-4DDD-BBFF-92F0C66F4D4B}">
      <dsp:nvSpPr>
        <dsp:cNvPr id="0" name=""/>
        <dsp:cNvSpPr/>
      </dsp:nvSpPr>
      <dsp:spPr>
        <a:xfrm>
          <a:off x="15235" y="351161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RU" sz="2300" kern="1200" dirty="0" smtClean="0">
              <a:solidFill>
                <a:schemeClr val="tx1"/>
              </a:solidFill>
            </a:rPr>
            <a:t>Составляются для целей практического управления политическими, экономическими или социальными процессами (например: периодически публикуемые прогнозы ООН, некоторые прогнозы, составленные Всемирным банком и др.)</a:t>
          </a:r>
          <a:endParaRPr lang="ru-RU" sz="2300" kern="1200" dirty="0">
            <a:solidFill>
              <a:schemeClr val="tx1"/>
            </a:solidFill>
          </a:endParaRPr>
        </a:p>
      </dsp:txBody>
      <dsp:txXfrm>
        <a:off x="90840" y="3587218"/>
        <a:ext cx="5271495" cy="2430143"/>
      </dsp:txXfrm>
    </dsp:sp>
    <dsp:sp modelId="{D537AFA3-9A8D-4325-8383-656B51C50099}">
      <dsp:nvSpPr>
        <dsp:cNvPr id="0" name=""/>
        <dsp:cNvSpPr/>
      </dsp:nvSpPr>
      <dsp:spPr>
        <a:xfrm>
          <a:off x="5893447" y="1659500"/>
          <a:ext cx="5422705" cy="162294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ru-RU" sz="4300" kern="1200" dirty="0" smtClean="0">
              <a:solidFill>
                <a:schemeClr val="tx1"/>
              </a:solidFill>
            </a:rPr>
            <a:t>Нормативные прогнозы</a:t>
          </a:r>
          <a:endParaRPr lang="ru-RU" sz="4300" kern="1200" dirty="0">
            <a:solidFill>
              <a:schemeClr val="tx1"/>
            </a:solidFill>
          </a:endParaRPr>
        </a:p>
      </dsp:txBody>
      <dsp:txXfrm>
        <a:off x="5940982" y="1707035"/>
        <a:ext cx="5327635" cy="1527878"/>
      </dsp:txXfrm>
    </dsp:sp>
    <dsp:sp modelId="{A434C6AD-9038-45F2-AA94-09394D9AA52D}">
      <dsp:nvSpPr>
        <dsp:cNvPr id="0" name=""/>
        <dsp:cNvSpPr/>
      </dsp:nvSpPr>
      <dsp:spPr>
        <a:xfrm>
          <a:off x="5893447" y="354953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RU" sz="2300" kern="1200" dirty="0" smtClean="0">
              <a:solidFill>
                <a:schemeClr val="tx1"/>
              </a:solidFill>
            </a:rPr>
            <a:t>Представляют собой сценарии будущего в качестве наиболее желаемых или предпочтительных по сравнению с другими альтернативами</a:t>
          </a:r>
          <a:endParaRPr lang="ru-RU" sz="2300" kern="1200" dirty="0">
            <a:solidFill>
              <a:schemeClr val="tx1"/>
            </a:solidFill>
          </a:endParaRPr>
        </a:p>
      </dsp:txBody>
      <dsp:txXfrm>
        <a:off x="5969052" y="3625138"/>
        <a:ext cx="5271495" cy="24301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05E1B-B2C0-4E60-8AFF-2E58D562DDAF}">
      <dsp:nvSpPr>
        <dsp:cNvPr id="0" name=""/>
        <dsp:cNvSpPr/>
      </dsp:nvSpPr>
      <dsp:spPr>
        <a:xfrm>
          <a:off x="4182" y="2073"/>
          <a:ext cx="11323022" cy="1390342"/>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ru-RU" sz="6000" kern="1200" dirty="0" smtClean="0">
              <a:solidFill>
                <a:schemeClr val="tx1"/>
              </a:solidFill>
            </a:rPr>
            <a:t>Типы политических прогнозов</a:t>
          </a:r>
          <a:endParaRPr lang="ru-RU" sz="6000" kern="1200" dirty="0">
            <a:solidFill>
              <a:schemeClr val="tx1"/>
            </a:solidFill>
          </a:endParaRPr>
        </a:p>
      </dsp:txBody>
      <dsp:txXfrm>
        <a:off x="44904" y="42795"/>
        <a:ext cx="11241578" cy="1308898"/>
      </dsp:txXfrm>
    </dsp:sp>
    <dsp:sp modelId="{68516A19-CBB4-44DD-8A06-A684FA58C361}">
      <dsp:nvSpPr>
        <dsp:cNvPr id="0" name=""/>
        <dsp:cNvSpPr/>
      </dsp:nvSpPr>
      <dsp:spPr>
        <a:xfrm>
          <a:off x="43324" y="1695359"/>
          <a:ext cx="5422705" cy="158502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ru-RU" sz="4200" kern="1200" dirty="0" smtClean="0">
              <a:solidFill>
                <a:schemeClr val="tx1"/>
              </a:solidFill>
            </a:rPr>
            <a:t>Аналитические прогнозы</a:t>
          </a:r>
          <a:endParaRPr lang="ru-RU" sz="4200" kern="1200" dirty="0">
            <a:solidFill>
              <a:schemeClr val="tx1"/>
            </a:solidFill>
          </a:endParaRPr>
        </a:p>
      </dsp:txBody>
      <dsp:txXfrm>
        <a:off x="89748" y="1741783"/>
        <a:ext cx="5329857" cy="1492180"/>
      </dsp:txXfrm>
    </dsp:sp>
    <dsp:sp modelId="{985AD78D-6C5F-4DDD-BBFF-92F0C66F4D4B}">
      <dsp:nvSpPr>
        <dsp:cNvPr id="0" name=""/>
        <dsp:cNvSpPr/>
      </dsp:nvSpPr>
      <dsp:spPr>
        <a:xfrm>
          <a:off x="15235" y="351161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ru-RU" sz="2500" kern="1200" dirty="0" smtClean="0">
              <a:solidFill>
                <a:schemeClr val="tx1"/>
              </a:solidFill>
            </a:rPr>
            <a:t>При их составлении используются научные методы и технологии (например: работы Дж. </a:t>
          </a:r>
          <a:r>
            <a:rPr lang="ru-RU" sz="2500" kern="1200" dirty="0" err="1" smtClean="0">
              <a:solidFill>
                <a:schemeClr val="tx1"/>
              </a:solidFill>
            </a:rPr>
            <a:t>Форрестера</a:t>
          </a:r>
          <a:r>
            <a:rPr lang="ru-RU" sz="2500" kern="1200" dirty="0" smtClean="0">
              <a:solidFill>
                <a:schemeClr val="tx1"/>
              </a:solidFill>
            </a:rPr>
            <a:t> «Мировая динамика»)</a:t>
          </a:r>
          <a:endParaRPr lang="ru-RU" sz="2500" kern="1200" dirty="0">
            <a:solidFill>
              <a:schemeClr val="tx1"/>
            </a:solidFill>
          </a:endParaRPr>
        </a:p>
      </dsp:txBody>
      <dsp:txXfrm>
        <a:off x="90840" y="3587218"/>
        <a:ext cx="5271495" cy="2430143"/>
      </dsp:txXfrm>
    </dsp:sp>
    <dsp:sp modelId="{D537AFA3-9A8D-4325-8383-656B51C50099}">
      <dsp:nvSpPr>
        <dsp:cNvPr id="0" name=""/>
        <dsp:cNvSpPr/>
      </dsp:nvSpPr>
      <dsp:spPr>
        <a:xfrm>
          <a:off x="5893447" y="1659500"/>
          <a:ext cx="5422705" cy="162294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ru-RU" sz="4200" kern="1200" dirty="0" smtClean="0">
              <a:solidFill>
                <a:schemeClr val="tx1"/>
              </a:solidFill>
            </a:rPr>
            <a:t>Прогнозы-предостережения</a:t>
          </a:r>
          <a:endParaRPr lang="ru-RU" sz="4200" kern="1200" dirty="0">
            <a:solidFill>
              <a:schemeClr val="tx1"/>
            </a:solidFill>
          </a:endParaRPr>
        </a:p>
      </dsp:txBody>
      <dsp:txXfrm>
        <a:off x="5940982" y="1707035"/>
        <a:ext cx="5327635" cy="1527878"/>
      </dsp:txXfrm>
    </dsp:sp>
    <dsp:sp modelId="{A434C6AD-9038-45F2-AA94-09394D9AA52D}">
      <dsp:nvSpPr>
        <dsp:cNvPr id="0" name=""/>
        <dsp:cNvSpPr/>
      </dsp:nvSpPr>
      <dsp:spPr>
        <a:xfrm>
          <a:off x="5893447" y="354953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ru-RU" sz="2500" kern="1200" dirty="0" smtClean="0">
              <a:solidFill>
                <a:schemeClr val="tx1"/>
              </a:solidFill>
            </a:rPr>
            <a:t>Составляются с целью предупредить общественное мнение о возможности наступления опасных сценариев будущего (например: работа членов Римского клуба «Пределы роста»)</a:t>
          </a:r>
          <a:endParaRPr lang="ru-RU" sz="2500" kern="1200" dirty="0">
            <a:solidFill>
              <a:schemeClr val="tx1"/>
            </a:solidFill>
          </a:endParaRPr>
        </a:p>
      </dsp:txBody>
      <dsp:txXfrm>
        <a:off x="5969052" y="3625138"/>
        <a:ext cx="5271495" cy="24301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05E1B-B2C0-4E60-8AFF-2E58D562DDAF}">
      <dsp:nvSpPr>
        <dsp:cNvPr id="0" name=""/>
        <dsp:cNvSpPr/>
      </dsp:nvSpPr>
      <dsp:spPr>
        <a:xfrm>
          <a:off x="4182" y="2073"/>
          <a:ext cx="11323022" cy="1390342"/>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ru-RU" sz="6000" kern="1200" dirty="0" smtClean="0">
              <a:solidFill>
                <a:schemeClr val="tx1"/>
              </a:solidFill>
            </a:rPr>
            <a:t>Типы политических прогнозов</a:t>
          </a:r>
          <a:endParaRPr lang="ru-RU" sz="6000" kern="1200" dirty="0">
            <a:solidFill>
              <a:schemeClr val="tx1"/>
            </a:solidFill>
          </a:endParaRPr>
        </a:p>
      </dsp:txBody>
      <dsp:txXfrm>
        <a:off x="44904" y="42795"/>
        <a:ext cx="11241578" cy="1308898"/>
      </dsp:txXfrm>
    </dsp:sp>
    <dsp:sp modelId="{68516A19-CBB4-44DD-8A06-A684FA58C361}">
      <dsp:nvSpPr>
        <dsp:cNvPr id="0" name=""/>
        <dsp:cNvSpPr/>
      </dsp:nvSpPr>
      <dsp:spPr>
        <a:xfrm>
          <a:off x="43324" y="1695359"/>
          <a:ext cx="5422705" cy="158502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ru-RU" sz="4000" kern="1200" dirty="0" smtClean="0">
              <a:solidFill>
                <a:schemeClr val="tx1"/>
              </a:solidFill>
            </a:rPr>
            <a:t>Внутриполитическое прогнозирование</a:t>
          </a:r>
          <a:endParaRPr lang="ru-RU" sz="4000" kern="1200" dirty="0">
            <a:solidFill>
              <a:schemeClr val="tx1"/>
            </a:solidFill>
          </a:endParaRPr>
        </a:p>
      </dsp:txBody>
      <dsp:txXfrm>
        <a:off x="89748" y="1741783"/>
        <a:ext cx="5329857" cy="1492180"/>
      </dsp:txXfrm>
    </dsp:sp>
    <dsp:sp modelId="{985AD78D-6C5F-4DDD-BBFF-92F0C66F4D4B}">
      <dsp:nvSpPr>
        <dsp:cNvPr id="0" name=""/>
        <dsp:cNvSpPr/>
      </dsp:nvSpPr>
      <dsp:spPr>
        <a:xfrm>
          <a:off x="15235" y="351161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ru-RU" sz="2700" kern="1200" dirty="0" smtClean="0">
              <a:solidFill>
                <a:schemeClr val="tx1"/>
              </a:solidFill>
            </a:rPr>
            <a:t>Производят прогнозную оценку:</a:t>
          </a:r>
        </a:p>
        <a:p>
          <a:pPr lvl="0" algn="l" defTabSz="1200150">
            <a:lnSpc>
              <a:spcPct val="90000"/>
            </a:lnSpc>
            <a:spcBef>
              <a:spcPct val="0"/>
            </a:spcBef>
            <a:spcAft>
              <a:spcPct val="35000"/>
            </a:spcAft>
          </a:pPr>
          <a:r>
            <a:rPr lang="ru-RU" sz="2700" kern="1200" dirty="0" smtClean="0">
              <a:solidFill>
                <a:schemeClr val="tx1"/>
              </a:solidFill>
            </a:rPr>
            <a:t>- конкретных политических событий; </a:t>
          </a:r>
        </a:p>
        <a:p>
          <a:pPr lvl="0" algn="l" defTabSz="1200150">
            <a:lnSpc>
              <a:spcPct val="90000"/>
            </a:lnSpc>
            <a:spcBef>
              <a:spcPct val="0"/>
            </a:spcBef>
            <a:spcAft>
              <a:spcPct val="35000"/>
            </a:spcAft>
          </a:pPr>
          <a:r>
            <a:rPr lang="ru-RU" sz="2700" kern="1200" dirty="0" smtClean="0">
              <a:solidFill>
                <a:schemeClr val="tx1"/>
              </a:solidFill>
            </a:rPr>
            <a:t>- деятельности политических институтов общества</a:t>
          </a:r>
        </a:p>
      </dsp:txBody>
      <dsp:txXfrm>
        <a:off x="90840" y="3587218"/>
        <a:ext cx="5271495" cy="2430143"/>
      </dsp:txXfrm>
    </dsp:sp>
    <dsp:sp modelId="{D537AFA3-9A8D-4325-8383-656B51C50099}">
      <dsp:nvSpPr>
        <dsp:cNvPr id="0" name=""/>
        <dsp:cNvSpPr/>
      </dsp:nvSpPr>
      <dsp:spPr>
        <a:xfrm>
          <a:off x="5893447" y="1659500"/>
          <a:ext cx="5422705" cy="162294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ru-RU" sz="4000" kern="1200" dirty="0" smtClean="0">
              <a:solidFill>
                <a:schemeClr val="tx1"/>
              </a:solidFill>
            </a:rPr>
            <a:t>Внешнеполитическое прогнозирование</a:t>
          </a:r>
          <a:endParaRPr lang="ru-RU" sz="4000" kern="1200" dirty="0">
            <a:solidFill>
              <a:schemeClr val="tx1"/>
            </a:solidFill>
          </a:endParaRPr>
        </a:p>
      </dsp:txBody>
      <dsp:txXfrm>
        <a:off x="5940982" y="1707035"/>
        <a:ext cx="5327635" cy="1527878"/>
      </dsp:txXfrm>
    </dsp:sp>
    <dsp:sp modelId="{A434C6AD-9038-45F2-AA94-09394D9AA52D}">
      <dsp:nvSpPr>
        <dsp:cNvPr id="0" name=""/>
        <dsp:cNvSpPr/>
      </dsp:nvSpPr>
      <dsp:spPr>
        <a:xfrm>
          <a:off x="5893447" y="354953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ru-RU" sz="2700" kern="1200" dirty="0" smtClean="0">
              <a:solidFill>
                <a:schemeClr val="tx1"/>
              </a:solidFill>
            </a:rPr>
            <a:t>Производят прогнозную оценку общей обстановки в мире, регионе, стране и факторов их определяющих</a:t>
          </a:r>
          <a:endParaRPr lang="ru-RU" sz="2700" kern="1200" dirty="0">
            <a:solidFill>
              <a:schemeClr val="tx1"/>
            </a:solidFill>
          </a:endParaRPr>
        </a:p>
      </dsp:txBody>
      <dsp:txXfrm>
        <a:off x="5969052" y="3625138"/>
        <a:ext cx="5271495" cy="24301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05E1B-B2C0-4E60-8AFF-2E58D562DDAF}">
      <dsp:nvSpPr>
        <dsp:cNvPr id="0" name=""/>
        <dsp:cNvSpPr/>
      </dsp:nvSpPr>
      <dsp:spPr>
        <a:xfrm>
          <a:off x="4182" y="2073"/>
          <a:ext cx="11323022" cy="1390342"/>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ru-RU" sz="4400" kern="1200" dirty="0" smtClean="0">
              <a:solidFill>
                <a:schemeClr val="tx1"/>
              </a:solidFill>
            </a:rPr>
            <a:t>Парадигмы изучения политических объектов</a:t>
          </a:r>
          <a:endParaRPr lang="ru-RU" sz="4400" kern="1200" dirty="0">
            <a:solidFill>
              <a:schemeClr val="tx1"/>
            </a:solidFill>
          </a:endParaRPr>
        </a:p>
      </dsp:txBody>
      <dsp:txXfrm>
        <a:off x="44904" y="42795"/>
        <a:ext cx="11241578" cy="1308898"/>
      </dsp:txXfrm>
    </dsp:sp>
    <dsp:sp modelId="{68516A19-CBB4-44DD-8A06-A684FA58C361}">
      <dsp:nvSpPr>
        <dsp:cNvPr id="0" name=""/>
        <dsp:cNvSpPr/>
      </dsp:nvSpPr>
      <dsp:spPr>
        <a:xfrm>
          <a:off x="43324" y="1695359"/>
          <a:ext cx="5422705" cy="158502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ru-RU" sz="4300" kern="1200" dirty="0" smtClean="0">
              <a:solidFill>
                <a:schemeClr val="tx1"/>
              </a:solidFill>
            </a:rPr>
            <a:t>Объективистская</a:t>
          </a:r>
          <a:endParaRPr lang="ru-RU" sz="4300" kern="1200" dirty="0">
            <a:solidFill>
              <a:schemeClr val="tx1"/>
            </a:solidFill>
          </a:endParaRPr>
        </a:p>
      </dsp:txBody>
      <dsp:txXfrm>
        <a:off x="89748" y="1741783"/>
        <a:ext cx="5329857" cy="1492180"/>
      </dsp:txXfrm>
    </dsp:sp>
    <dsp:sp modelId="{985AD78D-6C5F-4DDD-BBFF-92F0C66F4D4B}">
      <dsp:nvSpPr>
        <dsp:cNvPr id="0" name=""/>
        <dsp:cNvSpPr/>
      </dsp:nvSpPr>
      <dsp:spPr>
        <a:xfrm>
          <a:off x="15235" y="351161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RU" sz="3000" kern="1200" dirty="0" smtClean="0">
              <a:solidFill>
                <a:schemeClr val="tx1"/>
              </a:solidFill>
            </a:rPr>
            <a:t>воздействия субъекта принятия решения либо обусловливаются, либо трансформируются действием объективных факторов</a:t>
          </a:r>
        </a:p>
      </dsp:txBody>
      <dsp:txXfrm>
        <a:off x="90840" y="3587218"/>
        <a:ext cx="5271495" cy="2430143"/>
      </dsp:txXfrm>
    </dsp:sp>
    <dsp:sp modelId="{D537AFA3-9A8D-4325-8383-656B51C50099}">
      <dsp:nvSpPr>
        <dsp:cNvPr id="0" name=""/>
        <dsp:cNvSpPr/>
      </dsp:nvSpPr>
      <dsp:spPr>
        <a:xfrm>
          <a:off x="5893447" y="1659500"/>
          <a:ext cx="5422705" cy="1622948"/>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ru-RU" sz="4300" kern="1200" dirty="0" smtClean="0">
              <a:solidFill>
                <a:schemeClr val="tx1"/>
              </a:solidFill>
            </a:rPr>
            <a:t>Субъективистская (</a:t>
          </a:r>
          <a:r>
            <a:rPr lang="ru-RU" sz="4300" kern="1200" dirty="0" err="1" smtClean="0">
              <a:solidFill>
                <a:schemeClr val="tx1"/>
              </a:solidFill>
            </a:rPr>
            <a:t>акционистская</a:t>
          </a:r>
          <a:r>
            <a:rPr lang="ru-RU" sz="4300" kern="1200" dirty="0" smtClean="0">
              <a:solidFill>
                <a:schemeClr val="tx1"/>
              </a:solidFill>
            </a:rPr>
            <a:t>)</a:t>
          </a:r>
          <a:endParaRPr lang="ru-RU" sz="4300" kern="1200" dirty="0">
            <a:solidFill>
              <a:schemeClr val="tx1"/>
            </a:solidFill>
          </a:endParaRPr>
        </a:p>
      </dsp:txBody>
      <dsp:txXfrm>
        <a:off x="5940982" y="1707035"/>
        <a:ext cx="5327635" cy="1527878"/>
      </dsp:txXfrm>
    </dsp:sp>
    <dsp:sp modelId="{A434C6AD-9038-45F2-AA94-09394D9AA52D}">
      <dsp:nvSpPr>
        <dsp:cNvPr id="0" name=""/>
        <dsp:cNvSpPr/>
      </dsp:nvSpPr>
      <dsp:spPr>
        <a:xfrm>
          <a:off x="5893447" y="3549533"/>
          <a:ext cx="5422705" cy="2581353"/>
        </a:xfrm>
        <a:prstGeom prst="roundRect">
          <a:avLst>
            <a:gd name="adj" fmla="val 10000"/>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RU" sz="3000" kern="1200" dirty="0" smtClean="0">
              <a:solidFill>
                <a:schemeClr val="tx1"/>
              </a:solidFill>
            </a:rPr>
            <a:t>основана на прогнозе действия политических субъектов</a:t>
          </a:r>
          <a:endParaRPr lang="ru-RU" sz="3000" kern="1200" dirty="0">
            <a:solidFill>
              <a:schemeClr val="tx1"/>
            </a:solidFill>
          </a:endParaRPr>
        </a:p>
      </dsp:txBody>
      <dsp:txXfrm>
        <a:off x="5969052" y="3625138"/>
        <a:ext cx="5271495" cy="24301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1038308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39605415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4121263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1084909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1082930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948282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393910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3126488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278787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2945838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EE99E06-CEFA-4C61-9540-5C5367BE866B}" type="datetimeFigureOut">
              <a:rPr lang="ru-RU" smtClean="0"/>
              <a:pPr/>
              <a:t>27.11.2017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87E8351-5408-455F-AAD3-9A181A55A690}" type="slidenum">
              <a:rPr lang="ru-RU" smtClean="0"/>
              <a:pPr/>
              <a:t>‹#›</a:t>
            </a:fld>
            <a:endParaRPr lang="ru-RU"/>
          </a:p>
        </p:txBody>
      </p:sp>
    </p:spTree>
    <p:extLst>
      <p:ext uri="{BB962C8B-B14F-4D97-AF65-F5344CB8AC3E}">
        <p14:creationId xmlns:p14="http://schemas.microsoft.com/office/powerpoint/2010/main" val="3812138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99E06-CEFA-4C61-9540-5C5367BE866B}" type="datetimeFigureOut">
              <a:rPr lang="ru-RU" smtClean="0"/>
              <a:pPr/>
              <a:t>27.11.2017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E8351-5408-455F-AAD3-9A181A55A690}" type="slidenum">
              <a:rPr lang="ru-RU" smtClean="0"/>
              <a:pPr/>
              <a:t>‹#›</a:t>
            </a:fld>
            <a:endParaRPr lang="ru-RU"/>
          </a:p>
        </p:txBody>
      </p:sp>
    </p:spTree>
    <p:extLst>
      <p:ext uri="{BB962C8B-B14F-4D97-AF65-F5344CB8AC3E}">
        <p14:creationId xmlns:p14="http://schemas.microsoft.com/office/powerpoint/2010/main" val="438994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067538"/>
          </a:xfrm>
        </p:spPr>
        <p:txBody>
          <a:bodyPr>
            <a:normAutofit/>
          </a:bodyPr>
          <a:lstStyle/>
          <a:p>
            <a:pPr algn="ctr">
              <a:lnSpc>
                <a:spcPct val="100000"/>
              </a:lnSpc>
            </a:pPr>
            <a:r>
              <a:rPr lang="ru-RU" sz="5400" b="1" dirty="0" smtClean="0">
                <a:latin typeface="+mn-lt"/>
              </a:rPr>
              <a:t>Бюджетное планирование </a:t>
            </a:r>
            <a:br>
              <a:rPr lang="ru-RU" sz="5400" b="1" dirty="0" smtClean="0">
                <a:latin typeface="+mn-lt"/>
              </a:rPr>
            </a:br>
            <a:r>
              <a:rPr lang="ru-RU" sz="5400" b="1" dirty="0" smtClean="0">
                <a:latin typeface="+mn-lt"/>
              </a:rPr>
              <a:t>и прогнозирование</a:t>
            </a:r>
            <a:endParaRPr lang="ru-RU" sz="5400" b="1" dirty="0">
              <a:latin typeface="+mn-lt"/>
            </a:endParaRPr>
          </a:p>
        </p:txBody>
      </p:sp>
      <p:sp>
        <p:nvSpPr>
          <p:cNvPr id="3" name="Объект 2"/>
          <p:cNvSpPr>
            <a:spLocks noGrp="1"/>
          </p:cNvSpPr>
          <p:nvPr>
            <p:ph idx="1"/>
          </p:nvPr>
        </p:nvSpPr>
        <p:spPr>
          <a:xfrm>
            <a:off x="838200" y="4929051"/>
            <a:ext cx="10515600" cy="1247912"/>
          </a:xfrm>
        </p:spPr>
        <p:txBody>
          <a:bodyPr/>
          <a:lstStyle/>
          <a:p>
            <a:pPr marL="0" indent="0" algn="r">
              <a:lnSpc>
                <a:spcPct val="100000"/>
              </a:lnSpc>
              <a:spcBef>
                <a:spcPts val="0"/>
              </a:spcBef>
              <a:buNone/>
            </a:pPr>
            <a:r>
              <a:rPr lang="ru-RU" dirty="0" smtClean="0"/>
              <a:t>Уксуменко Алёна Анатольевна</a:t>
            </a:r>
          </a:p>
          <a:p>
            <a:pPr marL="0" indent="0" algn="r">
              <a:lnSpc>
                <a:spcPct val="100000"/>
              </a:lnSpc>
              <a:spcBef>
                <a:spcPts val="0"/>
              </a:spcBef>
              <a:buNone/>
            </a:pPr>
            <a:r>
              <a:rPr lang="ru-RU" dirty="0"/>
              <a:t>к</a:t>
            </a:r>
            <a:r>
              <a:rPr lang="ru-RU" dirty="0" smtClean="0"/>
              <a:t>анд. </a:t>
            </a:r>
            <a:r>
              <a:rPr lang="ru-RU" dirty="0" err="1" smtClean="0"/>
              <a:t>экон</a:t>
            </a:r>
            <a:r>
              <a:rPr lang="ru-RU" dirty="0" smtClean="0"/>
              <a:t>. наук, доцент</a:t>
            </a:r>
            <a:endParaRPr lang="ru-RU" dirty="0"/>
          </a:p>
        </p:txBody>
      </p:sp>
    </p:spTree>
    <p:extLst>
      <p:ext uri="{BB962C8B-B14F-4D97-AF65-F5344CB8AC3E}">
        <p14:creationId xmlns:p14="http://schemas.microsoft.com/office/powerpoint/2010/main" val="2767012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6518" y="365125"/>
            <a:ext cx="11456894" cy="4063440"/>
          </a:xfrm>
        </p:spPr>
        <p:txBody>
          <a:bodyPr>
            <a:noAutofit/>
          </a:bodyPr>
          <a:lstStyle/>
          <a:p>
            <a:pPr algn="ctr"/>
            <a:r>
              <a:rPr lang="ru-RU" sz="5400" b="1" dirty="0" smtClean="0"/>
              <a:t>Политическое прогнозирование и планирование</a:t>
            </a:r>
            <a:endParaRPr lang="ru-RU" sz="5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Вопросы:</a:t>
            </a:r>
            <a:endParaRPr lang="ru-RU" dirty="0"/>
          </a:p>
        </p:txBody>
      </p:sp>
      <p:sp>
        <p:nvSpPr>
          <p:cNvPr id="3" name="Содержимое 2"/>
          <p:cNvSpPr>
            <a:spLocks noGrp="1"/>
          </p:cNvSpPr>
          <p:nvPr>
            <p:ph idx="1"/>
          </p:nvPr>
        </p:nvSpPr>
        <p:spPr/>
        <p:txBody>
          <a:bodyPr>
            <a:normAutofit/>
          </a:bodyPr>
          <a:lstStyle/>
          <a:p>
            <a:pPr marL="514350" indent="-514350">
              <a:buAutoNum type="arabicPeriod"/>
            </a:pPr>
            <a:r>
              <a:rPr lang="ru-RU" sz="4400" dirty="0" smtClean="0"/>
              <a:t>Типы, парадигмы и модели политического прогнозирования</a:t>
            </a:r>
          </a:p>
          <a:p>
            <a:pPr marL="514350" indent="-514350">
              <a:buAutoNum type="arabicPeriod"/>
            </a:pPr>
            <a:r>
              <a:rPr lang="ru-RU" sz="4400" dirty="0" smtClean="0"/>
              <a:t>Прогнозирование электорального поведения</a:t>
            </a:r>
          </a:p>
          <a:p>
            <a:pPr marL="514350" indent="-514350">
              <a:buAutoNum type="arabicPeriod"/>
            </a:pPr>
            <a:r>
              <a:rPr lang="ru-RU" sz="4400" dirty="0" smtClean="0"/>
              <a:t>Планирование политической кампании</a:t>
            </a:r>
            <a:endParaRPr lang="ru-RU" sz="4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2388" y="275479"/>
            <a:ext cx="10515600" cy="405840"/>
          </a:xfrm>
        </p:spPr>
        <p:txBody>
          <a:bodyPr>
            <a:normAutofit/>
          </a:bodyPr>
          <a:lstStyle/>
          <a:p>
            <a:r>
              <a:rPr lang="ru-RU" sz="1800" dirty="0" smtClean="0"/>
              <a:t>1. Типы, парадигмы и модели политического прогнозирования</a:t>
            </a:r>
            <a:endParaRPr lang="ru-RU" sz="1800" dirty="0"/>
          </a:p>
        </p:txBody>
      </p:sp>
      <p:sp>
        <p:nvSpPr>
          <p:cNvPr id="3" name="Содержимое 2"/>
          <p:cNvSpPr>
            <a:spLocks noGrp="1"/>
          </p:cNvSpPr>
          <p:nvPr>
            <p:ph idx="1"/>
          </p:nvPr>
        </p:nvSpPr>
        <p:spPr>
          <a:xfrm>
            <a:off x="573741" y="1075765"/>
            <a:ext cx="10780059" cy="5101198"/>
          </a:xfrm>
        </p:spPr>
        <p:txBody>
          <a:bodyPr>
            <a:normAutofit/>
          </a:bodyPr>
          <a:lstStyle/>
          <a:p>
            <a:pPr marL="0">
              <a:lnSpc>
                <a:spcPct val="100000"/>
              </a:lnSpc>
              <a:buNone/>
            </a:pPr>
            <a:r>
              <a:rPr lang="ru-RU" sz="3600" dirty="0" smtClean="0"/>
              <a:t>     Объектами политического прогнозирования выступают политические отношения, т.е. отношения по поводу власти</a:t>
            </a:r>
          </a:p>
          <a:p>
            <a:pPr marL="0">
              <a:lnSpc>
                <a:spcPct val="100000"/>
              </a:lnSpc>
              <a:buNone/>
            </a:pPr>
            <a:r>
              <a:rPr lang="ru-RU" sz="3600" dirty="0" smtClean="0"/>
              <a:t>     Потребность в предвидении политических событий и политического поведения особенно обостряется в периоды социальных трансформаций, в переходные эпохи</a:t>
            </a:r>
            <a:endParaRPr lang="ru-RU"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одержимое 6"/>
          <p:cNvGraphicFramePr>
            <a:graphicFrameLocks noGrp="1"/>
          </p:cNvGraphicFramePr>
          <p:nvPr>
            <p:ph idx="1"/>
          </p:nvPr>
        </p:nvGraphicFramePr>
        <p:xfrm>
          <a:off x="466165" y="394447"/>
          <a:ext cx="11331388" cy="6132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4" name="Содержимое 6"/>
          <p:cNvGraphicFramePr>
            <a:graphicFrameLocks noGrp="1"/>
          </p:cNvGraphicFramePr>
          <p:nvPr>
            <p:ph idx="1"/>
          </p:nvPr>
        </p:nvGraphicFramePr>
        <p:xfrm>
          <a:off x="304801" y="251011"/>
          <a:ext cx="11331388" cy="6132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6"/>
          <p:cNvGraphicFramePr>
            <a:graphicFrameLocks noGrp="1"/>
          </p:cNvGraphicFramePr>
          <p:nvPr>
            <p:ph idx="1"/>
          </p:nvPr>
        </p:nvGraphicFramePr>
        <p:xfrm>
          <a:off x="466165" y="412376"/>
          <a:ext cx="11331388" cy="6132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t>Например:</a:t>
            </a:r>
            <a:endParaRPr lang="ru-RU" i="1" dirty="0"/>
          </a:p>
        </p:txBody>
      </p:sp>
      <p:sp>
        <p:nvSpPr>
          <p:cNvPr id="3" name="Содержимое 2"/>
          <p:cNvSpPr>
            <a:spLocks noGrp="1"/>
          </p:cNvSpPr>
          <p:nvPr>
            <p:ph idx="1"/>
          </p:nvPr>
        </p:nvSpPr>
        <p:spPr/>
        <p:txBody>
          <a:bodyPr>
            <a:normAutofit lnSpcReduction="10000"/>
          </a:bodyPr>
          <a:lstStyle/>
          <a:p>
            <a:pPr>
              <a:lnSpc>
                <a:spcPct val="100000"/>
              </a:lnSpc>
              <a:spcBef>
                <a:spcPts val="0"/>
              </a:spcBef>
              <a:spcAft>
                <a:spcPts val="1200"/>
              </a:spcAft>
              <a:buNone/>
            </a:pPr>
            <a:r>
              <a:rPr lang="ru-RU" sz="3200" dirty="0" smtClean="0"/>
              <a:t>В США этими вопросами занимаются:</a:t>
            </a:r>
          </a:p>
          <a:p>
            <a:pPr>
              <a:lnSpc>
                <a:spcPct val="100000"/>
              </a:lnSpc>
              <a:buFont typeface="Wingdings" pitchFamily="2" charset="2"/>
              <a:buChar char="q"/>
            </a:pPr>
            <a:r>
              <a:rPr lang="ru-RU" sz="3200" dirty="0" smtClean="0"/>
              <a:t> </a:t>
            </a:r>
            <a:r>
              <a:rPr lang="ru-RU" sz="3200" dirty="0" err="1" smtClean="0"/>
              <a:t>Гудзоновский</a:t>
            </a:r>
            <a:r>
              <a:rPr lang="ru-RU" sz="3200" dirty="0" smtClean="0"/>
              <a:t> институт;</a:t>
            </a:r>
          </a:p>
          <a:p>
            <a:pPr>
              <a:lnSpc>
                <a:spcPct val="100000"/>
              </a:lnSpc>
              <a:buFont typeface="Wingdings" pitchFamily="2" charset="2"/>
              <a:buChar char="q"/>
            </a:pPr>
            <a:r>
              <a:rPr lang="ru-RU" sz="3200" dirty="0" smtClean="0"/>
              <a:t> Институт оборонных исследований;</a:t>
            </a:r>
          </a:p>
          <a:p>
            <a:pPr>
              <a:lnSpc>
                <a:spcPct val="100000"/>
              </a:lnSpc>
              <a:buFont typeface="Wingdings" pitchFamily="2" charset="2"/>
              <a:buChar char="q"/>
            </a:pPr>
            <a:r>
              <a:rPr lang="ru-RU" sz="3200" dirty="0" smtClean="0"/>
              <a:t> Институт будущего;</a:t>
            </a:r>
          </a:p>
          <a:p>
            <a:pPr>
              <a:lnSpc>
                <a:spcPct val="100000"/>
              </a:lnSpc>
              <a:buFont typeface="Wingdings" pitchFamily="2" charset="2"/>
              <a:buChar char="q"/>
            </a:pPr>
            <a:r>
              <a:rPr lang="ru-RU" sz="3200" dirty="0" smtClean="0"/>
              <a:t> Институт политических исследований;</a:t>
            </a:r>
          </a:p>
          <a:p>
            <a:pPr>
              <a:lnSpc>
                <a:spcPct val="100000"/>
              </a:lnSpc>
              <a:buFont typeface="Wingdings" pitchFamily="2" charset="2"/>
              <a:buChar char="q"/>
            </a:pPr>
            <a:r>
              <a:rPr lang="ru-RU" sz="3200" dirty="0" smtClean="0"/>
              <a:t> Рэнд </a:t>
            </a:r>
            <a:r>
              <a:rPr lang="ru-RU" sz="3200" dirty="0" err="1" smtClean="0"/>
              <a:t>корпорейшн</a:t>
            </a:r>
            <a:endParaRPr lang="ru-RU" sz="3200" dirty="0" smtClean="0"/>
          </a:p>
          <a:p>
            <a:pPr>
              <a:lnSpc>
                <a:spcPct val="100000"/>
              </a:lnSpc>
              <a:buFont typeface="Wingdings" pitchFamily="2" charset="2"/>
              <a:buChar char="q"/>
            </a:pPr>
            <a:r>
              <a:rPr lang="ru-RU" sz="3200" dirty="0" smtClean="0"/>
              <a:t> и др.</a:t>
            </a:r>
            <a:endParaRPr lang="ru-RU"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6"/>
          <p:cNvGraphicFramePr>
            <a:graphicFrameLocks noGrp="1"/>
          </p:cNvGraphicFramePr>
          <p:nvPr>
            <p:ph idx="1"/>
          </p:nvPr>
        </p:nvGraphicFramePr>
        <p:xfrm>
          <a:off x="466165" y="394447"/>
          <a:ext cx="11331388" cy="6132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6165" y="215153"/>
            <a:ext cx="11349317" cy="2689412"/>
          </a:xfrm>
        </p:spPr>
        <p:txBody>
          <a:bodyPr>
            <a:normAutofit/>
          </a:bodyPr>
          <a:lstStyle/>
          <a:p>
            <a:pPr>
              <a:lnSpc>
                <a:spcPct val="100000"/>
              </a:lnSpc>
            </a:pPr>
            <a:r>
              <a:rPr lang="ru-RU" sz="3600" dirty="0" smtClean="0"/>
              <a:t>Прогнозирование в рамках </a:t>
            </a:r>
            <a:r>
              <a:rPr lang="ru-RU" sz="3600" i="1" dirty="0" smtClean="0"/>
              <a:t>объективистской парадигмы </a:t>
            </a:r>
            <a:r>
              <a:rPr lang="ru-RU" sz="3600" dirty="0" smtClean="0"/>
              <a:t>базируется также на определенных представлениях о направленности социального развития: на </a:t>
            </a:r>
            <a:r>
              <a:rPr lang="ru-RU" sz="3600" i="1" dirty="0" smtClean="0"/>
              <a:t>линейной </a:t>
            </a:r>
            <a:r>
              <a:rPr lang="ru-RU" sz="3600" dirty="0" smtClean="0"/>
              <a:t>или </a:t>
            </a:r>
            <a:r>
              <a:rPr lang="ru-RU" sz="3600" i="1" dirty="0" smtClean="0"/>
              <a:t>циклической моделях</a:t>
            </a:r>
            <a:endParaRPr lang="ru-RU" sz="3600" dirty="0"/>
          </a:p>
        </p:txBody>
      </p:sp>
      <p:sp>
        <p:nvSpPr>
          <p:cNvPr id="3" name="Содержимое 2"/>
          <p:cNvSpPr>
            <a:spLocks noGrp="1"/>
          </p:cNvSpPr>
          <p:nvPr>
            <p:ph idx="1"/>
          </p:nvPr>
        </p:nvSpPr>
        <p:spPr>
          <a:xfrm>
            <a:off x="215153" y="3048000"/>
            <a:ext cx="11725835" cy="3585882"/>
          </a:xfrm>
        </p:spPr>
        <p:txBody>
          <a:bodyPr>
            <a:normAutofit fontScale="85000" lnSpcReduction="10000"/>
          </a:bodyPr>
          <a:lstStyle/>
          <a:p>
            <a:pPr>
              <a:lnSpc>
                <a:spcPct val="110000"/>
              </a:lnSpc>
              <a:spcBef>
                <a:spcPts val="600"/>
              </a:spcBef>
            </a:pPr>
            <a:r>
              <a:rPr lang="ru-RU" b="1" i="1" dirty="0" smtClean="0"/>
              <a:t>Циклические представления </a:t>
            </a:r>
            <a:r>
              <a:rPr lang="ru-RU" dirty="0" smtClean="0"/>
              <a:t>о развитии социального и политического процесса господствовали в мифологическом сознании, античной философии (Платон, Аристотель) и обыденном сознании этой эпохи.</a:t>
            </a:r>
          </a:p>
          <a:p>
            <a:pPr>
              <a:lnSpc>
                <a:spcPct val="110000"/>
              </a:lnSpc>
              <a:spcBef>
                <a:spcPts val="600"/>
              </a:spcBef>
            </a:pPr>
            <a:r>
              <a:rPr lang="ru-RU" b="1" i="1" dirty="0" smtClean="0"/>
              <a:t>Линейно-поступательные представления об историческом времени </a:t>
            </a:r>
            <a:r>
              <a:rPr lang="ru-RU" dirty="0" smtClean="0"/>
              <a:t>укоренились в политическом сознании как на уровне теории, так и на уровне массовых ожиданий со времен эпохи Просвещения. Сам прогресс понимался как линейно-кумулятивный процесс непрерывных улучшений и социального усовер­шенствования.</a:t>
            </a:r>
          </a:p>
          <a:p>
            <a:pPr>
              <a:lnSpc>
                <a:spcPct val="110000"/>
              </a:lnSpc>
              <a:spcBef>
                <a:spcPts val="600"/>
              </a:spcBef>
            </a:pPr>
            <a:r>
              <a:rPr lang="ru-RU" b="1" i="1" dirty="0" smtClean="0"/>
              <a:t>Современные представления </a:t>
            </a:r>
            <a:r>
              <a:rPr lang="ru-RU" dirty="0" smtClean="0"/>
              <a:t>о направлении исторического и политического процесса объединяет линейные и циклические представления</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19953" y="950259"/>
            <a:ext cx="11295529" cy="5360894"/>
          </a:xfrm>
        </p:spPr>
        <p:txBody>
          <a:bodyPr>
            <a:normAutofit/>
          </a:bodyPr>
          <a:lstStyle/>
          <a:p>
            <a:pPr marL="0" indent="0">
              <a:lnSpc>
                <a:spcPct val="100000"/>
              </a:lnSpc>
              <a:spcBef>
                <a:spcPts val="0"/>
              </a:spcBef>
              <a:spcAft>
                <a:spcPts val="1200"/>
              </a:spcAft>
              <a:buNone/>
            </a:pPr>
            <a:r>
              <a:rPr lang="ru-RU" sz="3200" i="1" dirty="0" smtClean="0"/>
              <a:t>        Циклы в развитии экономики </a:t>
            </a:r>
            <a:r>
              <a:rPr lang="ru-RU" sz="3200" dirty="0" smtClean="0"/>
              <a:t>были выявлены    	        Н. Д. Кондратьевым. Он говорит о малых (примерно 3,5 года), средних (7—11 лет) и больших циклах производства (примерно 50 лет).</a:t>
            </a:r>
          </a:p>
          <a:p>
            <a:pPr marL="0" indent="0">
              <a:lnSpc>
                <a:spcPct val="100000"/>
              </a:lnSpc>
              <a:spcBef>
                <a:spcPts val="0"/>
              </a:spcBef>
              <a:spcAft>
                <a:spcPts val="1200"/>
              </a:spcAft>
              <a:buNone/>
            </a:pPr>
            <a:r>
              <a:rPr lang="ru-RU" sz="3200" dirty="0" smtClean="0"/>
              <a:t>        Большие волны экономической конъюнктуры проявляются в периодическом росте и падении таких показателей, как цены, заработная плата, процент на капитал, внешнеторговый оборот, производство сельхозпродукции и пр.</a:t>
            </a:r>
          </a:p>
          <a:p>
            <a:pPr marL="0" indent="0">
              <a:lnSpc>
                <a:spcPct val="100000"/>
              </a:lnSpc>
              <a:spcBef>
                <a:spcPts val="0"/>
              </a:spcBef>
              <a:spcAft>
                <a:spcPts val="1200"/>
              </a:spcAft>
              <a:buNone/>
            </a:pPr>
            <a:r>
              <a:rPr lang="ru-RU" sz="3200" dirty="0" smtClean="0"/>
              <a:t>         В результате им были намечены примерные границы больших циклов</a:t>
            </a:r>
            <a:endParaRPr lang="ru-RU"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0271" y="257549"/>
            <a:ext cx="10515600" cy="1069228"/>
          </a:xfrm>
        </p:spPr>
        <p:txBody>
          <a:bodyPr/>
          <a:lstStyle/>
          <a:p>
            <a:pPr algn="ctr"/>
            <a:r>
              <a:rPr lang="ru-RU" dirty="0" smtClean="0"/>
              <a:t>Границы больших циклов:</a:t>
            </a:r>
            <a:endParaRPr lang="ru-RU" dirty="0"/>
          </a:p>
        </p:txBody>
      </p:sp>
      <p:sp>
        <p:nvSpPr>
          <p:cNvPr id="3" name="Содержимое 2"/>
          <p:cNvSpPr>
            <a:spLocks noGrp="1"/>
          </p:cNvSpPr>
          <p:nvPr>
            <p:ph idx="1"/>
          </p:nvPr>
        </p:nvSpPr>
        <p:spPr>
          <a:xfrm>
            <a:off x="268941" y="1541928"/>
            <a:ext cx="11707906" cy="4966447"/>
          </a:xfrm>
        </p:spPr>
        <p:txBody>
          <a:bodyPr>
            <a:normAutofit fontScale="92500"/>
          </a:bodyPr>
          <a:lstStyle/>
          <a:p>
            <a:pPr marL="0" indent="0">
              <a:lnSpc>
                <a:spcPct val="100000"/>
              </a:lnSpc>
              <a:spcBef>
                <a:spcPts val="600"/>
              </a:spcBef>
              <a:spcAft>
                <a:spcPts val="600"/>
              </a:spcAft>
              <a:buAutoNum type="romanUcPeriod"/>
            </a:pPr>
            <a:r>
              <a:rPr lang="ru-RU" dirty="0" smtClean="0">
                <a:latin typeface="Times New Roman" pitchFamily="18" charset="0"/>
                <a:cs typeface="Times New Roman" pitchFamily="18" charset="0"/>
              </a:rPr>
              <a:t>   1. Повышательная волна первого цикла — с конца 80-х — начала 90-х годов </a:t>
            </a:r>
            <a:r>
              <a:rPr lang="en-US" dirty="0" smtClean="0">
                <a:latin typeface="Times New Roman" pitchFamily="18" charset="0"/>
                <a:cs typeface="Times New Roman" pitchFamily="18" charset="0"/>
              </a:rPr>
              <a:t>XVIII</a:t>
            </a:r>
            <a:r>
              <a:rPr lang="ru-RU" dirty="0" smtClean="0">
                <a:latin typeface="Times New Roman" pitchFamily="18" charset="0"/>
                <a:cs typeface="Times New Roman" pitchFamily="18" charset="0"/>
              </a:rPr>
              <a:t> в. до 1810</a:t>
            </a:r>
            <a:r>
              <a:rPr lang="en-US" dirty="0" smtClean="0">
                <a:latin typeface="Times New Roman" pitchFamily="18" charset="0"/>
                <a:cs typeface="Times New Roman" pitchFamily="18" charset="0"/>
              </a:rPr>
              <a:t> - </a:t>
            </a:r>
            <a:r>
              <a:rPr lang="ru-RU" dirty="0" smtClean="0">
                <a:latin typeface="Times New Roman" pitchFamily="18" charset="0"/>
                <a:cs typeface="Times New Roman" pitchFamily="18" charset="0"/>
              </a:rPr>
              <a:t>1817 гг. </a:t>
            </a:r>
            <a:endParaRPr lang="en-US" dirty="0" smtClean="0">
              <a:latin typeface="Times New Roman" pitchFamily="18" charset="0"/>
              <a:cs typeface="Times New Roman" pitchFamily="18" charset="0"/>
            </a:endParaRPr>
          </a:p>
          <a:p>
            <a:pPr marL="0" indent="0">
              <a:lnSpc>
                <a:spcPct val="100000"/>
              </a:lnSpc>
              <a:spcBef>
                <a:spcPts val="600"/>
              </a:spcBef>
              <a:spcAft>
                <a:spcPts val="600"/>
              </a:spcAft>
              <a:buNone/>
            </a:pP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2. Понижательная волна первого цикла — с 1810</a:t>
            </a:r>
            <a:r>
              <a:rPr lang="en-US" dirty="0" smtClean="0">
                <a:latin typeface="Times New Roman" pitchFamily="18" charset="0"/>
                <a:cs typeface="Times New Roman" pitchFamily="18" charset="0"/>
              </a:rPr>
              <a:t> - </a:t>
            </a:r>
            <a:r>
              <a:rPr lang="ru-RU" dirty="0" smtClean="0">
                <a:latin typeface="Times New Roman" pitchFamily="18" charset="0"/>
                <a:cs typeface="Times New Roman" pitchFamily="18" charset="0"/>
              </a:rPr>
              <a:t>1817 гг. до 1844 - 1851 гг. </a:t>
            </a:r>
          </a:p>
          <a:p>
            <a:pPr marL="0" indent="0">
              <a:lnSpc>
                <a:spcPct val="100000"/>
              </a:lnSpc>
              <a:spcBef>
                <a:spcPts val="600"/>
              </a:spcBef>
              <a:spcAft>
                <a:spcPts val="600"/>
              </a:spcAft>
              <a:buAutoNum type="romanUcPeriod" startAt="2"/>
            </a:pPr>
            <a:r>
              <a:rPr lang="ru-RU" dirty="0" smtClean="0">
                <a:latin typeface="Times New Roman" pitchFamily="18" charset="0"/>
                <a:cs typeface="Times New Roman" pitchFamily="18" charset="0"/>
              </a:rPr>
              <a:t>  1. Повышательная волна второго цикла — с 1844</a:t>
            </a:r>
            <a:r>
              <a:rPr lang="en-US" dirty="0" smtClean="0">
                <a:latin typeface="Times New Roman" pitchFamily="18" charset="0"/>
                <a:cs typeface="Times New Roman" pitchFamily="18" charset="0"/>
              </a:rPr>
              <a:t> - </a:t>
            </a:r>
            <a:r>
              <a:rPr lang="ru-RU" dirty="0" smtClean="0">
                <a:latin typeface="Times New Roman" pitchFamily="18" charset="0"/>
                <a:cs typeface="Times New Roman" pitchFamily="18" charset="0"/>
              </a:rPr>
              <a:t>1851 гг. до 1844 - 1851 гг.</a:t>
            </a:r>
            <a:endParaRPr lang="en-US" dirty="0" smtClean="0">
              <a:latin typeface="Times New Roman" pitchFamily="18" charset="0"/>
              <a:cs typeface="Times New Roman" pitchFamily="18" charset="0"/>
            </a:endParaRPr>
          </a:p>
          <a:p>
            <a:pPr marL="0" indent="0">
              <a:lnSpc>
                <a:spcPct val="100000"/>
              </a:lnSpc>
              <a:spcBef>
                <a:spcPts val="600"/>
              </a:spcBef>
              <a:spcAft>
                <a:spcPts val="600"/>
              </a:spcAft>
              <a:buNone/>
            </a:pP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2. Понижательная волна второго цикла — с 1870</a:t>
            </a:r>
            <a:r>
              <a:rPr lang="en-US" dirty="0" smtClean="0">
                <a:latin typeface="Times New Roman" pitchFamily="18" charset="0"/>
                <a:cs typeface="Times New Roman" pitchFamily="18" charset="0"/>
              </a:rPr>
              <a:t> - </a:t>
            </a:r>
            <a:r>
              <a:rPr lang="ru-RU" dirty="0" smtClean="0">
                <a:latin typeface="Times New Roman" pitchFamily="18" charset="0"/>
                <a:cs typeface="Times New Roman" pitchFamily="18" charset="0"/>
              </a:rPr>
              <a:t>1875 гг. до 1890 -1896 гг. </a:t>
            </a:r>
            <a:endParaRPr lang="en-US" dirty="0" smtClean="0">
              <a:latin typeface="Times New Roman" pitchFamily="18" charset="0"/>
              <a:cs typeface="Times New Roman" pitchFamily="18" charset="0"/>
            </a:endParaRPr>
          </a:p>
          <a:p>
            <a:pPr marL="0" indent="0">
              <a:lnSpc>
                <a:spcPct val="100000"/>
              </a:lnSpc>
              <a:spcBef>
                <a:spcPts val="600"/>
              </a:spcBef>
              <a:spcAft>
                <a:spcPts val="600"/>
              </a:spcAft>
              <a:buAutoNum type="romanUcPeriod" startAt="3"/>
            </a:pPr>
            <a:r>
              <a:rPr lang="ru-RU" dirty="0" smtClean="0">
                <a:latin typeface="Times New Roman" pitchFamily="18" charset="0"/>
                <a:cs typeface="Times New Roman" pitchFamily="18" charset="0"/>
              </a:rPr>
              <a:t> 1. Повышательная волна третьего цикла — с 1891 - 1896 гг. до 1914 - 1920 гг.</a:t>
            </a:r>
          </a:p>
          <a:p>
            <a:pPr marL="0" indent="0">
              <a:lnSpc>
                <a:spcPct val="100000"/>
              </a:lnSpc>
              <a:spcBef>
                <a:spcPts val="600"/>
              </a:spcBef>
              <a:spcAft>
                <a:spcPts val="600"/>
              </a:spcAft>
              <a:buNone/>
            </a:pPr>
            <a:r>
              <a:rPr lang="ru-RU" dirty="0" smtClean="0">
                <a:latin typeface="Times New Roman" pitchFamily="18" charset="0"/>
                <a:cs typeface="Times New Roman" pitchFamily="18" charset="0"/>
              </a:rPr>
              <a:t>      2. Вероятная понижающая волна третьего цикла — с 1914 - 1920 гг.</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2376" y="365124"/>
            <a:ext cx="11421036" cy="4565463"/>
          </a:xfrm>
        </p:spPr>
        <p:txBody>
          <a:bodyPr>
            <a:normAutofit/>
          </a:bodyPr>
          <a:lstStyle/>
          <a:p>
            <a:pPr algn="ctr">
              <a:lnSpc>
                <a:spcPct val="100000"/>
              </a:lnSpc>
            </a:pPr>
            <a:r>
              <a:rPr lang="ru-RU" dirty="0" smtClean="0"/>
              <a:t>Анализ данных циклов позволил </a:t>
            </a:r>
            <a:br>
              <a:rPr lang="ru-RU" dirty="0" smtClean="0"/>
            </a:br>
            <a:r>
              <a:rPr lang="ru-RU" dirty="0" smtClean="0"/>
              <a:t>Н. Д. Кондратьеву вывести </a:t>
            </a:r>
            <a:br>
              <a:rPr lang="ru-RU" dirty="0" smtClean="0"/>
            </a:br>
            <a:r>
              <a:rPr lang="ru-RU" i="1" dirty="0" smtClean="0">
                <a:solidFill>
                  <a:srgbClr val="FF0000"/>
                </a:solidFill>
              </a:rPr>
              <a:t>четыре тенденции</a:t>
            </a:r>
            <a:r>
              <a:rPr lang="ru-RU" i="1" dirty="0" smtClean="0"/>
              <a:t> </a:t>
            </a:r>
            <a:r>
              <a:rPr lang="ru-RU" dirty="0" smtClean="0"/>
              <a:t>(он называет их эмпирическими правильностями):</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645459"/>
            <a:ext cx="10515600" cy="5531504"/>
          </a:xfrm>
        </p:spPr>
        <p:txBody>
          <a:bodyPr>
            <a:normAutofit/>
          </a:bodyPr>
          <a:lstStyle/>
          <a:p>
            <a:pPr>
              <a:lnSpc>
                <a:spcPct val="100000"/>
              </a:lnSpc>
              <a:spcBef>
                <a:spcPts val="0"/>
              </a:spcBef>
              <a:buNone/>
            </a:pPr>
            <a:r>
              <a:rPr lang="ru-RU" sz="3200" dirty="0" smtClean="0"/>
              <a:t>1. Перед началом повышательной волны каждого цикла, а иногда в самом начале ее наблюдаются значительные изменения в условиях хозяйственной жизни общества. Эти изменения обычно выражаются в той или иной комбинации, в значительных технических изобретениях и открытиях, в глубоких изменениях техники производства и обмена, в изменении условий денежного обращения, усилении роли новых стран в мировой хозяйственной системе</a:t>
            </a:r>
            <a:endParaRPr lang="ru-RU"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950259"/>
            <a:ext cx="10515600" cy="5226704"/>
          </a:xfrm>
        </p:spPr>
        <p:txBody>
          <a:bodyPr>
            <a:normAutofit/>
          </a:bodyPr>
          <a:lstStyle/>
          <a:p>
            <a:pPr>
              <a:lnSpc>
                <a:spcPct val="100000"/>
              </a:lnSpc>
              <a:buNone/>
            </a:pPr>
            <a:r>
              <a:rPr lang="ru-RU" sz="3600" dirty="0" smtClean="0"/>
              <a:t>2. Периоды повышательных волн больших циклов, как правило, значительно богаче крупными социальными потрясениями и переворотами в жизни общества (революции, войны), чем периоды понижательных волн</a:t>
            </a:r>
            <a:endParaRPr lang="ru-RU"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1057835"/>
            <a:ext cx="10515600" cy="5119128"/>
          </a:xfrm>
        </p:spPr>
        <p:txBody>
          <a:bodyPr>
            <a:normAutofit/>
          </a:bodyPr>
          <a:lstStyle/>
          <a:p>
            <a:pPr>
              <a:lnSpc>
                <a:spcPct val="100000"/>
              </a:lnSpc>
              <a:buNone/>
            </a:pPr>
            <a:r>
              <a:rPr lang="ru-RU" sz="3600" dirty="0" smtClean="0"/>
              <a:t>3. Понижательные волны этих циклов сопровождаются длительной депрессией сельского хозяйства</a:t>
            </a:r>
            <a:endParaRPr lang="ru-RU"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1129553"/>
            <a:ext cx="10515600" cy="5047410"/>
          </a:xfrm>
        </p:spPr>
        <p:txBody>
          <a:bodyPr>
            <a:normAutofit/>
          </a:bodyPr>
          <a:lstStyle/>
          <a:p>
            <a:pPr>
              <a:lnSpc>
                <a:spcPct val="100000"/>
              </a:lnSpc>
              <a:buNone/>
            </a:pPr>
            <a:r>
              <a:rPr lang="ru-RU" sz="3600" dirty="0" smtClean="0"/>
              <a:t>4. Средние циклы, приходящиеся на понижательный период большого цикла, должны характеризоваться длительностью и глубиной депрессии, краткостью и слабостью подъемов; средние циклы, приходящиеся на повышательный период большого цикла, должны характеризоваться обратными чертами</a:t>
            </a:r>
            <a:endParaRPr lang="ru-RU"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30306" y="806824"/>
            <a:ext cx="11385176" cy="5737411"/>
          </a:xfrm>
        </p:spPr>
        <p:txBody>
          <a:bodyPr>
            <a:normAutofit/>
          </a:bodyPr>
          <a:lstStyle/>
          <a:p>
            <a:pPr marL="0" indent="432000">
              <a:lnSpc>
                <a:spcPct val="100000"/>
              </a:lnSpc>
              <a:spcAft>
                <a:spcPts val="600"/>
              </a:spcAft>
              <a:buNone/>
            </a:pPr>
            <a:r>
              <a:rPr lang="ru-RU" sz="3200" dirty="0" smtClean="0"/>
              <a:t>Проводя анализ причинно-следственных зависимостей,        Н. Д. Кондратьев выделяет экономические циклы как первичные по отношению к политическим, детерминирующие последние.</a:t>
            </a:r>
          </a:p>
          <a:p>
            <a:pPr marL="0" indent="432000">
              <a:lnSpc>
                <a:spcPct val="100000"/>
              </a:lnSpc>
              <a:spcAft>
                <a:spcPts val="600"/>
              </a:spcAft>
              <a:buNone/>
            </a:pPr>
            <a:r>
              <a:rPr lang="ru-RU" sz="3200" dirty="0" smtClean="0"/>
              <a:t>Циклы политической активности, выражающиеся в войнах и социальных потрясениях, рассматриваются Н. Д. Кондратьевым не как исходные силы общественного развития, а как функции развития циклов экономики. Очевидно, что на основе данных представлений, исходя из действующей фазы экономического цикла, можно составлять прогнозы политической активности</a:t>
            </a:r>
            <a:endParaRPr lang="ru-RU"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30305" y="215154"/>
            <a:ext cx="11761695" cy="6642846"/>
          </a:xfrm>
        </p:spPr>
        <p:txBody>
          <a:bodyPr>
            <a:noAutofit/>
          </a:bodyPr>
          <a:lstStyle/>
          <a:p>
            <a:pPr marL="0" indent="432000">
              <a:lnSpc>
                <a:spcPct val="100000"/>
              </a:lnSpc>
              <a:spcBef>
                <a:spcPts val="600"/>
              </a:spcBef>
              <a:spcAft>
                <a:spcPts val="600"/>
              </a:spcAft>
              <a:buNone/>
            </a:pPr>
            <a:r>
              <a:rPr lang="ru-RU" sz="3200" b="1" i="1" dirty="0" smtClean="0"/>
              <a:t>Вывод:</a:t>
            </a:r>
          </a:p>
          <a:p>
            <a:pPr marL="0" indent="432000">
              <a:lnSpc>
                <a:spcPct val="100000"/>
              </a:lnSpc>
              <a:spcBef>
                <a:spcPts val="600"/>
              </a:spcBef>
              <a:spcAft>
                <a:spcPts val="600"/>
              </a:spcAft>
              <a:buNone/>
            </a:pPr>
            <a:r>
              <a:rPr lang="ru-RU" sz="3200" dirty="0" smtClean="0"/>
              <a:t>По целевому критерию можно выделить два типа политических прогнозов: поисковые и нормативные.</a:t>
            </a:r>
          </a:p>
          <a:p>
            <a:pPr marL="0" indent="432000">
              <a:lnSpc>
                <a:spcPct val="100000"/>
              </a:lnSpc>
              <a:spcBef>
                <a:spcPts val="600"/>
              </a:spcBef>
              <a:spcAft>
                <a:spcPts val="600"/>
              </a:spcAft>
              <a:buNone/>
            </a:pPr>
            <a:r>
              <a:rPr lang="ru-RU" sz="3200" dirty="0" smtClean="0"/>
              <a:t>По содержанию различаются внутриполитические и внешнеполитические прогнозы. </a:t>
            </a:r>
          </a:p>
          <a:p>
            <a:pPr marL="0" indent="432000">
              <a:lnSpc>
                <a:spcPct val="100000"/>
              </a:lnSpc>
              <a:spcBef>
                <a:spcPts val="600"/>
              </a:spcBef>
              <a:spcAft>
                <a:spcPts val="600"/>
              </a:spcAft>
              <a:buNone/>
            </a:pPr>
            <a:r>
              <a:rPr lang="ru-RU" sz="3200" dirty="0" smtClean="0"/>
              <a:t>Политические прогнозы разрабатываются в рамках объективистской, </a:t>
            </a:r>
            <a:r>
              <a:rPr lang="ru-RU" sz="3200" dirty="0" err="1" smtClean="0"/>
              <a:t>акционистской</a:t>
            </a:r>
            <a:r>
              <a:rPr lang="ru-RU" sz="3200" dirty="0" smtClean="0"/>
              <a:t> (субъективистской) и синтетической парадигм изучения политических объектов. </a:t>
            </a:r>
          </a:p>
          <a:p>
            <a:pPr marL="0" indent="432000">
              <a:lnSpc>
                <a:spcPct val="100000"/>
              </a:lnSpc>
              <a:spcBef>
                <a:spcPts val="600"/>
              </a:spcBef>
              <a:spcAft>
                <a:spcPts val="600"/>
              </a:spcAft>
              <a:buNone/>
            </a:pPr>
            <a:r>
              <a:rPr lang="ru-RU" sz="3200" dirty="0" smtClean="0"/>
              <a:t>Прогнозирование в рамках объективистской парадигмы различается, в свою очередь, в зависимости от представлений о направленности социального развития: речь идет о прогнозировании на основе линейной или циклической моделей</a:t>
            </a:r>
            <a:endParaRPr lang="ru-RU"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6177" y="239619"/>
            <a:ext cx="10515600" cy="674781"/>
          </a:xfrm>
        </p:spPr>
        <p:txBody>
          <a:bodyPr>
            <a:normAutofit/>
          </a:bodyPr>
          <a:lstStyle/>
          <a:p>
            <a:r>
              <a:rPr lang="ru-RU" sz="2000" b="1" dirty="0" smtClean="0">
                <a:latin typeface="Times New Roman" pitchFamily="18" charset="0"/>
                <a:cs typeface="Times New Roman" pitchFamily="18" charset="0"/>
              </a:rPr>
              <a:t>2. Прогнозирование электорального поведения</a:t>
            </a:r>
            <a:endParaRPr lang="ru-RU" sz="2000" b="1" dirty="0">
              <a:latin typeface="Times New Roman" pitchFamily="18" charset="0"/>
              <a:cs typeface="Times New Roman" pitchFamily="18" charset="0"/>
            </a:endParaRPr>
          </a:p>
        </p:txBody>
      </p:sp>
      <p:sp>
        <p:nvSpPr>
          <p:cNvPr id="3" name="Содержимое 2"/>
          <p:cNvSpPr>
            <a:spLocks noGrp="1"/>
          </p:cNvSpPr>
          <p:nvPr>
            <p:ph idx="1"/>
          </p:nvPr>
        </p:nvSpPr>
        <p:spPr>
          <a:xfrm>
            <a:off x="268941" y="1039906"/>
            <a:ext cx="11923059" cy="5566167"/>
          </a:xfrm>
        </p:spPr>
        <p:txBody>
          <a:bodyPr>
            <a:noAutofit/>
          </a:bodyPr>
          <a:lstStyle/>
          <a:p>
            <a:pPr marL="0" indent="468000">
              <a:lnSpc>
                <a:spcPct val="100000"/>
              </a:lnSpc>
              <a:spcBef>
                <a:spcPts val="600"/>
              </a:spcBef>
              <a:spcAft>
                <a:spcPts val="600"/>
              </a:spcAft>
              <a:buNone/>
            </a:pPr>
            <a:r>
              <a:rPr lang="ru-RU" sz="3200" dirty="0" smtClean="0"/>
              <a:t>Начало современного этапа исследований электорального поведения в западной политологии принято связывать с работами П. </a:t>
            </a:r>
            <a:r>
              <a:rPr lang="ru-RU" sz="3200" dirty="0" err="1" smtClean="0"/>
              <a:t>Лазерфельда</a:t>
            </a:r>
            <a:r>
              <a:rPr lang="ru-RU" sz="3200" dirty="0" smtClean="0"/>
              <a:t> и его коллег из отделения прикладных социальных исследований Колумбийского университета. Они провели первое академическое исследование выборов по материалам президентской кампании 1940 г. в </a:t>
            </a:r>
            <a:r>
              <a:rPr lang="ru-RU" sz="3200" dirty="0" err="1" smtClean="0"/>
              <a:t>Эльмире</a:t>
            </a:r>
            <a:r>
              <a:rPr lang="ru-RU" sz="3200" dirty="0" smtClean="0"/>
              <a:t> (штат Нью-Йорк).</a:t>
            </a:r>
          </a:p>
          <a:p>
            <a:pPr marL="0" indent="468000">
              <a:lnSpc>
                <a:spcPct val="100000"/>
              </a:lnSpc>
              <a:spcBef>
                <a:spcPts val="600"/>
              </a:spcBef>
              <a:spcAft>
                <a:spcPts val="600"/>
              </a:spcAft>
              <a:buNone/>
            </a:pPr>
            <a:r>
              <a:rPr lang="ru-RU" sz="3200" dirty="0" smtClean="0"/>
              <a:t>В современной политической науке можно выделить три подхода к анализу и прогнозу политического поведения: школу политической социологии, школу политической психологии и политэкономическую школу</a:t>
            </a:r>
            <a:endParaRPr lang="ru-RU"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Школа политической социологии</a:t>
            </a:r>
            <a:endParaRPr lang="ru-RU" dirty="0"/>
          </a:p>
        </p:txBody>
      </p:sp>
      <p:sp>
        <p:nvSpPr>
          <p:cNvPr id="3" name="Содержимое 2"/>
          <p:cNvSpPr>
            <a:spLocks noGrp="1"/>
          </p:cNvSpPr>
          <p:nvPr>
            <p:ph idx="1"/>
          </p:nvPr>
        </p:nvSpPr>
        <p:spPr/>
        <p:txBody>
          <a:bodyPr>
            <a:normAutofit/>
          </a:bodyPr>
          <a:lstStyle/>
          <a:p>
            <a:pPr marL="0" indent="468000">
              <a:lnSpc>
                <a:spcPct val="100000"/>
              </a:lnSpc>
              <a:buNone/>
            </a:pPr>
            <a:r>
              <a:rPr lang="ru-RU" sz="3600" dirty="0" smtClean="0"/>
              <a:t>Направление основано на представлениях о детерминированности электорального выбора фактором включенности индивида в большие социальные группы (Основателем данной школы является П. </a:t>
            </a:r>
            <a:r>
              <a:rPr lang="ru-RU" sz="3600" dirty="0" err="1" smtClean="0"/>
              <a:t>Лазерфельд</a:t>
            </a:r>
            <a:r>
              <a:rPr lang="ru-RU" sz="3600" dirty="0" smtClean="0"/>
              <a:t>)</a:t>
            </a:r>
            <a:endParaRPr lang="ru-RU"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8235" y="537882"/>
            <a:ext cx="11474824" cy="5952565"/>
          </a:xfrm>
        </p:spPr>
        <p:txBody>
          <a:bodyPr>
            <a:noAutofit/>
          </a:bodyPr>
          <a:lstStyle/>
          <a:p>
            <a:pPr marL="0" indent="468000">
              <a:lnSpc>
                <a:spcPct val="100000"/>
              </a:lnSpc>
              <a:spcBef>
                <a:spcPts val="0"/>
              </a:spcBef>
              <a:buNone/>
            </a:pPr>
            <a:r>
              <a:rPr lang="ru-RU" sz="3600" dirty="0" smtClean="0"/>
              <a:t>С точки зрения школы политической социологии, при голосовании выбор избирателей определяется не сознательной политической позицией и не осознанной политической информацией о кандидате и его программе, а фактом принадлежности избирателя к той или иной большой социальной группе. Сам акт голосования оказывается не столько свободным политическим волеизъявлением, сколько проявлением солидарности индивида с группой. Такое поведение избирателей было названо экспрессивным</a:t>
            </a:r>
            <a:endParaRPr lang="ru-RU"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30306" y="609600"/>
            <a:ext cx="11385176" cy="5952565"/>
          </a:xfrm>
        </p:spPr>
        <p:txBody>
          <a:bodyPr>
            <a:noAutofit/>
          </a:bodyPr>
          <a:lstStyle/>
          <a:p>
            <a:pPr marL="0" indent="468000">
              <a:lnSpc>
                <a:spcPct val="100000"/>
              </a:lnSpc>
              <a:spcBef>
                <a:spcPts val="600"/>
              </a:spcBef>
              <a:spcAft>
                <a:spcPts val="600"/>
              </a:spcAft>
              <a:buNone/>
            </a:pPr>
            <a:r>
              <a:rPr lang="ru-RU" sz="3200" dirty="0" smtClean="0"/>
              <a:t>Модель избирателя и его электорального поведения, вытекающая из реализации этой методологии является диаметрально противоположной базовой для теории демократии модели свободного и информированного избирателя. Если одна из них абсолютизирует момент свободного выбора, другая — момент </a:t>
            </a:r>
            <a:r>
              <a:rPr lang="ru-RU" sz="3200" dirty="0" err="1" smtClean="0"/>
              <a:t>заданности</a:t>
            </a:r>
            <a:r>
              <a:rPr lang="ru-RU" sz="3200" dirty="0" smtClean="0"/>
              <a:t>, зависимости, предопределенности.</a:t>
            </a:r>
          </a:p>
          <a:p>
            <a:pPr marL="0" indent="468000">
              <a:lnSpc>
                <a:spcPct val="100000"/>
              </a:lnSpc>
              <a:spcBef>
                <a:spcPts val="600"/>
              </a:spcBef>
              <a:spcAft>
                <a:spcPts val="600"/>
              </a:spcAft>
              <a:buNone/>
            </a:pPr>
            <a:r>
              <a:rPr lang="ru-RU" sz="3200" dirty="0" smtClean="0"/>
              <a:t>В этой связи модель «абсолютно социально </a:t>
            </a:r>
            <a:r>
              <a:rPr lang="ru-RU" sz="3200" dirty="0" err="1" smtClean="0"/>
              <a:t>детермттнированного</a:t>
            </a:r>
            <a:r>
              <a:rPr lang="ru-RU" sz="3200" dirty="0" smtClean="0"/>
              <a:t> индивида» подверглась критике, поскольку не выдерживала столкновения с реальностью и не удовлетворяла потребностям политической прогностики</a:t>
            </a:r>
            <a:endParaRPr lang="ru-RU"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Школа политической психологии</a:t>
            </a:r>
            <a:endParaRPr lang="ru-RU" dirty="0"/>
          </a:p>
        </p:txBody>
      </p:sp>
      <p:sp>
        <p:nvSpPr>
          <p:cNvPr id="3" name="Содержимое 2"/>
          <p:cNvSpPr>
            <a:spLocks noGrp="1"/>
          </p:cNvSpPr>
          <p:nvPr>
            <p:ph idx="1"/>
          </p:nvPr>
        </p:nvSpPr>
        <p:spPr>
          <a:xfrm>
            <a:off x="448235" y="1825625"/>
            <a:ext cx="11474824" cy="4790328"/>
          </a:xfrm>
        </p:spPr>
        <p:txBody>
          <a:bodyPr>
            <a:noAutofit/>
          </a:bodyPr>
          <a:lstStyle/>
          <a:p>
            <a:pPr marL="0" indent="468000">
              <a:lnSpc>
                <a:spcPct val="100000"/>
              </a:lnSpc>
              <a:spcBef>
                <a:spcPts val="0"/>
              </a:spcBef>
              <a:buNone/>
            </a:pPr>
            <a:r>
              <a:rPr lang="ru-RU" sz="3200" dirty="0" smtClean="0"/>
              <a:t>Все вышеперечисленные обстоятельства способствовали поиску других подходов к исследованию электорального поведения. Один из них возник в исследовательском центре </a:t>
            </a:r>
            <a:r>
              <a:rPr lang="ru-RU" sz="3200" dirty="0" err="1" smtClean="0"/>
              <a:t>Мичиганского</a:t>
            </a:r>
            <a:r>
              <a:rPr lang="ru-RU" sz="3200" dirty="0" smtClean="0"/>
              <a:t> университета под руководством Э. </a:t>
            </a:r>
            <a:r>
              <a:rPr lang="ru-RU" sz="3200" dirty="0" err="1" smtClean="0"/>
              <a:t>Кэмпбелла</a:t>
            </a:r>
            <a:r>
              <a:rPr lang="ru-RU" sz="3200" dirty="0" smtClean="0"/>
              <a:t>. В рамках данного подхода исследуется формирование партийных предпочтений и партийной идентификации. Электоральное поведение, также как в социологической школе, понимается как экспрессивное, однако индивид идентифицирует себя не с большой группой, а с определенной политической партией</a:t>
            </a:r>
            <a:endParaRPr lang="ru-RU"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8588" y="394446"/>
            <a:ext cx="11474824" cy="6463553"/>
          </a:xfrm>
        </p:spPr>
        <p:txBody>
          <a:bodyPr>
            <a:normAutofit lnSpcReduction="10000"/>
          </a:bodyPr>
          <a:lstStyle/>
          <a:p>
            <a:pPr marL="0" indent="468000">
              <a:lnSpc>
                <a:spcPct val="100000"/>
              </a:lnSpc>
              <a:spcBef>
                <a:spcPts val="600"/>
              </a:spcBef>
              <a:spcAft>
                <a:spcPts val="600"/>
              </a:spcAft>
              <a:buNone/>
            </a:pPr>
            <a:r>
              <a:rPr lang="ru-RU" sz="3000" dirty="0" smtClean="0"/>
              <a:t>Согласно представлениям сторонников социально-психологического подхода, склонность к поддержке определенной партии вырабатывается у индивида в процессе ранней социализации. Поэтому человек голосует за ту же самую партию, за которую голосовали его отец и дед. Выбор партии становится важной индивидуальной ценностью, не подлежащей рациональному осмыслению и не определяемой однозначно социальными и экономическими факторами.</a:t>
            </a:r>
          </a:p>
          <a:p>
            <a:pPr marL="0" indent="468000">
              <a:lnSpc>
                <a:spcPct val="100000"/>
              </a:lnSpc>
              <a:spcBef>
                <a:spcPts val="600"/>
              </a:spcBef>
              <a:spcAft>
                <a:spcPts val="600"/>
              </a:spcAft>
              <a:buNone/>
            </a:pPr>
            <a:r>
              <a:rPr lang="ru-RU" sz="3000" dirty="0" smtClean="0"/>
              <a:t>Особенностью этого подхода является то, что он применим к обществам с достаточно долгой «демократической историей» и установившимися политическими ценностями (в то время как социологический подход наиболее адекватен в обществах с устойчивой социальной структурой). Так социально-психологический подход успешно применяется при изучении электорального поведения в Западной Европе</a:t>
            </a:r>
            <a:endParaRPr lang="ru-RU" sz="3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8235" y="502024"/>
            <a:ext cx="11421036" cy="6078070"/>
          </a:xfrm>
        </p:spPr>
        <p:txBody>
          <a:bodyPr>
            <a:normAutofit lnSpcReduction="10000"/>
          </a:bodyPr>
          <a:lstStyle/>
          <a:p>
            <a:pPr marL="0" indent="468000">
              <a:lnSpc>
                <a:spcPct val="100000"/>
              </a:lnSpc>
              <a:spcBef>
                <a:spcPts val="0"/>
              </a:spcBef>
              <a:buNone/>
            </a:pPr>
            <a:r>
              <a:rPr lang="ru-RU" sz="3200" dirty="0" smtClean="0"/>
              <a:t>Вместе с тем сейчас даже в самых политически и социально стабильных обществах происходят сдвиги электорального поведения. Эти изменения, также как и электоральное поведение в странах становящейся демократии, не могут быть исследованы в рамках обеих версий (как социологической, так и социально-психологической) теории экспрессивного поведения. Поэтому в 60 – 80-е годы XX в., когда, с одной стороны, в большинстве развитых либеральных демократий происходит отход избирателей от традиционных политических партий, а с другой –  становится значимым исследование новых демократических обществ с неустойчивой социальной и политической структурой, данные теории стали применяться достаточно ограниченно</a:t>
            </a:r>
            <a:endParaRPr lang="ru-RU"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Политэкономическая школа</a:t>
            </a:r>
            <a:endParaRPr lang="ru-RU" dirty="0"/>
          </a:p>
        </p:txBody>
      </p:sp>
      <p:sp>
        <p:nvSpPr>
          <p:cNvPr id="3" name="Содержимое 2"/>
          <p:cNvSpPr>
            <a:spLocks noGrp="1"/>
          </p:cNvSpPr>
          <p:nvPr>
            <p:ph idx="1"/>
          </p:nvPr>
        </p:nvSpPr>
        <p:spPr>
          <a:xfrm>
            <a:off x="394447" y="1825624"/>
            <a:ext cx="11385177" cy="4700681"/>
          </a:xfrm>
        </p:spPr>
        <p:txBody>
          <a:bodyPr>
            <a:noAutofit/>
          </a:bodyPr>
          <a:lstStyle/>
          <a:p>
            <a:pPr marL="0" indent="468000">
              <a:lnSpc>
                <a:spcPct val="100000"/>
              </a:lnSpc>
              <a:spcBef>
                <a:spcPts val="0"/>
              </a:spcBef>
              <a:buNone/>
            </a:pPr>
            <a:r>
              <a:rPr lang="ru-RU" sz="3200" dirty="0" smtClean="0"/>
              <a:t>Третий подход к изучению и прогнозированию политического поведения был положен классической работой Э. </a:t>
            </a:r>
            <a:r>
              <a:rPr lang="ru-RU" sz="3200" dirty="0" err="1" smtClean="0"/>
              <a:t>Даунса</a:t>
            </a:r>
            <a:r>
              <a:rPr lang="ru-RU" sz="3200" dirty="0" smtClean="0"/>
              <a:t> «Экономическая теория демократии». В основу данного направления положены иные модели избирателя. Эти модели основаны на различных версиях рационального индивида и рационального принятия решений. Исходное положение «Экономической теории демократии» состоит в том, что «каждый гражданин голосует за ту партию, которая, как он полагает, предоставит ему больше выгод, чем другая»</a:t>
            </a:r>
            <a:endParaRPr lang="ru-RU" sz="3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76518" y="354562"/>
            <a:ext cx="11815482" cy="6503437"/>
          </a:xfrm>
        </p:spPr>
        <p:txBody>
          <a:bodyPr>
            <a:noAutofit/>
          </a:bodyPr>
          <a:lstStyle/>
          <a:p>
            <a:pPr marL="0" indent="468000">
              <a:lnSpc>
                <a:spcPct val="100000"/>
              </a:lnSpc>
              <a:spcBef>
                <a:spcPts val="0"/>
              </a:spcBef>
              <a:buNone/>
            </a:pPr>
            <a:r>
              <a:rPr lang="ru-RU" sz="3200" dirty="0" smtClean="0"/>
              <a:t>Основополагающее значение здесь имело появление модели ограниченной рациональности Г. </a:t>
            </a:r>
            <a:r>
              <a:rPr lang="ru-RU" sz="3200" dirty="0" err="1" smtClean="0"/>
              <a:t>Саймона</a:t>
            </a:r>
            <a:r>
              <a:rPr lang="ru-RU" sz="3200" dirty="0" smtClean="0"/>
              <a:t>. В соответствии с этой моделью человек не действует абсолютно рационально, не стремится собрать всю информацию, не рассматривает все возможные альтернативы и их последствия, не выбирает наиболее оптимальную из них. Однако все это не означает, что человек действует иррационально или абсолютно экспрессивно. «Человек не ищет самую острую иголку, он ищет иголку, которой можно шить», – считает Г. </a:t>
            </a:r>
            <a:r>
              <a:rPr lang="ru-RU" sz="3200" dirty="0" err="1" smtClean="0"/>
              <a:t>Саймон</a:t>
            </a:r>
            <a:r>
              <a:rPr lang="ru-RU" sz="3200" dirty="0" smtClean="0"/>
              <a:t>. Рациональность человека ограничена прежде всего рамками решаемой задачи и системой ценностных ориентации</a:t>
            </a:r>
            <a:endParaRPr lang="ru-RU"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30305" y="842682"/>
            <a:ext cx="11421035" cy="5334281"/>
          </a:xfrm>
        </p:spPr>
        <p:txBody>
          <a:bodyPr>
            <a:noAutofit/>
          </a:bodyPr>
          <a:lstStyle/>
          <a:p>
            <a:pPr marL="0" indent="504000">
              <a:lnSpc>
                <a:spcPct val="100000"/>
              </a:lnSpc>
              <a:spcBef>
                <a:spcPts val="0"/>
              </a:spcBef>
              <a:buNone/>
            </a:pPr>
            <a:r>
              <a:rPr lang="ru-RU" sz="3600" dirty="0" smtClean="0"/>
              <a:t>Симметричный ответ в теории электорального выбора был дан в работах М. </a:t>
            </a:r>
            <a:r>
              <a:rPr lang="ru-RU" sz="3600" dirty="0" err="1" smtClean="0"/>
              <a:t>Фиорины</a:t>
            </a:r>
            <a:r>
              <a:rPr lang="ru-RU" sz="3600" dirty="0" smtClean="0"/>
              <a:t>, который во многом пересмотрел представления Э. </a:t>
            </a:r>
            <a:r>
              <a:rPr lang="ru-RU" sz="3600" dirty="0" err="1" smtClean="0"/>
              <a:t>Даунса</a:t>
            </a:r>
            <a:r>
              <a:rPr lang="ru-RU" sz="3600" dirty="0" smtClean="0"/>
              <a:t> о роли идеологии в формировании избирательских предпочтений. Он замечает, что обычно граждане располагают лишь одним видом сравнительно «твердых» данных: они знают, как им жилось при данной администрации. Им не надо знать в деталях экономическую или внешнюю политику действующей администрации, чтобы судить о результатах этой политики</a:t>
            </a:r>
            <a:endParaRPr lang="ru-RU" sz="3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33082" y="950259"/>
            <a:ext cx="11582400" cy="5226704"/>
          </a:xfrm>
        </p:spPr>
        <p:txBody>
          <a:bodyPr>
            <a:noAutofit/>
          </a:bodyPr>
          <a:lstStyle/>
          <a:p>
            <a:pPr marL="0" indent="504000">
              <a:lnSpc>
                <a:spcPct val="100000"/>
              </a:lnSpc>
              <a:spcBef>
                <a:spcPts val="0"/>
              </a:spcBef>
              <a:buNone/>
            </a:pPr>
            <a:r>
              <a:rPr lang="ru-RU" sz="3200" dirty="0" smtClean="0"/>
              <a:t>Так действует механизм воздействия экономических условий на политическое поведение и результаты выборов. При голосовании избиратель исходит из того, что именно правительство несет ответственность за состояние народного хозяйства. Если он удовлетворен своей жизнью, он голосует за «партию власти», если нет, то – за оппозицию. Такое поведение избирателей является не только инструментальным, но и рациональным в том смысле, что индивид минимизирует собственные усилия по сбору информации и принятию решений. Однако это рациональность неполная, так как основана на неполной информации и на неполном расчете</a:t>
            </a:r>
            <a:endParaRPr lang="ru-RU"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4446" y="1129553"/>
            <a:ext cx="11367247" cy="5047410"/>
          </a:xfrm>
        </p:spPr>
        <p:txBody>
          <a:bodyPr>
            <a:normAutofit/>
          </a:bodyPr>
          <a:lstStyle/>
          <a:p>
            <a:pPr marL="0" indent="504000">
              <a:lnSpc>
                <a:spcPct val="100000"/>
              </a:lnSpc>
              <a:spcBef>
                <a:spcPts val="0"/>
              </a:spcBef>
              <a:buNone/>
            </a:pPr>
            <a:r>
              <a:rPr lang="ru-RU" sz="3600" dirty="0" smtClean="0"/>
              <a:t>Данной школой было обнаружено, что на процесс электорального выбора влияют ценностные факторы. Люди голосуют, несмотря на то, что понимают малый вес своего голоса просто потому, что им просто нравится голосовать, или, возможно, им станет неприятно, если они не проголосуют</a:t>
            </a:r>
            <a:endParaRPr lang="ru-RU"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Модель мыслящего избирателя как результат синтеза достижений всех школ</a:t>
            </a:r>
            <a:endParaRPr lang="ru-RU" dirty="0"/>
          </a:p>
        </p:txBody>
      </p:sp>
      <p:sp>
        <p:nvSpPr>
          <p:cNvPr id="3" name="Содержимое 2"/>
          <p:cNvSpPr>
            <a:spLocks noGrp="1"/>
          </p:cNvSpPr>
          <p:nvPr>
            <p:ph idx="1"/>
          </p:nvPr>
        </p:nvSpPr>
        <p:spPr>
          <a:xfrm>
            <a:off x="394447" y="2097741"/>
            <a:ext cx="11367247" cy="4079222"/>
          </a:xfrm>
        </p:spPr>
        <p:txBody>
          <a:bodyPr>
            <a:normAutofit/>
          </a:bodyPr>
          <a:lstStyle/>
          <a:p>
            <a:pPr marL="0" indent="504000">
              <a:lnSpc>
                <a:spcPct val="100000"/>
              </a:lnSpc>
              <a:buNone/>
            </a:pPr>
            <a:r>
              <a:rPr lang="ru-RU" sz="3600" dirty="0" smtClean="0"/>
              <a:t>В современной политической прогностике происходит сближение трех представленных подходов: социологического, психологического и политэкономического. Оно проявляется в ряде уступок</a:t>
            </a:r>
            <a:endParaRPr lang="ru-RU"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8235" y="788894"/>
            <a:ext cx="11331389" cy="5504330"/>
          </a:xfrm>
        </p:spPr>
        <p:txBody>
          <a:bodyPr>
            <a:normAutofit/>
          </a:bodyPr>
          <a:lstStyle/>
          <a:p>
            <a:pPr marL="0" indent="504000">
              <a:lnSpc>
                <a:spcPct val="100000"/>
              </a:lnSpc>
              <a:buNone/>
            </a:pPr>
            <a:r>
              <a:rPr lang="ru-RU" sz="3200" dirty="0" smtClean="0"/>
              <a:t>Уступки со стороны политэкономической школы. Поведение индивидов не представляется более непосредственным результатом действия только личной рациональности, его политический выбор рассматривается во взаимосвязи с внешней средой и социальным окружением. Сами цели и предпочтения рассматриваются как возникающие в определенном социальном окружении, под воздействием образцов социального взаимодействия и благодаря включенности в конкретные социальные сети. Очевидно, здесь мы имеем дело с уступкой в пользу социологического подхода</a:t>
            </a:r>
            <a:endParaRPr lang="ru-RU"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8941" y="717176"/>
            <a:ext cx="11923059" cy="5844989"/>
          </a:xfrm>
        </p:spPr>
        <p:txBody>
          <a:bodyPr>
            <a:noAutofit/>
          </a:bodyPr>
          <a:lstStyle/>
          <a:p>
            <a:pPr marL="0" indent="504000">
              <a:lnSpc>
                <a:spcPct val="100000"/>
              </a:lnSpc>
              <a:spcBef>
                <a:spcPts val="0"/>
              </a:spcBef>
              <a:buNone/>
            </a:pPr>
            <a:r>
              <a:rPr lang="ru-RU" sz="3000" dirty="0" smtClean="0"/>
              <a:t>Уступки со стороны школы политической социологии и политической психологии. Вместо изучения объективных факторов, жестко детерминирующих деятельность индивида со стороны среды, социального контекста и групп, исследуются способы реализации целей граждан и препятствия на пути реализации этих целей со стороны объективных обстоятельств. Наряду с формированием предпочтений под влиянием обстоятельств рассматривается и обратный процесс – отбора информации, обусловленный предпочтениями, и воздействия предпочтений на среду. Политическая информация понимается не только как средство управления электоральным поведением, но и как результат самоорганизующихся процессов и индивидуальной активности граждан</a:t>
            </a:r>
            <a:endParaRPr lang="ru-RU" sz="3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011" y="412376"/>
            <a:ext cx="11672047" cy="6149789"/>
          </a:xfrm>
        </p:spPr>
        <p:txBody>
          <a:bodyPr>
            <a:noAutofit/>
          </a:bodyPr>
          <a:lstStyle/>
          <a:p>
            <a:pPr marL="0" indent="504000">
              <a:lnSpc>
                <a:spcPct val="100000"/>
              </a:lnSpc>
              <a:spcBef>
                <a:spcPts val="600"/>
              </a:spcBef>
              <a:spcAft>
                <a:spcPts val="600"/>
              </a:spcAft>
              <a:buNone/>
            </a:pPr>
            <a:r>
              <a:rPr lang="ru-RU" sz="3000" dirty="0" smtClean="0"/>
              <a:t>В итоге взаимных уступок и сближений наметалась компромиссная модель «мыслящего избирателя».</a:t>
            </a:r>
          </a:p>
          <a:p>
            <a:pPr marL="0" indent="504000">
              <a:lnSpc>
                <a:spcPct val="100000"/>
              </a:lnSpc>
              <a:spcBef>
                <a:spcPts val="600"/>
              </a:spcBef>
              <a:spcAft>
                <a:spcPts val="600"/>
              </a:spcAft>
              <a:buNone/>
            </a:pPr>
            <a:r>
              <a:rPr lang="ru-RU" sz="3000" dirty="0" smtClean="0"/>
              <a:t>Этот избиратель действительно размышляет о партиях, кандидатах и политических проблемах. Однако, в отличие от «рационального избирателя», он старается минимизировать свои затраты по сбору, переработке и анализу информации, а также упростить процедуру принятия решений. Экономия усилий при восприятии информации происходит за счет отбора информации. Этот отбор, в свою очередь, осуществляется благодаря наличию у избирателя схемы получения, анализа и переработки информации, а также действию «рамочных» механизмов, упрощающих структуру задачи. При принятии решений избиратель использует эвристические принципы, позволяющие преодолеть неопределенность ситуации и недостаток информации</a:t>
            </a:r>
            <a:endParaRPr lang="ru-RU" sz="3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8941" y="286870"/>
            <a:ext cx="11654118" cy="6571129"/>
          </a:xfrm>
        </p:spPr>
        <p:txBody>
          <a:bodyPr>
            <a:normAutofit lnSpcReduction="10000"/>
          </a:bodyPr>
          <a:lstStyle/>
          <a:p>
            <a:pPr marL="0" indent="504000">
              <a:lnSpc>
                <a:spcPct val="100000"/>
              </a:lnSpc>
              <a:spcBef>
                <a:spcPts val="600"/>
              </a:spcBef>
              <a:spcAft>
                <a:spcPts val="600"/>
              </a:spcAft>
              <a:buNone/>
            </a:pPr>
            <a:r>
              <a:rPr lang="ru-RU" sz="3000" dirty="0" smtClean="0"/>
              <a:t>Признается также, что поведение избирателя определяется не только рациональными факторами, но и экспрессивными, причем действие обоих равнозначно. В качестве экспрессивных факторов рассматриваются: партийная и идеологическая идентификация, нормы участия (гражданский долг), солидарность с этическими принципами, выраженными в программе, привычки, стереотипы, подсознательно формирующиеся под воздействием СМИ и социальных коммуникаций симпатии и антипатии. Заканчивая описание «компромиссной» модели «мыслящего избирателя» отметим, что она принимает во внимание в равной степени как инструментальные, так и экспрессивные факторы.</a:t>
            </a:r>
          </a:p>
          <a:p>
            <a:pPr marL="0" indent="504000">
              <a:lnSpc>
                <a:spcPct val="100000"/>
              </a:lnSpc>
              <a:spcBef>
                <a:spcPts val="600"/>
              </a:spcBef>
              <a:spcAft>
                <a:spcPts val="600"/>
              </a:spcAft>
              <a:buNone/>
            </a:pPr>
            <a:r>
              <a:rPr lang="ru-RU" sz="3000" dirty="0" smtClean="0"/>
              <a:t>Современная политическая прогностика преимущественно берет за основу составления прогнозов электорального поведения «модель мыслящего индивида»</a:t>
            </a:r>
            <a:endParaRPr lang="ru-RU" sz="3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12375" y="968188"/>
            <a:ext cx="11313459" cy="5540188"/>
          </a:xfrm>
        </p:spPr>
        <p:txBody>
          <a:bodyPr/>
          <a:lstStyle/>
          <a:p>
            <a:pPr>
              <a:lnSpc>
                <a:spcPct val="100000"/>
              </a:lnSpc>
              <a:spcBef>
                <a:spcPts val="0"/>
              </a:spcBef>
              <a:spcAft>
                <a:spcPts val="1200"/>
              </a:spcAft>
              <a:buNone/>
            </a:pPr>
            <a:r>
              <a:rPr lang="ru-RU" sz="4000" b="1" i="1" dirty="0" smtClean="0"/>
              <a:t>Вывод:</a:t>
            </a:r>
          </a:p>
          <a:p>
            <a:pPr marL="0" indent="504000">
              <a:lnSpc>
                <a:spcPct val="100000"/>
              </a:lnSpc>
              <a:buNone/>
            </a:pPr>
            <a:r>
              <a:rPr lang="ru-RU" sz="3200" dirty="0" smtClean="0"/>
              <a:t>В современной политической науке можно выделить три подхода к анализу и прогнозу политического поведения: школу политической социологии, школу политической психологии и политэкономическую школу. В настоящее время эти подходы сближаются, и основу прогнозов электорального поведения составляет компромиссная модель «мыслящего индивида»</a:t>
            </a:r>
            <a:endParaRPr lang="ru-RU"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459" y="239621"/>
            <a:ext cx="10515600" cy="459628"/>
          </a:xfrm>
        </p:spPr>
        <p:txBody>
          <a:bodyPr>
            <a:normAutofit/>
          </a:bodyPr>
          <a:lstStyle/>
          <a:p>
            <a:r>
              <a:rPr lang="ru-RU" sz="1800" dirty="0" smtClean="0"/>
              <a:t>3. Планирование политической кампании</a:t>
            </a:r>
            <a:endParaRPr lang="ru-RU" sz="1800" dirty="0"/>
          </a:p>
        </p:txBody>
      </p:sp>
      <p:sp>
        <p:nvSpPr>
          <p:cNvPr id="3" name="Содержимое 2"/>
          <p:cNvSpPr>
            <a:spLocks noGrp="1"/>
          </p:cNvSpPr>
          <p:nvPr>
            <p:ph idx="1"/>
          </p:nvPr>
        </p:nvSpPr>
        <p:spPr>
          <a:xfrm>
            <a:off x="555812" y="1452282"/>
            <a:ext cx="11259670" cy="4724681"/>
          </a:xfrm>
        </p:spPr>
        <p:txBody>
          <a:bodyPr/>
          <a:lstStyle/>
          <a:p>
            <a:pPr marL="0" indent="540000">
              <a:lnSpc>
                <a:spcPct val="100000"/>
              </a:lnSpc>
              <a:spcBef>
                <a:spcPts val="600"/>
              </a:spcBef>
              <a:spcAft>
                <a:spcPts val="600"/>
              </a:spcAft>
              <a:buNone/>
            </a:pPr>
            <a:r>
              <a:rPr lang="ru-RU" sz="4000" dirty="0" smtClean="0"/>
              <a:t>Важнейшим направлением политического планирования является планирование политических кампаний.</a:t>
            </a:r>
          </a:p>
          <a:p>
            <a:pPr marL="0" indent="540000">
              <a:lnSpc>
                <a:spcPct val="100000"/>
              </a:lnSpc>
              <a:spcBef>
                <a:spcPts val="600"/>
              </a:spcBef>
              <a:spcAft>
                <a:spcPts val="600"/>
              </a:spcAft>
              <a:buNone/>
            </a:pPr>
            <a:r>
              <a:rPr lang="ru-RU" sz="4000" i="1" dirty="0" smtClean="0"/>
              <a:t>Процесс стратегического планирования </a:t>
            </a:r>
            <a:r>
              <a:rPr lang="ru-RU" sz="4000" dirty="0" smtClean="0"/>
              <a:t>политической кампании включает четыре этапа:</a:t>
            </a:r>
          </a:p>
          <a:p>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0270" y="1"/>
            <a:ext cx="10515600" cy="1111624"/>
          </a:xfrm>
        </p:spPr>
        <p:txBody>
          <a:bodyPr/>
          <a:lstStyle/>
          <a:p>
            <a:r>
              <a:rPr lang="ru-RU" dirty="0" smtClean="0"/>
              <a:t>1 этап: Сбор информации</a:t>
            </a:r>
            <a:endParaRPr lang="ru-RU" dirty="0"/>
          </a:p>
        </p:txBody>
      </p:sp>
      <p:sp>
        <p:nvSpPr>
          <p:cNvPr id="3" name="Содержимое 2"/>
          <p:cNvSpPr>
            <a:spLocks noGrp="1"/>
          </p:cNvSpPr>
          <p:nvPr>
            <p:ph idx="1"/>
          </p:nvPr>
        </p:nvSpPr>
        <p:spPr>
          <a:xfrm>
            <a:off x="261257" y="1272988"/>
            <a:ext cx="11930743" cy="5585012"/>
          </a:xfrm>
        </p:spPr>
        <p:txBody>
          <a:bodyPr>
            <a:noAutofit/>
          </a:bodyPr>
          <a:lstStyle/>
          <a:p>
            <a:pPr marL="0" indent="540000">
              <a:lnSpc>
                <a:spcPct val="100000"/>
              </a:lnSpc>
              <a:spcBef>
                <a:spcPts val="0"/>
              </a:spcBef>
              <a:buNone/>
            </a:pPr>
            <a:r>
              <a:rPr lang="ru-RU" sz="3000" dirty="0" smtClean="0"/>
              <a:t>Стратегическое планирование невозможно без информации Есть два основных источника ее получения: обследование общественного мнения и изучение соперников. Обследование общественного мнения необходимо при проведении любой политической кампании. Оно осуществляется в двух основных формах: </a:t>
            </a:r>
          </a:p>
          <a:p>
            <a:pPr marL="0" indent="540000">
              <a:lnSpc>
                <a:spcPct val="100000"/>
              </a:lnSpc>
              <a:spcBef>
                <a:spcPts val="0"/>
              </a:spcBef>
              <a:buNone/>
            </a:pPr>
            <a:r>
              <a:rPr lang="ru-RU" sz="3000" dirty="0" smtClean="0"/>
              <a:t>а) количественное исследование, предполагающее опрос статистически репрезентативной выборки избирателей;</a:t>
            </a:r>
          </a:p>
          <a:p>
            <a:pPr marL="0" indent="540000">
              <a:lnSpc>
                <a:spcPct val="100000"/>
              </a:lnSpc>
              <a:spcBef>
                <a:spcPts val="0"/>
              </a:spcBef>
              <a:buNone/>
            </a:pPr>
            <a:r>
              <a:rPr lang="ru-RU" sz="3000" dirty="0" smtClean="0"/>
              <a:t> б) анализ фокусных групп.</a:t>
            </a:r>
          </a:p>
          <a:p>
            <a:pPr marL="0" indent="540000">
              <a:lnSpc>
                <a:spcPct val="100000"/>
              </a:lnSpc>
              <a:spcBef>
                <a:spcPts val="0"/>
              </a:spcBef>
              <a:buNone/>
            </a:pPr>
            <a:r>
              <a:rPr lang="ru-RU" sz="3000" dirty="0" smtClean="0"/>
              <a:t>Исходное количественное обследование позволит установить наиболее важные факты, касающиеся кандидата и его соперника, факты, от которых можно отталкиваться при последующих обследованиях</a:t>
            </a:r>
            <a:endParaRPr lang="ru-RU" sz="3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011" y="358588"/>
            <a:ext cx="11618259" cy="6275294"/>
          </a:xfrm>
        </p:spPr>
        <p:txBody>
          <a:bodyPr>
            <a:normAutofit fontScale="92500" lnSpcReduction="20000"/>
          </a:bodyPr>
          <a:lstStyle/>
          <a:p>
            <a:pPr marL="0" indent="0" algn="ctr">
              <a:lnSpc>
                <a:spcPct val="120000"/>
              </a:lnSpc>
              <a:spcBef>
                <a:spcPts val="0"/>
              </a:spcBef>
              <a:spcAft>
                <a:spcPts val="1200"/>
              </a:spcAft>
              <a:buNone/>
            </a:pPr>
            <a:r>
              <a:rPr lang="ru-RU" sz="3900" b="1" dirty="0" smtClean="0"/>
              <a:t>Подобное обследование включает выявление:</a:t>
            </a:r>
          </a:p>
          <a:p>
            <a:pPr marL="0" indent="468000">
              <a:lnSpc>
                <a:spcPct val="110000"/>
              </a:lnSpc>
              <a:spcBef>
                <a:spcPts val="0"/>
              </a:spcBef>
              <a:spcAft>
                <a:spcPts val="600"/>
              </a:spcAft>
            </a:pPr>
            <a:r>
              <a:rPr lang="ru-RU" sz="3000" dirty="0" smtClean="0"/>
              <a:t>электоральных предпочтений;</a:t>
            </a:r>
          </a:p>
          <a:p>
            <a:pPr marL="0" indent="468000">
              <a:lnSpc>
                <a:spcPct val="110000"/>
              </a:lnSpc>
              <a:spcBef>
                <a:spcPts val="0"/>
              </a:spcBef>
              <a:spcAft>
                <a:spcPts val="600"/>
              </a:spcAft>
            </a:pPr>
            <a:r>
              <a:rPr lang="ru-RU" sz="3000" dirty="0" smtClean="0"/>
              <a:t>отношений к положению в стране (в нужном ли направлении идет ее развитие);</a:t>
            </a:r>
          </a:p>
          <a:p>
            <a:pPr marL="0" indent="468000">
              <a:lnSpc>
                <a:spcPct val="110000"/>
              </a:lnSpc>
              <a:spcBef>
                <a:spcPts val="0"/>
              </a:spcBef>
              <a:spcAft>
                <a:spcPts val="600"/>
              </a:spcAft>
            </a:pPr>
            <a:r>
              <a:rPr lang="ru-RU" sz="3000" dirty="0" smtClean="0"/>
              <a:t>оценки экономической ситуации (укрепляется ли экономика или становится слабее, улучшается или ухудшается жизнь конкретного индивида);</a:t>
            </a:r>
          </a:p>
          <a:p>
            <a:pPr marL="0" indent="468000">
              <a:lnSpc>
                <a:spcPct val="110000"/>
              </a:lnSpc>
              <a:spcBef>
                <a:spcPts val="0"/>
              </a:spcBef>
              <a:spcAft>
                <a:spcPts val="600"/>
              </a:spcAft>
            </a:pPr>
            <a:r>
              <a:rPr lang="ru-RU" sz="3000" dirty="0" smtClean="0"/>
              <a:t>проблем, наиболее остро стоящих перед избирателями (являются ли ими проблемы здравоохранения, или экономики, или образования);</a:t>
            </a:r>
          </a:p>
          <a:p>
            <a:pPr marL="0" indent="468000">
              <a:lnSpc>
                <a:spcPct val="110000"/>
              </a:lnSpc>
              <a:spcBef>
                <a:spcPts val="0"/>
              </a:spcBef>
              <a:spcAft>
                <a:spcPts val="600"/>
              </a:spcAft>
            </a:pPr>
            <a:r>
              <a:rPr lang="ru-RU" sz="3000" dirty="0" smtClean="0"/>
              <a:t>сильных и слабых сторон всех партий, участвующих в выборах;</a:t>
            </a:r>
          </a:p>
          <a:p>
            <a:pPr marL="0" indent="468000">
              <a:lnSpc>
                <a:spcPct val="110000"/>
              </a:lnSpc>
              <a:spcBef>
                <a:spcPts val="0"/>
              </a:spcBef>
              <a:spcAft>
                <a:spcPts val="600"/>
              </a:spcAft>
            </a:pPr>
            <a:r>
              <a:rPr lang="ru-RU" sz="3000" dirty="0" smtClean="0"/>
              <a:t>имиджа партии и ее кандидатов: доверяют ли им, считают ли их отвечающими духу времени, компетентными;</a:t>
            </a:r>
          </a:p>
          <a:p>
            <a:pPr marL="0" indent="468000">
              <a:lnSpc>
                <a:spcPct val="110000"/>
              </a:lnSpc>
              <a:spcBef>
                <a:spcPts val="0"/>
              </a:spcBef>
              <a:spcAft>
                <a:spcPts val="600"/>
              </a:spcAft>
            </a:pPr>
            <a:r>
              <a:rPr lang="ru-RU" sz="3000" dirty="0" smtClean="0"/>
              <a:t>кандидата, вызывающего наибольшее доверие и лидирующего с точки зрения его подхода к ключевым политическим проблемам</a:t>
            </a:r>
            <a:endParaRPr lang="ru-RU" sz="3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8235" y="1111624"/>
            <a:ext cx="11331389" cy="5065339"/>
          </a:xfrm>
        </p:spPr>
        <p:txBody>
          <a:bodyPr>
            <a:normAutofit/>
          </a:bodyPr>
          <a:lstStyle/>
          <a:p>
            <a:pPr marL="0" indent="468000">
              <a:lnSpc>
                <a:spcPct val="100000"/>
              </a:lnSpc>
              <a:buNone/>
            </a:pPr>
            <a:r>
              <a:rPr lang="ru-RU" sz="3200" dirty="0" smtClean="0"/>
              <a:t>Такое обследование позволит получить полную характеристику политического пространства, на котором будет развертываться кампания. Оно поможет установить сильные и слабые стороны партий, предпочтения электората, а также сферы, бла­гоприятные для ведения предвыборной борьбы. Область более глубинных ценностей и настроений электората позволит изучить анализ фокусных групп</a:t>
            </a:r>
            <a:endParaRPr lang="ru-RU"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12376" y="663388"/>
            <a:ext cx="11349318" cy="5737412"/>
          </a:xfrm>
        </p:spPr>
        <p:txBody>
          <a:bodyPr>
            <a:normAutofit/>
          </a:bodyPr>
          <a:lstStyle/>
          <a:p>
            <a:pPr marL="0" indent="468000">
              <a:lnSpc>
                <a:spcPct val="100000"/>
              </a:lnSpc>
              <a:spcBef>
                <a:spcPts val="600"/>
              </a:spcBef>
              <a:spcAft>
                <a:spcPts val="600"/>
              </a:spcAft>
              <a:buNone/>
            </a:pPr>
            <a:r>
              <a:rPr lang="ru-RU" sz="3200" dirty="0" smtClean="0"/>
              <a:t>При анализе фокусных групп исследуются группы из 6 - 8 человек, направляемые подготовленным ведущим. Их интервьюирование не дает статистически надежных результатов, но позволяет глубже проникнуть в настроения электората. Без этого нельзя обойтись, проводя современную избирательную кампанию.</a:t>
            </a:r>
          </a:p>
          <a:p>
            <a:pPr marL="0" indent="468000">
              <a:lnSpc>
                <a:spcPct val="100000"/>
              </a:lnSpc>
              <a:spcBef>
                <a:spcPts val="600"/>
              </a:spcBef>
              <a:spcAft>
                <a:spcPts val="600"/>
              </a:spcAft>
              <a:buNone/>
            </a:pPr>
            <a:r>
              <a:rPr lang="ru-RU" sz="3200" dirty="0" smtClean="0"/>
              <a:t>Анализ фокусных групп дает глубину, опросы общественного мнения — количественные показатели и общую картину. Для ведения избирательной кампании нужно оба эти источника информации</a:t>
            </a:r>
            <a:endParaRPr lang="ru-RU" sz="3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7882" y="950259"/>
            <a:ext cx="11223812" cy="5226704"/>
          </a:xfrm>
        </p:spPr>
        <p:txBody>
          <a:bodyPr>
            <a:normAutofit/>
          </a:bodyPr>
          <a:lstStyle/>
          <a:p>
            <a:pPr marL="0" indent="468000">
              <a:lnSpc>
                <a:spcPct val="100000"/>
              </a:lnSpc>
              <a:buNone/>
            </a:pPr>
            <a:r>
              <a:rPr lang="ru-RU" sz="3200" dirty="0" smtClean="0"/>
              <a:t>Изучение соперников — это изучение сведений о конкурирующей партии и кандидате (при этом необходимо собрать и все данные, касающиеся собственной партии и кандидата). Осуществление данной работы, как и обследование общественного мнения, является важнейшей предпосылкой успешного проведения современной политической кампании</a:t>
            </a:r>
            <a:endParaRPr lang="ru-RU" sz="3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235" y="365125"/>
            <a:ext cx="11331389" cy="1325563"/>
          </a:xfrm>
        </p:spPr>
        <p:txBody>
          <a:bodyPr/>
          <a:lstStyle/>
          <a:p>
            <a:pPr algn="ctr"/>
            <a:r>
              <a:rPr lang="ru-RU" dirty="0" smtClean="0"/>
              <a:t>2 этап: Оценка имеющейся информации</a:t>
            </a:r>
            <a:endParaRPr lang="ru-RU" dirty="0"/>
          </a:p>
        </p:txBody>
      </p:sp>
      <p:sp>
        <p:nvSpPr>
          <p:cNvPr id="3" name="Содержимое 2"/>
          <p:cNvSpPr>
            <a:spLocks noGrp="1"/>
          </p:cNvSpPr>
          <p:nvPr>
            <p:ph idx="1"/>
          </p:nvPr>
        </p:nvSpPr>
        <p:spPr>
          <a:xfrm>
            <a:off x="484094" y="1825625"/>
            <a:ext cx="11349318" cy="4351338"/>
          </a:xfrm>
        </p:spPr>
        <p:txBody>
          <a:bodyPr>
            <a:normAutofit/>
          </a:bodyPr>
          <a:lstStyle/>
          <a:p>
            <a:pPr marL="0" indent="504000">
              <a:lnSpc>
                <a:spcPct val="100000"/>
              </a:lnSpc>
              <a:buNone/>
            </a:pPr>
            <a:r>
              <a:rPr lang="ru-RU" sz="3600" dirty="0" smtClean="0"/>
              <a:t>Когда вся доступная информация получена, она должна быть приведена в систему и оценена. Центральным моментом подобной оценки будет определение сильных и слабых сторон в позициях партии исследователей, так и конкурирующей партии и их кандидатов</a:t>
            </a:r>
            <a:endParaRPr lang="ru-RU" sz="36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3 этап: Разработка стратегии</a:t>
            </a:r>
            <a:endParaRPr lang="ru-RU" dirty="0"/>
          </a:p>
        </p:txBody>
      </p:sp>
      <p:sp>
        <p:nvSpPr>
          <p:cNvPr id="3" name="Содержимое 2"/>
          <p:cNvSpPr>
            <a:spLocks noGrp="1"/>
          </p:cNvSpPr>
          <p:nvPr>
            <p:ph idx="1"/>
          </p:nvPr>
        </p:nvSpPr>
        <p:spPr>
          <a:xfrm>
            <a:off x="376518" y="1825625"/>
            <a:ext cx="11510682" cy="4539316"/>
          </a:xfrm>
        </p:spPr>
        <p:txBody>
          <a:bodyPr/>
          <a:lstStyle/>
          <a:p>
            <a:pPr marL="0" indent="504000">
              <a:lnSpc>
                <a:spcPct val="100000"/>
              </a:lnSpc>
              <a:buNone/>
            </a:pPr>
            <a:r>
              <a:rPr lang="ru-RU" sz="3200" dirty="0" smtClean="0"/>
              <a:t>Процесс выработки стратегии состоит, в свою очередь, из четырех элементов:</a:t>
            </a:r>
          </a:p>
          <a:p>
            <a:pPr>
              <a:lnSpc>
                <a:spcPct val="100000"/>
              </a:lnSpc>
              <a:buFont typeface="Wingdings" pitchFamily="2" charset="2"/>
              <a:buChar char="ü"/>
            </a:pPr>
            <a:r>
              <a:rPr lang="ru-RU" sz="3200" dirty="0" smtClean="0"/>
              <a:t>выбор адресной группы;</a:t>
            </a:r>
          </a:p>
          <a:p>
            <a:pPr>
              <a:lnSpc>
                <a:spcPct val="100000"/>
              </a:lnSpc>
              <a:buFont typeface="Wingdings" pitchFamily="2" charset="2"/>
              <a:buChar char="ü"/>
            </a:pPr>
            <a:r>
              <a:rPr lang="ru-RU" sz="3200" dirty="0" smtClean="0"/>
              <a:t>определение ключевой проблемы, которой должно быть уделено основное внимание;</a:t>
            </a:r>
          </a:p>
          <a:p>
            <a:pPr>
              <a:lnSpc>
                <a:spcPct val="100000"/>
              </a:lnSpc>
              <a:buFont typeface="Wingdings" pitchFamily="2" charset="2"/>
              <a:buChar char="ü"/>
            </a:pPr>
            <a:r>
              <a:rPr lang="ru-RU" sz="3200" dirty="0" smtClean="0"/>
              <a:t>формулирование цели кампании, ее главной стратегической линии и основных лозунгов;</a:t>
            </a:r>
          </a:p>
          <a:p>
            <a:pPr>
              <a:lnSpc>
                <a:spcPct val="100000"/>
              </a:lnSpc>
              <a:buFont typeface="Wingdings" pitchFamily="2" charset="2"/>
              <a:buChar char="ü"/>
            </a:pPr>
            <a:r>
              <a:rPr lang="ru-RU" sz="3200" dirty="0" smtClean="0"/>
              <a:t>собственно выработка стратегии</a:t>
            </a:r>
            <a:endParaRPr lang="ru-RU" sz="32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2341" y="0"/>
            <a:ext cx="10515600" cy="1219201"/>
          </a:xfrm>
        </p:spPr>
        <p:txBody>
          <a:bodyPr/>
          <a:lstStyle/>
          <a:p>
            <a:pPr algn="ctr"/>
            <a:r>
              <a:rPr lang="ru-RU" dirty="0" smtClean="0"/>
              <a:t>4 этап: Разработка плана кампании</a:t>
            </a:r>
            <a:endParaRPr lang="ru-RU" dirty="0"/>
          </a:p>
        </p:txBody>
      </p:sp>
      <p:sp>
        <p:nvSpPr>
          <p:cNvPr id="3" name="Содержимое 2"/>
          <p:cNvSpPr>
            <a:spLocks noGrp="1"/>
          </p:cNvSpPr>
          <p:nvPr>
            <p:ph idx="1"/>
          </p:nvPr>
        </p:nvSpPr>
        <p:spPr>
          <a:xfrm>
            <a:off x="304799" y="1272988"/>
            <a:ext cx="11672047" cy="5585012"/>
          </a:xfrm>
        </p:spPr>
        <p:txBody>
          <a:bodyPr>
            <a:noAutofit/>
          </a:bodyPr>
          <a:lstStyle/>
          <a:p>
            <a:pPr marL="0" indent="504000">
              <a:lnSpc>
                <a:spcPct val="100000"/>
              </a:lnSpc>
              <a:spcBef>
                <a:spcPts val="0"/>
              </a:spcBef>
              <a:spcAft>
                <a:spcPts val="600"/>
              </a:spcAft>
              <a:buNone/>
            </a:pPr>
            <a:r>
              <a:rPr lang="ru-RU" sz="2400" dirty="0" smtClean="0"/>
              <a:t>После того как стратегия выработана, она должна быть преобразована в план кампании, в который войдут:</a:t>
            </a:r>
          </a:p>
          <a:p>
            <a:pPr>
              <a:lnSpc>
                <a:spcPct val="100000"/>
              </a:lnSpc>
              <a:spcBef>
                <a:spcPts val="600"/>
              </a:spcBef>
            </a:pPr>
            <a:r>
              <a:rPr lang="ru-RU" sz="2400" dirty="0" smtClean="0"/>
              <a:t>оценка сильных и слабых сторон всех партий;</a:t>
            </a:r>
          </a:p>
          <a:p>
            <a:pPr>
              <a:lnSpc>
                <a:spcPct val="100000"/>
              </a:lnSpc>
              <a:spcBef>
                <a:spcPts val="600"/>
              </a:spcBef>
            </a:pPr>
            <a:r>
              <a:rPr lang="ru-RU" sz="2400" dirty="0" smtClean="0"/>
              <a:t>цели;</a:t>
            </a:r>
          </a:p>
          <a:p>
            <a:pPr>
              <a:lnSpc>
                <a:spcPct val="100000"/>
              </a:lnSpc>
              <a:spcBef>
                <a:spcPts val="600"/>
              </a:spcBef>
            </a:pPr>
            <a:r>
              <a:rPr lang="ru-RU" sz="2400" dirty="0" smtClean="0"/>
              <a:t>проблема;</a:t>
            </a:r>
          </a:p>
          <a:p>
            <a:pPr>
              <a:lnSpc>
                <a:spcPct val="100000"/>
              </a:lnSpc>
              <a:spcBef>
                <a:spcPts val="600"/>
              </a:spcBef>
            </a:pPr>
            <a:r>
              <a:rPr lang="ru-RU" sz="2400" dirty="0" smtClean="0"/>
              <a:t>адресная группа;</a:t>
            </a:r>
          </a:p>
          <a:p>
            <a:pPr>
              <a:lnSpc>
                <a:spcPct val="100000"/>
              </a:lnSpc>
              <a:spcBef>
                <a:spcPts val="600"/>
              </a:spcBef>
            </a:pPr>
            <a:r>
              <a:rPr lang="ru-RU" sz="2400" dirty="0" smtClean="0"/>
              <a:t>стратегия кампании: наступление, реклама, оборона;</a:t>
            </a:r>
          </a:p>
          <a:p>
            <a:pPr>
              <a:lnSpc>
                <a:spcPct val="100000"/>
              </a:lnSpc>
              <a:spcBef>
                <a:spcPts val="600"/>
              </a:spcBef>
            </a:pPr>
            <a:r>
              <a:rPr lang="ru-RU" sz="2400" dirty="0" smtClean="0"/>
              <a:t>лозунги;</a:t>
            </a:r>
          </a:p>
          <a:p>
            <a:pPr>
              <a:lnSpc>
                <a:spcPct val="100000"/>
              </a:lnSpc>
              <a:spcBef>
                <a:spcPts val="600"/>
              </a:spcBef>
            </a:pPr>
            <a:r>
              <a:rPr lang="ru-RU" sz="2400" dirty="0" smtClean="0"/>
              <a:t>коммуникационная стратегия (как лозунги будут доводиться до адресатных групп);</a:t>
            </a:r>
          </a:p>
          <a:p>
            <a:pPr>
              <a:lnSpc>
                <a:spcPct val="100000"/>
              </a:lnSpc>
              <a:spcBef>
                <a:spcPts val="600"/>
              </a:spcBef>
            </a:pPr>
            <a:r>
              <a:rPr lang="ru-RU" sz="2400" dirty="0" smtClean="0"/>
              <a:t>сетевой график, фиксирующий все события, стратегические инициативы и пресс-конференции;</a:t>
            </a:r>
          </a:p>
          <a:p>
            <a:pPr>
              <a:lnSpc>
                <a:spcPct val="100000"/>
              </a:lnSpc>
              <a:spcBef>
                <a:spcPts val="600"/>
              </a:spcBef>
            </a:pPr>
            <a:r>
              <a:rPr lang="ru-RU" sz="2400" dirty="0" smtClean="0"/>
              <a:t>план действий, точно определяющий, что будет происходить и кто будет это осуществлять</a:t>
            </a:r>
            <a:endParaRPr lang="ru-RU"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Вывод:</a:t>
            </a:r>
            <a:endParaRPr lang="ru-RU" b="1" i="1" dirty="0"/>
          </a:p>
        </p:txBody>
      </p:sp>
      <p:sp>
        <p:nvSpPr>
          <p:cNvPr id="3" name="Содержимое 2"/>
          <p:cNvSpPr>
            <a:spLocks noGrp="1"/>
          </p:cNvSpPr>
          <p:nvPr>
            <p:ph idx="1"/>
          </p:nvPr>
        </p:nvSpPr>
        <p:spPr>
          <a:xfrm>
            <a:off x="430306" y="1825625"/>
            <a:ext cx="11349318" cy="4351338"/>
          </a:xfrm>
        </p:spPr>
        <p:txBody>
          <a:bodyPr>
            <a:normAutofit/>
          </a:bodyPr>
          <a:lstStyle/>
          <a:p>
            <a:pPr marL="0" indent="504000">
              <a:lnSpc>
                <a:spcPct val="100000"/>
              </a:lnSpc>
              <a:buNone/>
            </a:pPr>
            <a:r>
              <a:rPr lang="ru-RU" sz="4000" dirty="0" smtClean="0"/>
              <a:t>Процесс стратегического планирования политической кампании состоит из следующих этапов: сбор информации, ее оценка, выработка стратегии, разработка плана политической кампании</a:t>
            </a:r>
            <a:endParaRPr lang="ru-RU" sz="4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2268" y="1940706"/>
            <a:ext cx="10515600" cy="1325563"/>
          </a:xfrm>
        </p:spPr>
        <p:txBody>
          <a:bodyPr>
            <a:normAutofit/>
          </a:bodyPr>
          <a:lstStyle/>
          <a:p>
            <a:pPr algn="ctr"/>
            <a:r>
              <a:rPr lang="ru-RU" sz="5400" b="1" dirty="0" smtClean="0">
                <a:latin typeface="+mn-lt"/>
              </a:rPr>
              <a:t>Спасибо за внимание!</a:t>
            </a:r>
            <a:endParaRPr lang="ru-RU" sz="5400" b="1" dirty="0">
              <a:latin typeface="+mn-l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dirty="0" smtClean="0"/>
              <a:t>Опишите логику прогнозирования электорального поведения на основе модели </a:t>
            </a:r>
            <a:r>
              <a:rPr lang="ru-RU" smtClean="0"/>
              <a:t>социологической школы</a:t>
            </a:r>
            <a:endParaRPr lang="ru-RU" dirty="0"/>
          </a:p>
        </p:txBody>
      </p:sp>
    </p:spTree>
    <p:extLst>
      <p:ext uri="{BB962C8B-B14F-4D97-AF65-F5344CB8AC3E}">
        <p14:creationId xmlns:p14="http://schemas.microsoft.com/office/powerpoint/2010/main" val="125823691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7cfb161c81944e74936a628d27a29dae5b3c284"/>
</p:tagLst>
</file>

<file path=ppt/theme/theme1.xml><?xml version="1.0" encoding="utf-8"?>
<a:theme xmlns:a="http://schemas.openxmlformats.org/drawingml/2006/main" name="Тема Office">
  <a:themeElements>
    <a:clrScheme name="Стандартная">
      <a:dk1>
        <a:sysClr val="windowText" lastClr="000000"/>
      </a:dk1>
      <a:lt1>
        <a:sysClr val="window" lastClr="C0C0C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569</TotalTime>
  <Words>2725</Words>
  <Application>Microsoft Office PowerPoint</Application>
  <PresentationFormat>Произвольный</PresentationFormat>
  <Paragraphs>139</Paragraphs>
  <Slides>49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Тема Office</vt:lpstr>
      <vt:lpstr>Бюджетное планирование  и прогнозирование</vt:lpstr>
      <vt:lpstr>Политическое прогнозирование и планирование</vt:lpstr>
      <vt:lpstr>Вопросы:</vt:lpstr>
      <vt:lpstr>1. Типы, парадигмы и модели политического прогнозирования</vt:lpstr>
      <vt:lpstr>Презентация PowerPoint</vt:lpstr>
      <vt:lpstr>Презентация PowerPoint</vt:lpstr>
      <vt:lpstr>Презентация PowerPoint</vt:lpstr>
      <vt:lpstr>Например:</vt:lpstr>
      <vt:lpstr>Презентация PowerPoint</vt:lpstr>
      <vt:lpstr>Прогнозирование в рамках объективистской парадигмы базируется также на определенных представлениях о направленности социального развития: на линейной или циклической моделях</vt:lpstr>
      <vt:lpstr>Презентация PowerPoint</vt:lpstr>
      <vt:lpstr>Границы больших циклов:</vt:lpstr>
      <vt:lpstr>Анализ данных циклов позволил  Н. Д. Кондратьеву вывести  четыре тенденции (он называет их эмпирическими правильностями):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Прогнозирование электорального поведения</vt:lpstr>
      <vt:lpstr>Школа политической социологии</vt:lpstr>
      <vt:lpstr>Презентация PowerPoint</vt:lpstr>
      <vt:lpstr>Презентация PowerPoint</vt:lpstr>
      <vt:lpstr>Школа политической психологии</vt:lpstr>
      <vt:lpstr>Презентация PowerPoint</vt:lpstr>
      <vt:lpstr>Презентация PowerPoint</vt:lpstr>
      <vt:lpstr>Политэкономическая школа</vt:lpstr>
      <vt:lpstr>Презентация PowerPoint</vt:lpstr>
      <vt:lpstr>Презентация PowerPoint</vt:lpstr>
      <vt:lpstr>Презентация PowerPoint</vt:lpstr>
      <vt:lpstr>Презентация PowerPoint</vt:lpstr>
      <vt:lpstr>Модель мыслящего избирателя как результат синтеза достижений всех школ</vt:lpstr>
      <vt:lpstr>Презентация PowerPoint</vt:lpstr>
      <vt:lpstr>Презентация PowerPoint</vt:lpstr>
      <vt:lpstr>Презентация PowerPoint</vt:lpstr>
      <vt:lpstr>Презентация PowerPoint</vt:lpstr>
      <vt:lpstr>Презентация PowerPoint</vt:lpstr>
      <vt:lpstr>3. Планирование политической кампании</vt:lpstr>
      <vt:lpstr>1 этап: Сбор информации</vt:lpstr>
      <vt:lpstr>Презентация PowerPoint</vt:lpstr>
      <vt:lpstr>Презентация PowerPoint</vt:lpstr>
      <vt:lpstr>Презентация PowerPoint</vt:lpstr>
      <vt:lpstr>Презентация PowerPoint</vt:lpstr>
      <vt:lpstr>2 этап: Оценка имеющейся информации</vt:lpstr>
      <vt:lpstr>3 этап: Разработка стратегии</vt:lpstr>
      <vt:lpstr>4 этап: Разработка плана кампании</vt:lpstr>
      <vt:lpstr>Вывод:</vt:lpstr>
      <vt:lpstr>Спасибо за внимание!</vt:lpstr>
      <vt:lpstr>Презентация PowerPoint</vt:lpstr>
    </vt:vector>
  </TitlesOfParts>
  <Company>VVSU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Тренинг по организации и ведению бизнеса в условиях особых экономических зон</dc:title>
  <dc:creator>Уксуменко Алёна</dc:creator>
  <cp:lastModifiedBy>Татьяна</cp:lastModifiedBy>
  <cp:revision>45</cp:revision>
  <dcterms:created xsi:type="dcterms:W3CDTF">2017-10-10T05:28:43Z</dcterms:created>
  <dcterms:modified xsi:type="dcterms:W3CDTF">2017-11-27T01:38:31Z</dcterms:modified>
</cp:coreProperties>
</file>