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rator.ru/online/enc/bo/20/20/60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b="1" dirty="0">
                <a:latin typeface="Arial" panose="020B0604020202020204" pitchFamily="34" charset="0"/>
                <a:ea typeface="Times New Roman" panose="02020603050405020304" pitchFamily="18" charset="0"/>
              </a:rPr>
              <a:t>Приложение к бухгалтерскому балансу и пояснительная записка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Дисциплина: Бухгалтерская финансовая отчетность и ее анализ</a:t>
            </a:r>
          </a:p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Тема </a:t>
            </a:r>
            <a:r>
              <a:rPr lang="ru-RU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8</a:t>
            </a: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Автор: к.э.н., доцент, </a:t>
            </a:r>
            <a:r>
              <a:rPr lang="ru-RU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Бубновская</a:t>
            </a: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 Т.В.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286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Пояснения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входят в состав бухгалтерской (финансовой)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отчетности и их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можно составить как в табличной, так и в текстовой форме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Письмо  Минфина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России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23 мая 2013 года № 03-02-07/2/18285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896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latin typeface="+mn-lt"/>
                <a:ea typeface="Times New Roman" panose="02020603050405020304" pitchFamily="18" charset="0"/>
              </a:rPr>
              <a:t>1.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 Нематериальные активы и расходы на научно-исследовательские, опытно-конструкторские и технологические работы (НИОКР).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b="1" dirty="0">
                <a:latin typeface="+mn-lt"/>
                <a:ea typeface="Times New Roman" panose="02020603050405020304" pitchFamily="18" charset="0"/>
              </a:rPr>
              <a:t>2.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 Основные средства.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b="1" dirty="0">
                <a:latin typeface="+mn-lt"/>
                <a:ea typeface="Times New Roman" panose="02020603050405020304" pitchFamily="18" charset="0"/>
              </a:rPr>
              <a:t>3.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 Финансовые вложения.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b="1" dirty="0">
                <a:latin typeface="+mn-lt"/>
                <a:ea typeface="Times New Roman" panose="02020603050405020304" pitchFamily="18" charset="0"/>
              </a:rPr>
              <a:t>4.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 Запасы.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b="1" dirty="0">
                <a:latin typeface="+mn-lt"/>
                <a:ea typeface="Times New Roman" panose="02020603050405020304" pitchFamily="18" charset="0"/>
              </a:rPr>
              <a:t>5.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 Дебиторская и кредиторская задолженность.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b="1" dirty="0">
                <a:latin typeface="+mn-lt"/>
                <a:ea typeface="Times New Roman" panose="02020603050405020304" pitchFamily="18" charset="0"/>
              </a:rPr>
              <a:t>6.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 Затраты на производство.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b="1" dirty="0">
                <a:latin typeface="+mn-lt"/>
                <a:ea typeface="Times New Roman" panose="02020603050405020304" pitchFamily="18" charset="0"/>
              </a:rPr>
              <a:t>7.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 Оценочные обязательства.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b="1" dirty="0">
                <a:latin typeface="+mn-lt"/>
                <a:ea typeface="Times New Roman" panose="02020603050405020304" pitchFamily="18" charset="0"/>
              </a:rPr>
              <a:t>8.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 Обеспечения обязательств.</a:t>
            </a:r>
            <a:br>
              <a:rPr lang="ru-RU" sz="2000" dirty="0">
                <a:latin typeface="+mn-lt"/>
                <a:ea typeface="Times New Roman" panose="02020603050405020304" pitchFamily="18" charset="0"/>
              </a:rPr>
            </a:br>
            <a:r>
              <a:rPr lang="ru-RU" sz="2000" b="1" dirty="0">
                <a:latin typeface="+mn-lt"/>
                <a:ea typeface="Times New Roman" panose="02020603050405020304" pitchFamily="18" charset="0"/>
              </a:rPr>
              <a:t>9.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 Государственная помощь</a:t>
            </a:r>
            <a:endParaRPr lang="ru-RU" sz="20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Содержание разделов пояснений к бухгалтерскому балансу и отчету о финансовых результатах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52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Порядок отражения активов и обязательств на </a:t>
            </a:r>
            <a:r>
              <a:rPr lang="ru-RU" dirty="0" err="1" smtClean="0"/>
              <a:t>забалансовых</a:t>
            </a:r>
            <a:r>
              <a:rPr lang="ru-RU" dirty="0" smtClean="0"/>
              <a:t> счетах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524377"/>
              </p:ext>
            </p:extLst>
          </p:nvPr>
        </p:nvGraphicFramePr>
        <p:xfrm>
          <a:off x="677335" y="609600"/>
          <a:ext cx="8596312" cy="3520440"/>
        </p:xfrm>
        <a:graphic>
          <a:graphicData uri="http://schemas.openxmlformats.org/drawingml/2006/table">
            <a:tbl>
              <a:tblPr firstRow="1" firstCol="1" bandRow="1"/>
              <a:tblGrid>
                <a:gridCol w="2874607">
                  <a:extLst>
                    <a:ext uri="{9D8B030D-6E8A-4147-A177-3AD203B41FA5}">
                      <a16:colId xmlns:a16="http://schemas.microsoft.com/office/drawing/2014/main" val="57672774"/>
                    </a:ext>
                  </a:extLst>
                </a:gridCol>
                <a:gridCol w="3160004">
                  <a:extLst>
                    <a:ext uri="{9D8B030D-6E8A-4147-A177-3AD203B41FA5}">
                      <a16:colId xmlns:a16="http://schemas.microsoft.com/office/drawing/2014/main" val="2234571520"/>
                    </a:ext>
                  </a:extLst>
                </a:gridCol>
                <a:gridCol w="2561701">
                  <a:extLst>
                    <a:ext uri="{9D8B030D-6E8A-4147-A177-3AD203B41FA5}">
                      <a16:colId xmlns:a16="http://schemas.microsoft.com/office/drawing/2014/main" val="2180366121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indent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Обязанности по ведению </a:t>
                      </a:r>
                      <a:r>
                        <a:rPr lang="ru-RU" sz="105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забалансового</a:t>
                      </a:r>
                      <a:r>
                        <a:rPr lang="ru-RU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учета, установленные нормативными правовыми </a:t>
                      </a:r>
                      <a:r>
                        <a:rPr lang="ru-RU" sz="105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актами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8175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(приказ, зарегистрированный в Минюсте России)</a:t>
                      </a:r>
                      <a:endParaRPr lang="ru-RU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Объекты учета</a:t>
                      </a:r>
                      <a:endParaRPr lang="ru-RU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Забалансовый счет (из Инструкции по применению Плана счетов бухгалтерского учета)</a:t>
                      </a:r>
                      <a:endParaRPr lang="ru-RU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99537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указания по бухгалтерскому учету основных средств (утв. приказом Минфина России от 13 октября 2003 г. № 91н), п. 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 основных средств, полученный в аренду, подлежит учету на </a:t>
                      </a:r>
                      <a:r>
                        <a:rPr lang="ru-RU" sz="105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забалансовом</a:t>
                      </a: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счете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001 «Арендованные основные средства»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7334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указания по бухгалтерскому учету материально-производственных запасов (утв. приказом Минфина России от 28 декабря 2001 г. № 119н), п. 155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Материалы, принятые организацией на ответственное хранение, учитываются на </a:t>
                      </a:r>
                      <a:r>
                        <a:rPr lang="ru-RU" sz="105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забалансовом</a:t>
                      </a: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счете «Товарно-материальные ценности, принятые на ответственное хранение»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002 «Товарно-материальные ценности, принятые на ответственное хранение»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3639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указания по бухгалтерскому учету материально-производственных запасов (утв. приказом Минфина России от 28 декабря 2001 г. № 119н), п. 156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Давальческие материалы учитываются на </a:t>
                      </a:r>
                      <a:r>
                        <a:rPr lang="ru-RU" sz="105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забалансовом</a:t>
                      </a: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счете «Материалы, принятые в переработку»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003 «Материалы, принятые в переработку»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9391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указания по бухгалтерскому учету материально-производственных запасов (утв. приказом Минфина России от 28 декабря 2001 г. № 119н), п. 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Организация-комиссионер учитывает товары, принятые им от физических и юридических лиц (комитента) для продажи, на </a:t>
                      </a:r>
                      <a:r>
                        <a:rPr lang="ru-RU" sz="105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забалансовом</a:t>
                      </a: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счете «Товары, принятые на комиссию»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004 «Товары, принятые на комиссию»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754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176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Порядок отражения активов и обязательств на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забалансовых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счетах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388285"/>
              </p:ext>
            </p:extLst>
          </p:nvPr>
        </p:nvGraphicFramePr>
        <p:xfrm>
          <a:off x="677691" y="609600"/>
          <a:ext cx="8596312" cy="3702051"/>
        </p:xfrm>
        <a:graphic>
          <a:graphicData uri="http://schemas.openxmlformats.org/drawingml/2006/table">
            <a:tbl>
              <a:tblPr firstRow="1" firstCol="1" bandRow="1"/>
              <a:tblGrid>
                <a:gridCol w="2874607">
                  <a:extLst>
                    <a:ext uri="{9D8B030D-6E8A-4147-A177-3AD203B41FA5}">
                      <a16:colId xmlns:a16="http://schemas.microsoft.com/office/drawing/2014/main" val="2391456505"/>
                    </a:ext>
                  </a:extLst>
                </a:gridCol>
                <a:gridCol w="3160004">
                  <a:extLst>
                    <a:ext uri="{9D8B030D-6E8A-4147-A177-3AD203B41FA5}">
                      <a16:colId xmlns:a16="http://schemas.microsoft.com/office/drawing/2014/main" val="3534021621"/>
                    </a:ext>
                  </a:extLst>
                </a:gridCol>
                <a:gridCol w="2561701">
                  <a:extLst>
                    <a:ext uri="{9D8B030D-6E8A-4147-A177-3AD203B41FA5}">
                      <a16:colId xmlns:a16="http://schemas.microsoft.com/office/drawing/2014/main" val="1963755308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Обязанности по ведению </a:t>
                      </a:r>
                      <a:r>
                        <a:rPr lang="ru-RU" sz="11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забалансового</a:t>
                      </a: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учета, установленные нормативными правовыми актами.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3495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(приказ, зарегистрированный в Минюсте России)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Объекты учета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Забалансовый счет (из Инструкции по применению Плана счетов бухгалтерского учета)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8736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Положение по ведению бухгалтерского учета и бухгалтерской отчетности в Российской Федерации (утв. приказом Минфина России от 29 июля 1998 г. № 34н), п. 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Списанные в убыток вследствие неплатежеспособности должника задолженности должны отражаться за бухгалтерским балансом в течение пяти лет с момента списания (для наблюдения за возможностью ее взыскания в случае изменения имущественного положения должника)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007 «Списанная в убыток задолженность неплатежеспособных дебиторов»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078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ПБУ 19/02 «Учет финансовых вложений», п. 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бухгалтерской отчетности подлежит раскрытию стоимость и виды ценных бумаг и иных финансовых вложений, обремененных залогом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009 «Обеспечения обязательств и платежей выданные»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1945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ПБУ 6/01 «Учет основных средств», п. 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объектам основных средств некоммерческих организаций на забалансовом счете производится обобщение информации о суммах износа (амортизация не начисляется)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010 «Износ основных средств»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820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251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Порядок отражения активов и обязательств на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забалансовых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счетах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927804"/>
              </p:ext>
            </p:extLst>
          </p:nvPr>
        </p:nvGraphicFramePr>
        <p:xfrm>
          <a:off x="677335" y="609600"/>
          <a:ext cx="8596840" cy="4005456"/>
        </p:xfrm>
        <a:graphic>
          <a:graphicData uri="http://schemas.openxmlformats.org/drawingml/2006/table">
            <a:tbl>
              <a:tblPr firstRow="1" firstCol="1" bandRow="1"/>
              <a:tblGrid>
                <a:gridCol w="2874784">
                  <a:extLst>
                    <a:ext uri="{9D8B030D-6E8A-4147-A177-3AD203B41FA5}">
                      <a16:colId xmlns:a16="http://schemas.microsoft.com/office/drawing/2014/main" val="2555433095"/>
                    </a:ext>
                  </a:extLst>
                </a:gridCol>
                <a:gridCol w="3160198">
                  <a:extLst>
                    <a:ext uri="{9D8B030D-6E8A-4147-A177-3AD203B41FA5}">
                      <a16:colId xmlns:a16="http://schemas.microsoft.com/office/drawing/2014/main" val="2899660235"/>
                    </a:ext>
                  </a:extLst>
                </a:gridCol>
                <a:gridCol w="2561858">
                  <a:extLst>
                    <a:ext uri="{9D8B030D-6E8A-4147-A177-3AD203B41FA5}">
                      <a16:colId xmlns:a16="http://schemas.microsoft.com/office/drawing/2014/main" val="3248171748"/>
                    </a:ext>
                  </a:extLst>
                </a:gridCol>
              </a:tblGrid>
              <a:tr h="145654">
                <a:tc gridSpan="3"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Обязанности по ведению </a:t>
                      </a:r>
                      <a:r>
                        <a:rPr lang="ru-RU" sz="10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забалансового</a:t>
                      </a: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учета, установленные нормативными правовыми актами.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579501"/>
                  </a:ext>
                </a:extLst>
              </a:tr>
              <a:tr h="436962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(приказ, зарегистрированный в Минюсте России)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Объекты учета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Забалансовый счет (из Инструкции по применению Плана счетов бухгалтерского учета)</a:t>
                      </a:r>
                      <a:endParaRPr lang="ru-RU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511810"/>
                  </a:ext>
                </a:extLst>
              </a:tr>
              <a:tr h="873924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ПБУ 6/01 «Учет основных средст», п. 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целях обеспечения сохранности в производстве или при эксплуатации объектов стоимостью не более 40 000 руб., отражаемых в составе материально-производственных запасов, должен быть организован надлежащий контроль за их движением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предусмотрен (компания может открыть забалансовый счет 013 «Активы стоимостью не более 40 000 руб. и со сроком полезного использования свыше 12 месяцев в эксплуатации»)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7626693"/>
                  </a:ext>
                </a:extLst>
              </a:tr>
              <a:tr h="728270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ПБУ 14/2007 «Учет нематериальных активов», п. 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Нематериальные активы, полученные в пользование, учитываются пользователем (лицензиатом) на </a:t>
                      </a:r>
                      <a:r>
                        <a:rPr lang="ru-RU" sz="1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забалансовом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счете (в оценке, определяемой исходя из размера вознаграждения, установленного в договоре)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предусмотрен (компания может открыть забалансовый счет, например, 012 «Нематериальные активы, полученные в пользование»)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1903634"/>
                  </a:ext>
                </a:extLst>
              </a:tr>
              <a:tr h="873924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указания по бухгалтерскому учету специального инструмента, специальных приспособлений, специального оборудования и специальной одежды (утв. приказом Минфина России от 26 декабря 2002 г. № 135н), п. 12.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Специальная оснастка и специальная одежда, не принадлежащие данной организации, но находящиеся в ее пользовании или распоряжении, учитываются на </a:t>
                      </a:r>
                      <a:r>
                        <a:rPr lang="ru-RU" sz="1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забалансовых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счетах (в оценке, предусмотренной в договоре, или в оценке, согласованной с их собственником)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предусмотрен (можно учитывать на отдельном субсчете, открытом к счету 001 «Арендованные основные средства»)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749377"/>
                  </a:ext>
                </a:extLst>
              </a:tr>
              <a:tr h="582616"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ПБУ 6/01 «Учет основных средств», п. 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В бухгалтерской отчетности подлежит раскрытию с учетом существенности информация об объектах основных средств, предоставленных по договору аренды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011 «Основные средства, сданные в аренду»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9219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75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400" b="1" dirty="0">
                <a:latin typeface="+mn-lt"/>
                <a:ea typeface="Times New Roman" panose="02020603050405020304" pitchFamily="18" charset="0"/>
              </a:rPr>
              <a:t>1.1.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 Наличие и движение нематериальных активов.</a:t>
            </a:r>
            <a:br>
              <a:rPr lang="ru-RU" sz="2400" dirty="0">
                <a:latin typeface="+mn-lt"/>
                <a:ea typeface="Times New Roman" panose="02020603050405020304" pitchFamily="18" charset="0"/>
              </a:rPr>
            </a:br>
            <a:r>
              <a:rPr lang="ru-RU" sz="2400" b="1" dirty="0">
                <a:latin typeface="+mn-lt"/>
                <a:ea typeface="Times New Roman" panose="02020603050405020304" pitchFamily="18" charset="0"/>
              </a:rPr>
              <a:t>1.2.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 Первоначальная стоимость нематериальных активов, созданных самой организацией.</a:t>
            </a:r>
            <a:br>
              <a:rPr lang="ru-RU" sz="2400" dirty="0">
                <a:latin typeface="+mn-lt"/>
                <a:ea typeface="Times New Roman" panose="02020603050405020304" pitchFamily="18" charset="0"/>
              </a:rPr>
            </a:br>
            <a:r>
              <a:rPr lang="ru-RU" sz="2400" b="1" dirty="0">
                <a:latin typeface="+mn-lt"/>
                <a:ea typeface="Times New Roman" panose="02020603050405020304" pitchFamily="18" charset="0"/>
              </a:rPr>
              <a:t>1.3.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 Нематериальные активы с полностью погашенной стоимостью.</a:t>
            </a:r>
            <a:br>
              <a:rPr lang="ru-RU" sz="2400" dirty="0">
                <a:latin typeface="+mn-lt"/>
                <a:ea typeface="Times New Roman" panose="02020603050405020304" pitchFamily="18" charset="0"/>
              </a:rPr>
            </a:br>
            <a:r>
              <a:rPr lang="ru-RU" sz="2400" b="1" dirty="0">
                <a:latin typeface="+mn-lt"/>
                <a:ea typeface="Times New Roman" panose="02020603050405020304" pitchFamily="18" charset="0"/>
              </a:rPr>
              <a:t>1.4.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 Наличие и движение результатов НИОКР.</a:t>
            </a:r>
            <a:br>
              <a:rPr lang="ru-RU" sz="2400" dirty="0">
                <a:latin typeface="+mn-lt"/>
                <a:ea typeface="Times New Roman" panose="02020603050405020304" pitchFamily="18" charset="0"/>
              </a:rPr>
            </a:br>
            <a:r>
              <a:rPr lang="ru-RU" sz="2400" b="1" dirty="0">
                <a:latin typeface="+mn-lt"/>
                <a:ea typeface="Times New Roman" panose="02020603050405020304" pitchFamily="18" charset="0"/>
              </a:rPr>
              <a:t>1.5.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 Незаконченные и неоформленные НИОКР и незаконченные операции по приобретению нематериальных активов.</a:t>
            </a:r>
            <a:endParaRPr lang="ru-RU" sz="24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Раздел 1. Нематериальные активы и расходы на НИОКР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121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800" b="1" dirty="0">
                <a:latin typeface="+mn-lt"/>
                <a:ea typeface="Times New Roman" panose="02020603050405020304" pitchFamily="18" charset="0"/>
              </a:rPr>
              <a:t>2.1.</a:t>
            </a:r>
            <a:r>
              <a:rPr lang="ru-RU" sz="2800" dirty="0">
                <a:latin typeface="+mn-lt"/>
                <a:ea typeface="Times New Roman" panose="02020603050405020304" pitchFamily="18" charset="0"/>
              </a:rPr>
              <a:t> Наличие и движение основных средств;</a:t>
            </a:r>
            <a:br>
              <a:rPr lang="ru-RU" sz="2800" dirty="0">
                <a:latin typeface="+mn-lt"/>
                <a:ea typeface="Times New Roman" panose="02020603050405020304" pitchFamily="18" charset="0"/>
              </a:rPr>
            </a:br>
            <a:r>
              <a:rPr lang="ru-RU" sz="2800" b="1" dirty="0">
                <a:latin typeface="+mn-lt"/>
                <a:ea typeface="Times New Roman" panose="02020603050405020304" pitchFamily="18" charset="0"/>
              </a:rPr>
              <a:t>2.2.</a:t>
            </a:r>
            <a:r>
              <a:rPr lang="ru-RU" sz="2800" dirty="0">
                <a:latin typeface="+mn-lt"/>
                <a:ea typeface="Times New Roman" panose="02020603050405020304" pitchFamily="18" charset="0"/>
              </a:rPr>
              <a:t> Незавершенные капитальные вложения;</a:t>
            </a:r>
            <a:br>
              <a:rPr lang="ru-RU" sz="2800" dirty="0">
                <a:latin typeface="+mn-lt"/>
                <a:ea typeface="Times New Roman" panose="02020603050405020304" pitchFamily="18" charset="0"/>
              </a:rPr>
            </a:br>
            <a:r>
              <a:rPr lang="ru-RU" sz="2800" b="1" dirty="0">
                <a:latin typeface="+mn-lt"/>
                <a:ea typeface="Times New Roman" panose="02020603050405020304" pitchFamily="18" charset="0"/>
              </a:rPr>
              <a:t>2.3.</a:t>
            </a:r>
            <a:r>
              <a:rPr lang="ru-RU" sz="2800" dirty="0">
                <a:latin typeface="+mn-lt"/>
                <a:ea typeface="Times New Roman" panose="02020603050405020304" pitchFamily="18" charset="0"/>
              </a:rPr>
              <a:t> Изменение стоимости основных средств в результате достройки, дооборудования; реконструкции и частичной ликвидации;</a:t>
            </a:r>
            <a:br>
              <a:rPr lang="ru-RU" sz="2800" dirty="0">
                <a:latin typeface="+mn-lt"/>
                <a:ea typeface="Times New Roman" panose="02020603050405020304" pitchFamily="18" charset="0"/>
              </a:rPr>
            </a:br>
            <a:r>
              <a:rPr lang="ru-RU" sz="2800" b="1" dirty="0">
                <a:latin typeface="+mn-lt"/>
                <a:ea typeface="Times New Roman" panose="02020603050405020304" pitchFamily="18" charset="0"/>
              </a:rPr>
              <a:t>2.4.</a:t>
            </a:r>
            <a:r>
              <a:rPr lang="ru-RU" sz="2800" dirty="0">
                <a:latin typeface="+mn-lt"/>
                <a:ea typeface="Times New Roman" panose="02020603050405020304" pitchFamily="18" charset="0"/>
              </a:rPr>
              <a:t> Иное использование основных средств.</a:t>
            </a:r>
            <a:endParaRPr lang="ru-RU" sz="28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Раздел 2. Основные средства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945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b="1" dirty="0">
                <a:latin typeface="+mn-lt"/>
                <a:ea typeface="Times New Roman" panose="02020603050405020304" pitchFamily="18" charset="0"/>
              </a:rPr>
              <a:t>3.1.</a:t>
            </a:r>
            <a:r>
              <a:rPr lang="ru-RU" dirty="0">
                <a:latin typeface="+mn-lt"/>
                <a:ea typeface="Times New Roman" panose="02020603050405020304" pitchFamily="18" charset="0"/>
              </a:rPr>
              <a:t> Наличие и движение финансовых вложений;</a:t>
            </a:r>
            <a:r>
              <a:rPr lang="ru-RU" sz="4800" dirty="0">
                <a:latin typeface="+mn-lt"/>
                <a:ea typeface="Times New Roman" panose="02020603050405020304" pitchFamily="18" charset="0"/>
              </a:rPr>
              <a:t/>
            </a:r>
            <a:br>
              <a:rPr lang="ru-RU" sz="4800" dirty="0">
                <a:latin typeface="+mn-lt"/>
                <a:ea typeface="Times New Roman" panose="02020603050405020304" pitchFamily="18" charset="0"/>
              </a:rPr>
            </a:br>
            <a:r>
              <a:rPr lang="ru-RU" b="1" dirty="0">
                <a:latin typeface="+mn-lt"/>
                <a:ea typeface="Times New Roman" panose="02020603050405020304" pitchFamily="18" charset="0"/>
              </a:rPr>
              <a:t>3.2.</a:t>
            </a:r>
            <a:r>
              <a:rPr lang="ru-RU" dirty="0">
                <a:latin typeface="+mn-lt"/>
                <a:ea typeface="Times New Roman" panose="02020603050405020304" pitchFamily="18" charset="0"/>
              </a:rPr>
              <a:t> Иное использование финансовых вложений.</a:t>
            </a:r>
            <a:endParaRPr lang="ru-RU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Раздел 3. Финансовые вложения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6606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sz="4000" b="1" dirty="0">
                <a:latin typeface="+mn-lt"/>
                <a:ea typeface="Times New Roman" panose="02020603050405020304" pitchFamily="18" charset="0"/>
              </a:rPr>
              <a:t>4.1.</a:t>
            </a:r>
            <a:r>
              <a:rPr lang="ru-RU" sz="4000" dirty="0">
                <a:latin typeface="+mn-lt"/>
                <a:ea typeface="Times New Roman" panose="02020603050405020304" pitchFamily="18" charset="0"/>
              </a:rPr>
              <a:t> Наличие и движение запасов;</a:t>
            </a:r>
            <a:br>
              <a:rPr lang="ru-RU" sz="4000" dirty="0">
                <a:latin typeface="+mn-lt"/>
                <a:ea typeface="Times New Roman" panose="02020603050405020304" pitchFamily="18" charset="0"/>
              </a:rPr>
            </a:br>
            <a:r>
              <a:rPr lang="ru-RU" sz="4000" b="1" dirty="0">
                <a:latin typeface="+mn-lt"/>
                <a:ea typeface="Times New Roman" panose="02020603050405020304" pitchFamily="18" charset="0"/>
              </a:rPr>
              <a:t>4.2.</a:t>
            </a:r>
            <a:r>
              <a:rPr lang="ru-RU" sz="4000" dirty="0">
                <a:latin typeface="+mn-lt"/>
                <a:ea typeface="Times New Roman" panose="02020603050405020304" pitchFamily="18" charset="0"/>
              </a:rPr>
              <a:t> Запасы в залоге.</a:t>
            </a:r>
            <a:r>
              <a:rPr lang="ru-RU" sz="4800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48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Раздел 4. Запасы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1159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3100" b="1" dirty="0">
                <a:latin typeface="+mn-lt"/>
                <a:ea typeface="Times New Roman" panose="02020603050405020304" pitchFamily="18" charset="0"/>
              </a:rPr>
              <a:t>5.1.</a:t>
            </a:r>
            <a:r>
              <a:rPr lang="ru-RU" sz="3100" dirty="0">
                <a:latin typeface="+mn-lt"/>
                <a:ea typeface="Times New Roman" panose="02020603050405020304" pitchFamily="18" charset="0"/>
              </a:rPr>
              <a:t> Наличие и движение дебиторской задолженности;</a:t>
            </a:r>
            <a:br>
              <a:rPr lang="ru-RU" sz="3100" dirty="0">
                <a:latin typeface="+mn-lt"/>
                <a:ea typeface="Times New Roman" panose="02020603050405020304" pitchFamily="18" charset="0"/>
              </a:rPr>
            </a:br>
            <a:r>
              <a:rPr lang="ru-RU" sz="3100" b="1" dirty="0">
                <a:latin typeface="+mn-lt"/>
                <a:ea typeface="Times New Roman" panose="02020603050405020304" pitchFamily="18" charset="0"/>
              </a:rPr>
              <a:t>5.2.</a:t>
            </a:r>
            <a:r>
              <a:rPr lang="ru-RU" sz="3100" dirty="0">
                <a:latin typeface="+mn-lt"/>
                <a:ea typeface="Times New Roman" panose="02020603050405020304" pitchFamily="18" charset="0"/>
              </a:rPr>
              <a:t> Просроченная дебиторская задолженность;</a:t>
            </a:r>
            <a:br>
              <a:rPr lang="ru-RU" sz="3100" dirty="0">
                <a:latin typeface="+mn-lt"/>
                <a:ea typeface="Times New Roman" panose="02020603050405020304" pitchFamily="18" charset="0"/>
              </a:rPr>
            </a:br>
            <a:r>
              <a:rPr lang="ru-RU" sz="3100" b="1" dirty="0">
                <a:latin typeface="+mn-lt"/>
                <a:ea typeface="Times New Roman" panose="02020603050405020304" pitchFamily="18" charset="0"/>
              </a:rPr>
              <a:t>5.3.</a:t>
            </a:r>
            <a:r>
              <a:rPr lang="ru-RU" sz="3100" dirty="0">
                <a:latin typeface="+mn-lt"/>
                <a:ea typeface="Times New Roman" panose="02020603050405020304" pitchFamily="18" charset="0"/>
              </a:rPr>
              <a:t> Наличие и движение кредиторской задолженности;</a:t>
            </a:r>
            <a:br>
              <a:rPr lang="ru-RU" sz="3100" dirty="0">
                <a:latin typeface="+mn-lt"/>
                <a:ea typeface="Times New Roman" panose="02020603050405020304" pitchFamily="18" charset="0"/>
              </a:rPr>
            </a:br>
            <a:r>
              <a:rPr lang="ru-RU" sz="3100" b="1" dirty="0">
                <a:latin typeface="+mn-lt"/>
                <a:ea typeface="Times New Roman" panose="02020603050405020304" pitchFamily="18" charset="0"/>
              </a:rPr>
              <a:t>5.4.</a:t>
            </a:r>
            <a:r>
              <a:rPr lang="ru-RU" sz="3100" dirty="0">
                <a:latin typeface="+mn-lt"/>
                <a:ea typeface="Times New Roman" panose="02020603050405020304" pitchFamily="18" charset="0"/>
              </a:rPr>
              <a:t> Просроченная кредиторская задолженность.</a:t>
            </a:r>
            <a:r>
              <a:rPr lang="ru-RU" sz="4800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48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Раздел 5. Дебиторская и кредиторская задолженность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3560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ru-RU" sz="1600" dirty="0">
                <a:latin typeface="+mn-lt"/>
                <a:ea typeface="Times New Roman" panose="02020603050405020304" pitchFamily="18" charset="0"/>
              </a:rPr>
              <a:t>60 «Расчеты с поставщиками и подрядчиками»;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62 «Расчеты с покупателями и заказчиками»;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63 «Резервы по сомнительным долгам»;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66 «Расчеты по краткосрочным кредитам и займам»;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67 «Расчеты по долгосрочным кредитам и займам»;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68 «Расчеты по налогам и сборам»;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69 «Расчеты по социальному страхованию и обеспечению»;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70 «Расчеты с персоналом по оплате труда»;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71 «Расчеты с подотчетными лицами»;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73 «Расчеты с персоналом по прочим операциям»;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75 «Расчеты с учредителями»;</a:t>
            </a:r>
            <a:br>
              <a:rPr lang="ru-RU" sz="1600" dirty="0">
                <a:latin typeface="+mn-lt"/>
                <a:ea typeface="Times New Roman" panose="02020603050405020304" pitchFamily="18" charset="0"/>
              </a:rPr>
            </a:br>
            <a:r>
              <a:rPr lang="ru-RU" sz="1600" dirty="0">
                <a:latin typeface="+mn-lt"/>
                <a:ea typeface="Times New Roman" panose="02020603050405020304" pitchFamily="18" charset="0"/>
              </a:rPr>
              <a:t>76 «Расчеты с разными дебиторами и кредиторами».</a:t>
            </a:r>
            <a:endParaRPr lang="ru-RU" sz="16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Счета, отражаемые в разделе 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662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ru-RU" sz="3200" dirty="0" smtClean="0">
                <a:latin typeface="+mn-lt"/>
                <a:ea typeface="Times New Roman" panose="02020603050405020304" pitchFamily="18" charset="0"/>
              </a:rPr>
              <a:t>Перечень затрат, в соответствии с ПБУ 9/99:</a:t>
            </a:r>
            <a:br>
              <a:rPr lang="ru-RU" sz="3200" dirty="0" smtClean="0">
                <a:latin typeface="+mn-lt"/>
                <a:ea typeface="Times New Roman" panose="02020603050405020304" pitchFamily="18" charset="0"/>
              </a:rPr>
            </a:br>
            <a:r>
              <a:rPr lang="ru-RU" sz="3200" dirty="0" smtClean="0">
                <a:latin typeface="+mn-lt"/>
                <a:ea typeface="Times New Roman" panose="02020603050405020304" pitchFamily="18" charset="0"/>
              </a:rPr>
              <a:t>- материальные </a:t>
            </a:r>
            <a:r>
              <a:rPr lang="ru-RU" sz="3200" dirty="0">
                <a:latin typeface="+mn-lt"/>
                <a:ea typeface="Times New Roman" panose="02020603050405020304" pitchFamily="18" charset="0"/>
              </a:rPr>
              <a:t>затраты;</a:t>
            </a:r>
            <a:br>
              <a:rPr lang="ru-RU" sz="3200" dirty="0">
                <a:latin typeface="+mn-lt"/>
                <a:ea typeface="Times New Roman" panose="02020603050405020304" pitchFamily="18" charset="0"/>
              </a:rPr>
            </a:br>
            <a:r>
              <a:rPr lang="ru-RU" sz="3200" dirty="0" smtClean="0">
                <a:latin typeface="+mn-lt"/>
                <a:ea typeface="Times New Roman" panose="02020603050405020304" pitchFamily="18" charset="0"/>
              </a:rPr>
              <a:t>- затраты </a:t>
            </a:r>
            <a:r>
              <a:rPr lang="ru-RU" sz="3200" dirty="0">
                <a:latin typeface="+mn-lt"/>
                <a:ea typeface="Times New Roman" panose="02020603050405020304" pitchFamily="18" charset="0"/>
              </a:rPr>
              <a:t>на оплату труда;</a:t>
            </a:r>
            <a:br>
              <a:rPr lang="ru-RU" sz="3200" dirty="0">
                <a:latin typeface="+mn-lt"/>
                <a:ea typeface="Times New Roman" panose="02020603050405020304" pitchFamily="18" charset="0"/>
              </a:rPr>
            </a:br>
            <a:r>
              <a:rPr lang="ru-RU" sz="3200" dirty="0" smtClean="0">
                <a:latin typeface="+mn-lt"/>
                <a:ea typeface="Times New Roman" panose="02020603050405020304" pitchFamily="18" charset="0"/>
              </a:rPr>
              <a:t>- отчисления </a:t>
            </a:r>
            <a:r>
              <a:rPr lang="ru-RU" sz="3200" dirty="0">
                <a:latin typeface="+mn-lt"/>
                <a:ea typeface="Times New Roman" panose="02020603050405020304" pitchFamily="18" charset="0"/>
              </a:rPr>
              <a:t>на социальные нужды;</a:t>
            </a:r>
            <a:br>
              <a:rPr lang="ru-RU" sz="3200" dirty="0">
                <a:latin typeface="+mn-lt"/>
                <a:ea typeface="Times New Roman" panose="02020603050405020304" pitchFamily="18" charset="0"/>
              </a:rPr>
            </a:br>
            <a:r>
              <a:rPr lang="ru-RU" sz="3200" dirty="0" smtClean="0">
                <a:latin typeface="+mn-lt"/>
                <a:ea typeface="Times New Roman" panose="02020603050405020304" pitchFamily="18" charset="0"/>
              </a:rPr>
              <a:t>- амортизация</a:t>
            </a:r>
            <a:r>
              <a:rPr lang="ru-RU" sz="3200" dirty="0">
                <a:latin typeface="+mn-lt"/>
                <a:ea typeface="Times New Roman" panose="02020603050405020304" pitchFamily="18" charset="0"/>
              </a:rPr>
              <a:t>;</a:t>
            </a:r>
            <a:br>
              <a:rPr lang="ru-RU" sz="3200" dirty="0">
                <a:latin typeface="+mn-lt"/>
                <a:ea typeface="Times New Roman" panose="02020603050405020304" pitchFamily="18" charset="0"/>
              </a:rPr>
            </a:br>
            <a:r>
              <a:rPr lang="ru-RU" sz="3200" dirty="0" smtClean="0">
                <a:latin typeface="+mn-lt"/>
                <a:ea typeface="Times New Roman" panose="02020603050405020304" pitchFamily="18" charset="0"/>
              </a:rPr>
              <a:t>- прочие </a:t>
            </a:r>
            <a:r>
              <a:rPr lang="ru-RU" sz="3200" dirty="0">
                <a:latin typeface="+mn-lt"/>
                <a:ea typeface="Times New Roman" panose="02020603050405020304" pitchFamily="18" charset="0"/>
              </a:rPr>
              <a:t>затраты.</a:t>
            </a:r>
            <a:endParaRPr lang="ru-RU" sz="32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Раздел 6. Затраты на производство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3910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Резервы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 оценочные обязательства отражают по строкам 1430 и 1540 бухгалтерского баланса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Раздел 7. Оценочные обязательства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6458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забалансового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счета 008 «Обеспечения обязательств и платежей полученные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», счета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009 «Обеспечения обязательств и платежей выданные»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Раздел 8. Обеспечения обязательств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6207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чет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86 «Целевое финансирование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 (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ПБУ «Учет государственной помощи» (ПБУ 13/2000)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Раздел 9. Государственная помощь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341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0575" y="124451"/>
            <a:ext cx="909412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ea typeface="Times New Roman" panose="02020603050405020304" pitchFamily="18" charset="0"/>
              </a:rPr>
              <a:t>Закон «О бухгалтерском учете» от 6 декабря 2011 года № 402-ФЗ (п. 1 ст. 14) не устанавливает обязанности представлять пояснительную записку. В нем этот документ не упоминается. Значит – составлять пояснительную записку как самостоятельную форму больше не требуется.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ea typeface="Times New Roman" panose="02020603050405020304" pitchFamily="18" charset="0"/>
              </a:rPr>
              <a:t>Однако в отчетности по-прежнему необходимо раскрывать информацию в соответствии с требованиями действующих положений по бухгалтерскому учету (</a:t>
            </a:r>
            <a:r>
              <a:rPr lang="ru-RU" sz="2400" dirty="0" err="1">
                <a:ea typeface="Times New Roman" panose="02020603050405020304" pitchFamily="18" charset="0"/>
              </a:rPr>
              <a:t>пп</a:t>
            </a:r>
            <a:r>
              <a:rPr lang="ru-RU" sz="2400" dirty="0">
                <a:ea typeface="Times New Roman" panose="02020603050405020304" pitchFamily="18" charset="0"/>
              </a:rPr>
              <a:t>. 6 п. 3 Закона № 402-ФЗ). Эта информация не всегда может быть доведена с помощью таблиц, рекомендованных в приложении № 3 к приказу Минфина России от 2 июля 2010 г. № 66н. Поэтому подходы прошлых лет к формированию пояснительной записки остаются в силе.</a:t>
            </a:r>
          </a:p>
          <a:p>
            <a:r>
              <a:rPr lang="ru-RU" sz="2400" dirty="0">
                <a:ea typeface="Times New Roman" panose="02020603050405020304" pitchFamily="18" charset="0"/>
              </a:rPr>
              <a:t>Только теперь она выступает продолжением пояснений к бухгалтерскому балансу и отчету о финансовых результатах.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68247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5636" y="315884"/>
            <a:ext cx="872836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ea typeface="Times New Roman" panose="02020603050405020304" pitchFamily="18" charset="0"/>
              </a:rPr>
              <a:t>Пояснительную записку можно составить отдельно, а можно присоединить к пояснениям к бухгалтерскому балансу и отчету о финансовых результатах, составленным в табличной </a:t>
            </a:r>
            <a:r>
              <a:rPr lang="ru-RU" sz="2400" dirty="0" smtClean="0">
                <a:ea typeface="Times New Roman" panose="02020603050405020304" pitchFamily="18" charset="0"/>
              </a:rPr>
              <a:t>форме.</a:t>
            </a:r>
            <a:r>
              <a:rPr lang="ru-RU" sz="2400" u="sng" dirty="0" smtClean="0">
                <a:solidFill>
                  <a:srgbClr val="C85F98"/>
                </a:solidFill>
                <a:ea typeface="Times New Roman" panose="02020603050405020304" pitchFamily="18" charset="0"/>
                <a:hlinkClick r:id="rId2"/>
              </a:rPr>
              <a:t> </a:t>
            </a:r>
            <a:r>
              <a:rPr lang="ru-RU" sz="2400" dirty="0">
                <a:ea typeface="Times New Roman" panose="02020603050405020304" pitchFamily="18" charset="0"/>
                <a:hlinkClick r:id="rId2"/>
              </a:rPr>
              <a:t>Малые </a:t>
            </a:r>
            <a:r>
              <a:rPr lang="ru-RU" sz="2400" dirty="0" smtClean="0">
                <a:ea typeface="Times New Roman" panose="02020603050405020304" pitchFamily="18" charset="0"/>
                <a:hlinkClick r:id="rId2"/>
              </a:rPr>
              <a:t>предприятия</a:t>
            </a:r>
            <a:r>
              <a:rPr lang="ru-RU" sz="2400" dirty="0" smtClean="0">
                <a:ea typeface="Times New Roman" panose="02020603050405020304" pitchFamily="18" charset="0"/>
              </a:rPr>
              <a:t> </a:t>
            </a:r>
            <a:r>
              <a:rPr lang="ru-RU" sz="2400" dirty="0">
                <a:ea typeface="Times New Roman" panose="02020603050405020304" pitchFamily="18" charset="0"/>
              </a:rPr>
              <a:t>пояснительную записку могут не представлять.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ea typeface="Times New Roman" panose="02020603050405020304" pitchFamily="18" charset="0"/>
              </a:rPr>
              <a:t>В пояснительной записке </a:t>
            </a:r>
            <a:r>
              <a:rPr lang="ru-RU" sz="2400" dirty="0" smtClean="0">
                <a:ea typeface="Times New Roman" panose="02020603050405020304" pitchFamily="18" charset="0"/>
              </a:rPr>
              <a:t>указываются </a:t>
            </a:r>
            <a:r>
              <a:rPr lang="ru-RU" sz="2400" dirty="0">
                <a:ea typeface="Times New Roman" panose="02020603050405020304" pitchFamily="18" charset="0"/>
              </a:rPr>
              <a:t>дополнительные сведения о финансовом положении фирмы, не нашедшие отражения в основных формах отчетности, а также в пояснениях к бухгалтерскому балансу и отчету о финансовых результатах. Такие сведения могут быть выражены не только количественными показателями. Информация о них может носить также описательный характер</a:t>
            </a:r>
            <a:r>
              <a:rPr lang="ru-RU" sz="2400" dirty="0" smtClean="0">
                <a:ea typeface="Times New Roman" panose="02020603050405020304" pitchFamily="18" charset="0"/>
              </a:rPr>
              <a:t>.</a:t>
            </a:r>
            <a:r>
              <a:rPr lang="ru-RU" sz="2400" dirty="0">
                <a:ea typeface="Times New Roman" panose="02020603050405020304" pitchFamily="18" charset="0"/>
              </a:rPr>
              <a:t> В пояснительную записку </a:t>
            </a:r>
            <a:r>
              <a:rPr lang="ru-RU" sz="2400" dirty="0" smtClean="0">
                <a:ea typeface="Times New Roman" panose="02020603050405020304" pitchFamily="18" charset="0"/>
              </a:rPr>
              <a:t>включают </a:t>
            </a:r>
            <a:r>
              <a:rPr lang="ru-RU" sz="2400" dirty="0">
                <a:ea typeface="Times New Roman" panose="02020603050405020304" pitchFamily="18" charset="0"/>
              </a:rPr>
              <a:t>лишь ту информацию о фирме, которая отвечает основным критериям существенности для заинтересованных пользователей. </a:t>
            </a:r>
            <a:r>
              <a:rPr lang="ru-RU" sz="2400" dirty="0" smtClean="0">
                <a:ea typeface="Times New Roman" panose="02020603050405020304" pitchFamily="18" charset="0"/>
              </a:rPr>
              <a:t>Записка </a:t>
            </a:r>
            <a:r>
              <a:rPr lang="ru-RU" sz="2400" dirty="0">
                <a:ea typeface="Times New Roman" panose="02020603050405020304" pitchFamily="18" charset="0"/>
              </a:rPr>
              <a:t>составляется в произвольной форме.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28819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700" dirty="0" smtClean="0">
                <a:latin typeface="+mn-lt"/>
                <a:ea typeface="Times New Roman" panose="02020603050405020304" pitchFamily="18" charset="0"/>
              </a:rPr>
              <a:t/>
            </a:r>
            <a:br>
              <a:rPr lang="ru-RU" sz="2700" dirty="0" smtClean="0">
                <a:latin typeface="+mn-lt"/>
                <a:ea typeface="Times New Roman" panose="02020603050405020304" pitchFamily="18" charset="0"/>
              </a:rPr>
            </a:br>
            <a:r>
              <a:rPr lang="ru-RU" sz="2700" dirty="0">
                <a:latin typeface="+mn-lt"/>
                <a:ea typeface="Times New Roman" panose="02020603050405020304" pitchFamily="18" charset="0"/>
              </a:rPr>
              <a:t/>
            </a:r>
            <a:br>
              <a:rPr lang="ru-RU" sz="2700" dirty="0">
                <a:latin typeface="+mn-lt"/>
                <a:ea typeface="Times New Roman" panose="02020603050405020304" pitchFamily="18" charset="0"/>
              </a:rPr>
            </a:br>
            <a:r>
              <a:rPr lang="ru-RU" sz="2700" dirty="0" smtClean="0">
                <a:latin typeface="+mn-lt"/>
                <a:ea typeface="Times New Roman" panose="02020603050405020304" pitchFamily="18" charset="0"/>
              </a:rPr>
              <a:t>В </a:t>
            </a:r>
            <a:r>
              <a:rPr lang="ru-RU" sz="2700" dirty="0">
                <a:latin typeface="+mn-lt"/>
                <a:ea typeface="Times New Roman" panose="02020603050405020304" pitchFamily="18" charset="0"/>
              </a:rPr>
              <a:t>этом разделе можно привести:</a:t>
            </a:r>
            <a:br>
              <a:rPr lang="ru-RU" sz="2700" dirty="0">
                <a:latin typeface="+mn-lt"/>
                <a:ea typeface="Times New Roman" panose="02020603050405020304" pitchFamily="18" charset="0"/>
              </a:rPr>
            </a:br>
            <a:r>
              <a:rPr lang="ru-RU" sz="2700" dirty="0" smtClean="0">
                <a:latin typeface="+mn-lt"/>
                <a:ea typeface="Times New Roman" panose="02020603050405020304" pitchFamily="18" charset="0"/>
              </a:rPr>
              <a:t>- краткую </a:t>
            </a:r>
            <a:r>
              <a:rPr lang="ru-RU" sz="2700" dirty="0">
                <a:latin typeface="+mn-lt"/>
                <a:ea typeface="Times New Roman" panose="02020603050405020304" pitchFamily="18" charset="0"/>
              </a:rPr>
              <a:t>характеристику размеров и структуры фирмы;</a:t>
            </a:r>
            <a:br>
              <a:rPr lang="ru-RU" sz="2700" dirty="0">
                <a:latin typeface="+mn-lt"/>
                <a:ea typeface="Times New Roman" panose="02020603050405020304" pitchFamily="18" charset="0"/>
              </a:rPr>
            </a:br>
            <a:r>
              <a:rPr lang="ru-RU" sz="2700" dirty="0" smtClean="0">
                <a:latin typeface="+mn-lt"/>
                <a:ea typeface="Times New Roman" panose="02020603050405020304" pitchFamily="18" charset="0"/>
              </a:rPr>
              <a:t>- краткую </a:t>
            </a:r>
            <a:r>
              <a:rPr lang="ru-RU" sz="2700" dirty="0">
                <a:latin typeface="+mn-lt"/>
                <a:ea typeface="Times New Roman" panose="02020603050405020304" pitchFamily="18" charset="0"/>
              </a:rPr>
              <a:t>характеристику ее основных видов деятельности;</a:t>
            </a:r>
            <a:br>
              <a:rPr lang="ru-RU" sz="2700" dirty="0">
                <a:latin typeface="+mn-lt"/>
                <a:ea typeface="Times New Roman" panose="02020603050405020304" pitchFamily="18" charset="0"/>
              </a:rPr>
            </a:br>
            <a:r>
              <a:rPr lang="ru-RU" sz="2700" dirty="0" smtClean="0">
                <a:latin typeface="+mn-lt"/>
                <a:ea typeface="Times New Roman" panose="02020603050405020304" pitchFamily="18" charset="0"/>
              </a:rPr>
              <a:t>- объемы </a:t>
            </a:r>
            <a:r>
              <a:rPr lang="ru-RU" sz="2700" dirty="0">
                <a:latin typeface="+mn-lt"/>
                <a:ea typeface="Times New Roman" panose="02020603050405020304" pitchFamily="18" charset="0"/>
              </a:rPr>
              <a:t>продаж продукции, товаров, работ, услуг по видам и географическим рынкам сбыта;</a:t>
            </a:r>
            <a:br>
              <a:rPr lang="ru-RU" sz="2700" dirty="0">
                <a:latin typeface="+mn-lt"/>
                <a:ea typeface="Times New Roman" panose="02020603050405020304" pitchFamily="18" charset="0"/>
              </a:rPr>
            </a:br>
            <a:r>
              <a:rPr lang="ru-RU" sz="2700" dirty="0" smtClean="0">
                <a:latin typeface="+mn-lt"/>
                <a:ea typeface="Times New Roman" panose="02020603050405020304" pitchFamily="18" charset="0"/>
              </a:rPr>
              <a:t>- данные </a:t>
            </a:r>
            <a:r>
              <a:rPr lang="ru-RU" sz="2700" dirty="0">
                <a:latin typeface="+mn-lt"/>
                <a:ea typeface="Times New Roman" panose="02020603050405020304" pitchFamily="18" charset="0"/>
              </a:rPr>
              <a:t>о чрезвычайных фактах хозяйственной деятельности и их последствиях;</a:t>
            </a:r>
            <a:br>
              <a:rPr lang="ru-RU" sz="2700" dirty="0">
                <a:latin typeface="+mn-lt"/>
                <a:ea typeface="Times New Roman" panose="02020603050405020304" pitchFamily="18" charset="0"/>
              </a:rPr>
            </a:br>
            <a:r>
              <a:rPr lang="ru-RU" sz="2700" dirty="0" smtClean="0">
                <a:latin typeface="+mn-lt"/>
                <a:ea typeface="Times New Roman" panose="02020603050405020304" pitchFamily="18" charset="0"/>
              </a:rPr>
              <a:t>- сведения </a:t>
            </a:r>
            <a:r>
              <a:rPr lang="ru-RU" sz="2700" dirty="0">
                <a:latin typeface="+mn-lt"/>
                <a:ea typeface="Times New Roman" panose="02020603050405020304" pitchFamily="18" charset="0"/>
              </a:rPr>
              <a:t>о деловой активности организации;</a:t>
            </a:r>
            <a:br>
              <a:rPr lang="ru-RU" sz="2700" dirty="0">
                <a:latin typeface="+mn-lt"/>
                <a:ea typeface="Times New Roman" panose="02020603050405020304" pitchFamily="18" charset="0"/>
              </a:rPr>
            </a:br>
            <a:r>
              <a:rPr lang="ru-RU" sz="2700" dirty="0">
                <a:latin typeface="+mn-lt"/>
                <a:ea typeface="Times New Roman" panose="02020603050405020304" pitchFamily="18" charset="0"/>
              </a:rPr>
              <a:t>показатели эффективности использования ресурсов и </a:t>
            </a:r>
            <a:r>
              <a:rPr lang="ru-RU" sz="2700" dirty="0" smtClean="0">
                <a:latin typeface="+mn-lt"/>
                <a:ea typeface="Times New Roman" panose="02020603050405020304" pitchFamily="18" charset="0"/>
              </a:rPr>
              <a:t>т.д</a:t>
            </a:r>
            <a:r>
              <a:rPr lang="ru-RU" sz="2700" dirty="0">
                <a:latin typeface="+mn-lt"/>
                <a:ea typeface="Times New Roman" panose="02020603050405020304" pitchFamily="18" charset="0"/>
              </a:rPr>
              <a:t>.</a:t>
            </a:r>
            <a:r>
              <a:rPr lang="ru-RU" sz="4800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48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52095" algn="just"/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Сведения о деятельности фирмы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098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52" descr="bo_7_04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072" y="985665"/>
            <a:ext cx="58102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438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53" descr="bo_7_04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478" y="953962"/>
            <a:ext cx="581025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Рисунок 54" descr="bo_7_04_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478" y="3706687"/>
            <a:ext cx="5810250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330478" y="4967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330478" y="370668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838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55" descr="bo_7_04_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3" y="1911620"/>
            <a:ext cx="9666755" cy="274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417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3411" y="947652"/>
            <a:ext cx="783058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dirty="0">
                <a:ea typeface="Times New Roman" panose="02020603050405020304" pitchFamily="18" charset="0"/>
              </a:rPr>
              <a:t>О деловой активности фирмы свидетельствуют следующие данные: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ea typeface="Times New Roman" panose="02020603050405020304" pitchFamily="18" charset="0"/>
              </a:rPr>
              <a:t>наличие договоров на экспортные поставки, косвенно подтверждающие качество выпускаемой продукции (работ, услуг) и широту рынков сбыта;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ea typeface="Times New Roman" panose="02020603050405020304" pitchFamily="18" charset="0"/>
              </a:rPr>
              <a:t>наличие известных клиентов, приобретающих продукцию, работы и услуги фирмы;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ea typeface="Times New Roman" panose="02020603050405020304" pitchFamily="18" charset="0"/>
              </a:rPr>
              <a:t>участие фирмы в научно-исследовательских и опытно-конструкторских работах, эффективность такой </a:t>
            </a:r>
            <a:r>
              <a:rPr lang="ru-RU" sz="2400" dirty="0" smtClean="0">
                <a:ea typeface="Times New Roman" panose="02020603050405020304" pitchFamily="18" charset="0"/>
              </a:rPr>
              <a:t>деятельности;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 smtClean="0">
                <a:ea typeface="Times New Roman" panose="02020603050405020304" pitchFamily="18" charset="0"/>
              </a:rPr>
              <a:t>проведение </a:t>
            </a:r>
            <a:r>
              <a:rPr lang="ru-RU" sz="2400" dirty="0">
                <a:ea typeface="Times New Roman" panose="02020603050405020304" pitchFamily="18" charset="0"/>
              </a:rPr>
              <a:t>природоохранных и других аналогичных мероприятий.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975192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 отражения деловой активности в пояснительной записке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82927" y="1923010"/>
            <a:ext cx="8596668" cy="3845718"/>
          </a:xfrm>
        </p:spPr>
      </p:sp>
      <p:pic>
        <p:nvPicPr>
          <p:cNvPr id="8194" name="Рисунок 56" descr="bo_7_04_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399" y="1923010"/>
            <a:ext cx="58102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251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400" dirty="0">
                <a:latin typeface="+mn-lt"/>
                <a:ea typeface="Times New Roman" panose="02020603050405020304" pitchFamily="18" charset="0"/>
              </a:rPr>
              <a:t>Согласно пункту 10 ПБУ «Учетная политика организации» (ПБУ 1/2008) фирма может поменять учетную политику, если:</a:t>
            </a:r>
            <a:br>
              <a:rPr lang="ru-RU" sz="2400" dirty="0">
                <a:latin typeface="+mn-lt"/>
                <a:ea typeface="Times New Roman" panose="02020603050405020304" pitchFamily="18" charset="0"/>
              </a:rPr>
            </a:br>
            <a:r>
              <a:rPr lang="ru-RU" sz="2400" dirty="0" smtClean="0">
                <a:latin typeface="+mn-lt"/>
                <a:ea typeface="Times New Roman" panose="02020603050405020304" pitchFamily="18" charset="0"/>
              </a:rPr>
              <a:t>- поменялось 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законодательство России или нормативно-правовые акты по бухгалтерскому учету;</a:t>
            </a:r>
            <a:br>
              <a:rPr lang="ru-RU" sz="2400" dirty="0">
                <a:latin typeface="+mn-lt"/>
                <a:ea typeface="Times New Roman" panose="02020603050405020304" pitchFamily="18" charset="0"/>
              </a:rPr>
            </a:br>
            <a:r>
              <a:rPr lang="ru-RU" sz="2400" dirty="0" smtClean="0">
                <a:latin typeface="+mn-lt"/>
                <a:ea typeface="Times New Roman" panose="02020603050405020304" pitchFamily="18" charset="0"/>
              </a:rPr>
              <a:t>- разработан 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новый способ ведения бухгалтерского учета;</a:t>
            </a:r>
            <a:br>
              <a:rPr lang="ru-RU" sz="2400" dirty="0">
                <a:latin typeface="+mn-lt"/>
                <a:ea typeface="Times New Roman" panose="02020603050405020304" pitchFamily="18" charset="0"/>
              </a:rPr>
            </a:br>
            <a:r>
              <a:rPr lang="ru-RU" sz="2400" dirty="0" smtClean="0">
                <a:latin typeface="+mn-lt"/>
                <a:ea typeface="Times New Roman" panose="02020603050405020304" pitchFamily="18" charset="0"/>
              </a:rPr>
              <a:t>- изменились 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условия деятельности организации (фирма была реорганизована, появились новые виды деятельности и т. п.).</a:t>
            </a:r>
            <a:endParaRPr lang="ru-RU" sz="24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Изменения в учетной политике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5266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367" y="997527"/>
            <a:ext cx="7671157" cy="391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006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800" dirty="0">
                <a:latin typeface="+mn-lt"/>
                <a:ea typeface="Times New Roman" panose="02020603050405020304" pitchFamily="18" charset="0"/>
              </a:rPr>
              <a:t>В данном разделе пояснительной записки </a:t>
            </a:r>
            <a:r>
              <a:rPr lang="ru-RU" sz="2800" dirty="0" smtClean="0">
                <a:latin typeface="+mn-lt"/>
                <a:ea typeface="Times New Roman" panose="02020603050405020304" pitchFamily="18" charset="0"/>
              </a:rPr>
              <a:t>показывается динамика </a:t>
            </a:r>
            <a:r>
              <a:rPr lang="ru-RU" sz="2800" dirty="0">
                <a:latin typeface="+mn-lt"/>
                <a:ea typeface="Times New Roman" panose="02020603050405020304" pitchFamily="18" charset="0"/>
              </a:rPr>
              <a:t>важнейших экономических и финансовых показателей деятельности организации за последние несколько лет.</a:t>
            </a:r>
            <a:br>
              <a:rPr lang="ru-RU" sz="2800" dirty="0">
                <a:latin typeface="+mn-lt"/>
                <a:ea typeface="Times New Roman" panose="02020603050405020304" pitchFamily="18" charset="0"/>
              </a:rPr>
            </a:br>
            <a:r>
              <a:rPr lang="ru-RU" sz="2800" dirty="0">
                <a:latin typeface="+mn-lt"/>
                <a:ea typeface="Times New Roman" panose="02020603050405020304" pitchFamily="18" charset="0"/>
              </a:rPr>
              <a:t>Прежде всего </a:t>
            </a:r>
            <a:r>
              <a:rPr lang="ru-RU" sz="2800" dirty="0" smtClean="0">
                <a:latin typeface="+mn-lt"/>
                <a:ea typeface="Times New Roman" panose="02020603050405020304" pitchFamily="18" charset="0"/>
              </a:rPr>
              <a:t>расшифровывается </a:t>
            </a:r>
            <a:r>
              <a:rPr lang="ru-RU" sz="2800" dirty="0">
                <a:latin typeface="+mn-lt"/>
                <a:ea typeface="Times New Roman" panose="02020603050405020304" pitchFamily="18" charset="0"/>
              </a:rPr>
              <a:t>состав прибылей и убытков, прочих доходов и расходов фирмы.</a:t>
            </a:r>
            <a:endParaRPr lang="ru-RU" sz="28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деятельность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72878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58" descr="bo_7_04_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22" y="1767061"/>
            <a:ext cx="581025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8528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60" y="349135"/>
            <a:ext cx="87782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>
                <a:ea typeface="Times New Roman" panose="02020603050405020304" pitchFamily="18" charset="0"/>
              </a:rPr>
              <a:t>При характеристике платежеспособности фирмы </a:t>
            </a:r>
            <a:r>
              <a:rPr lang="ru-RU" sz="2000" dirty="0" smtClean="0">
                <a:ea typeface="Times New Roman" panose="02020603050405020304" pitchFamily="18" charset="0"/>
              </a:rPr>
              <a:t>необходимо обратить </a:t>
            </a:r>
            <a:r>
              <a:rPr lang="ru-RU" sz="2000" dirty="0">
                <a:ea typeface="Times New Roman" panose="02020603050405020304" pitchFamily="18" charset="0"/>
              </a:rPr>
              <a:t>внимание: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на денежную наличность в кассе и на расчетных счетах;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на сумму убытков;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на просроченную дебиторскую и кредиторскую задолженность;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на не погашенные в срок кредиты и займы;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на расчеты с бюджетом по налогам, сборам и штрафным санкциям.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ea typeface="Times New Roman" panose="02020603050405020304" pitchFamily="18" charset="0"/>
              </a:rPr>
              <a:t>В этом разделе можно привести решение учредителей фирмы о распределении чистой прибыли: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на выплату дивидендов;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на формирование специальных резервных фондов (потребления, социальной сферы, накопления и других);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на покрытие </a:t>
            </a:r>
            <a:r>
              <a:rPr lang="ru-RU" sz="2000" dirty="0" smtClean="0">
                <a:ea typeface="Times New Roman" panose="02020603050405020304" pitchFamily="18" charset="0"/>
              </a:rPr>
              <a:t>убытков;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smtClean="0">
                <a:ea typeface="Times New Roman" panose="02020603050405020304" pitchFamily="18" charset="0"/>
              </a:rPr>
              <a:t>на </a:t>
            </a:r>
            <a:r>
              <a:rPr lang="ru-RU" sz="2000" dirty="0">
                <a:ea typeface="Times New Roman" panose="02020603050405020304" pitchFamily="18" charset="0"/>
              </a:rPr>
              <a:t>погашение тех или иных расходов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746615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60" y="432262"/>
            <a:ext cx="877824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ea typeface="Times New Roman" panose="02020603050405020304" pitchFamily="18" charset="0"/>
              </a:rPr>
              <a:t>Согласно Федеральному закону от 23 июня 2016 г. № 215-ФЗ все компании обязаны иметь информацию о своих </a:t>
            </a:r>
            <a:r>
              <a:rPr lang="ru-RU" sz="2400" dirty="0" err="1">
                <a:ea typeface="Times New Roman" panose="02020603050405020304" pitchFamily="18" charset="0"/>
              </a:rPr>
              <a:t>бенефициарных</a:t>
            </a:r>
            <a:r>
              <a:rPr lang="ru-RU" sz="2400" dirty="0">
                <a:ea typeface="Times New Roman" panose="02020603050405020304" pitchFamily="18" charset="0"/>
              </a:rPr>
              <a:t> владельцах, хранить ее и документально подтверждать достоверность этих данных. Новый закон вступил в силу 21 декабря 2016 года.</a:t>
            </a:r>
          </a:p>
          <a:p>
            <a:r>
              <a:rPr lang="ru-RU" sz="2400" dirty="0">
                <a:ea typeface="Times New Roman" panose="02020603050405020304" pitchFamily="18" charset="0"/>
              </a:rPr>
              <a:t>Так, в Федеральный закон от 7 августа 2001 г. № 115-ФЗ </a:t>
            </a:r>
            <a:r>
              <a:rPr lang="ru-RU" sz="2400" dirty="0" smtClean="0">
                <a:ea typeface="Times New Roman" panose="02020603050405020304" pitchFamily="18" charset="0"/>
              </a:rPr>
              <a:t>«</a:t>
            </a:r>
            <a:r>
              <a:rPr lang="ru-RU" sz="2400" dirty="0">
                <a:ea typeface="Times New Roman" panose="02020603050405020304" pitchFamily="18" charset="0"/>
              </a:rPr>
              <a:t>О противодействии легализации (отмыванию) доходов, полученных преступным путем, и финансированию терроризма» добавлена статья 6.1 «Обязанности юридического лица по раскрытию информации о своих </a:t>
            </a:r>
            <a:r>
              <a:rPr lang="ru-RU" sz="2400" dirty="0" err="1">
                <a:ea typeface="Times New Roman" panose="02020603050405020304" pitchFamily="18" charset="0"/>
              </a:rPr>
              <a:t>бенефициарных</a:t>
            </a:r>
            <a:r>
              <a:rPr lang="ru-RU" sz="2400" dirty="0">
                <a:ea typeface="Times New Roman" panose="02020603050405020304" pitchFamily="18" charset="0"/>
              </a:rPr>
              <a:t> владельцах», согласно которой у физических и юридических лиц появились новые права и обязанности.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955471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825" y="423949"/>
            <a:ext cx="86701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ea typeface="Times New Roman" panose="02020603050405020304" pitchFamily="18" charset="0"/>
              </a:rPr>
              <a:t>Бенефициарный</a:t>
            </a:r>
            <a:r>
              <a:rPr lang="ru-RU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 владелец </a:t>
            </a:r>
            <a:r>
              <a:rPr lang="ru-RU" sz="3600" dirty="0">
                <a:ea typeface="Times New Roman" panose="02020603050405020304" pitchFamily="18" charset="0"/>
              </a:rPr>
              <a:t>– это физическое лицо, которое в конечном счете прямо или косвенно (через третьих лиц) владеет (имеет преобладающее участие более 25% в капитале) клиентом - юридическим лицом либо имеет возможность контролировать действия </a:t>
            </a:r>
            <a:r>
              <a:rPr lang="ru-RU" sz="3600" dirty="0" smtClean="0">
                <a:ea typeface="Times New Roman" panose="02020603050405020304" pitchFamily="18" charset="0"/>
              </a:rPr>
              <a:t>клиента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589130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4771" y="457201"/>
            <a:ext cx="8379229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200" dirty="0">
                <a:ea typeface="Times New Roman" panose="02020603050405020304" pitchFamily="18" charset="0"/>
              </a:rPr>
              <a:t>С 21 декабря 2016 года все юридические лица обязаны:</a:t>
            </a:r>
          </a:p>
          <a:p>
            <a:pPr algn="just">
              <a:spcAft>
                <a:spcPts val="0"/>
              </a:spcAft>
            </a:pPr>
            <a:r>
              <a:rPr lang="ru-RU" sz="2200" dirty="0">
                <a:ea typeface="Times New Roman" panose="02020603050405020304" pitchFamily="18" charset="0"/>
              </a:rPr>
              <a:t>1) располагать информацией о своих </a:t>
            </a:r>
            <a:r>
              <a:rPr lang="ru-RU" sz="2200" dirty="0" err="1">
                <a:ea typeface="Times New Roman" panose="02020603050405020304" pitchFamily="18" charset="0"/>
              </a:rPr>
              <a:t>бенефициарных</a:t>
            </a:r>
            <a:r>
              <a:rPr lang="ru-RU" sz="2200" dirty="0">
                <a:ea typeface="Times New Roman" panose="02020603050405020304" pitchFamily="18" charset="0"/>
              </a:rPr>
              <a:t> владельцах и принимать обоснованные и доступные в сложившихся обстоятельствах меры по установлению в отношении своих </a:t>
            </a:r>
            <a:r>
              <a:rPr lang="ru-RU" sz="2200" dirty="0" err="1">
                <a:ea typeface="Times New Roman" panose="02020603050405020304" pitchFamily="18" charset="0"/>
              </a:rPr>
              <a:t>бенефициарных</a:t>
            </a:r>
            <a:r>
              <a:rPr lang="ru-RU" sz="2200" dirty="0">
                <a:ea typeface="Times New Roman" panose="02020603050405020304" pitchFamily="18" charset="0"/>
              </a:rPr>
              <a:t> владельцев следующих сведений: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>
                <a:ea typeface="Times New Roman" panose="02020603050405020304" pitchFamily="18" charset="0"/>
              </a:rPr>
              <a:t>фамилия, имя, а также отчество (если иное не вытекает из закона или национального обычая);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>
                <a:ea typeface="Times New Roman" panose="02020603050405020304" pitchFamily="18" charset="0"/>
              </a:rPr>
              <a:t>гражданство;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>
                <a:ea typeface="Times New Roman" panose="02020603050405020304" pitchFamily="18" charset="0"/>
              </a:rPr>
              <a:t>дата рождения;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>
                <a:ea typeface="Times New Roman" panose="02020603050405020304" pitchFamily="18" charset="0"/>
              </a:rPr>
              <a:t>реквизиты документа, удостоверяющего личность;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>
                <a:ea typeface="Times New Roman" panose="02020603050405020304" pitchFamily="18" charset="0"/>
              </a:rPr>
              <a:t>данные миграционной карты, документа, подтверждающего право иностранного гражданина или лица без гражданства на пребывание (проживание) в Российской Федерации;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>
                <a:ea typeface="Times New Roman" panose="02020603050405020304" pitchFamily="18" charset="0"/>
              </a:rPr>
              <a:t>адрес места жительства (регистрации) или места пребывания;</a:t>
            </a:r>
          </a:p>
          <a:p>
            <a:r>
              <a:rPr lang="ru-RU" sz="2200" dirty="0">
                <a:ea typeface="Times New Roman" panose="02020603050405020304" pitchFamily="18" charset="0"/>
              </a:rPr>
              <a:t>идентификационный номер налогоплательщика (при его наличии).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3092790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0327" y="349136"/>
            <a:ext cx="860367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ea typeface="Times New Roman" panose="02020603050405020304" pitchFamily="18" charset="0"/>
              </a:rPr>
              <a:t>2) регулярно, но не реже одного раза в год обновлять информацию о своих </a:t>
            </a:r>
            <a:r>
              <a:rPr lang="ru-RU" sz="2400" dirty="0" err="1">
                <a:ea typeface="Times New Roman" panose="02020603050405020304" pitchFamily="18" charset="0"/>
              </a:rPr>
              <a:t>бенефициарных</a:t>
            </a:r>
            <a:r>
              <a:rPr lang="ru-RU" sz="2400" dirty="0">
                <a:ea typeface="Times New Roman" panose="02020603050405020304" pitchFamily="18" charset="0"/>
              </a:rPr>
              <a:t> владельцах и документально фиксировать полученную информацию;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ea typeface="Times New Roman" panose="02020603050405020304" pitchFamily="18" charset="0"/>
              </a:rPr>
              <a:t>3) хранить информацию о своих </a:t>
            </a:r>
            <a:r>
              <a:rPr lang="ru-RU" sz="2400" dirty="0" err="1">
                <a:ea typeface="Times New Roman" panose="02020603050405020304" pitchFamily="18" charset="0"/>
              </a:rPr>
              <a:t>бенефициарных</a:t>
            </a:r>
            <a:r>
              <a:rPr lang="ru-RU" sz="2400" dirty="0">
                <a:ea typeface="Times New Roman" panose="02020603050405020304" pitchFamily="18" charset="0"/>
              </a:rPr>
              <a:t> владельцах и о принятых мерах по установлению в отношении своих </a:t>
            </a:r>
            <a:r>
              <a:rPr lang="ru-RU" sz="2400" dirty="0" err="1">
                <a:ea typeface="Times New Roman" panose="02020603050405020304" pitchFamily="18" charset="0"/>
              </a:rPr>
              <a:t>бенефициарных</a:t>
            </a:r>
            <a:r>
              <a:rPr lang="ru-RU" sz="2400" dirty="0">
                <a:ea typeface="Times New Roman" panose="02020603050405020304" pitchFamily="18" charset="0"/>
              </a:rPr>
              <a:t> владельцев сведений, не менее пяти лет со дня получения такой информации;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ea typeface="Times New Roman" panose="02020603050405020304" pitchFamily="18" charset="0"/>
              </a:rPr>
              <a:t>4) представлять имеющуюся документально подтвержденную информацию о своих </a:t>
            </a:r>
            <a:r>
              <a:rPr lang="ru-RU" sz="2400" dirty="0" err="1">
                <a:ea typeface="Times New Roman" panose="02020603050405020304" pitchFamily="18" charset="0"/>
              </a:rPr>
              <a:t>бенефициарных</a:t>
            </a:r>
            <a:r>
              <a:rPr lang="ru-RU" sz="2400" dirty="0">
                <a:ea typeface="Times New Roman" panose="02020603050405020304" pitchFamily="18" charset="0"/>
              </a:rPr>
              <a:t> владельцах либо о принятых мерах по установлению в отношении своих </a:t>
            </a:r>
            <a:r>
              <a:rPr lang="ru-RU" sz="2400" dirty="0" err="1">
                <a:ea typeface="Times New Roman" panose="02020603050405020304" pitchFamily="18" charset="0"/>
              </a:rPr>
              <a:t>бенефициарных</a:t>
            </a:r>
            <a:r>
              <a:rPr lang="ru-RU" sz="2400" dirty="0">
                <a:ea typeface="Times New Roman" panose="02020603050405020304" pitchFamily="18" charset="0"/>
              </a:rPr>
              <a:t> владельцев сведений, по запросу уполномоченного органа, налоговых органов или иного федерального органа исполнительной власти, уполномоченного Правительством РФ.</a:t>
            </a:r>
            <a:endParaRPr lang="ru-RU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948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9338" y="556953"/>
            <a:ext cx="820466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dirty="0">
                <a:ea typeface="Times New Roman" panose="02020603050405020304" pitchFamily="18" charset="0"/>
              </a:rPr>
              <a:t>Передача </a:t>
            </a:r>
            <a:r>
              <a:rPr lang="ru-RU" sz="3200" dirty="0" smtClean="0">
                <a:ea typeface="Times New Roman" panose="02020603050405020304" pitchFamily="18" charset="0"/>
              </a:rPr>
              <a:t>информации о </a:t>
            </a:r>
            <a:r>
              <a:rPr lang="ru-RU" sz="3200" dirty="0" err="1" smtClean="0">
                <a:ea typeface="Times New Roman" panose="02020603050405020304" pitchFamily="18" charset="0"/>
              </a:rPr>
              <a:t>бенефециариях</a:t>
            </a:r>
            <a:r>
              <a:rPr lang="ru-RU" sz="3200" dirty="0" smtClean="0">
                <a:ea typeface="Times New Roman" panose="02020603050405020304" pitchFamily="18" charset="0"/>
              </a:rPr>
              <a:t> не </a:t>
            </a:r>
            <a:r>
              <a:rPr lang="ru-RU" sz="3200" dirty="0">
                <a:ea typeface="Times New Roman" panose="02020603050405020304" pitchFamily="18" charset="0"/>
              </a:rPr>
              <a:t>является нарушением законодательства РФ о персональных данных.</a:t>
            </a:r>
          </a:p>
          <a:p>
            <a:pPr algn="just">
              <a:spcAft>
                <a:spcPts val="0"/>
              </a:spcAft>
            </a:pPr>
            <a:r>
              <a:rPr lang="ru-RU" sz="3200" dirty="0">
                <a:ea typeface="Times New Roman" panose="02020603050405020304" pitchFamily="18" charset="0"/>
              </a:rPr>
              <a:t>За неисполнение перечисленных обязанностей установлен административный штраф (ст. 14.25.1 КоАП РФ):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dirty="0">
                <a:ea typeface="Times New Roman" panose="02020603050405020304" pitchFamily="18" charset="0"/>
              </a:rPr>
              <a:t>на должностных лиц - от 30 000 до 40 000 </a:t>
            </a:r>
            <a:r>
              <a:rPr lang="ru-RU" sz="3200" dirty="0" smtClean="0">
                <a:ea typeface="Times New Roman" panose="02020603050405020304" pitchFamily="18" charset="0"/>
              </a:rPr>
              <a:t>рублей;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dirty="0" smtClean="0">
                <a:ea typeface="Times New Roman" panose="02020603050405020304" pitchFamily="18" charset="0"/>
              </a:rPr>
              <a:t>на </a:t>
            </a:r>
            <a:r>
              <a:rPr lang="ru-RU" sz="3200" dirty="0">
                <a:ea typeface="Times New Roman" panose="02020603050405020304" pitchFamily="18" charset="0"/>
              </a:rPr>
              <a:t>юридических лиц - от 100 000 до 500 000 рублей.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424788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59" descr="bo_7_04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749" y="1299510"/>
            <a:ext cx="6839282" cy="180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1" name="Рисунок 60" descr="bo_7_04_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749" y="3329034"/>
            <a:ext cx="6839280" cy="154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52749" y="1032933"/>
            <a:ext cx="11861184" cy="538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252749" y="3038829"/>
            <a:ext cx="1186118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5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 этом можно написать так:</a:t>
            </a:r>
            <a:endParaRPr kumimoji="0" lang="ru-RU" alt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524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0840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400" dirty="0" smtClean="0">
                <a:latin typeface="+mn-lt"/>
                <a:ea typeface="Times New Roman" panose="02020603050405020304" pitchFamily="18" charset="0"/>
              </a:rPr>
              <a:t>В разделе приводится характеристика </a:t>
            </a:r>
            <a:r>
              <a:rPr lang="ru-RU" sz="2400" dirty="0" err="1">
                <a:latin typeface="+mn-lt"/>
                <a:ea typeface="Times New Roman" panose="02020603050405020304" pitchFamily="18" charset="0"/>
              </a:rPr>
              <a:t>внеоборотных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 активов фирмы. </a:t>
            </a:r>
            <a:r>
              <a:rPr lang="ru-RU" sz="2400" dirty="0" smtClean="0">
                <a:latin typeface="+mn-lt"/>
                <a:ea typeface="Times New Roman" panose="02020603050405020304" pitchFamily="18" charset="0"/>
              </a:rPr>
              <a:t>Указываются 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данные о наличии и структуре основных фондов, степени их использования и изношенности, а также о наличии нематериальных активов. Для этого </a:t>
            </a:r>
            <a:r>
              <a:rPr lang="ru-RU" sz="2400" dirty="0" smtClean="0">
                <a:latin typeface="+mn-lt"/>
                <a:ea typeface="Times New Roman" panose="02020603050405020304" pitchFamily="18" charset="0"/>
              </a:rPr>
              <a:t>рассчитываются 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коэффициенты износа, обновления, выбытия и др.</a:t>
            </a:r>
            <a:br>
              <a:rPr lang="ru-RU" sz="2400" dirty="0">
                <a:latin typeface="+mn-lt"/>
                <a:ea typeface="Times New Roman" panose="02020603050405020304" pitchFamily="18" charset="0"/>
              </a:rPr>
            </a:br>
            <a:r>
              <a:rPr lang="ru-RU" sz="2400" dirty="0">
                <a:latin typeface="+mn-lt"/>
                <a:ea typeface="Times New Roman" panose="02020603050405020304" pitchFamily="18" charset="0"/>
              </a:rPr>
              <a:t>При этом </a:t>
            </a:r>
            <a:r>
              <a:rPr lang="ru-RU" sz="2400" dirty="0" smtClean="0">
                <a:latin typeface="+mn-lt"/>
                <a:ea typeface="Times New Roman" panose="02020603050405020304" pitchFamily="18" charset="0"/>
              </a:rPr>
              <a:t>приводится 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порядок расчета аналитических </a:t>
            </a:r>
            <a:r>
              <a:rPr lang="ru-RU" sz="2400" dirty="0" smtClean="0">
                <a:latin typeface="+mn-lt"/>
                <a:ea typeface="Times New Roman" panose="02020603050405020304" pitchFamily="18" charset="0"/>
              </a:rPr>
              <a:t>показателей, а также динамика </a:t>
            </a:r>
            <a:r>
              <a:rPr lang="ru-RU" sz="2400" dirty="0">
                <a:latin typeface="+mn-lt"/>
                <a:ea typeface="Times New Roman" panose="02020603050405020304" pitchFamily="18" charset="0"/>
              </a:rPr>
              <a:t>инвестиций за предшествующие годы и на перспективу.</a:t>
            </a:r>
            <a:endParaRPr lang="ru-RU" sz="24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52095" algn="just"/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Инвестиционная деятельность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79866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61" descr="bo_7_04_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759" y="1118669"/>
            <a:ext cx="5810250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4539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528762"/>
              </p:ext>
            </p:extLst>
          </p:nvPr>
        </p:nvGraphicFramePr>
        <p:xfrm>
          <a:off x="802554" y="2269374"/>
          <a:ext cx="8596312" cy="1150620"/>
        </p:xfrm>
        <a:graphic>
          <a:graphicData uri="http://schemas.openxmlformats.org/drawingml/2006/table">
            <a:tbl>
              <a:tblPr firstRow="1" firstCol="1" bandRow="1"/>
              <a:tblGrid>
                <a:gridCol w="8596312">
                  <a:extLst>
                    <a:ext uri="{9D8B030D-6E8A-4147-A177-3AD203B41FA5}">
                      <a16:colId xmlns:a16="http://schemas.microsoft.com/office/drawing/2014/main" val="859836011"/>
                    </a:ext>
                  </a:extLst>
                </a:gridCol>
              </a:tblGrid>
              <a:tr h="1143707">
                <a:tc>
                  <a:txBody>
                    <a:bodyPr/>
                    <a:lstStyle/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&lt;... &gt;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4.5. В 2016 году «Пассив» планирует открыть филиал в г. Екатеринбурге, организовав в нем бригады монтажников и наладчиков для обслуживания близлежащих регионов.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С этой целью на первом этапе производственное помещение фирма намерена арендовать.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Средства, необходимые на его ремонт и оснащение, зарезервированы путем формирования за счет чистой прибыли фонда производственного развития.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&lt;... &gt;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4905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0139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данном разделе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раскрывается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информацию о связанных сторонах в соответствии с ПБУ 11/2008. Малые предприятия и некоммерческие организации эти сведения представлять не обязаны.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52095" algn="just"/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Информация о связанных сторонах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9599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1149" y="556953"/>
            <a:ext cx="826285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600" dirty="0" smtClean="0">
                <a:ea typeface="Times New Roman" panose="02020603050405020304" pitchFamily="18" charset="0"/>
              </a:rPr>
              <a:t>Связанными </a:t>
            </a:r>
            <a:r>
              <a:rPr lang="ru-RU" sz="3600" dirty="0">
                <a:ea typeface="Times New Roman" panose="02020603050405020304" pitchFamily="18" charset="0"/>
              </a:rPr>
              <a:t>сторонами признаются: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600" dirty="0">
                <a:ea typeface="Times New Roman" panose="02020603050405020304" pitchFamily="18" charset="0"/>
              </a:rPr>
              <a:t>аффилированные лица в соответствии с законодательством Российской Федерации;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600" dirty="0">
                <a:ea typeface="Times New Roman" panose="02020603050405020304" pitchFamily="18" charset="0"/>
              </a:rPr>
              <a:t>организации, осуществляющие совместную </a:t>
            </a:r>
            <a:r>
              <a:rPr lang="ru-RU" sz="3600" dirty="0" smtClean="0">
                <a:ea typeface="Times New Roman" panose="02020603050405020304" pitchFamily="18" charset="0"/>
              </a:rPr>
              <a:t>деятельность;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600" dirty="0" smtClean="0">
                <a:ea typeface="Times New Roman" panose="02020603050405020304" pitchFamily="18" charset="0"/>
              </a:rPr>
              <a:t>негосударственный </a:t>
            </a:r>
            <a:r>
              <a:rPr lang="ru-RU" sz="3600" dirty="0">
                <a:ea typeface="Times New Roman" panose="02020603050405020304" pitchFamily="18" charset="0"/>
              </a:rPr>
              <a:t>пенсионный фонд, обслуживающий данную организацию или связанную с ней другую организацию.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527934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5389" y="315884"/>
            <a:ext cx="937675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3200" dirty="0">
                <a:ea typeface="Times New Roman" panose="02020603050405020304" pitchFamily="18" charset="0"/>
              </a:rPr>
              <a:t>Считается, что фирма контролирует другую организацию, если она имеет: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dirty="0">
                <a:ea typeface="Times New Roman" panose="02020603050405020304" pitchFamily="18" charset="0"/>
              </a:rPr>
              <a:t>более 50% общего количества голосов, приходящихся на ее голосующие акции или доли уставного </a:t>
            </a:r>
            <a:r>
              <a:rPr lang="ru-RU" sz="3200" dirty="0" smtClean="0">
                <a:ea typeface="Times New Roman" panose="02020603050405020304" pitchFamily="18" charset="0"/>
              </a:rPr>
              <a:t>капитала;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dirty="0" smtClean="0">
                <a:ea typeface="Times New Roman" panose="02020603050405020304" pitchFamily="18" charset="0"/>
              </a:rPr>
              <a:t>право </a:t>
            </a:r>
            <a:r>
              <a:rPr lang="ru-RU" sz="3200" dirty="0">
                <a:ea typeface="Times New Roman" panose="02020603050405020304" pitchFamily="18" charset="0"/>
              </a:rPr>
              <a:t>распоряжаться (непосредственно или через свои дочерние общества) более чем 20% общего количества голосов, своей долей в этой организации и имеет возможность определять решения, принимаемые организацией.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517945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8764" y="260203"/>
            <a:ext cx="916893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dirty="0">
                <a:ea typeface="Times New Roman" panose="02020603050405020304" pitchFamily="18" charset="0"/>
              </a:rPr>
              <a:t>Операциями со связанной стороной могут быть: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ea typeface="Times New Roman" panose="02020603050405020304" pitchFamily="18" charset="0"/>
              </a:rPr>
              <a:t>приобретение и продажа товаров, работ, услуг;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ea typeface="Times New Roman" panose="02020603050405020304" pitchFamily="18" charset="0"/>
              </a:rPr>
              <a:t>приобретение и продажа основных средств и других активов;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ea typeface="Times New Roman" panose="02020603050405020304" pitchFamily="18" charset="0"/>
              </a:rPr>
              <a:t>аренда имущества и предоставление имущества в аренду;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ea typeface="Times New Roman" panose="02020603050405020304" pitchFamily="18" charset="0"/>
              </a:rPr>
              <a:t>финансовые операции, включая предоставление займов;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ea typeface="Times New Roman" panose="02020603050405020304" pitchFamily="18" charset="0"/>
              </a:rPr>
              <a:t>передача в виде вклада в уставные (складочные) капиталы;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ea typeface="Times New Roman" panose="02020603050405020304" pitchFamily="18" charset="0"/>
              </a:rPr>
              <a:t>предоставление и получение обеспечений исполнения </a:t>
            </a:r>
            <a:r>
              <a:rPr lang="ru-RU" sz="2800" dirty="0" smtClean="0">
                <a:ea typeface="Times New Roman" panose="02020603050405020304" pitchFamily="18" charset="0"/>
              </a:rPr>
              <a:t>обязательств;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 smtClean="0">
                <a:ea typeface="Times New Roman" panose="02020603050405020304" pitchFamily="18" charset="0"/>
              </a:rPr>
              <a:t>другие </a:t>
            </a:r>
            <a:r>
              <a:rPr lang="ru-RU" sz="2800" dirty="0">
                <a:ea typeface="Times New Roman" panose="02020603050405020304" pitchFamily="18" charset="0"/>
              </a:rPr>
              <a:t>операции.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977744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2262" y="415466"/>
            <a:ext cx="940169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>
                <a:ea typeface="Times New Roman" panose="02020603050405020304" pitchFamily="18" charset="0"/>
              </a:rPr>
              <a:t>В Пояснительной записке раскрывается информация по каждой связанной стороне: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ее полное наименование;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место государственной регистрации или место ведения хозяйственной деятельности;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характер отношений;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виды операций;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объем операций каждого вида (в абсолютном или относительном выражении);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стоимостные показатели по не завершенным на конец отчетного периода операциям;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условия и сроки осуществления расчетов по операциям, а также форма расчетов;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величина образованных резервов по сомнительным долгам на конец отчетного периода;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Times New Roman" panose="02020603050405020304" pitchFamily="18" charset="0"/>
              </a:rPr>
              <a:t>величина списанной дебиторской задолженности, по которой срок исковой давности истек, других долгов, в том числе за счет резерва по сомнительным </a:t>
            </a:r>
            <a:r>
              <a:rPr lang="ru-RU" sz="2000" dirty="0" smtClean="0">
                <a:ea typeface="Times New Roman" panose="02020603050405020304" pitchFamily="18" charset="0"/>
              </a:rPr>
              <a:t>долгам;</a:t>
            </a:r>
          </a:p>
          <a:p>
            <a:pPr marL="342900" lvl="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smtClean="0">
                <a:ea typeface="Times New Roman" panose="02020603050405020304" pitchFamily="18" charset="0"/>
              </a:rPr>
              <a:t>размеры </a:t>
            </a:r>
            <a:r>
              <a:rPr lang="ru-RU" sz="2000" dirty="0">
                <a:ea typeface="Times New Roman" panose="02020603050405020304" pitchFamily="18" charset="0"/>
              </a:rPr>
              <a:t>вознаграждений, выплачиваемых основному управленческому персоналу.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376040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+mn-lt"/>
                <a:ea typeface="Times New Roman" panose="02020603050405020304" pitchFamily="18" charset="0"/>
              </a:rPr>
              <a:t>Этот раздел оформляют фирмы, которые представляют отчетность после принятия их собственниками решения о реорганизации. При этом необходимо руководствоваться Методическими указаниями, утвержденными приказом Минфина РФ от 20 мая 2003 г. № 44н.</a:t>
            </a:r>
            <a:endParaRPr lang="ru-RU" sz="32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Сведения о реорганизации фирмы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6662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ru-RU" sz="1400" dirty="0" smtClean="0">
                <a:latin typeface="+mn-lt"/>
                <a:ea typeface="Times New Roman" panose="02020603050405020304" pitchFamily="18" charset="0"/>
              </a:rPr>
              <a:t>1. С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какой целью составляется Приложение к бухгалтерскому балансу?</a:t>
            </a:r>
            <a:br>
              <a:rPr lang="ru-RU" sz="1400" dirty="0">
                <a:latin typeface="+mn-lt"/>
                <a:ea typeface="Times New Roman" panose="02020603050405020304" pitchFamily="18" charset="0"/>
              </a:rPr>
            </a:br>
            <a:r>
              <a:rPr lang="ru-RU" sz="1400" dirty="0" smtClean="0">
                <a:latin typeface="+mn-lt"/>
                <a:ea typeface="Times New Roman" panose="02020603050405020304" pitchFamily="18" charset="0"/>
              </a:rPr>
              <a:t>2. Какова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структура Приложения к бухгалтерскому балансу?</a:t>
            </a:r>
            <a:br>
              <a:rPr lang="ru-RU" sz="1400" dirty="0">
                <a:latin typeface="+mn-lt"/>
                <a:ea typeface="Times New Roman" panose="02020603050405020304" pitchFamily="18" charset="0"/>
              </a:rPr>
            </a:br>
            <a:r>
              <a:rPr lang="ru-RU" sz="1400" dirty="0" smtClean="0">
                <a:latin typeface="+mn-lt"/>
                <a:ea typeface="Times New Roman" panose="02020603050405020304" pitchFamily="18" charset="0"/>
              </a:rPr>
              <a:t>3. Дайте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краткую характеристику разделу «Дебиторская и кредиторская задолженность» Приложения к бухгалтерскому балансу.</a:t>
            </a:r>
            <a:br>
              <a:rPr lang="ru-RU" sz="1400" dirty="0">
                <a:latin typeface="+mn-lt"/>
                <a:ea typeface="Times New Roman" panose="02020603050405020304" pitchFamily="18" charset="0"/>
              </a:rPr>
            </a:br>
            <a:r>
              <a:rPr lang="ru-RU" sz="1400" dirty="0" smtClean="0">
                <a:latin typeface="+mn-lt"/>
                <a:ea typeface="Times New Roman" panose="02020603050405020304" pitchFamily="18" charset="0"/>
              </a:rPr>
              <a:t>4. Дайте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краткую характеристику разделу «Нематериальные активы и расходы на НИОКР» Приложения к бухгалтерскому балансу.</a:t>
            </a:r>
            <a:br>
              <a:rPr lang="ru-RU" sz="1400" dirty="0">
                <a:latin typeface="+mn-lt"/>
                <a:ea typeface="Times New Roman" panose="02020603050405020304" pitchFamily="18" charset="0"/>
              </a:rPr>
            </a:br>
            <a:r>
              <a:rPr lang="ru-RU" sz="1400" dirty="0" smtClean="0">
                <a:latin typeface="+mn-lt"/>
                <a:ea typeface="Times New Roman" panose="02020603050405020304" pitchFamily="18" charset="0"/>
              </a:rPr>
              <a:t>5. Дайте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краткую характеристику разделу «Затраты на производство» Приложения к бухгалтерскому балансу.</a:t>
            </a:r>
            <a:br>
              <a:rPr lang="ru-RU" sz="1400" dirty="0">
                <a:latin typeface="+mn-lt"/>
                <a:ea typeface="Times New Roman" panose="02020603050405020304" pitchFamily="18" charset="0"/>
              </a:rPr>
            </a:br>
            <a:r>
              <a:rPr lang="ru-RU" sz="1400" dirty="0" smtClean="0">
                <a:latin typeface="+mn-lt"/>
                <a:ea typeface="Times New Roman" panose="02020603050405020304" pitchFamily="18" charset="0"/>
              </a:rPr>
              <a:t>6. Какие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данные следует расшифровывать в пояснительной записке в первую очередь?</a:t>
            </a:r>
            <a:br>
              <a:rPr lang="ru-RU" sz="1400" dirty="0">
                <a:latin typeface="+mn-lt"/>
                <a:ea typeface="Times New Roman" panose="02020603050405020304" pitchFamily="18" charset="0"/>
              </a:rPr>
            </a:br>
            <a:r>
              <a:rPr lang="ru-RU" sz="1400" dirty="0" smtClean="0">
                <a:latin typeface="+mn-lt"/>
                <a:ea typeface="Times New Roman" panose="02020603050405020304" pitchFamily="18" charset="0"/>
              </a:rPr>
              <a:t>7. Какими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нормативными актами, положениями следует руководствоваться при подготовке материалов для включения в пояснительную записку?</a:t>
            </a:r>
            <a:br>
              <a:rPr lang="ru-RU" sz="1400" dirty="0">
                <a:latin typeface="+mn-lt"/>
                <a:ea typeface="Times New Roman" panose="02020603050405020304" pitchFamily="18" charset="0"/>
              </a:rPr>
            </a:br>
            <a:r>
              <a:rPr lang="ru-RU" sz="1400" dirty="0" smtClean="0">
                <a:latin typeface="+mn-lt"/>
                <a:ea typeface="Times New Roman" panose="02020603050405020304" pitchFamily="18" charset="0"/>
              </a:rPr>
              <a:t>8. Какова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структура пояснительной записки?</a:t>
            </a:r>
            <a:br>
              <a:rPr lang="ru-RU" sz="1400" dirty="0">
                <a:latin typeface="+mn-lt"/>
                <a:ea typeface="Times New Roman" panose="02020603050405020304" pitchFamily="18" charset="0"/>
              </a:rPr>
            </a:br>
            <a:r>
              <a:rPr lang="ru-RU" sz="1400" dirty="0" smtClean="0">
                <a:latin typeface="+mn-lt"/>
                <a:ea typeface="Times New Roman" panose="02020603050405020304" pitchFamily="18" charset="0"/>
              </a:rPr>
              <a:t>9. Дайте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краткую характеристику раздела пояснительной записки, характеризующей финансовое состояние предприятия.</a:t>
            </a:r>
            <a:br>
              <a:rPr lang="ru-RU" sz="1400" dirty="0">
                <a:latin typeface="+mn-lt"/>
                <a:ea typeface="Times New Roman" panose="02020603050405020304" pitchFamily="18" charset="0"/>
              </a:rPr>
            </a:br>
            <a:r>
              <a:rPr lang="ru-RU" sz="1400" dirty="0" smtClean="0">
                <a:latin typeface="+mn-lt"/>
                <a:ea typeface="Times New Roman" panose="02020603050405020304" pitchFamily="18" charset="0"/>
              </a:rPr>
              <a:t>10. Дайте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краткую характеристику раздела о </a:t>
            </a:r>
            <a:r>
              <a:rPr lang="ru-RU" sz="1400" dirty="0" err="1">
                <a:latin typeface="+mn-lt"/>
                <a:ea typeface="Times New Roman" panose="02020603050405020304" pitchFamily="18" charset="0"/>
              </a:rPr>
              <a:t>бенефициарных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 владельцах </a:t>
            </a:r>
            <a:r>
              <a:rPr lang="ru-RU" sz="1400" dirty="0" smtClean="0">
                <a:latin typeface="+mn-lt"/>
                <a:ea typeface="Times New Roman" panose="02020603050405020304" pitchFamily="18" charset="0"/>
              </a:rPr>
              <a:t>и о связанных сторонах в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пояснительной записке.</a:t>
            </a:r>
            <a:endParaRPr lang="ru-RU" sz="14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50728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98082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165</TotalTime>
  <Words>2211</Words>
  <Application>Microsoft Office PowerPoint</Application>
  <PresentationFormat>Широкоэкранный</PresentationFormat>
  <Paragraphs>164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Arial</vt:lpstr>
      <vt:lpstr>Symbol</vt:lpstr>
      <vt:lpstr>Times New Roman</vt:lpstr>
      <vt:lpstr>Trebuchet MS</vt:lpstr>
      <vt:lpstr>Wingdings 3</vt:lpstr>
      <vt:lpstr>Аспект</vt:lpstr>
      <vt:lpstr>Приложение к бухгалтерскому балансу и пояснительная записка</vt:lpstr>
      <vt:lpstr>Пояснения входят в состав бухгалтерской (финансовой) отчетности и их можно составить как в табличной, так и в текстовой форме</vt:lpstr>
      <vt:lpstr>1. Нематериальные активы и расходы на научно-исследовательские, опытно-конструкторские и технологические работы (НИОКР). 2. Основные средства. 3. Финансовые вложения. 4. Запасы. 5. Дебиторская и кредиторская задолженность. 6. Затраты на производство. 7. Оценочные обязательства. 8. Обеспечения обязательств. 9. Государственная помощь</vt:lpstr>
      <vt:lpstr>Презентация PowerPoint</vt:lpstr>
      <vt:lpstr>Презентация PowerPoint</vt:lpstr>
      <vt:lpstr>Презентация PowerPoint</vt:lpstr>
      <vt:lpstr>1.1. Наличие и движение нематериальных активов. 1.2. Первоначальная стоимость нематериальных активов, созданных самой организацией. 1.3. Нематериальные активы с полностью погашенной стоимостью. 1.4. Наличие и движение результатов НИОКР. 1.5. Незаконченные и неоформленные НИОКР и незаконченные операции по приобретению нематериальных активов.</vt:lpstr>
      <vt:lpstr>2.1. Наличие и движение основных средств; 2.2. Незавершенные капитальные вложения; 2.3. Изменение стоимости основных средств в результате достройки, дооборудования; реконструкции и частичной ликвидации; 2.4. Иное использование основных средств.</vt:lpstr>
      <vt:lpstr>3.1. Наличие и движение финансовых вложений; 3.2. Иное использование финансовых вложений.</vt:lpstr>
      <vt:lpstr>4.1. Наличие и движение запасов; 4.2. Запасы в залоге. </vt:lpstr>
      <vt:lpstr>5.1. Наличие и движение дебиторской задолженности; 5.2. Просроченная дебиторская задолженность; 5.3. Наличие и движение кредиторской задолженности; 5.4. Просроченная кредиторская задолженность. </vt:lpstr>
      <vt:lpstr>60 «Расчеты с поставщиками и подрядчиками»; 62 «Расчеты с покупателями и заказчиками»; 63 «Резервы по сомнительным долгам»; 66 «Расчеты по краткосрочным кредитам и займам»; 67 «Расчеты по долгосрочным кредитам и займам»; 68 «Расчеты по налогам и сборам»; 69 «Расчеты по социальному страхованию и обеспечению»; 70 «Расчеты с персоналом по оплате труда»; 71 «Расчеты с подотчетными лицами»; 73 «Расчеты с персоналом по прочим операциям»; 75 «Расчеты с учредителями»; 76 «Расчеты с разными дебиторами и кредиторами».</vt:lpstr>
      <vt:lpstr>Перечень затрат, в соответствии с ПБУ 9/99: - материальные затраты; - затраты на оплату труда; - отчисления на социальные нужды; - амортизация; - прочие затраты.</vt:lpstr>
      <vt:lpstr>Резервы под оценочные обязательства отражают по строкам 1430 и 1540 бухгалтерского баланса</vt:lpstr>
      <vt:lpstr>Данные забалансового счета 008 «Обеспечения обязательств и платежей полученные», счета 009 «Обеспечения обязательств и платежей выданные» </vt:lpstr>
      <vt:lpstr>Счет 86 «Целевое финансирование» (ПБУ «Учет государственной помощи» (ПБУ 13/2000))</vt:lpstr>
      <vt:lpstr>Презентация PowerPoint</vt:lpstr>
      <vt:lpstr>Презентация PowerPoint</vt:lpstr>
      <vt:lpstr>  В этом разделе можно привести: - краткую характеристику размеров и структуры фирмы; - краткую характеристику ее основных видов деятельности; - объемы продаж продукции, товаров, работ, услуг по видам и географическим рынкам сбыта; - данные о чрезвычайных фактах хозяйственной деятельности и их последствиях; - сведения о деловой активности организации; показатели эффективности использования ресурсов и т.д. 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отражения деловой активности в пояснительной записке</vt:lpstr>
      <vt:lpstr>Согласно пункту 10 ПБУ «Учетная политика организации» (ПБУ 1/2008) фирма может поменять учетную политику, если: - поменялось законодательство России или нормативно-правовые акты по бухгалтерскому учету; - разработан новый способ ведения бухгалтерского учета; - изменились условия деятельности организации (фирма была реорганизована, появились новые виды деятельности и т. п.).</vt:lpstr>
      <vt:lpstr>Презентация PowerPoint</vt:lpstr>
      <vt:lpstr>В данном разделе пояснительной записки показывается динамика важнейших экономических и финансовых показателей деятельности организации за последние несколько лет. Прежде всего расшифровывается состав прибылей и убытков, прочих доходов и расходов фирмы.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разделе приводится характеристика внеоборотных активов фирмы. Указываются данные о наличии и структуре основных фондов, степени их использования и изношенности, а также о наличии нематериальных активов. Для этого рассчитываются коэффициенты износа, обновления, выбытия и др. При этом приводится порядок расчета аналитических показателей, а также динамика инвестиций за предшествующие годы и на перспективу.</vt:lpstr>
      <vt:lpstr>Презентация PowerPoint</vt:lpstr>
      <vt:lpstr>Презентация PowerPoint</vt:lpstr>
      <vt:lpstr>В данном разделе раскрывается информацию о связанных сторонах в соответствии с ПБУ 11/2008. Малые предприятия и некоммерческие организации эти сведения представлять не обязаны. </vt:lpstr>
      <vt:lpstr>Презентация PowerPoint</vt:lpstr>
      <vt:lpstr>Презентация PowerPoint</vt:lpstr>
      <vt:lpstr>Презентация PowerPoint</vt:lpstr>
      <vt:lpstr>Презентация PowerPoint</vt:lpstr>
      <vt:lpstr>Этот раздел оформляют фирмы, которые представляют отчетность после принятия их собственниками решения о реорганизации. При этом необходимо руководствоваться Методическими указаниями, утвержденными приказом Минфина РФ от 20 мая 2003 г. № 44н.</vt:lpstr>
      <vt:lpstr>1. С какой целью составляется Приложение к бухгалтерскому балансу? 2. Какова структура Приложения к бухгалтерскому балансу? 3. Дайте краткую характеристику разделу «Дебиторская и кредиторская задолженность» Приложения к бухгалтерскому балансу. 4. Дайте краткую характеристику разделу «Нематериальные активы и расходы на НИОКР» Приложения к бухгалтерскому балансу. 5. Дайте краткую характеристику разделу «Затраты на производство» Приложения к бухгалтерскому балансу. 6. Какие данные следует расшифровывать в пояснительной записке в первую очередь? 7. Какими нормативными актами, положениями следует руководствоваться при подготовке материалов для включения в пояснительную записку? 8. Какова структура пояснительной записки? 9. Дайте краткую характеристику раздела пояснительной записки, характеризующей финансовое состояние предприятия. 10. Дайте краткую характеристику раздела о бенефициарных владельцах и о связанных сторонах в пояснительной записке.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Приложение к бухгалтерскому балансу и пояснительная записка</dc:title>
  <dc:creator>Таня</dc:creator>
  <cp:lastModifiedBy>Таня</cp:lastModifiedBy>
  <cp:revision>9</cp:revision>
  <dcterms:created xsi:type="dcterms:W3CDTF">2017-10-03T10:50:39Z</dcterms:created>
  <dcterms:modified xsi:type="dcterms:W3CDTF">2017-10-03T13:36:36Z</dcterms:modified>
</cp:coreProperties>
</file>