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734F-8F7E-4EEB-9E81-44431CD5B624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DDDBB-EF8D-48EF-94A1-C7D89F507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842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734F-8F7E-4EEB-9E81-44431CD5B624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DDDBB-EF8D-48EF-94A1-C7D89F507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930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734F-8F7E-4EEB-9E81-44431CD5B624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DDDBB-EF8D-48EF-94A1-C7D89F507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84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734F-8F7E-4EEB-9E81-44431CD5B624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DDDBB-EF8D-48EF-94A1-C7D89F507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26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734F-8F7E-4EEB-9E81-44431CD5B624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DDDBB-EF8D-48EF-94A1-C7D89F507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352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734F-8F7E-4EEB-9E81-44431CD5B624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DDDBB-EF8D-48EF-94A1-C7D89F507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607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734F-8F7E-4EEB-9E81-44431CD5B624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DDDBB-EF8D-48EF-94A1-C7D89F507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1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734F-8F7E-4EEB-9E81-44431CD5B624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DDDBB-EF8D-48EF-94A1-C7D89F507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29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734F-8F7E-4EEB-9E81-44431CD5B624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DDDBB-EF8D-48EF-94A1-C7D89F507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087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734F-8F7E-4EEB-9E81-44431CD5B624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DDDBB-EF8D-48EF-94A1-C7D89F507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532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734F-8F7E-4EEB-9E81-44431CD5B624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DDDBB-EF8D-48EF-94A1-C7D89F507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906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8734F-8F7E-4EEB-9E81-44431CD5B624}" type="datetimeFigureOut">
              <a:rPr lang="ru-RU" smtClean="0"/>
              <a:t>14.11.2015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DDDBB-EF8D-48EF-94A1-C7D89F507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030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Семейные </a:t>
            </a:r>
            <a:r>
              <a:rPr lang="ru-RU" b="1" dirty="0"/>
              <a:t>роли: социальное и экономическое содержание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783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семейной экономики важно распределение ролевых обязательств в семье и в домашнем хозяйстве.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Роль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это</a:t>
            </a:r>
            <a:r>
              <a:rPr lang="ru-RU" b="1" dirty="0"/>
              <a:t>, </a:t>
            </a:r>
            <a:endParaRPr lang="ru-RU" b="1" dirty="0" smtClean="0"/>
          </a:p>
          <a:p>
            <a:r>
              <a:rPr lang="ru-RU" dirty="0" smtClean="0"/>
              <a:t>во-первых</a:t>
            </a:r>
            <a:r>
              <a:rPr lang="ru-RU" dirty="0"/>
              <a:t>, фиксация определенной позиции, которую человек занимает в какой-либо системе отношений; </a:t>
            </a:r>
            <a:endParaRPr lang="ru-RU" dirty="0" smtClean="0"/>
          </a:p>
          <a:p>
            <a:r>
              <a:rPr lang="ru-RU" dirty="0" smtClean="0"/>
              <a:t>во-вторых </a:t>
            </a:r>
            <a:r>
              <a:rPr lang="ru-RU" dirty="0"/>
              <a:t>– функция, которую он должен выполнять, занимая эту позицию; </a:t>
            </a:r>
            <a:endParaRPr lang="ru-RU" dirty="0" smtClean="0"/>
          </a:p>
          <a:p>
            <a:r>
              <a:rPr lang="ru-RU" dirty="0" smtClean="0"/>
              <a:t>в-третьих </a:t>
            </a:r>
            <a:r>
              <a:rPr lang="ru-RU" dirty="0"/>
              <a:t>– одобряемый образец поведения, который ожидается от каждого, кто исполняет эту роль. </a:t>
            </a:r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Семья </a:t>
            </a:r>
            <a:r>
              <a:rPr lang="ru-RU" dirty="0"/>
              <a:t>и домашнее хозяйство требуют выполнения определенного набора ролей – супружеских, родительских, хозяйственных.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897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7637" cy="1325563"/>
          </a:xfrm>
        </p:spPr>
        <p:txBody>
          <a:bodyPr>
            <a:no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Выделяются такие роли, как отец, мать, воспитатель, муж, жена, глава семьи, любимый, сексуальный партнер, друг, хозяин – хозяйка, покупатель, потребитель, золовка, невестка, сват и т.д.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1353800" cy="503237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Мы </a:t>
            </a:r>
            <a:r>
              <a:rPr lang="ru-RU" dirty="0"/>
              <a:t>черпаем свои представления о ролевых обязанностях на основании того, что видим в родительской семье и других знакомых нам семьях, в повседневном общении, в играх «дочки-матери», на страницах книг и экране ТВ.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Сначала </a:t>
            </a:r>
            <a:r>
              <a:rPr lang="ru-RU" dirty="0"/>
              <a:t>роль осознается, затем проигрывается, создается представление и реализуется в собственной семье.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Все </a:t>
            </a:r>
            <a:r>
              <a:rPr lang="ru-RU" dirty="0"/>
              <a:t>эти представления глубоко индивидуальны, и нет ничего странного в том, что они у разных людей не совпадают. Муж и жена могут ожидать от супружества очень разного, по-разному представлять свою семейную жизнь.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Для </a:t>
            </a:r>
            <a:r>
              <a:rPr lang="ru-RU" dirty="0"/>
              <a:t>того чтобы ролевое взаимодействие не было конфликтным, важно знать и сколько может быть ролей в семье и домашнем хозяйстве, и как хорошо они исполняются.</a:t>
            </a:r>
          </a:p>
        </p:txBody>
      </p:sp>
    </p:spTree>
    <p:extLst>
      <p:ext uri="{BB962C8B-B14F-4D97-AF65-F5344CB8AC3E}">
        <p14:creationId xmlns:p14="http://schemas.microsoft.com/office/powerpoint/2010/main" val="198063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856" y="159063"/>
            <a:ext cx="11346287" cy="755337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Традиционная классификация семейных ролей следующая.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669" y="914400"/>
            <a:ext cx="12050332" cy="5943600"/>
          </a:xfrm>
        </p:spPr>
        <p:txBody>
          <a:bodyPr numCol="2" spcCol="144000"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Ответственный за материальное обеспечение семьи. </a:t>
            </a:r>
            <a:r>
              <a:rPr lang="ru-RU" dirty="0"/>
              <a:t>Роль включает в себя комплекс обязанностей, связанных с обеспечением необходимого уровня благосостояния.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Хозяин – хозяйка. </a:t>
            </a:r>
            <a:r>
              <a:rPr lang="ru-RU" dirty="0"/>
              <a:t>Реализация роли предполагает приобретение продуктов, приготовление пищи, обеспечение уюта, чистоты и порядка, уход за одеждой и т.д.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Ответственный за поддержание родственных связей. </a:t>
            </a:r>
            <a:r>
              <a:rPr lang="ru-RU" dirty="0"/>
              <a:t>Участие в семейных ритуалах и церемониях, организация общения с родственниками и социальное становление членов семьи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Организатор семейной субкультуры. </a:t>
            </a:r>
            <a:r>
              <a:rPr lang="ru-RU" dirty="0"/>
              <a:t>Формирование у членов семьи определенных культурных ценностей, разнообразных интересов и увлечений.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Организатор досуга, развлечений.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Семейный психотерапевт. </a:t>
            </a:r>
            <a:r>
              <a:rPr lang="ru-RU" dirty="0"/>
              <a:t>Осуществление действий, направленных на решение личностных проблем другого. Согласованность и полнота ролевого взаимодействия переживается супругами как удовлетворенность браком, друг другом, собой и особенно выполняемой ролью.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Любовный партнер.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Воспитатель.</a:t>
            </a:r>
          </a:p>
        </p:txBody>
      </p:sp>
    </p:spTree>
    <p:extLst>
      <p:ext uri="{BB962C8B-B14F-4D97-AF65-F5344CB8AC3E}">
        <p14:creationId xmlns:p14="http://schemas.microsoft.com/office/powerpoint/2010/main" val="340035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Облегчить тяжесть домашнего труда, повысить его продуктивность помогает </a:t>
            </a:r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разделение труда, его специализация.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1353800" cy="4845631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Еще </a:t>
            </a:r>
            <a:r>
              <a:rPr lang="ru-RU" sz="3200" dirty="0"/>
              <a:t>в первобытных племенах существовало половозрастное разделение труда. Мужчины охотились, женщины готовили пищу, дети собирали валежник. В наших семьях также есть специализация домашнего труда. Кто-то сходил в магазин, кто-то починил </a:t>
            </a:r>
            <a:r>
              <a:rPr lang="ru-RU" sz="3200" dirty="0" err="1"/>
              <a:t>электророзетку</a:t>
            </a:r>
            <a:r>
              <a:rPr lang="ru-RU" sz="3200" dirty="0"/>
              <a:t>, кто-то приготовил завтрак, убрал комнаты, накрыл на стол. После еды один помыл посуду, другой убрал со стола, третий вынес мусорное ведро.</a:t>
            </a:r>
          </a:p>
          <a:p>
            <a:r>
              <a:rPr lang="ru-RU" sz="3200" dirty="0"/>
              <a:t>   Такое разделение деятельности основано на учете пола, возраста, склонностей, желаний, возможностей.</a:t>
            </a:r>
          </a:p>
        </p:txBody>
      </p:sp>
    </p:spTree>
    <p:extLst>
      <p:ext uri="{BB962C8B-B14F-4D97-AF65-F5344CB8AC3E}">
        <p14:creationId xmlns:p14="http://schemas.microsoft.com/office/powerpoint/2010/main" val="4092105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456" y="365125"/>
            <a:ext cx="11921544" cy="1325563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Планирование</a:t>
            </a:r>
            <a: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это стадия процесса управления, на которой определяются цели деятельности, необходимые для этого средства, а также разрабатываются методы, наиболее эффективные в конкретных условиях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1203546" cy="5032375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Принцип </a:t>
            </a:r>
            <a:r>
              <a:rPr lang="ru-RU" dirty="0"/>
              <a:t>планирования приложим не только к той части нашей жизни, которая проходит в большой экономике. </a:t>
            </a:r>
            <a:endParaRPr lang="ru-RU" dirty="0" smtClean="0"/>
          </a:p>
          <a:p>
            <a:r>
              <a:rPr lang="ru-RU" dirty="0" smtClean="0"/>
              <a:t>Планирование </a:t>
            </a:r>
            <a:r>
              <a:rPr lang="ru-RU" dirty="0"/>
              <a:t>– один из важнейших факторов эффективного ведения домашних дел. План можно составлять на различные периоды, но, безусловно, в разумных пределах. Вряд ли надо составлять перспективный план развития своего домашнего хозяйства до </a:t>
            </a:r>
            <a:r>
              <a:rPr lang="ru-RU" dirty="0" smtClean="0"/>
              <a:t>2020 </a:t>
            </a:r>
            <a:r>
              <a:rPr lang="ru-RU" dirty="0"/>
              <a:t>г. или на ближайшую пятилетку, а вот план на месяц или на неделю вполне будет хорошим подспорьем в рациональной организации ваших дел. Не обязательно составлять план на каждый месяц или неделю, достаточно, быть может, разработать его один раз, распределив обязанности в семье, и пользоваться им на протяжении какого-то времени.</a:t>
            </a:r>
          </a:p>
          <a:p>
            <a:r>
              <a:rPr lang="ru-RU" dirty="0"/>
              <a:t>   Планирование поможет распределить дела таким образом, чтобы на каждый день оставались лишь те из них, которые легко впишутся в повседневную работу по дому с учетом занятости членов семьи.</a:t>
            </a:r>
          </a:p>
        </p:txBody>
      </p:sp>
    </p:spTree>
    <p:extLst>
      <p:ext uri="{BB962C8B-B14F-4D97-AF65-F5344CB8AC3E}">
        <p14:creationId xmlns:p14="http://schemas.microsoft.com/office/powerpoint/2010/main" val="4012745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2124" y="365125"/>
            <a:ext cx="11585619" cy="132556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Особое место в режиме здоровой жизни принадлежит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распорядку дня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определенному ритму жизни и деятельности человека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11159543" cy="483275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Режим </a:t>
            </a:r>
            <a:r>
              <a:rPr lang="ru-RU" dirty="0"/>
              <a:t>каждого человека должен предусматривать определенное время для работы, отдыха, приема пищи, сна.</a:t>
            </a:r>
          </a:p>
          <a:p>
            <a:r>
              <a:rPr lang="ru-RU" dirty="0" smtClean="0"/>
              <a:t>Распорядок </a:t>
            </a:r>
            <a:r>
              <a:rPr lang="ru-RU" dirty="0"/>
              <a:t>дня у разных людей может и должен быть разным в зависимости от характера работы, бытовых условий, привычек и склонностей, однако и здесь должен существовать определенный суточный ритм и распорядок дня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Говоря </a:t>
            </a:r>
            <a:r>
              <a:rPr lang="ru-RU" dirty="0"/>
              <a:t>о распорядке дня, не имеются в виду строгие графики с поминутно рассчитанным бюджетом времени для каждого дела на каждый день. Не надо излишним педантизмом доводить режим до карикатуры. </a:t>
            </a:r>
            <a:endParaRPr lang="ru-RU" dirty="0" smtClean="0"/>
          </a:p>
          <a:p>
            <a:r>
              <a:rPr lang="ru-RU" dirty="0" smtClean="0"/>
              <a:t>Распорядок </a:t>
            </a:r>
            <a:r>
              <a:rPr lang="ru-RU" dirty="0"/>
              <a:t>является своеобразным стержнем, на котором должно базироваться проведение как будничных, так и выходных дней.</a:t>
            </a:r>
          </a:p>
        </p:txBody>
      </p:sp>
    </p:spTree>
    <p:extLst>
      <p:ext uri="{BB962C8B-B14F-4D97-AF65-F5344CB8AC3E}">
        <p14:creationId xmlns:p14="http://schemas.microsoft.com/office/powerpoint/2010/main" val="2009632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оценке справедливости распределения домашней работы может быть использован расчет свободного времени членов семейного коллектива.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1049000" cy="5032375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4100" dirty="0" smtClean="0"/>
              <a:t>Воспользоваться </a:t>
            </a:r>
            <a:r>
              <a:rPr lang="ru-RU" sz="4100" dirty="0"/>
              <a:t>можно формулой </a:t>
            </a:r>
            <a:endParaRPr lang="ru-RU" sz="4100" dirty="0" smtClean="0"/>
          </a:p>
          <a:p>
            <a:pPr marL="0" indent="0" algn="ctr">
              <a:buNone/>
            </a:pPr>
            <a:r>
              <a:rPr lang="ru-RU" sz="4100" dirty="0" smtClean="0"/>
              <a:t>«</a:t>
            </a:r>
            <a:r>
              <a:rPr lang="ru-RU" sz="4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рациональной величины свободного времени</a:t>
            </a:r>
            <a:r>
              <a:rPr lang="ru-RU" sz="4100" dirty="0"/>
              <a:t>»</a:t>
            </a:r>
          </a:p>
          <a:p>
            <a:pPr marL="0" indent="0" algn="ctr">
              <a:buNone/>
            </a:pPr>
            <a:r>
              <a:rPr lang="ru-RU" sz="4100" dirty="0" smtClean="0"/>
              <a:t> </a:t>
            </a:r>
            <a:r>
              <a:rPr lang="ru-RU" sz="4100" dirty="0"/>
              <a:t>(Ф х З) : (П + З) = С</a:t>
            </a:r>
            <a:r>
              <a:rPr lang="ru-RU" sz="4100" dirty="0" smtClean="0"/>
              <a:t>,</a:t>
            </a:r>
          </a:p>
          <a:p>
            <a:pPr marL="0" indent="0">
              <a:buNone/>
            </a:pPr>
            <a:r>
              <a:rPr lang="ru-RU" dirty="0" smtClean="0"/>
              <a:t> где С – оптимальная величина свободного времени в день, ч;</a:t>
            </a:r>
          </a:p>
          <a:p>
            <a:pPr marL="0" indent="0">
              <a:buNone/>
            </a:pPr>
            <a:r>
              <a:rPr lang="ru-RU" dirty="0" smtClean="0"/>
              <a:t>З </a:t>
            </a:r>
            <a:r>
              <a:rPr lang="ru-RU" dirty="0"/>
              <a:t>– средняя часовая зарплата, руб./ч;</a:t>
            </a:r>
          </a:p>
          <a:p>
            <a:pPr marL="0" indent="0">
              <a:buNone/>
            </a:pPr>
            <a:r>
              <a:rPr lang="ru-RU" dirty="0" smtClean="0"/>
              <a:t>П </a:t>
            </a:r>
            <a:r>
              <a:rPr lang="ru-RU" dirty="0"/>
              <a:t>– заданный вами средний уровень расходов на духовные потребности, руб./ч;</a:t>
            </a:r>
          </a:p>
          <a:p>
            <a:pPr marL="0" indent="0">
              <a:buNone/>
            </a:pPr>
            <a:r>
              <a:rPr lang="ru-RU" dirty="0" smtClean="0"/>
              <a:t>Ф </a:t>
            </a:r>
            <a:r>
              <a:rPr lang="ru-RU" dirty="0"/>
              <a:t>– величина регулируемого фонда времени в день, ч. Определяется за вычетом времени удовлетворения всех биологических потребностей (сон, еда и т.д.), времени выполнения домашних обязанностей и времени работы, необходимой для приобретения благ для биологических потребностей (частное от деления суточных расходов на биологические нужды и среднечасовую зарплату).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Подсчет </a:t>
            </a:r>
            <a:r>
              <a:rPr lang="ru-RU" dirty="0"/>
              <a:t>делается индивидуально для каждого члена семьи.</a:t>
            </a:r>
          </a:p>
        </p:txBody>
      </p:sp>
    </p:spTree>
    <p:extLst>
      <p:ext uri="{BB962C8B-B14F-4D97-AF65-F5344CB8AC3E}">
        <p14:creationId xmlns:p14="http://schemas.microsoft.com/office/powerpoint/2010/main" val="346723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409" y="0"/>
            <a:ext cx="11190668" cy="2352317"/>
          </a:xfrm>
        </p:spPr>
        <p:txBody>
          <a:bodyPr>
            <a:noAutofit/>
          </a:bodyPr>
          <a:lstStyle/>
          <a:p>
            <a:r>
              <a:rPr lang="ru-RU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Таким образом, рациональные приемы ведения домашнего хозяйства, планирование, учет, контроль, использование времясберегающих технических средств, а также конкретные методики оценки продолжительности работ – </a:t>
            </a:r>
            <a:r>
              <a:rPr lang="ru-RU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это направления менеджмента в домашнем хозяйстве</a:t>
            </a:r>
            <a:r>
              <a:rPr lang="ru-RU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2485624"/>
            <a:ext cx="11216425" cy="4372376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Их </a:t>
            </a:r>
            <a:r>
              <a:rPr lang="ru-RU" dirty="0"/>
              <a:t>применение в повседневной жизни позволяет максимально увеличить величину свободного времени каждого члена семьи, правильно сопоставить потребности и ресурсы для их удовлетворения, облегчить тяжесть и повысить эффективность домашнего труда. </a:t>
            </a:r>
            <a:endParaRPr lang="ru-RU" dirty="0" smtClean="0"/>
          </a:p>
          <a:p>
            <a:r>
              <a:rPr lang="ru-RU" dirty="0" smtClean="0"/>
              <a:t>Создание </a:t>
            </a:r>
            <a:r>
              <a:rPr lang="ru-RU" dirty="0"/>
              <a:t>приемлемого для всех членов семьи уклада жизни, ощущение справедливости, комфорта и уюта повышает работоспособность, помогает преодолевать трудности, значительно сокращает перегрузки, что в целом благотворно сказывается на здоровье. </a:t>
            </a:r>
            <a:endParaRPr lang="ru-RU" dirty="0" smtClean="0"/>
          </a:p>
          <a:p>
            <a:r>
              <a:rPr lang="ru-RU" dirty="0" smtClean="0"/>
              <a:t>Все </a:t>
            </a:r>
            <a:r>
              <a:rPr lang="ru-RU" dirty="0"/>
              <a:t>вышеперечисленные принципы ведения домашнего хозяйства, а также распределение семейных ролей и обязанностей, следование рабочему режиму неразрывно вошли в жизнь благополучных семей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595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740" y="0"/>
            <a:ext cx="11860369" cy="1325563"/>
          </a:xfrm>
        </p:spPr>
        <p:txBody>
          <a:bodyPr>
            <a:normAutofit/>
          </a:bodyPr>
          <a:lstStyle/>
          <a:p>
            <a:r>
              <a:rPr lang="ru-RU" sz="3200" dirty="0"/>
              <a:t>Понятия управления и семьи связаны между собой и сформировались еще в античной философии.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493949"/>
            <a:ext cx="11164910" cy="5673143"/>
          </a:xfrm>
        </p:spPr>
        <p:txBody>
          <a:bodyPr>
            <a:normAutofit/>
          </a:bodyPr>
          <a:lstStyle/>
          <a:p>
            <a:r>
              <a:rPr lang="ru-RU" dirty="0" smtClean="0"/>
              <a:t>Платон </a:t>
            </a:r>
            <a:r>
              <a:rPr lang="ru-RU" dirty="0"/>
              <a:t>считал семью исходной общественной ячейкой: государства возникают в результате объединения семей. У Аристотеля и </a:t>
            </a:r>
            <a:r>
              <a:rPr lang="ru-RU" dirty="0" err="1"/>
              <a:t>Ксенофонта</a:t>
            </a:r>
            <a:r>
              <a:rPr lang="ru-RU" dirty="0"/>
              <a:t> речь шла об «экономии» как искусстве управления семьей и домом. </a:t>
            </a:r>
            <a:endParaRPr lang="ru-RU" dirty="0" smtClean="0"/>
          </a:p>
          <a:p>
            <a:r>
              <a:rPr lang="ru-RU" dirty="0" smtClean="0"/>
              <a:t>Античная </a:t>
            </a:r>
            <a:r>
              <a:rPr lang="ru-RU" dirty="0"/>
              <a:t>традиция не терялась: в знаменитой «Энциклопедии» в статье «Политическая экономия» Жан-Жак Руссо писал о том, что слово «экономия» может использоваться только для обозначения мудрого управления семьей для общего блага всех, а управлять государством – это проблема введения экономии в общий ход государства.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061212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255062" cy="1325563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В Новое время законы дома перестали быть законами управления обществом.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Понятия </a:t>
            </a:r>
            <a:r>
              <a:rPr lang="ru-RU" sz="3600" dirty="0"/>
              <a:t>«экономия» и «политическая экономия» перестали </a:t>
            </a:r>
            <a:r>
              <a:rPr lang="ru-RU" sz="3600" dirty="0" smtClean="0"/>
              <a:t>совпадать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4559" y="1904529"/>
            <a:ext cx="11486883" cy="4953471"/>
          </a:xfrm>
        </p:spPr>
        <p:txBody>
          <a:bodyPr>
            <a:normAutofit/>
          </a:bodyPr>
          <a:lstStyle/>
          <a:p>
            <a:r>
              <a:rPr lang="ru-RU" dirty="0" smtClean="0"/>
              <a:t>Власть </a:t>
            </a:r>
            <a:r>
              <a:rPr lang="ru-RU" dirty="0"/>
              <a:t>была передана из семьи государству, которое получило возможность возвращать эту власть, дозировать и распределять ее. </a:t>
            </a:r>
            <a:endParaRPr lang="ru-RU" dirty="0" smtClean="0"/>
          </a:p>
          <a:p>
            <a:pPr lvl="1"/>
            <a:r>
              <a:rPr lang="ru-RU" sz="2600" i="1" dirty="0" smtClean="0"/>
              <a:t>Например</a:t>
            </a:r>
            <a:r>
              <a:rPr lang="ru-RU" sz="2600" i="1" dirty="0"/>
              <a:t>, в советскую эпоху супруги в случае затруднений в семье знали, что могут обратиться в партком или профком, и обращались за помощью. </a:t>
            </a:r>
            <a:endParaRPr lang="ru-RU" sz="2600" i="1" dirty="0" smtClean="0"/>
          </a:p>
          <a:p>
            <a:r>
              <a:rPr lang="ru-RU" dirty="0" smtClean="0"/>
              <a:t>Но </a:t>
            </a:r>
            <a:r>
              <a:rPr lang="ru-RU" dirty="0"/>
              <a:t>есть более скрытые механизмы – это семейное законодательство, меры социальной поддержки, социально-экономическая статистика, которые не используют термины «глава семьи» или «зависимый член семьи», но наличие таковых в реальности предполагают.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8878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456" y="365125"/>
            <a:ext cx="11758412" cy="1325563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Часто именно понятие «</a:t>
            </a:r>
            <a:r>
              <a:rPr lang="ru-RU" sz="2800" b="1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глава семьи</a:t>
            </a:r>
            <a:r>
              <a:rPr lang="ru-RU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» как указывающее на субъект власти было достаточным в описании или анализе собственно феномена управления семьей. Но с понятием «</a:t>
            </a:r>
            <a:r>
              <a:rPr lang="ru-RU" sz="2800" b="1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глава семьи</a:t>
            </a:r>
            <a:r>
              <a:rPr lang="ru-RU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» произошли определенные метаморфозы в ХХ в.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60853"/>
            <a:ext cx="11190668" cy="489714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Еще </a:t>
            </a:r>
            <a:r>
              <a:rPr lang="ru-RU" dirty="0"/>
              <a:t>в первые десятилетия при переписях населения указание главы семьи было рядовым пунктом анкеты. Как правило, отвечающие без колебаний указывали на старшего в семье мужчину, и члены семьи, и закон признавали его особый статус. </a:t>
            </a:r>
            <a:endParaRPr lang="ru-RU" dirty="0" smtClean="0"/>
          </a:p>
          <a:p>
            <a:r>
              <a:rPr lang="ru-RU" dirty="0" smtClean="0"/>
              <a:t>Этот </a:t>
            </a:r>
            <a:r>
              <a:rPr lang="ru-RU" dirty="0"/>
              <a:t>статус указывал на его особые права выступать как юридическое лицо от имени всей семьи в ее контактах с внешним миром, на особые права распоряжения имуществом, деньгами, вплоть до решения судьбы детей.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массовой патриархальной семье крестьян и рабочих XIX – начала XX вв. глава семьи имел не только преимущественные права, но и наделялся обязанностями, особой ответственностью за жизнедеятельность семьи.</a:t>
            </a:r>
          </a:p>
        </p:txBody>
      </p:sp>
    </p:spTree>
    <p:extLst>
      <p:ext uri="{BB962C8B-B14F-4D97-AF65-F5344CB8AC3E}">
        <p14:creationId xmlns:p14="http://schemas.microsoft.com/office/powerpoint/2010/main" val="2369747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183" y="365125"/>
            <a:ext cx="11160617" cy="1325563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Перемены во всех сферах общественной жизни потребовали адекватных изменений и в определении понятия главы семьи.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4211" y="1902898"/>
            <a:ext cx="11177789" cy="435133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 </a:t>
            </a:r>
            <a:r>
              <a:rPr lang="ru-RU" sz="3200" dirty="0"/>
              <a:t>1981 г. специальные органы ООН по демографической статистике рекомендовали вообще отказаться от этого пункта анкет. </a:t>
            </a:r>
            <a:endParaRPr lang="ru-RU" sz="3200" dirty="0" smtClean="0"/>
          </a:p>
          <a:p>
            <a:r>
              <a:rPr lang="ru-RU" sz="3200" dirty="0" smtClean="0"/>
              <a:t>В </a:t>
            </a:r>
            <a:r>
              <a:rPr lang="ru-RU" sz="3200" dirty="0"/>
              <a:t>ходе переписи населения СССР в 1979 г. значительная часть супругов затруднились сказать, кто в их семье является главой</a:t>
            </a:r>
            <a:r>
              <a:rPr lang="ru-RU" sz="3200" dirty="0" smtClean="0"/>
              <a:t>.</a:t>
            </a:r>
          </a:p>
          <a:p>
            <a:r>
              <a:rPr lang="ru-RU" sz="3200" dirty="0" smtClean="0"/>
              <a:t> </a:t>
            </a:r>
            <a:r>
              <a:rPr lang="ru-RU" sz="3200" dirty="0"/>
              <a:t>Известный социолог И. В. Бестужев-Лада признал ситуацию с пониманием понятия «глава семьи» для этого времени как близкое к понятию «ответственный квартиросъемщик».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8489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425" y="365125"/>
            <a:ext cx="11186375" cy="1325563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Вторая половина XX в. у нас и за рубежом прошла для исследователей семьи под флагом необходимости понимания изменений, произошедших в семье.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1164910" cy="5032375"/>
          </a:xfrm>
        </p:spPr>
        <p:txBody>
          <a:bodyPr>
            <a:normAutofit/>
          </a:bodyPr>
          <a:lstStyle/>
          <a:p>
            <a:r>
              <a:rPr lang="ru-RU" dirty="0" smtClean="0"/>
              <a:t>Это </a:t>
            </a:r>
            <a:r>
              <a:rPr lang="ru-RU" dirty="0"/>
              <a:t>время отмечено изучением осуществления властных полномочий в семье, доминирования, лидерства, ответственности, распределения обязанностей, ролевого взаимодействия.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дискуссиях выявились приверженцы следующих определений нового положения в семье. </a:t>
            </a:r>
            <a:endParaRPr lang="ru-RU" dirty="0" smtClean="0"/>
          </a:p>
          <a:p>
            <a:r>
              <a:rPr lang="ru-RU" dirty="0" smtClean="0"/>
              <a:t>Семьи </a:t>
            </a:r>
            <a:r>
              <a:rPr lang="ru-RU" dirty="0"/>
              <a:t>получали такие определения, как </a:t>
            </a:r>
            <a:endParaRPr lang="ru-RU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 smtClean="0"/>
              <a:t>«</a:t>
            </a:r>
            <a:r>
              <a:rPr lang="ru-RU" dirty="0" err="1"/>
              <a:t>двухглавая</a:t>
            </a:r>
            <a:r>
              <a:rPr lang="ru-RU" dirty="0" smtClean="0"/>
              <a:t>»,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 smtClean="0"/>
              <a:t>«</a:t>
            </a:r>
            <a:r>
              <a:rPr lang="ru-RU" dirty="0"/>
              <a:t>демократическая», </a:t>
            </a:r>
            <a:endParaRPr lang="ru-RU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 smtClean="0"/>
              <a:t>«</a:t>
            </a:r>
            <a:r>
              <a:rPr lang="ru-RU" dirty="0"/>
              <a:t>симметричная», </a:t>
            </a:r>
            <a:endParaRPr lang="ru-RU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 smtClean="0"/>
              <a:t>«</a:t>
            </a:r>
            <a:r>
              <a:rPr lang="ru-RU" dirty="0"/>
              <a:t>супружеская», </a:t>
            </a:r>
            <a:endParaRPr lang="ru-RU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 smtClean="0"/>
              <a:t>«</a:t>
            </a:r>
            <a:r>
              <a:rPr lang="ru-RU" dirty="0"/>
              <a:t>эгалитарная», </a:t>
            </a:r>
            <a:endParaRPr lang="ru-RU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 smtClean="0"/>
              <a:t>«</a:t>
            </a:r>
            <a:r>
              <a:rPr lang="ru-RU" dirty="0" err="1"/>
              <a:t>бикарьерная</a:t>
            </a:r>
            <a:r>
              <a:rPr lang="ru-RU" dirty="0"/>
              <a:t>».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771609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62165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Теперь </a:t>
            </a:r>
            <a:r>
              <a:rPr lang="ru-RU" sz="3200" b="1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глава семьи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– это и традиция прошлого, и необходимое звено в структуре семейных отношений, и функциональная роль, которую может играть и мужчина, и женщина, и ребенок.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206838"/>
            <a:ext cx="10515600" cy="3163307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Конечно</a:t>
            </a:r>
            <a:r>
              <a:rPr lang="ru-RU" sz="3200" dirty="0"/>
              <a:t>, для ребенка только конкретная ситуация может дать шанс оказаться в данном качестве, ну а женщины в некоторых исследованиях указывали на себя как на стабильных глав семьи (до 60% от общего количества опрашиваемых</a:t>
            </a:r>
            <a:r>
              <a:rPr lang="ru-RU" sz="3200" dirty="0" smtClean="0"/>
              <a:t>).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70343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669" y="365125"/>
            <a:ext cx="11797046" cy="1325563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Воспроизводство социально-экономической структуры супружеских пар в условиях 1960—1980-х гг. характеризовалось снижением однородности супругов прежде всего по образовательному статусу и ростом семей с лидирующей женой.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11100515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Исследования </a:t>
            </a:r>
            <a:r>
              <a:rPr lang="ru-RU" dirty="0"/>
              <a:t>Н. М. </a:t>
            </a:r>
            <a:r>
              <a:rPr lang="ru-RU" dirty="0" err="1"/>
              <a:t>Римашевской</a:t>
            </a:r>
            <a:r>
              <a:rPr lang="ru-RU" dirty="0"/>
              <a:t> выявили </a:t>
            </a:r>
            <a:r>
              <a:rPr lang="ru-RU" i="1" dirty="0">
                <a:solidFill>
                  <a:srgbClr val="FF0000"/>
                </a:solidFill>
              </a:rPr>
              <a:t>три основных типа </a:t>
            </a:r>
            <a:r>
              <a:rPr lang="ru-RU" dirty="0"/>
              <a:t>социально-экономического роста супружеских </a:t>
            </a:r>
            <a:r>
              <a:rPr lang="ru-RU" dirty="0" smtClean="0"/>
              <a:t>пар: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arenR"/>
            </a:pPr>
            <a:r>
              <a:rPr lang="ru-RU" dirty="0" smtClean="0"/>
              <a:t>эгалитарный </a:t>
            </a:r>
            <a:r>
              <a:rPr lang="ru-RU" dirty="0"/>
              <a:t>тип, суть которого заключается в однонаправленном развитии супругов, реализующих карьерный рост и повышение своего социально-экономического статуса; доля таких семей – 56,5</a:t>
            </a:r>
            <a:r>
              <a:rPr lang="ru-RU" dirty="0" smtClean="0"/>
              <a:t>%;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arenR"/>
            </a:pPr>
            <a:r>
              <a:rPr lang="ru-RU" dirty="0" err="1" smtClean="0"/>
              <a:t>моноразвитые</a:t>
            </a:r>
            <a:r>
              <a:rPr lang="ru-RU" dirty="0" smtClean="0"/>
              <a:t> </a:t>
            </a:r>
            <a:r>
              <a:rPr lang="ru-RU" dirty="0"/>
              <a:t>супружеские пары, в этом случае социально-экономический рост характерен для одного из членов брачной пары, преимущественно мужа, т.е. </a:t>
            </a:r>
            <a:r>
              <a:rPr lang="ru-RU" dirty="0" err="1"/>
              <a:t>патриархатный</a:t>
            </a:r>
            <a:r>
              <a:rPr lang="ru-RU" dirty="0"/>
              <a:t> тип; доля таких семей – 28,7</a:t>
            </a:r>
            <a:r>
              <a:rPr lang="ru-RU" dirty="0" smtClean="0"/>
              <a:t>%;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arenR"/>
            </a:pPr>
            <a:r>
              <a:rPr lang="ru-RU" dirty="0" smtClean="0"/>
              <a:t>разнонаправленное </a:t>
            </a:r>
            <a:r>
              <a:rPr lang="ru-RU" dirty="0"/>
              <a:t>развитие супружеской пары, когда статус одного из супругов растет, а другого снижается, как правило, у жены; доля таких семей составила 14,8%.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2704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941" y="365125"/>
            <a:ext cx="11771289" cy="1325563"/>
          </a:xfrm>
        </p:spPr>
        <p:txBody>
          <a:bodyPr>
            <a:no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В 1987 г. Т. А. Гурко, сравнивая характеристики удовлетворенных и неудовлетворенных своей жизнью семей в нашей стране, пришла к следующим выводам</a:t>
            </a:r>
            <a:r>
              <a:rPr lang="ru-RU" sz="3200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: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15203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) в большинстве случаев роль организатора семейной жизни принадлежит женщине;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) наибольший процент удовлетворенных браком мужчин и женщин в тех семьях, где решения принимаются совместно;</a:t>
            </a:r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) особенно много неудовлетворенных браком среди жен, выполняющих роль главы семьи, что связано с излишней ответственностью. В этом случае она стала дестабилизирующим фактором. Видимо, мера ответственности должна быть адекватной власти, а чувство ответственности адекватно мнению других членов семьи.</a:t>
            </a:r>
          </a:p>
        </p:txBody>
      </p:sp>
    </p:spTree>
    <p:extLst>
      <p:ext uri="{BB962C8B-B14F-4D97-AF65-F5344CB8AC3E}">
        <p14:creationId xmlns:p14="http://schemas.microsoft.com/office/powerpoint/2010/main" val="15289104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3742" y="669702"/>
            <a:ext cx="11668258" cy="3618963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3600" dirty="0"/>
              <a:t>В том же исследовании была выявлена связь между удовлетворенностью браком и соотношением доходов супругов</a:t>
            </a:r>
            <a:r>
              <a:rPr lang="ru-RU" sz="3600" dirty="0" smtClean="0"/>
              <a:t>: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br>
              <a:rPr lang="ru-RU" sz="3600" dirty="0" smtClean="0"/>
            </a:br>
            <a:r>
              <a:rPr lang="ru-RU" sz="3600" dirty="0" smtClean="0"/>
              <a:t>- если зарплата мужа превышала зарплату жены более чем на 100 советских рублей, процент неудовлетворенных браком оказывался наименьшим; </a:t>
            </a:r>
            <a:br>
              <a:rPr lang="ru-RU" sz="3600" dirty="0" smtClean="0"/>
            </a:br>
            <a:r>
              <a:rPr lang="ru-RU" sz="3600" dirty="0" smtClean="0"/>
              <a:t>- если зарплата жены превышала зарплату мужа, то только 17% женщин были удовлетворены браком и не было ни одного удовлетворенного мужчины</a:t>
            </a:r>
            <a:r>
              <a:rPr lang="ru-RU" sz="3600" dirty="0"/>
              <a:t>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631842" y="4589463"/>
            <a:ext cx="8190964" cy="214618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Рыночные перемены не привели к распаду традиционных представлений о мужских и женских ролях или к преобладанию партнерских отношений. </a:t>
            </a:r>
          </a:p>
        </p:txBody>
      </p:sp>
    </p:spTree>
    <p:extLst>
      <p:ext uri="{BB962C8B-B14F-4D97-AF65-F5344CB8AC3E}">
        <p14:creationId xmlns:p14="http://schemas.microsoft.com/office/powerpoint/2010/main" val="3094317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13394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Продуктивным изучением проблем управления семьей оказались исследования в так называемой </a:t>
            </a:r>
            <a:r>
              <a:rPr lang="ru-RU" b="1" dirty="0">
                <a:solidFill>
                  <a:srgbClr val="FF0000"/>
                </a:solidFill>
              </a:rPr>
              <a:t>теории семейной власти</a:t>
            </a:r>
            <a:r>
              <a:rPr lang="ru-RU" dirty="0"/>
              <a:t>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40923"/>
            <a:ext cx="10515600" cy="3936039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Под </a:t>
            </a:r>
            <a:r>
              <a:rPr lang="ru-RU" sz="3600" dirty="0"/>
              <a:t>властью принято понимать способность одного человека изменять или влиять на поведение других, на результат взаимодействия двух или более индивидов. </a:t>
            </a:r>
            <a:endParaRPr lang="ru-RU" sz="3600" dirty="0" smtClean="0"/>
          </a:p>
          <a:p>
            <a:r>
              <a:rPr lang="ru-RU" sz="3600" dirty="0" smtClean="0"/>
              <a:t>Четыре </a:t>
            </a:r>
            <a:r>
              <a:rPr lang="ru-RU" sz="3600" dirty="0"/>
              <a:t>разновидности семейной власти были выявлены в 1960 г. американцами Р. </a:t>
            </a:r>
            <a:r>
              <a:rPr lang="ru-RU" sz="3600" dirty="0" err="1"/>
              <a:t>Бладом</a:t>
            </a:r>
            <a:r>
              <a:rPr lang="ru-RU" sz="3600" dirty="0"/>
              <a:t> и Д. Вульфом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372784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3487" y="0"/>
            <a:ext cx="11681138" cy="3451538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+mn-lt"/>
              </a:rPr>
              <a:t>1. Автономная власть </a:t>
            </a:r>
            <a:r>
              <a:rPr lang="ru-RU" sz="2800" dirty="0">
                <a:latin typeface="+mn-lt"/>
              </a:rPr>
              <a:t>– автономная модель семьи.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   В этой семье у мужа и жены разное отношение к жизни, различные ценностные ориентации. Различие характеров и мировоззрений не играет негативной роли, поскольку это «триумф разнородностей». Здесь приблизительное равенство между разделением труда и разделением сфер принятия решений, т.е. решения принимаются сообща и носят обычно компромиссный характер</a:t>
            </a:r>
            <a:r>
              <a:rPr lang="ru-RU" sz="2800" dirty="0" smtClean="0">
                <a:latin typeface="+mn-lt"/>
              </a:rPr>
              <a:t>.</a:t>
            </a:r>
            <a:endParaRPr lang="ru-RU" sz="28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8654" y="3554569"/>
            <a:ext cx="9285666" cy="2622394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2. Власть мужа </a:t>
            </a:r>
            <a:r>
              <a:rPr lang="ru-RU" dirty="0"/>
              <a:t>– семья с ведущей ролью мужа.</a:t>
            </a:r>
          </a:p>
          <a:p>
            <a:pPr marL="0" indent="0">
              <a:buNone/>
            </a:pPr>
            <a:r>
              <a:rPr lang="ru-RU" dirty="0" smtClean="0"/>
              <a:t>Особенности </a:t>
            </a:r>
            <a:r>
              <a:rPr lang="ru-RU" dirty="0"/>
              <a:t>его личности, мировоззрения являются определяющими для всех членов семьи. Роль жены оказывается заметно менее важной и в основном очерчена кругом традиционных женских обязанностей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0563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Для семейной экономики в исследованиях семейной власти важны свои аспекты.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74758" cy="47683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1989 г. были опубликованы данные большого эмпирического исследования, авторы которого – американские социологи Р. Л. </a:t>
            </a:r>
            <a:r>
              <a:rPr lang="ru-RU" dirty="0" err="1"/>
              <a:t>Бламберг</a:t>
            </a:r>
            <a:r>
              <a:rPr lang="ru-RU" dirty="0"/>
              <a:t> и М. Т. </a:t>
            </a:r>
            <a:r>
              <a:rPr lang="ru-RU" dirty="0" err="1"/>
              <a:t>Колеман</a:t>
            </a:r>
            <a:r>
              <a:rPr lang="ru-RU" dirty="0"/>
              <a:t> – доказывали, что экономические ресурсы являются основой для супружеской власти, а экономическая власть есть самый важный, но не единственный фактор, определяющий положение супругов. По их мнению, в семье власть представляет собой баланс сил, а собственно </a:t>
            </a:r>
            <a:r>
              <a:rPr lang="ru-RU" b="1" i="1" dirty="0">
                <a:solidFill>
                  <a:srgbClr val="FF0000"/>
                </a:solidFill>
              </a:rPr>
              <a:t>экономическую власть </a:t>
            </a:r>
            <a:r>
              <a:rPr lang="ru-RU" dirty="0"/>
              <a:t>определяют три фактора:</a:t>
            </a:r>
          </a:p>
          <a:p>
            <a:r>
              <a:rPr lang="ru-RU" dirty="0">
                <a:solidFill>
                  <a:srgbClr val="FF0000"/>
                </a:solidFill>
              </a:rPr>
              <a:t>   </a:t>
            </a:r>
            <a:r>
              <a:rPr lang="ru-RU" b="1" dirty="0">
                <a:solidFill>
                  <a:srgbClr val="FF0000"/>
                </a:solidFill>
              </a:rPr>
              <a:t>1) абсолютные доходы супруга;</a:t>
            </a:r>
          </a:p>
          <a:p>
            <a:r>
              <a:rPr lang="ru-RU" b="1" dirty="0">
                <a:solidFill>
                  <a:srgbClr val="FF0000"/>
                </a:solidFill>
              </a:rPr>
              <a:t>   2) соотношение доходов мужа и жены;</a:t>
            </a:r>
          </a:p>
          <a:p>
            <a:r>
              <a:rPr lang="ru-RU" b="1" dirty="0">
                <a:solidFill>
                  <a:srgbClr val="FF0000"/>
                </a:solidFill>
              </a:rPr>
              <a:t>   3) независимый учет доходов.</a:t>
            </a:r>
          </a:p>
        </p:txBody>
      </p:sp>
    </p:spTree>
    <p:extLst>
      <p:ext uri="{BB962C8B-B14F-4D97-AF65-F5344CB8AC3E}">
        <p14:creationId xmlns:p14="http://schemas.microsoft.com/office/powerpoint/2010/main" val="55830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63565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+mn-lt"/>
              </a:rPr>
              <a:t>3. Власть жены </a:t>
            </a:r>
            <a:r>
              <a:rPr lang="ru-RU" sz="2800" dirty="0">
                <a:latin typeface="+mn-lt"/>
              </a:rPr>
              <a:t>– семья с решающей ролью жены.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   Значение мужа для семьи как таковой в этом случае выше, чем в предыдущем типе, поскольку он не ограничивается выполнением сугубо мужских обязанностей, а выполняет и некоторые чисто женские функции. Жена имеет большую власть и решающее слово при принятии решений</a:t>
            </a:r>
            <a:r>
              <a:rPr lang="ru-RU" sz="2800" dirty="0" smtClean="0">
                <a:latin typeface="+mn-lt"/>
              </a:rPr>
              <a:t>.</a:t>
            </a:r>
            <a:endParaRPr lang="ru-RU" sz="28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7740" y="3387143"/>
            <a:ext cx="9306059" cy="2789819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4</a:t>
            </a:r>
            <a:r>
              <a:rPr lang="ru-RU" b="1" dirty="0">
                <a:solidFill>
                  <a:srgbClr val="FF0000"/>
                </a:solidFill>
              </a:rPr>
              <a:t>. Синкретическая власть </a:t>
            </a:r>
            <a:r>
              <a:rPr lang="ru-RU" dirty="0"/>
              <a:t>– синкретическая семья.</a:t>
            </a:r>
          </a:p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семье такого типа роли распределены равномерно, решения принимаются как бы «коллективной личностью», и это не компромисс, а принятие самостоятельности каждого из супругов.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14552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456" y="0"/>
            <a:ext cx="11921544" cy="1159098"/>
          </a:xfrm>
        </p:spPr>
        <p:txBody>
          <a:bodyPr>
            <a:noAutofit/>
          </a:bodyPr>
          <a:lstStyle/>
          <a:p>
            <a:r>
              <a:rPr lang="ru-RU" sz="2800" dirty="0"/>
              <a:t>Эти факторы являются доминирующими, но их действие опосредовано целым рядом обстоятельств макросоциального и </a:t>
            </a:r>
            <a:r>
              <a:rPr lang="ru-RU" sz="2800" dirty="0" err="1"/>
              <a:t>микросоциального</a:t>
            </a:r>
            <a:r>
              <a:rPr lang="ru-RU" sz="2800" dirty="0"/>
              <a:t> </a:t>
            </a:r>
            <a:r>
              <a:rPr lang="ru-RU" sz="2800" dirty="0" smtClean="0"/>
              <a:t>уровней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8186" y="1159098"/>
            <a:ext cx="11573814" cy="5518597"/>
          </a:xfrm>
        </p:spPr>
        <p:txBody>
          <a:bodyPr>
            <a:noAutofit/>
          </a:bodyPr>
          <a:lstStyle/>
          <a:p>
            <a:r>
              <a:rPr lang="ru-RU" dirty="0" smtClean="0"/>
              <a:t>На </a:t>
            </a:r>
            <a:r>
              <a:rPr lang="ru-RU" dirty="0"/>
              <a:t>макроуровне отметим уже существующее преобладание мужчин на верхних ступенях социальной структуры, живучесть </a:t>
            </a:r>
            <a:r>
              <a:rPr lang="ru-RU" dirty="0" smtClean="0"/>
              <a:t>идеологии      </a:t>
            </a:r>
            <a:r>
              <a:rPr lang="ru-RU" dirty="0"/>
              <a:t>«</a:t>
            </a:r>
            <a:r>
              <a:rPr lang="ru-RU" i="1" dirty="0">
                <a:solidFill>
                  <a:srgbClr val="FF0000"/>
                </a:solidFill>
              </a:rPr>
              <a:t>Место женщины в доме</a:t>
            </a:r>
            <a:r>
              <a:rPr lang="ru-RU" dirty="0"/>
              <a:t>», которую разделяют многие мужчины и женщины. </a:t>
            </a:r>
            <a:endParaRPr lang="ru-RU" dirty="0" smtClean="0"/>
          </a:p>
          <a:p>
            <a:pPr lvl="1"/>
            <a:r>
              <a:rPr lang="ru-RU" dirty="0" smtClean="0"/>
              <a:t>На </a:t>
            </a:r>
            <a:r>
              <a:rPr lang="ru-RU" dirty="0"/>
              <a:t>микроуровне – это </a:t>
            </a:r>
            <a:r>
              <a:rPr lang="ru-RU" i="1" dirty="0">
                <a:solidFill>
                  <a:srgbClr val="FF0000"/>
                </a:solidFill>
              </a:rPr>
              <a:t>обязательства, привлекательность, личные взгляды и признание необходимости женского дохода</a:t>
            </a:r>
            <a:r>
              <a:rPr lang="ru-RU" dirty="0"/>
              <a:t>. Партнер, который меньше «обязан» в отношениях, имеет большую власть, чем более «обязанный» супруг. Таким образом, даже если женщина имеет более высокий доход, но если она наиболее обязанный партнер в браке, ее реальная экономическая власть будет снижена. </a:t>
            </a:r>
            <a:endParaRPr lang="ru-RU" dirty="0" smtClean="0"/>
          </a:p>
          <a:p>
            <a:r>
              <a:rPr lang="ru-RU" dirty="0" smtClean="0"/>
              <a:t>Аналогичным </a:t>
            </a:r>
            <a:r>
              <a:rPr lang="ru-RU" dirty="0"/>
              <a:t>образом и </a:t>
            </a:r>
            <a:r>
              <a:rPr lang="ru-RU" i="1" dirty="0">
                <a:solidFill>
                  <a:srgbClr val="FF0000"/>
                </a:solidFill>
              </a:rPr>
              <a:t>физическая привлекательность </a:t>
            </a:r>
            <a:r>
              <a:rPr lang="ru-RU" dirty="0"/>
              <a:t>может влиять на экономическую власть. Непривлекательный человек, который полагает, что уже не сделает лучшего выбора, может пожертвовать выгодами экономической власти ради сохранения семейных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8924808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577" y="210579"/>
            <a:ext cx="11758412" cy="1325563"/>
          </a:xfrm>
        </p:spPr>
        <p:txBody>
          <a:bodyPr>
            <a:noAutofit/>
          </a:bodyPr>
          <a:lstStyle/>
          <a:p>
            <a:r>
              <a:rPr lang="ru-RU" sz="2400" dirty="0">
                <a:latin typeface="+mn-lt"/>
              </a:rPr>
              <a:t>Источниками семейной власти могут выступать и вполне материальные явления, и чисто психологические. </a:t>
            </a: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Социолог </a:t>
            </a:r>
            <a:r>
              <a:rPr lang="ru-RU" sz="2400" dirty="0">
                <a:latin typeface="+mn-lt"/>
              </a:rPr>
              <a:t>Константина </a:t>
            </a:r>
            <a:r>
              <a:rPr lang="ru-RU" sz="2400" dirty="0" err="1">
                <a:latin typeface="+mn-lt"/>
              </a:rPr>
              <a:t>Сафилиос</a:t>
            </a:r>
            <a:r>
              <a:rPr lang="ru-RU" sz="2400" dirty="0">
                <a:latin typeface="+mn-lt"/>
              </a:rPr>
              <a:t>-Ротшильд выделяет 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восемь типов власти</a:t>
            </a:r>
            <a:r>
              <a:rPr lang="ru-RU" sz="2400" dirty="0">
                <a:latin typeface="+mn-lt"/>
              </a:rPr>
              <a:t>, практикуемых семьями, положив в основание типологии различные источники.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277" y="1652052"/>
            <a:ext cx="11513712" cy="5205948"/>
          </a:xfrm>
        </p:spPr>
        <p:txBody>
          <a:bodyPr>
            <a:normAutofit fontScale="92500"/>
          </a:bodyPr>
          <a:lstStyle/>
          <a:p>
            <a:pPr marL="0">
              <a:lnSpc>
                <a:spcPct val="8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FF0000"/>
                </a:solidFill>
              </a:rPr>
              <a:t>1</a:t>
            </a:r>
            <a:r>
              <a:rPr lang="ru-RU" sz="2400" b="1" i="1" dirty="0">
                <a:solidFill>
                  <a:srgbClr val="FF0000"/>
                </a:solidFill>
              </a:rPr>
              <a:t>. Легитимная власть </a:t>
            </a:r>
            <a:r>
              <a:rPr lang="ru-RU" sz="2400" dirty="0"/>
              <a:t>– передается супругам в соответствии с культурными и социальными нормами.</a:t>
            </a:r>
          </a:p>
          <a:p>
            <a:pPr marL="0">
              <a:lnSpc>
                <a:spcPct val="80000"/>
              </a:lnSpc>
              <a:spcBef>
                <a:spcPts val="600"/>
              </a:spcBef>
            </a:pPr>
            <a:r>
              <a:rPr lang="ru-RU" sz="2400" b="1" i="1" dirty="0">
                <a:solidFill>
                  <a:srgbClr val="FF0000"/>
                </a:solidFill>
              </a:rPr>
              <a:t>   2. Власть господина </a:t>
            </a:r>
            <a:r>
              <a:rPr lang="ru-RU" sz="2400" dirty="0"/>
              <a:t>– основана на силе или угрозе применения силы.</a:t>
            </a:r>
          </a:p>
          <a:p>
            <a:pPr marL="0">
              <a:lnSpc>
                <a:spcPct val="80000"/>
              </a:lnSpc>
              <a:spcBef>
                <a:spcPts val="600"/>
              </a:spcBef>
            </a:pPr>
            <a:r>
              <a:rPr lang="ru-RU" sz="2400" dirty="0">
                <a:solidFill>
                  <a:srgbClr val="FF0000"/>
                </a:solidFill>
              </a:rPr>
              <a:t>  </a:t>
            </a:r>
            <a:r>
              <a:rPr lang="ru-RU" sz="2400" dirty="0"/>
              <a:t> </a:t>
            </a:r>
            <a:r>
              <a:rPr lang="ru-RU" sz="2400" b="1" i="1" dirty="0">
                <a:solidFill>
                  <a:srgbClr val="FF0000"/>
                </a:solidFill>
              </a:rPr>
              <a:t>3. Власть ресурсов </a:t>
            </a:r>
            <a:r>
              <a:rPr lang="ru-RU" sz="2400" dirty="0"/>
              <a:t>– ими могут быть деньги, высокое социальное положение одного из супругов. Эти ресурсы должны быть желательны для другого супруга.</a:t>
            </a:r>
          </a:p>
          <a:p>
            <a:pPr marL="0">
              <a:lnSpc>
                <a:spcPct val="80000"/>
              </a:lnSpc>
              <a:spcBef>
                <a:spcPts val="600"/>
              </a:spcBef>
            </a:pPr>
            <a:r>
              <a:rPr lang="ru-RU" sz="2400" b="1" i="1" dirty="0">
                <a:solidFill>
                  <a:srgbClr val="FF0000"/>
                </a:solidFill>
              </a:rPr>
              <a:t>   4. Экспертная власть </a:t>
            </a:r>
            <a:r>
              <a:rPr lang="ru-RU" sz="2400" dirty="0"/>
              <a:t>– основана на компетенции, специальных знаниях и умениях одного из супругов.</a:t>
            </a:r>
          </a:p>
          <a:p>
            <a:pPr marL="0">
              <a:lnSpc>
                <a:spcPct val="80000"/>
              </a:lnSpc>
              <a:spcBef>
                <a:spcPts val="600"/>
              </a:spcBef>
            </a:pPr>
            <a:r>
              <a:rPr lang="ru-RU" sz="2400" b="1" i="1" dirty="0">
                <a:solidFill>
                  <a:srgbClr val="FF0000"/>
                </a:solidFill>
              </a:rPr>
              <a:t>   5. Власть влияния </a:t>
            </a:r>
            <a:r>
              <a:rPr lang="ru-RU" sz="2400" dirty="0"/>
              <a:t>– следствие способности успешно оказывать давление на другого партнера.</a:t>
            </a:r>
          </a:p>
          <a:p>
            <a:pPr marL="0">
              <a:lnSpc>
                <a:spcPct val="80000"/>
              </a:lnSpc>
              <a:spcBef>
                <a:spcPts val="600"/>
              </a:spcBef>
            </a:pPr>
            <a:r>
              <a:rPr lang="ru-RU" sz="2400" b="1" i="1" dirty="0">
                <a:solidFill>
                  <a:srgbClr val="FF0000"/>
                </a:solidFill>
              </a:rPr>
              <a:t>   6. Эмоциональная власть </a:t>
            </a:r>
            <a:r>
              <a:rPr lang="ru-RU" sz="2400" dirty="0"/>
              <a:t>– основана на манипуляциях чувствами одного супруга другим, когда он либо награждает любовью, вниманием, близостью, либо лишает всего этого в наказание.</a:t>
            </a:r>
          </a:p>
          <a:p>
            <a:pPr marL="0">
              <a:lnSpc>
                <a:spcPct val="80000"/>
              </a:lnSpc>
              <a:spcBef>
                <a:spcPts val="600"/>
              </a:spcBef>
            </a:pPr>
            <a:r>
              <a:rPr lang="ru-RU" sz="2400" b="1" i="1" dirty="0">
                <a:solidFill>
                  <a:srgbClr val="FF0000"/>
                </a:solidFill>
              </a:rPr>
              <a:t>   7. Власть управления конфликтом </a:t>
            </a:r>
            <a:r>
              <a:rPr lang="ru-RU" sz="2400" dirty="0"/>
              <a:t>– при которой один супруг контролирует другого, управляя уже существующей напряженностью в отношениях, доводя ее или нет до конфликта.</a:t>
            </a:r>
          </a:p>
          <a:p>
            <a:pPr marL="0">
              <a:lnSpc>
                <a:spcPct val="80000"/>
              </a:lnSpc>
              <a:spcBef>
                <a:spcPts val="600"/>
              </a:spcBef>
            </a:pPr>
            <a:r>
              <a:rPr lang="ru-RU" sz="2400" dirty="0">
                <a:solidFill>
                  <a:srgbClr val="FF0000"/>
                </a:solidFill>
              </a:rPr>
              <a:t>   </a:t>
            </a:r>
            <a:r>
              <a:rPr lang="ru-RU" sz="2400" b="1" i="1" dirty="0">
                <a:solidFill>
                  <a:srgbClr val="FF0000"/>
                </a:solidFill>
              </a:rPr>
              <a:t>8. Моральная власть </a:t>
            </a:r>
            <a:r>
              <a:rPr lang="ru-RU" sz="2400" dirty="0"/>
              <a:t>– один из супругов требует власти, апеллируя к религиозным, моральным и этическим нормам, но его авторитет может вызывать сомнение у другого.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6006372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971" y="146184"/>
            <a:ext cx="11745533" cy="1325563"/>
          </a:xfrm>
        </p:spPr>
        <p:txBody>
          <a:bodyPr>
            <a:noAutofit/>
          </a:bodyPr>
          <a:lstStyle/>
          <a:p>
            <a:r>
              <a:rPr lang="ru-RU" sz="3200" dirty="0"/>
              <a:t>В реальной семье, как правило, представлены сочетания этих типов семейной власти, так как сочетаются и источники семейной власти.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596980"/>
            <a:ext cx="11126273" cy="4997003"/>
          </a:xfrm>
        </p:spPr>
        <p:txBody>
          <a:bodyPr>
            <a:normAutofit/>
          </a:bodyPr>
          <a:lstStyle/>
          <a:p>
            <a:r>
              <a:rPr lang="ru-RU" dirty="0" smtClean="0"/>
              <a:t>Отношения </a:t>
            </a:r>
            <a:r>
              <a:rPr lang="ru-RU" dirty="0"/>
              <a:t>в семье динамичны, и по мере их изменения должен изменяться баланс власти, реализуемый в принятии решений. </a:t>
            </a:r>
            <a:endParaRPr lang="ru-RU" dirty="0" smtClean="0"/>
          </a:p>
          <a:p>
            <a:r>
              <a:rPr lang="ru-RU" dirty="0" smtClean="0"/>
              <a:t>Сами </a:t>
            </a:r>
            <a:r>
              <a:rPr lang="ru-RU" dirty="0"/>
              <a:t>принимаемые решения можно классифицировать как </a:t>
            </a:r>
            <a:r>
              <a:rPr lang="ru-RU" b="1" dirty="0">
                <a:solidFill>
                  <a:srgbClr val="FF0000"/>
                </a:solidFill>
              </a:rPr>
              <a:t>повседневные и фундаментальные. </a:t>
            </a:r>
            <a:endParaRPr lang="ru-RU" dirty="0" smtClean="0"/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i="1" dirty="0"/>
              <a:t>С</a:t>
            </a:r>
            <a:r>
              <a:rPr lang="ru-RU" i="1" dirty="0" smtClean="0"/>
              <a:t>ам </a:t>
            </a:r>
            <a:r>
              <a:rPr lang="ru-RU" i="1" dirty="0"/>
              <a:t>факт наличия механизма принятия решений является условием создания и существования семьи. </a:t>
            </a:r>
            <a:endParaRPr lang="ru-RU" i="1" dirty="0" smtClean="0"/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i="1" dirty="0" smtClean="0"/>
              <a:t>Его </a:t>
            </a:r>
            <a:r>
              <a:rPr lang="ru-RU" i="1" dirty="0"/>
              <a:t>дезорганизация влечет и распад семьи. </a:t>
            </a:r>
            <a:endParaRPr lang="ru-RU" i="1" dirty="0" smtClean="0"/>
          </a:p>
          <a:p>
            <a:r>
              <a:rPr lang="ru-RU" dirty="0" smtClean="0"/>
              <a:t>В </a:t>
            </a:r>
            <a:r>
              <a:rPr lang="ru-RU" dirty="0"/>
              <a:t>силу уникальности каждого брака и семьи отношения членов семьи представляют собой сложный набор взаимодействий, обменов, переговоров и обычных разговоров.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07187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Семейное решение может быть отнесено к одному из следующих типов</a:t>
            </a:r>
            <a:r>
              <a:rPr lang="ru-RU" sz="4000" dirty="0" smtClean="0"/>
              <a:t>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10997485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sz="3200" dirty="0" smtClean="0"/>
              <a:t>1</a:t>
            </a:r>
            <a:r>
              <a:rPr lang="ru-RU" sz="3200" dirty="0"/>
              <a:t>) автономные решения – с другими членами семьи не </a:t>
            </a:r>
            <a:r>
              <a:rPr lang="ru-RU" sz="3200" dirty="0" smtClean="0"/>
              <a:t>	советуются</a:t>
            </a:r>
            <a:r>
              <a:rPr lang="ru-RU" sz="3200" dirty="0"/>
              <a:t>;</a:t>
            </a:r>
          </a:p>
          <a:p>
            <a:pPr marL="0" indent="0">
              <a:buNone/>
            </a:pPr>
            <a:r>
              <a:rPr lang="ru-RU" sz="3200" dirty="0"/>
              <a:t>   2) решения с преобладанием роли мужа;</a:t>
            </a:r>
          </a:p>
          <a:p>
            <a:pPr marL="0" indent="0">
              <a:buNone/>
            </a:pPr>
            <a:r>
              <a:rPr lang="ru-RU" sz="3200" dirty="0"/>
              <a:t>   3) решения с преобладанием роли жены;</a:t>
            </a:r>
          </a:p>
          <a:p>
            <a:pPr marL="0" indent="0">
              <a:buNone/>
            </a:pPr>
            <a:r>
              <a:rPr lang="ru-RU" sz="3200" dirty="0"/>
              <a:t>   4) решения, принимаемые супругами совместно;</a:t>
            </a:r>
          </a:p>
          <a:p>
            <a:pPr marL="0" indent="0">
              <a:buNone/>
            </a:pPr>
            <a:r>
              <a:rPr lang="ru-RU" sz="3200" dirty="0"/>
              <a:t>   5) решения, принимаемые всеми членами семьи.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67879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112" y="184821"/>
            <a:ext cx="11719775" cy="1325563"/>
          </a:xfrm>
        </p:spPr>
        <p:txBody>
          <a:bodyPr>
            <a:normAutofit/>
          </a:bodyPr>
          <a:lstStyle/>
          <a:p>
            <a:r>
              <a:rPr lang="ru-RU" sz="3600" dirty="0"/>
              <a:t>В исследованиях принятия семейных решений были выделены важнейшие для семьи сферы.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3487" y="1510384"/>
            <a:ext cx="11582399" cy="5347615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Первой</a:t>
            </a:r>
            <a:r>
              <a:rPr lang="ru-RU" dirty="0" smtClean="0"/>
              <a:t> </a:t>
            </a:r>
            <a:r>
              <a:rPr lang="ru-RU" dirty="0"/>
              <a:t>по частоте упоминаний должна быть названа сфера рождаемости, т.е. супруги должны принять удовлетворяющие обоих решения по поводу детей – когда, сколько и с каким промежутком их рожать. </a:t>
            </a:r>
            <a:endParaRPr lang="ru-RU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Второй</a:t>
            </a:r>
            <a:r>
              <a:rPr lang="ru-RU" dirty="0" smtClean="0"/>
              <a:t> </a:t>
            </a:r>
            <a:r>
              <a:rPr lang="ru-RU" dirty="0"/>
              <a:t>является экономическая сфера, здесь принимаются решения о распоряжении деньгами и имуществом, о необходимости дополнительных заработков, о размере личных денег. </a:t>
            </a:r>
            <a:endParaRPr lang="ru-RU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Третья</a:t>
            </a:r>
            <a:r>
              <a:rPr lang="ru-RU" dirty="0" smtClean="0"/>
              <a:t> </a:t>
            </a:r>
            <a:r>
              <a:rPr lang="ru-RU" dirty="0"/>
              <a:t>– это организация домашнего хозяйства, распределение домашних обязанностей. </a:t>
            </a:r>
            <a:endParaRPr lang="ru-RU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Четвертая</a:t>
            </a:r>
            <a:r>
              <a:rPr lang="ru-RU" dirty="0" smtClean="0"/>
              <a:t> </a:t>
            </a:r>
            <a:r>
              <a:rPr lang="ru-RU" dirty="0"/>
              <a:t>– сфера воспитания детей с выбором стиля воспитания и распределением обязанностей. </a:t>
            </a:r>
            <a:endParaRPr lang="ru-RU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Пятой </a:t>
            </a:r>
            <a:r>
              <a:rPr lang="ru-RU" dirty="0" smtClean="0"/>
              <a:t>является </a:t>
            </a:r>
            <a:r>
              <a:rPr lang="ru-RU" dirty="0"/>
              <a:t>сфера досуга, значимость которой неуклонно росла в последние годы вместе с увеличением количества свободного времени и возможностей в его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11302867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003" y="365125"/>
            <a:ext cx="11449318" cy="1325563"/>
          </a:xfrm>
        </p:spPr>
        <p:txBody>
          <a:bodyPr>
            <a:noAutofit/>
          </a:bodyPr>
          <a:lstStyle/>
          <a:p>
            <a:r>
              <a:rPr lang="ru-RU" sz="2800" dirty="0"/>
              <a:t>Управление семьей как реализация властных отношений и использование своего уникального механизма принятия решений тесно связано с процессом выбора целей, т.е. планированием.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i="1" dirty="0" smtClean="0">
                <a:solidFill>
                  <a:srgbClr val="FF0000"/>
                </a:solidFill>
              </a:rPr>
              <a:t>Принимаемые </a:t>
            </a:r>
            <a:r>
              <a:rPr lang="ru-RU" sz="2800" i="1" dirty="0">
                <a:solidFill>
                  <a:srgbClr val="FF0000"/>
                </a:solidFill>
              </a:rPr>
              <a:t>решения подчинены целям, необходимости и желаниям их достижения.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60620"/>
            <a:ext cx="11164910" cy="4797379"/>
          </a:xfrm>
        </p:spPr>
        <p:txBody>
          <a:bodyPr>
            <a:normAutofit/>
          </a:bodyPr>
          <a:lstStyle/>
          <a:p>
            <a:r>
              <a:rPr lang="ru-RU" dirty="0" smtClean="0"/>
              <a:t>Объектами </a:t>
            </a:r>
            <a:r>
              <a:rPr lang="ru-RU" dirty="0"/>
              <a:t>семейного планирования выступают практически все стороны семейной жизни, ее физической и психологической среды. </a:t>
            </a:r>
            <a:endParaRPr lang="ru-RU" dirty="0" smtClean="0"/>
          </a:p>
          <a:p>
            <a:r>
              <a:rPr lang="ru-RU" dirty="0" smtClean="0"/>
              <a:t>Каждой </a:t>
            </a:r>
            <a:r>
              <a:rPr lang="ru-RU" dirty="0"/>
              <a:t>семье соответствуют определяющие ее лицо цели, которые оформлены в свои термины, поговорки, показатели достижения и представляют собой иерархическую систему. </a:t>
            </a:r>
            <a:endParaRPr lang="ru-RU" dirty="0" smtClean="0"/>
          </a:p>
          <a:p>
            <a:r>
              <a:rPr lang="ru-RU" dirty="0" smtClean="0"/>
              <a:t>Воспользуемся </a:t>
            </a:r>
            <a:r>
              <a:rPr lang="ru-RU" dirty="0"/>
              <a:t>афоризмом «Одни живут, чтобы есть, а другие едят, чтобы жить», чтобы показать, насколько глубокими могут быть различия в целях.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4202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971" y="584065"/>
            <a:ext cx="11475076" cy="1325563"/>
          </a:xfrm>
        </p:spPr>
        <p:txBody>
          <a:bodyPr>
            <a:noAutofit/>
          </a:bodyPr>
          <a:lstStyle/>
          <a:p>
            <a:r>
              <a:rPr lang="ru-RU" sz="2600" dirty="0">
                <a:latin typeface="+mn-lt"/>
              </a:rPr>
              <a:t>Планирование включает в себя, кроме выбора целей, решений и разработки плана действий, собственно процесс реализации, а также контроль за их выполнением. </a:t>
            </a:r>
            <a:r>
              <a:rPr lang="ru-RU" sz="2600" dirty="0" smtClean="0">
                <a:latin typeface="+mn-lt"/>
              </a:rPr>
              <a:t/>
            </a:r>
            <a:br>
              <a:rPr lang="ru-RU" sz="2600" dirty="0" smtClean="0">
                <a:latin typeface="+mn-lt"/>
              </a:rPr>
            </a:br>
            <a:r>
              <a:rPr lang="ru-RU" sz="2600" dirty="0" smtClean="0">
                <a:latin typeface="+mn-lt"/>
              </a:rPr>
              <a:t>Возможности </a:t>
            </a:r>
            <a:r>
              <a:rPr lang="ru-RU" sz="2600" dirty="0">
                <a:latin typeface="+mn-lt"/>
              </a:rPr>
              <a:t>реализации всех планов всегда сомнительны, поэтому ответственность – это скорее осуществление контроля над деятельностью, чем обязанность давать отчет за результаты.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01531"/>
            <a:ext cx="11353800" cy="413412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Для </a:t>
            </a:r>
            <a:r>
              <a:rPr lang="ru-RU" dirty="0"/>
              <a:t>семейного управления важны не возложение ответственности или наказуемость, а психологические характеристики членов семьи – чувство долга, чувство ответственности. Член семьи может нести ответственность за отдельных членов своей семьи и за всю семью в целом. </a:t>
            </a:r>
            <a:endParaRPr lang="ru-RU" dirty="0" smtClean="0"/>
          </a:p>
          <a:p>
            <a:r>
              <a:rPr lang="ru-RU" dirty="0" smtClean="0"/>
              <a:t>Роль </a:t>
            </a:r>
            <a:r>
              <a:rPr lang="ru-RU" dirty="0"/>
              <a:t>главы семьи предполагает именно ответственность за семью в целом, т.е. за поведение и настроение ее членов, за прошлое, настоящее и будущее семьи, ответственность перед собой и семьей, перед ближайшим социальным окружением и перед обществом. </a:t>
            </a:r>
            <a:endParaRPr lang="ru-RU" dirty="0" smtClean="0"/>
          </a:p>
          <a:p>
            <a:r>
              <a:rPr lang="ru-RU" dirty="0" smtClean="0"/>
              <a:t>Поэтому </a:t>
            </a:r>
            <a:r>
              <a:rPr lang="ru-RU" dirty="0"/>
              <a:t>для семьи важно учитывать, насколько адекватна оценка степени личной ответственности за общее дело, особенности принятия ответственности за успех или неудачу.</a:t>
            </a:r>
          </a:p>
        </p:txBody>
      </p:sp>
    </p:spTree>
    <p:extLst>
      <p:ext uri="{BB962C8B-B14F-4D97-AF65-F5344CB8AC3E}">
        <p14:creationId xmlns:p14="http://schemas.microsoft.com/office/powerpoint/2010/main" val="27066877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2931</Words>
  <Application>Microsoft Office PowerPoint</Application>
  <PresentationFormat>Широкоэкранный</PresentationFormat>
  <Paragraphs>139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Wingdings</vt:lpstr>
      <vt:lpstr>Тема Office</vt:lpstr>
      <vt:lpstr>Семейные роли: социальное и экономическое содержание </vt:lpstr>
      <vt:lpstr>Для семейной экономики важно распределение ролевых обязательств в семье и в домашнем хозяйстве.</vt:lpstr>
      <vt:lpstr>Выделяются такие роли, как отец, мать, воспитатель, муж, жена, глава семьи, любимый, сексуальный партнер, друг, хозяин – хозяйка, покупатель, потребитель, золовка, невестка, сват и т.д.</vt:lpstr>
      <vt:lpstr>Традиционная классификация семейных ролей следующая.</vt:lpstr>
      <vt:lpstr>Облегчить тяжесть домашнего труда, повысить его продуктивность помогает разделение труда, его специализация.</vt:lpstr>
      <vt:lpstr>Планирование – это стадия процесса управления, на которой определяются цели деятельности, необходимые для этого средства, а также разрабатываются методы, наиболее эффективные в конкретных условиях</vt:lpstr>
      <vt:lpstr>Особое место в режиме здоровой жизни принадлежит распорядку дня, определенному ритму жизни и деятельности человека.</vt:lpstr>
      <vt:lpstr>В оценке справедливости распределения домашней работы может быть использован расчет свободного времени членов семейного коллектива.</vt:lpstr>
      <vt:lpstr>Таким образом, рациональные приемы ведения домашнего хозяйства, планирование, учет, контроль, использование времясберегающих технических средств, а также конкретные методики оценки продолжительности работ – все это направления менеджмента в домашнем хозяйстве.</vt:lpstr>
      <vt:lpstr>Понятия управления и семьи связаны между собой и сформировались еще в античной философии.</vt:lpstr>
      <vt:lpstr>В Новое время законы дома перестали быть законами управления обществом.  Понятия «экономия» и «политическая экономия» перестали совпадать</vt:lpstr>
      <vt:lpstr>Часто именно понятие «глава семьи» как указывающее на субъект власти было достаточным в описании или анализе собственно феномена управления семьей. Но с понятием «глава семьи» произошли определенные метаморфозы в ХХ в.</vt:lpstr>
      <vt:lpstr>Перемены во всех сферах общественной жизни потребовали адекватных изменений и в определении понятия главы семьи.</vt:lpstr>
      <vt:lpstr>Вторая половина XX в. у нас и за рубежом прошла для исследователей семьи под флагом необходимости понимания изменений, произошедших в семье.</vt:lpstr>
      <vt:lpstr>Теперь глава семьи – это и традиция прошлого, и необходимое звено в структуре семейных отношений, и функциональная роль, которую может играть и мужчина, и женщина, и ребенок.</vt:lpstr>
      <vt:lpstr>Воспроизводство социально-экономической структуры супружеских пар в условиях 1960—1980-х гг. характеризовалось снижением однородности супругов прежде всего по образовательному статусу и ростом семей с лидирующей женой.</vt:lpstr>
      <vt:lpstr>В 1987 г. Т. А. Гурко, сравнивая характеристики удовлетворенных и неудовлетворенных своей жизнью семей в нашей стране, пришла к следующим выводам:</vt:lpstr>
      <vt:lpstr> В том же исследовании была выявлена связь между удовлетворенностью браком и соотношением доходов супругов:   - если зарплата мужа превышала зарплату жены более чем на 100 советских рублей, процент неудовлетворенных браком оказывался наименьшим;  - если зарплата жены превышала зарплату мужа, то только 17% женщин были удовлетворены браком и не было ни одного удовлетворенного мужчины.</vt:lpstr>
      <vt:lpstr>Продуктивным изучением проблем управления семьей оказались исследования в так называемой теории семейной власти. </vt:lpstr>
      <vt:lpstr>1. Автономная власть – автономная модель семьи.    В этой семье у мужа и жены разное отношение к жизни, различные ценностные ориентации. Различие характеров и мировоззрений не играет негативной роли, поскольку это «триумф разнородностей». Здесь приблизительное равенство между разделением труда и разделением сфер принятия решений, т.е. решения принимаются сообща и носят обычно компромиссный характер.</vt:lpstr>
      <vt:lpstr>Для семейной экономики в исследованиях семейной власти важны свои аспекты.</vt:lpstr>
      <vt:lpstr>3. Власть жены – семья с решающей ролью жены.    Значение мужа для семьи как таковой в этом случае выше, чем в предыдущем типе, поскольку он не ограничивается выполнением сугубо мужских обязанностей, а выполняет и некоторые чисто женские функции. Жена имеет большую власть и решающее слово при принятии решений.</vt:lpstr>
      <vt:lpstr>Эти факторы являются доминирующими, но их действие опосредовано целым рядом обстоятельств макросоциального и микросоциального уровней</vt:lpstr>
      <vt:lpstr>Источниками семейной власти могут выступать и вполне материальные явления, и чисто психологические.  Социолог Константина Сафилиос-Ротшильд выделяет восемь типов власти, практикуемых семьями, положив в основание типологии различные источники.</vt:lpstr>
      <vt:lpstr>В реальной семье, как правило, представлены сочетания этих типов семейной власти, так как сочетаются и источники семейной власти. </vt:lpstr>
      <vt:lpstr>Семейное решение может быть отнесено к одному из следующих типов:</vt:lpstr>
      <vt:lpstr>В исследованиях принятия семейных решений были выделены важнейшие для семьи сферы. </vt:lpstr>
      <vt:lpstr>Управление семьей как реализация властных отношений и использование своего уникального механизма принятия решений тесно связано с процессом выбора целей, т.е. планированием.  Принимаемые решения подчинены целям, необходимости и желаниям их достижения. </vt:lpstr>
      <vt:lpstr>Планирование включает в себя, кроме выбора целей, решений и разработки плана действий, собственно процесс реализации, а также контроль за их выполнением.  Возможности реализации всех планов всегда сомнительны, поэтому ответственность – это скорее осуществление контроля над деятельностью, чем обязанность давать отчет за результаты.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Семейные роли: социальное и экономическое содержание</dc:title>
  <dc:creator>Ольга Гетман</dc:creator>
  <cp:lastModifiedBy>Ольга Гетман</cp:lastModifiedBy>
  <cp:revision>20</cp:revision>
  <dcterms:created xsi:type="dcterms:W3CDTF">2015-10-16T14:19:24Z</dcterms:created>
  <dcterms:modified xsi:type="dcterms:W3CDTF">2015-11-13T16:04:28Z</dcterms:modified>
</cp:coreProperties>
</file>