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7" r:id="rId2"/>
    <p:sldId id="276" r:id="rId3"/>
    <p:sldId id="277" r:id="rId4"/>
    <p:sldId id="278" r:id="rId5"/>
    <p:sldId id="285" r:id="rId6"/>
    <p:sldId id="284" r:id="rId7"/>
    <p:sldId id="279" r:id="rId8"/>
    <p:sldId id="280" r:id="rId9"/>
    <p:sldId id="295" r:id="rId10"/>
    <p:sldId id="281" r:id="rId11"/>
    <p:sldId id="269" r:id="rId12"/>
    <p:sldId id="273" r:id="rId13"/>
    <p:sldId id="282" r:id="rId14"/>
    <p:sldId id="283" r:id="rId15"/>
    <p:sldId id="286" r:id="rId16"/>
    <p:sldId id="289" r:id="rId17"/>
    <p:sldId id="290" r:id="rId18"/>
    <p:sldId id="287" r:id="rId19"/>
    <p:sldId id="288" r:id="rId20"/>
    <p:sldId id="291" r:id="rId21"/>
    <p:sldId id="292" r:id="rId22"/>
    <p:sldId id="293" r:id="rId23"/>
  </p:sldIdLst>
  <p:sldSz cx="9144000" cy="6858000" type="screen4x3"/>
  <p:notesSz cx="6858000" cy="9144000"/>
  <p:custDataLst>
    <p:tags r:id="rId2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4DB40-ED40-40B1-A9A1-CC6C5682C395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37E82-FC8A-49E5-AC5D-F3D26203E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637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4DB40-ED40-40B1-A9A1-CC6C5682C395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37E82-FC8A-49E5-AC5D-F3D26203E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918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4DB40-ED40-40B1-A9A1-CC6C5682C395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37E82-FC8A-49E5-AC5D-F3D26203E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546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4DB40-ED40-40B1-A9A1-CC6C5682C395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37E82-FC8A-49E5-AC5D-F3D26203E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328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4DB40-ED40-40B1-A9A1-CC6C5682C395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37E82-FC8A-49E5-AC5D-F3D26203E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41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4DB40-ED40-40B1-A9A1-CC6C5682C395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37E82-FC8A-49E5-AC5D-F3D26203E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519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4DB40-ED40-40B1-A9A1-CC6C5682C395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37E82-FC8A-49E5-AC5D-F3D26203E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591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4DB40-ED40-40B1-A9A1-CC6C5682C395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37E82-FC8A-49E5-AC5D-F3D26203E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542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4DB40-ED40-40B1-A9A1-CC6C5682C395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37E82-FC8A-49E5-AC5D-F3D26203E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95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4DB40-ED40-40B1-A9A1-CC6C5682C395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37E82-FC8A-49E5-AC5D-F3D26203E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53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4DB40-ED40-40B1-A9A1-CC6C5682C395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37E82-FC8A-49E5-AC5D-F3D26203E6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872679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4DB40-ED40-40B1-A9A1-CC6C5682C395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37E82-FC8A-49E5-AC5D-F3D26203E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470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4DB40-ED40-40B1-A9A1-CC6C5682C395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37E82-FC8A-49E5-AC5D-F3D26203E6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714948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4DB40-ED40-40B1-A9A1-CC6C5682C395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37E82-FC8A-49E5-AC5D-F3D26203E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6831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4DB40-ED40-40B1-A9A1-CC6C5682C395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37E82-FC8A-49E5-AC5D-F3D26203E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669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4DB40-ED40-40B1-A9A1-CC6C5682C395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37E82-FC8A-49E5-AC5D-F3D26203E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032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4DB40-ED40-40B1-A9A1-CC6C5682C395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7137E82-FC8A-49E5-AC5D-F3D26203E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805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764704"/>
            <a:ext cx="82285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rgbClr val="7030A0"/>
                </a:solidFill>
              </a:rPr>
              <a:t>Отраслевая структура и потенциал </a:t>
            </a:r>
            <a:endParaRPr lang="ru-RU" sz="36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7030A0"/>
                </a:solidFill>
              </a:rPr>
              <a:t> </a:t>
            </a:r>
            <a:r>
              <a:rPr lang="ru-RU" sz="3600" b="1" dirty="0">
                <a:solidFill>
                  <a:srgbClr val="7030A0"/>
                </a:solidFill>
              </a:rPr>
              <a:t>мирового хозяйства</a:t>
            </a:r>
            <a:endParaRPr lang="ru-RU" sz="3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62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390854"/>
            <a:ext cx="733726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ТИПЫ ХОЗЯЙСТВЕННОЙ СТРУКТУРЫ</a:t>
            </a:r>
          </a:p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 СТРАН МИРА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3660125"/>
            <a:ext cx="2520280" cy="80021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Аграрная</a:t>
            </a:r>
          </a:p>
          <a:p>
            <a:r>
              <a:rPr lang="ru-RU" b="1" dirty="0" smtClean="0"/>
              <a:t>(с/х – до 50% в ВВП)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483768" y="2859906"/>
            <a:ext cx="3217547" cy="80021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Индустриальная</a:t>
            </a:r>
          </a:p>
          <a:p>
            <a:r>
              <a:rPr lang="ru-RU" b="1" dirty="0" smtClean="0"/>
              <a:t>(</a:t>
            </a:r>
            <a:r>
              <a:rPr lang="ru-RU" b="1" dirty="0" err="1" smtClean="0"/>
              <a:t>пром-ть</a:t>
            </a:r>
            <a:r>
              <a:rPr lang="ru-RU" b="1" dirty="0" smtClean="0"/>
              <a:t> – до 50% в ВВП)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644008" y="1628800"/>
            <a:ext cx="4079964" cy="123110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Постиндустриальная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(информационная)</a:t>
            </a:r>
          </a:p>
          <a:p>
            <a:r>
              <a:rPr lang="ru-RU" b="1" dirty="0" smtClean="0"/>
              <a:t>(</a:t>
            </a:r>
            <a:r>
              <a:rPr lang="ru-RU" b="1" dirty="0" err="1" smtClean="0"/>
              <a:t>непр</a:t>
            </a:r>
            <a:r>
              <a:rPr lang="ru-RU" b="1" dirty="0" smtClean="0"/>
              <a:t>. </a:t>
            </a:r>
            <a:r>
              <a:rPr lang="ru-RU" b="1" dirty="0" err="1"/>
              <a:t>с</a:t>
            </a:r>
            <a:r>
              <a:rPr lang="ru-RU" b="1" dirty="0" err="1" smtClean="0"/>
              <a:t>ф</a:t>
            </a:r>
            <a:r>
              <a:rPr lang="ru-RU" b="1" dirty="0" smtClean="0"/>
              <a:t> – более 50% в ВВП)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99592" y="5085184"/>
            <a:ext cx="73484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/>
              <a:t>Приведите примеры стран </a:t>
            </a:r>
          </a:p>
          <a:p>
            <a:r>
              <a:rPr lang="ru-RU" sz="2400" b="1" i="1" dirty="0" smtClean="0"/>
              <a:t>с разными типами хозяйственной структуры</a:t>
            </a:r>
          </a:p>
          <a:p>
            <a:r>
              <a:rPr lang="ru-RU" sz="2400" b="1" i="1" dirty="0"/>
              <a:t>с</a:t>
            </a:r>
            <a:r>
              <a:rPr lang="ru-RU" sz="2400" b="1" i="1" dirty="0" smtClean="0"/>
              <a:t> . 390, таблица 18</a:t>
            </a:r>
            <a:endParaRPr lang="ru-RU" sz="2400" b="1" i="1" dirty="0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1691680" y="4411071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211960" y="3603034"/>
            <a:ext cx="0" cy="5460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6941813" y="2859906"/>
            <a:ext cx="0" cy="7350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736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7868" y="192859"/>
            <a:ext cx="76578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ПРИЗНАКИ </a:t>
            </a:r>
          </a:p>
          <a:p>
            <a:r>
              <a:rPr lang="ru-RU" sz="3200" b="1" dirty="0" smtClean="0">
                <a:solidFill>
                  <a:srgbClr val="7030A0"/>
                </a:solidFill>
              </a:rPr>
              <a:t>ПОСТИНДУСТРИАЛЬНОЙ СТРУКТУРЫ: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6866" y="1266138"/>
            <a:ext cx="775987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в сфере экономики: </a:t>
            </a: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от производства товаров к производству услуг;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75656" y="2241065"/>
            <a:ext cx="574869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2. в сфере занятости: </a:t>
            </a: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преобладание умственного труда;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39752" y="3143999"/>
            <a:ext cx="5857694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3. В сфере науки: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i="1" dirty="0" smtClean="0">
                <a:solidFill>
                  <a:srgbClr val="002060"/>
                </a:solidFill>
              </a:rPr>
              <a:t>развитие наукоемких производств;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4005064"/>
            <a:ext cx="6692858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4. В сфере управления: </a:t>
            </a: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принятие решений на основе новейшей</a:t>
            </a: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 информационной техники и технологии;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10800000" flipV="1">
            <a:off x="2037465" y="5445224"/>
            <a:ext cx="6264697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5. В сфере экологии: </a:t>
            </a: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надежный контроль за качеством </a:t>
            </a: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окружающей среды.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66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99483"/>
            <a:ext cx="85443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ДОЛЯ СФЕРЫ УСЛУГ В ВВП СТРАН МИРА: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35696" y="1700808"/>
            <a:ext cx="32047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</a:rPr>
              <a:t>Весь мир – 1/3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2420888"/>
            <a:ext cx="81820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</a:rPr>
              <a:t>Экономически развитые страны – 2/3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3208620"/>
            <a:ext cx="86629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</a:rPr>
              <a:t>Страны с переходной экономикой – 1/3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4077072"/>
            <a:ext cx="63530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</a:rPr>
              <a:t>Развивающиеся страны – 1/4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00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308" y="1412776"/>
            <a:ext cx="5850477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5" y="116632"/>
            <a:ext cx="842493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Задание: По столбчатой диаграмме (гистограмма с нормированием) определить, к какому типу относятся страны 1, 2 и 3. Можно ли утверждать, что весь мир вступил в постиндустриальную фазу развития хозяйства? Почему?</a:t>
            </a:r>
          </a:p>
          <a:p>
            <a:r>
              <a:rPr lang="ru-RU" sz="2000" b="1" dirty="0" smtClean="0"/>
              <a:t>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5109338"/>
            <a:ext cx="34772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Рис. Структура экономики </a:t>
            </a:r>
            <a:endParaRPr lang="ru-RU" b="1" dirty="0" smtClean="0"/>
          </a:p>
          <a:p>
            <a:r>
              <a:rPr lang="ru-RU" b="1" dirty="0" smtClean="0"/>
              <a:t>трех </a:t>
            </a:r>
            <a:r>
              <a:rPr lang="ru-RU" b="1" dirty="0"/>
              <a:t>стран и мира в целом </a:t>
            </a:r>
          </a:p>
          <a:p>
            <a:r>
              <a:rPr lang="ru-RU" b="1" dirty="0"/>
              <a:t>(данные 2008 г.)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230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361" y="1052736"/>
            <a:ext cx="7838509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765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790" y="849025"/>
            <a:ext cx="775404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ИЗМЕНЕНИЕ ОТРАСЛЕВОЙ СТРУКТУРЫ</a:t>
            </a:r>
          </a:p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(отраслевые «сдвиги»)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52320" y="150846"/>
            <a:ext cx="970137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НТР</a:t>
            </a:r>
            <a:endParaRPr lang="ru-RU" sz="3600" b="1" dirty="0">
              <a:solidFill>
                <a:srgbClr val="C00000"/>
              </a:solidFill>
            </a:endParaRPr>
          </a:p>
        </p:txBody>
      </p:sp>
      <p:cxnSp>
        <p:nvCxnSpPr>
          <p:cNvPr id="5" name="Прямая со стрелкой 4"/>
          <p:cNvCxnSpPr>
            <a:stCxn id="3" idx="1"/>
          </p:cNvCxnSpPr>
          <p:nvPr/>
        </p:nvCxnSpPr>
        <p:spPr>
          <a:xfrm flipH="1">
            <a:off x="4567308" y="474012"/>
            <a:ext cx="2885012" cy="48474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51520" y="2054460"/>
            <a:ext cx="3265638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В промышленности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09844" y="2099157"/>
            <a:ext cx="2013878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В с/х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00192" y="2099157"/>
            <a:ext cx="2585964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На транспорте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4494" y="2961448"/>
            <a:ext cx="3576620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Обрабатывающая </a:t>
            </a:r>
            <a:r>
              <a:rPr lang="ru-RU" sz="2000" b="1" i="1" dirty="0" err="1" smtClean="0">
                <a:solidFill>
                  <a:srgbClr val="002060"/>
                </a:solidFill>
              </a:rPr>
              <a:t>пр-ть</a:t>
            </a:r>
            <a:r>
              <a:rPr lang="ru-RU" sz="2000" b="1" i="1" dirty="0" smtClean="0">
                <a:solidFill>
                  <a:srgbClr val="002060"/>
                </a:solidFill>
              </a:rPr>
              <a:t>, </a:t>
            </a:r>
          </a:p>
          <a:p>
            <a:r>
              <a:rPr lang="ru-RU" sz="2000" b="1" i="1" dirty="0">
                <a:solidFill>
                  <a:srgbClr val="002060"/>
                </a:solidFill>
              </a:rPr>
              <a:t>о</a:t>
            </a:r>
            <a:r>
              <a:rPr lang="ru-RU" sz="2000" b="1" i="1" dirty="0" smtClean="0">
                <a:solidFill>
                  <a:srgbClr val="002060"/>
                </a:solidFill>
              </a:rPr>
              <a:t>собенно</a:t>
            </a:r>
          </a:p>
          <a:p>
            <a:r>
              <a:rPr lang="ru-RU" sz="2000" b="1" i="1" dirty="0" smtClean="0">
                <a:solidFill>
                  <a:srgbClr val="002060"/>
                </a:solidFill>
              </a:rPr>
              <a:t> «авангардная тройка»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7573" y="4164191"/>
            <a:ext cx="3145413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Добывающая </a:t>
            </a:r>
            <a:r>
              <a:rPr lang="ru-RU" sz="2000" b="1" i="1" dirty="0" err="1" smtClean="0">
                <a:solidFill>
                  <a:srgbClr val="002060"/>
                </a:solidFill>
              </a:rPr>
              <a:t>пром-ть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7573" y="4770975"/>
            <a:ext cx="2806248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Старые отрасли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5750" y="5604411"/>
            <a:ext cx="2694969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Новейшие отрасли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flipV="1">
            <a:off x="3540440" y="2997397"/>
            <a:ext cx="265093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112545" y="4926098"/>
            <a:ext cx="265093" cy="36910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3561037" y="4259593"/>
            <a:ext cx="132546" cy="5930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V="1">
            <a:off x="2979404" y="5472346"/>
            <a:ext cx="265093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236845" y="3607779"/>
            <a:ext cx="2531462" cy="40011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растениеводство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026381" y="2915281"/>
            <a:ext cx="2520951" cy="40011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животноводство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327388" y="4131314"/>
            <a:ext cx="1832553" cy="70788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Технические</a:t>
            </a:r>
          </a:p>
          <a:p>
            <a:r>
              <a:rPr lang="ru-RU" sz="2000" b="1" i="1" dirty="0" smtClean="0">
                <a:solidFill>
                  <a:srgbClr val="002060"/>
                </a:solidFill>
              </a:rPr>
              <a:t> культуры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149327" y="4941258"/>
            <a:ext cx="1553630" cy="70788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Кормовые</a:t>
            </a:r>
          </a:p>
          <a:p>
            <a:r>
              <a:rPr lang="ru-RU" sz="2000" b="1" i="1" dirty="0" smtClean="0">
                <a:solidFill>
                  <a:srgbClr val="002060"/>
                </a:solidFill>
              </a:rPr>
              <a:t>культуры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004011" y="5863807"/>
            <a:ext cx="2116285" cy="70788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Пр-во овощей,</a:t>
            </a:r>
          </a:p>
          <a:p>
            <a:r>
              <a:rPr lang="ru-RU" sz="2000" b="1" i="1" dirty="0" smtClean="0">
                <a:solidFill>
                  <a:srgbClr val="002060"/>
                </a:solidFill>
              </a:rPr>
              <a:t> фруктов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 flipV="1">
            <a:off x="6300659" y="2684191"/>
            <a:ext cx="266379" cy="55451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flipV="1">
            <a:off x="6033813" y="4164191"/>
            <a:ext cx="266379" cy="55451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V="1">
            <a:off x="5657343" y="4971030"/>
            <a:ext cx="266379" cy="55451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V="1">
            <a:off x="5923722" y="5618092"/>
            <a:ext cx="266379" cy="55451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6567038" y="3520934"/>
            <a:ext cx="266379" cy="60701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291649" y="2704340"/>
            <a:ext cx="676788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ж/д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813036" y="3238447"/>
            <a:ext cx="2254143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автомобильный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948976" y="4131488"/>
            <a:ext cx="1831514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Морской –</a:t>
            </a:r>
          </a:p>
          <a:p>
            <a:r>
              <a:rPr lang="ru-RU" sz="2000" b="1" i="1" dirty="0" smtClean="0">
                <a:solidFill>
                  <a:srgbClr val="002060"/>
                </a:solidFill>
              </a:rPr>
              <a:t> мир. торговля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897776" y="5355975"/>
            <a:ext cx="1866217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Воздушный –</a:t>
            </a:r>
          </a:p>
          <a:p>
            <a:r>
              <a:rPr lang="ru-RU" sz="2000" b="1" i="1" dirty="0">
                <a:solidFill>
                  <a:srgbClr val="002060"/>
                </a:solidFill>
              </a:rPr>
              <a:t>п</a:t>
            </a:r>
            <a:r>
              <a:rPr lang="ru-RU" sz="2000" b="1" i="1" dirty="0" smtClean="0">
                <a:solidFill>
                  <a:srgbClr val="002060"/>
                </a:solidFill>
              </a:rPr>
              <a:t>ассаж.</a:t>
            </a:r>
          </a:p>
          <a:p>
            <a:r>
              <a:rPr lang="ru-RU" sz="2000" b="1" i="1" dirty="0" smtClean="0">
                <a:solidFill>
                  <a:srgbClr val="002060"/>
                </a:solidFill>
              </a:rPr>
              <a:t>( </a:t>
            </a:r>
            <a:r>
              <a:rPr lang="ru-RU" sz="2000" b="1" i="1" dirty="0" err="1">
                <a:solidFill>
                  <a:srgbClr val="002060"/>
                </a:solidFill>
              </a:rPr>
              <a:t>д</a:t>
            </a:r>
            <a:r>
              <a:rPr lang="ru-RU" sz="2000" b="1" i="1" dirty="0" err="1" smtClean="0">
                <a:solidFill>
                  <a:srgbClr val="002060"/>
                </a:solidFill>
              </a:rPr>
              <a:t>альн</a:t>
            </a:r>
            <a:r>
              <a:rPr lang="ru-RU" sz="2000" b="1" i="1" dirty="0" smtClean="0">
                <a:solidFill>
                  <a:srgbClr val="002060"/>
                </a:solidFill>
              </a:rPr>
              <a:t>.)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>
            <a:off x="7864733" y="2737369"/>
            <a:ext cx="322635" cy="3340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flipV="1">
            <a:off x="8567043" y="3004965"/>
            <a:ext cx="340334" cy="72453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126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620688"/>
            <a:ext cx="55194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ОСНОВНЫЕ МОДЕЛИ  </a:t>
            </a:r>
            <a:r>
              <a:rPr lang="ru-RU" sz="4000" b="1" dirty="0" smtClean="0">
                <a:solidFill>
                  <a:srgbClr val="7030A0"/>
                </a:solidFill>
              </a:rPr>
              <a:t>МХ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9797" y="2194793"/>
            <a:ext cx="25330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</a:rPr>
              <a:t>ДВУЧЛЕННАЯ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12863" y="1688940"/>
            <a:ext cx="25651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</a:rPr>
              <a:t>ТРЕХЧЛЕННАЯ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08104" y="2410663"/>
            <a:ext cx="31710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</a:rPr>
              <a:t>ДЕСЯТИЧЛЕННАЯ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9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9873" y="836712"/>
            <a:ext cx="50802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Двучленная модель МХ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2007" y="2132856"/>
            <a:ext cx="38779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Экономически </a:t>
            </a:r>
          </a:p>
          <a:p>
            <a:r>
              <a:rPr lang="ru-RU" sz="3200" b="1" dirty="0" smtClean="0">
                <a:solidFill>
                  <a:srgbClr val="002060"/>
                </a:solidFill>
              </a:rPr>
              <a:t>развитые страны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 Север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76056" y="2132856"/>
            <a:ext cx="35670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Развивающиеся</a:t>
            </a:r>
          </a:p>
          <a:p>
            <a:r>
              <a:rPr lang="ru-RU" sz="3200" b="1" dirty="0" smtClean="0">
                <a:solidFill>
                  <a:srgbClr val="002060"/>
                </a:solidFill>
              </a:rPr>
              <a:t> страны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Юг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53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764704"/>
            <a:ext cx="5242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Трехчленная модель МХ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60729" y="1412776"/>
            <a:ext cx="14927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Центр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3434898"/>
            <a:ext cx="26917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Периферия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53445" y="3097041"/>
            <a:ext cx="3692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 smtClean="0">
                <a:solidFill>
                  <a:srgbClr val="002060"/>
                </a:solidFill>
              </a:rPr>
              <a:t>Полупериферия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9343" y="2511567"/>
            <a:ext cx="16417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25-30 стран:</a:t>
            </a:r>
          </a:p>
          <a:p>
            <a:r>
              <a:rPr lang="ru-RU" b="1" dirty="0" smtClean="0"/>
              <a:t>ЕС, США, </a:t>
            </a:r>
          </a:p>
          <a:p>
            <a:r>
              <a:rPr lang="ru-RU" b="1" dirty="0" smtClean="0"/>
              <a:t>Япония </a:t>
            </a:r>
          </a:p>
          <a:p>
            <a:r>
              <a:rPr lang="ru-RU" b="1" dirty="0" smtClean="0"/>
              <a:t>и др.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37600" y="4518412"/>
            <a:ext cx="33217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100 развивающихся стран</a:t>
            </a:r>
          </a:p>
          <a:p>
            <a:r>
              <a:rPr lang="ru-RU" b="1" dirty="0" smtClean="0"/>
              <a:t> с продовольственной</a:t>
            </a:r>
          </a:p>
          <a:p>
            <a:r>
              <a:rPr lang="ru-RU" b="1" dirty="0" smtClean="0"/>
              <a:t> и сырьевой</a:t>
            </a:r>
          </a:p>
          <a:p>
            <a:r>
              <a:rPr lang="ru-RU" b="1" dirty="0" smtClean="0"/>
              <a:t>специализацией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688168" y="3912314"/>
            <a:ext cx="3084499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b="1" dirty="0" smtClean="0"/>
          </a:p>
          <a:p>
            <a:pPr algn="ctr"/>
            <a:r>
              <a:rPr lang="ru-RU" b="1" dirty="0" smtClean="0"/>
              <a:t>НИС,</a:t>
            </a:r>
          </a:p>
          <a:p>
            <a:r>
              <a:rPr lang="ru-RU" b="1" dirty="0" err="1"/>
              <a:t>н</a:t>
            </a:r>
            <a:r>
              <a:rPr lang="ru-RU" b="1" dirty="0" err="1" smtClean="0"/>
              <a:t>ефтеэкспортирующие</a:t>
            </a:r>
            <a:endParaRPr lang="ru-RU" b="1" dirty="0" smtClean="0"/>
          </a:p>
          <a:p>
            <a:pPr algn="ctr"/>
            <a:r>
              <a:rPr lang="ru-RU" b="1" dirty="0"/>
              <a:t>с</a:t>
            </a:r>
            <a:r>
              <a:rPr lang="ru-RU" b="1" dirty="0" smtClean="0"/>
              <a:t>траны,</a:t>
            </a:r>
          </a:p>
          <a:p>
            <a:r>
              <a:rPr lang="ru-RU" b="1" dirty="0"/>
              <a:t>н</a:t>
            </a:r>
            <a:r>
              <a:rPr lang="ru-RU" b="1" dirty="0" smtClean="0"/>
              <a:t>аиболее продвинутые</a:t>
            </a:r>
          </a:p>
          <a:p>
            <a:pPr algn="ctr"/>
            <a:r>
              <a:rPr lang="ru-RU" b="1" dirty="0"/>
              <a:t>с</a:t>
            </a:r>
            <a:r>
              <a:rPr lang="ru-RU" b="1" dirty="0" smtClean="0"/>
              <a:t>траны</a:t>
            </a:r>
          </a:p>
          <a:p>
            <a:pPr algn="ctr"/>
            <a:r>
              <a:rPr lang="ru-RU" b="1" dirty="0" smtClean="0"/>
              <a:t>     Лат. Америки,</a:t>
            </a:r>
          </a:p>
          <a:p>
            <a:pPr algn="ctr"/>
            <a:r>
              <a:rPr lang="ru-RU" b="1" dirty="0" smtClean="0"/>
              <a:t>     Азии</a:t>
            </a:r>
            <a:br>
              <a:rPr lang="ru-RU" b="1" dirty="0" smtClean="0"/>
            </a:br>
            <a:r>
              <a:rPr lang="ru-RU" b="1" dirty="0" smtClean="0"/>
              <a:t>     Африки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16641" y="1995545"/>
            <a:ext cx="2968281" cy="646331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ПОСТИНДУСТРИАЛЬНЫЕ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СТРАНЫ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2957" y="4149080"/>
            <a:ext cx="2750366" cy="369332"/>
          </a:xfrm>
          <a:prstGeom prst="rect">
            <a:avLst/>
          </a:prstGeom>
          <a:noFill/>
        </p:spPr>
        <p:txBody>
          <a:bodyPr wrap="none" rtlCol="0">
            <a:prstTxWarp prst="textChevron">
              <a:avLst/>
            </a:prstTxWarp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АГРАРНАЯ ЭКОНОМИКА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83993" y="3902868"/>
            <a:ext cx="3219333" cy="353772"/>
          </a:xfrm>
          <a:prstGeom prst="rect">
            <a:avLst/>
          </a:prstGeom>
          <a:noFill/>
        </p:spPr>
        <p:txBody>
          <a:bodyPr wrap="none" rtlCol="0">
            <a:prstTxWarp prst="textChevron">
              <a:avLst/>
            </a:prstTxWarp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ИНДУСТРИАЛЬНЫЕ СТРАНЫ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19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71463"/>
            <a:ext cx="8496300" cy="631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9672" y="271463"/>
            <a:ext cx="631889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ДЕСЯТИЧЛЕННАЯ МОДЕЛЬ  МХ</a:t>
            </a:r>
          </a:p>
          <a:p>
            <a:pPr algn="ctr"/>
            <a:r>
              <a:rPr lang="ru-RU" b="1" dirty="0" smtClean="0"/>
              <a:t>ГЛАВНЫЕ ЦЕНТРЫ МИРОВОГО ХОЗЯЙСТВА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10150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28" y="1484784"/>
            <a:ext cx="7781509" cy="48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06958" y="476672"/>
            <a:ext cx="7108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Отраслевая структура мировой экономики</a:t>
            </a:r>
            <a:endParaRPr lang="ru-RU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05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404664"/>
            <a:ext cx="73500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ТЕРРИТОРИАЛЬНАЯ СТРУКТУРА  </a:t>
            </a:r>
            <a:r>
              <a:rPr lang="ru-RU" sz="4000" b="1" dirty="0" smtClean="0">
                <a:solidFill>
                  <a:srgbClr val="7030A0"/>
                </a:solidFill>
              </a:rPr>
              <a:t>МХ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1700808"/>
            <a:ext cx="7904728" cy="23698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</a:rPr>
              <a:t>ТСХ </a:t>
            </a:r>
            <a:r>
              <a:rPr lang="ru-RU" sz="2800" b="1" i="1" dirty="0" smtClean="0">
                <a:solidFill>
                  <a:srgbClr val="002060"/>
                </a:solidFill>
              </a:rPr>
              <a:t>– это совокупность </a:t>
            </a:r>
          </a:p>
          <a:p>
            <a:r>
              <a:rPr lang="ru-RU" sz="2800" b="1" i="1" dirty="0" smtClean="0">
                <a:solidFill>
                  <a:srgbClr val="002060"/>
                </a:solidFill>
              </a:rPr>
              <a:t>определенным образом расположенных</a:t>
            </a:r>
          </a:p>
          <a:p>
            <a:r>
              <a:rPr lang="ru-RU" sz="2800" b="1" i="1" dirty="0">
                <a:solidFill>
                  <a:srgbClr val="002060"/>
                </a:solidFill>
              </a:rPr>
              <a:t>т</a:t>
            </a:r>
            <a:r>
              <a:rPr lang="ru-RU" sz="2800" b="1" i="1" dirty="0" smtClean="0">
                <a:solidFill>
                  <a:srgbClr val="002060"/>
                </a:solidFill>
              </a:rPr>
              <a:t>ерриториальных элементов,</a:t>
            </a:r>
          </a:p>
          <a:p>
            <a:r>
              <a:rPr lang="ru-RU" sz="2800" b="1" i="1" dirty="0">
                <a:solidFill>
                  <a:srgbClr val="002060"/>
                </a:solidFill>
              </a:rPr>
              <a:t>н</a:t>
            </a:r>
            <a:r>
              <a:rPr lang="ru-RU" sz="2800" b="1" i="1" dirty="0" smtClean="0">
                <a:solidFill>
                  <a:srgbClr val="002060"/>
                </a:solidFill>
              </a:rPr>
              <a:t>аходящихся в сложном взаимодействии</a:t>
            </a:r>
          </a:p>
          <a:p>
            <a:r>
              <a:rPr lang="ru-RU" sz="2800" b="1" i="1" dirty="0" smtClean="0">
                <a:solidFill>
                  <a:srgbClr val="002060"/>
                </a:solidFill>
              </a:rPr>
              <a:t> друг с другом.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73483" y="4293096"/>
            <a:ext cx="5868914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Географический рисунок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 расселения населения и хозяйства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25651" y="5363922"/>
            <a:ext cx="3219151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моноцентрический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92080" y="5363923"/>
            <a:ext cx="315983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полицентрический</a:t>
            </a:r>
            <a:endParaRPr lang="ru-RU" sz="2400" b="1" dirty="0">
              <a:solidFill>
                <a:srgbClr val="002060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228184" y="5029089"/>
            <a:ext cx="576064" cy="41613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935226" y="52292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>
            <a:off x="2627784" y="5013176"/>
            <a:ext cx="425159" cy="4320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155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260648"/>
            <a:ext cx="801854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ТЕРРИТОРИАЛЬНАЯ СТРУКТУРА ХОЗЯЙСТВА </a:t>
            </a:r>
            <a:br>
              <a:rPr lang="ru-RU" sz="2800" b="1" dirty="0" smtClean="0">
                <a:solidFill>
                  <a:srgbClr val="7030A0"/>
                </a:solidFill>
              </a:rPr>
            </a:br>
            <a:r>
              <a:rPr lang="ru-RU" sz="2800" b="1" dirty="0" smtClean="0">
                <a:solidFill>
                  <a:srgbClr val="7030A0"/>
                </a:solidFill>
              </a:rPr>
              <a:t>ЭКОНОМИЧЕСКИ РАЗВИТЫХ СТРАН</a:t>
            </a:r>
          </a:p>
          <a:p>
            <a:pPr algn="ctr"/>
            <a:r>
              <a:rPr lang="ru-RU" sz="2800" b="1" dirty="0" smtClean="0">
                <a:solidFill>
                  <a:srgbClr val="7030A0"/>
                </a:solidFill>
              </a:rPr>
              <a:t>(основные элементы)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8407" y="1663337"/>
            <a:ext cx="7752443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Высокоразвитые районы: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Калифорния, </a:t>
            </a:r>
            <a:r>
              <a:rPr lang="ru-RU" sz="2400" b="1" dirty="0" err="1" smtClean="0">
                <a:solidFill>
                  <a:srgbClr val="002060"/>
                </a:solidFill>
              </a:rPr>
              <a:t>Б.Лондон</a:t>
            </a:r>
            <a:r>
              <a:rPr lang="ru-RU" sz="2400" b="1" dirty="0" smtClean="0">
                <a:solidFill>
                  <a:srgbClr val="002060"/>
                </a:solidFill>
              </a:rPr>
              <a:t>, Штутгарт-Мюнхен и др.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592" y="2747907"/>
            <a:ext cx="6149440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2. </a:t>
            </a:r>
            <a:r>
              <a:rPr lang="ru-RU" sz="2400" b="1" dirty="0" err="1" smtClean="0">
                <a:solidFill>
                  <a:srgbClr val="002060"/>
                </a:solidFill>
              </a:rPr>
              <a:t>Старопромышленные</a:t>
            </a:r>
            <a:r>
              <a:rPr lang="ru-RU" sz="2400" b="1" dirty="0" smtClean="0">
                <a:solidFill>
                  <a:srgbClr val="002060"/>
                </a:solidFill>
              </a:rPr>
              <a:t> районы: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Рур, Саар, Эльзас и Лотарингия, Урал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03848" y="3789040"/>
            <a:ext cx="5330305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3. Аграрные районы:  Юг Италии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4451" y="4581128"/>
            <a:ext cx="7071167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4. Районы нового освоения: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Север Канады, Аляска, </a:t>
            </a:r>
            <a:r>
              <a:rPr lang="ru-RU" sz="2400" b="1" dirty="0" err="1" smtClean="0">
                <a:solidFill>
                  <a:srgbClr val="002060"/>
                </a:solidFill>
              </a:rPr>
              <a:t>Амазония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север и запад Австралии, Северное море,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Сибирь и Дальний Восток. 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9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332656"/>
            <a:ext cx="877996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ТЕРРИТОРИАЛЬНАЯ СТРУКТУРА ХОЗЯЙСТВА</a:t>
            </a:r>
            <a:br>
              <a:rPr lang="ru-RU" sz="2800" b="1" dirty="0" smtClean="0">
                <a:solidFill>
                  <a:srgbClr val="7030A0"/>
                </a:solidFill>
              </a:rPr>
            </a:br>
            <a:r>
              <a:rPr lang="ru-RU" sz="2800" b="1" dirty="0" smtClean="0">
                <a:solidFill>
                  <a:srgbClr val="7030A0"/>
                </a:solidFill>
              </a:rPr>
              <a:t>РАЗВИВАЮЩИХСЯ СТРАН: КОЛОНИАЛЬНЫЙ ТИП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7608" y="1409803"/>
            <a:ext cx="7976864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Столица, выполняющая роль главного центра, 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</a:rPr>
              <a:t>    «фокуса» всей территории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     (часто- крупный порт).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3015658"/>
            <a:ext cx="7752443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2.</a:t>
            </a:r>
            <a:r>
              <a:rPr lang="ru-RU" b="1" dirty="0" smtClean="0"/>
              <a:t> </a:t>
            </a:r>
            <a:r>
              <a:rPr lang="ru-RU" sz="2400" b="1" dirty="0" smtClean="0">
                <a:solidFill>
                  <a:srgbClr val="002060"/>
                </a:solidFill>
              </a:rPr>
              <a:t>Районы горнодобывающей промышленности.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33033" y="3804027"/>
            <a:ext cx="5064207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3. Районы плантационного с/х.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79496" y="5560777"/>
            <a:ext cx="5379999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5</a:t>
            </a:r>
            <a:r>
              <a:rPr lang="ru-RU" sz="2400" b="1" dirty="0" smtClean="0">
                <a:solidFill>
                  <a:srgbClr val="002060"/>
                </a:solidFill>
              </a:rPr>
              <a:t>. Районы потребительского с/х.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4541576"/>
            <a:ext cx="2733441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4. Порты вывоза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67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7560840" cy="5335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23928" y="5661248"/>
            <a:ext cx="4939173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Найдите по карте основные элементы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 территориальной структуры хозяйства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 высокоразвитой страны.</a:t>
            </a:r>
            <a:endParaRPr lang="ru-RU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64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50"/>
            <a:ext cx="5416610" cy="666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940152" y="620688"/>
            <a:ext cx="28264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Аргентина. </a:t>
            </a:r>
          </a:p>
          <a:p>
            <a:r>
              <a:rPr lang="ru-RU" b="1" dirty="0" smtClean="0"/>
              <a:t>Экономическая карта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928714" y="5013176"/>
            <a:ext cx="32832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Какие элементы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 колониальной структуры 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хозяйства сохранились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 в Аргентине?</a:t>
            </a:r>
            <a:endParaRPr lang="ru-RU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55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188640"/>
            <a:ext cx="58080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РЕГИОНАЛЬНАЯ ПОЛИТИКА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79712" y="980728"/>
            <a:ext cx="6672019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РП – это комплекс законодательных,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 административных, экономических,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 природоохранных мероприятий, </a:t>
            </a:r>
          </a:p>
          <a:p>
            <a:r>
              <a:rPr lang="ru-RU" sz="2400" b="1" dirty="0">
                <a:solidFill>
                  <a:srgbClr val="7030A0"/>
                </a:solidFill>
              </a:rPr>
              <a:t>с</a:t>
            </a:r>
            <a:r>
              <a:rPr lang="ru-RU" sz="2400" b="1" dirty="0" smtClean="0">
                <a:solidFill>
                  <a:srgbClr val="7030A0"/>
                </a:solidFill>
              </a:rPr>
              <a:t>пособствующих более рациональному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 размещению производительных сил </a:t>
            </a:r>
          </a:p>
          <a:p>
            <a:r>
              <a:rPr lang="ru-RU" sz="2400" b="1" dirty="0">
                <a:solidFill>
                  <a:srgbClr val="7030A0"/>
                </a:solidFill>
              </a:rPr>
              <a:t>и</a:t>
            </a:r>
            <a:r>
              <a:rPr lang="ru-RU" sz="2400" b="1" dirty="0" smtClean="0">
                <a:solidFill>
                  <a:srgbClr val="7030A0"/>
                </a:solidFill>
              </a:rPr>
              <a:t> выравниванию уровня жизни людей.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696" y="4221088"/>
            <a:ext cx="879920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?  ?  ?</a:t>
            </a:r>
          </a:p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В чем отличие (на ваш взгляд) региональной политики </a:t>
            </a:r>
          </a:p>
          <a:p>
            <a:r>
              <a:rPr lang="ru-RU" sz="2400" b="1" i="1" dirty="0">
                <a:solidFill>
                  <a:srgbClr val="002060"/>
                </a:solidFill>
              </a:rPr>
              <a:t>э</a:t>
            </a:r>
            <a:r>
              <a:rPr lang="ru-RU" sz="2400" b="1" i="1" dirty="0" smtClean="0">
                <a:solidFill>
                  <a:srgbClr val="002060"/>
                </a:solidFill>
              </a:rPr>
              <a:t>кономически развитых и развивающихся стран?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09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0190" y="1268760"/>
            <a:ext cx="450823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b="1" dirty="0" smtClean="0">
                <a:solidFill>
                  <a:srgbClr val="002060"/>
                </a:solidFill>
              </a:rPr>
              <a:t>Сглаживание  диспропорций</a:t>
            </a:r>
          </a:p>
          <a:p>
            <a:r>
              <a:rPr lang="ru-RU" sz="2000" b="1" dirty="0">
                <a:solidFill>
                  <a:srgbClr val="002060"/>
                </a:solidFill>
              </a:rPr>
              <a:t>м</a:t>
            </a:r>
            <a:r>
              <a:rPr lang="ru-RU" sz="2000" b="1" dirty="0" smtClean="0">
                <a:solidFill>
                  <a:srgbClr val="002060"/>
                </a:solidFill>
              </a:rPr>
              <a:t>ежду высокоразвитыми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и отсталыми депрессивными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районами.</a:t>
            </a:r>
          </a:p>
          <a:p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2. Создание «полюсов роста».</a:t>
            </a:r>
          </a:p>
          <a:p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3. В депрессивных р-нах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создание наукоемких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производств,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филиалов крупных фирм.</a:t>
            </a:r>
          </a:p>
          <a:p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4. Разгрузка крупных городов,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агломераций, столиц.</a:t>
            </a:r>
          </a:p>
          <a:p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5. Освоение новых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окраинных районов.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76056" y="1171874"/>
            <a:ext cx="3722494" cy="53245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1. Преодоление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разобщенности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отдельных частей страны,</a:t>
            </a:r>
          </a:p>
          <a:p>
            <a:r>
              <a:rPr lang="ru-RU" sz="2000" b="1" dirty="0">
                <a:solidFill>
                  <a:srgbClr val="002060"/>
                </a:solidFill>
              </a:rPr>
              <a:t>с</a:t>
            </a:r>
            <a:r>
              <a:rPr lang="ru-RU" sz="2000" b="1" dirty="0" smtClean="0">
                <a:solidFill>
                  <a:srgbClr val="002060"/>
                </a:solidFill>
              </a:rPr>
              <a:t>мягчение диспропорций</a:t>
            </a:r>
          </a:p>
          <a:p>
            <a:r>
              <a:rPr lang="ru-RU" sz="2000" b="1" dirty="0">
                <a:solidFill>
                  <a:srgbClr val="002060"/>
                </a:solidFill>
              </a:rPr>
              <a:t>м</a:t>
            </a:r>
            <a:r>
              <a:rPr lang="ru-RU" sz="2000" b="1" dirty="0" smtClean="0">
                <a:solidFill>
                  <a:srgbClr val="002060"/>
                </a:solidFill>
              </a:rPr>
              <a:t>ежду центром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и периферией.</a:t>
            </a:r>
          </a:p>
          <a:p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2. Управление </a:t>
            </a:r>
          </a:p>
          <a:p>
            <a:r>
              <a:rPr lang="ru-RU" sz="2000" b="1" dirty="0">
                <a:solidFill>
                  <a:srgbClr val="002060"/>
                </a:solidFill>
              </a:rPr>
              <a:t>п</a:t>
            </a:r>
            <a:r>
              <a:rPr lang="ru-RU" sz="2000" b="1" dirty="0" smtClean="0">
                <a:solidFill>
                  <a:srgbClr val="002060"/>
                </a:solidFill>
              </a:rPr>
              <a:t>роцессом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урбанизации.</a:t>
            </a:r>
          </a:p>
          <a:p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3. Освоение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глубинных районов.</a:t>
            </a:r>
          </a:p>
          <a:p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4. Перенесение столиц</a:t>
            </a:r>
          </a:p>
          <a:p>
            <a:r>
              <a:rPr lang="ru-RU" sz="2000" b="1" dirty="0">
                <a:solidFill>
                  <a:srgbClr val="002060"/>
                </a:solidFill>
              </a:rPr>
              <a:t>и</a:t>
            </a:r>
            <a:r>
              <a:rPr lang="ru-RU" sz="2000" b="1" dirty="0" smtClean="0">
                <a:solidFill>
                  <a:srgbClr val="002060"/>
                </a:solidFill>
              </a:rPr>
              <a:t>з приморских городов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во внутренние районы.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54305" y="260648"/>
            <a:ext cx="3348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РЕГИОНАЛЬНАЯ ПОЛИТИКА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9128" y="803793"/>
            <a:ext cx="4376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В экономически развитых странах: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59578" y="803793"/>
            <a:ext cx="3413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В развивающихся странах:</a:t>
            </a:r>
            <a:endParaRPr lang="ru-RU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70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476672"/>
            <a:ext cx="563808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ФАКТОРЫ РАЗМЕЩЕНИЯ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ПРОИЗВОДИТЕЛЬНЫХ СИЛ</a:t>
            </a:r>
            <a:endParaRPr lang="ru-RU" sz="3200" b="1" dirty="0">
              <a:solidFill>
                <a:srgbClr val="0070C0"/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868144" y="1412776"/>
            <a:ext cx="0" cy="10801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2195736" y="1484784"/>
            <a:ext cx="0" cy="1008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06349" y="2492896"/>
            <a:ext cx="289213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solidFill>
                  <a:srgbClr val="0070C0"/>
                </a:solidFill>
              </a:rPr>
              <a:t>Старые</a:t>
            </a:r>
          </a:p>
          <a:p>
            <a:endParaRPr lang="ru-RU" sz="3200" b="1" i="1" dirty="0" smtClean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rgbClr val="0070C0"/>
                </a:solidFill>
              </a:rPr>
              <a:t>В эпоху НТР приобрели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 новое содержание</a:t>
            </a:r>
            <a:endParaRPr lang="ru-RU" b="1" dirty="0">
              <a:solidFill>
                <a:srgbClr val="0070C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V="1">
            <a:off x="1763688" y="3092480"/>
            <a:ext cx="0" cy="4320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292080" y="2463859"/>
            <a:ext cx="2626040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solidFill>
                  <a:srgbClr val="0070C0"/>
                </a:solidFill>
              </a:rPr>
              <a:t>Новые</a:t>
            </a:r>
          </a:p>
          <a:p>
            <a:endParaRPr lang="ru-RU" sz="3200" b="1" i="1" dirty="0" smtClean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rgbClr val="0070C0"/>
                </a:solidFill>
              </a:rPr>
              <a:t>Возникли в эпоху НТР</a:t>
            </a:r>
            <a:endParaRPr lang="ru-RU" b="1" dirty="0">
              <a:solidFill>
                <a:srgbClr val="0070C0"/>
              </a:solidFill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228184" y="3016205"/>
            <a:ext cx="0" cy="4320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335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9641" y="188640"/>
            <a:ext cx="67329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Старые факторы размещения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9432" y="908720"/>
            <a:ext cx="4246675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1. Фактор территории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7888" y="1535738"/>
            <a:ext cx="7668344" cy="20005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2</a:t>
            </a:r>
            <a:r>
              <a:rPr lang="ru-RU" sz="2800" b="1" dirty="0" smtClean="0">
                <a:solidFill>
                  <a:srgbClr val="C00000"/>
                </a:solidFill>
              </a:rPr>
              <a:t>. Фактор ЭГП:</a:t>
            </a:r>
            <a:r>
              <a:rPr lang="ru-RU" sz="2800" b="1" dirty="0" smtClean="0"/>
              <a:t> </a:t>
            </a:r>
            <a:r>
              <a:rPr lang="ru-RU" dirty="0" smtClean="0"/>
              <a:t>          </a:t>
            </a:r>
            <a:r>
              <a:rPr lang="ru-RU" sz="2400" b="1" i="1" dirty="0" smtClean="0"/>
              <a:t>положение</a:t>
            </a:r>
          </a:p>
          <a:p>
            <a:r>
              <a:rPr lang="ru-RU" sz="2400" b="1" i="1" dirty="0"/>
              <a:t>ц</a:t>
            </a:r>
            <a:r>
              <a:rPr lang="ru-RU" sz="2400" b="1" i="1" dirty="0" smtClean="0"/>
              <a:t>ентральное            </a:t>
            </a:r>
          </a:p>
          <a:p>
            <a:r>
              <a:rPr lang="ru-RU" sz="2400" b="1" i="1" dirty="0" smtClean="0"/>
              <a:t> глубинное(периферийное) </a:t>
            </a:r>
          </a:p>
          <a:p>
            <a:r>
              <a:rPr lang="ru-RU" sz="2400" b="1" i="1" dirty="0" smtClean="0"/>
              <a:t>                                   соседское                      </a:t>
            </a:r>
          </a:p>
          <a:p>
            <a:r>
              <a:rPr lang="ru-RU" sz="2400" b="1" i="1" dirty="0" smtClean="0"/>
              <a:t>                                                 приморское   </a:t>
            </a:r>
            <a:endParaRPr lang="ru-RU" sz="2400" b="1" i="1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5904148" y="2009374"/>
            <a:ext cx="828092" cy="109559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3475987" y="1930216"/>
            <a:ext cx="1080120" cy="27090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5436096" y="1930216"/>
            <a:ext cx="360040" cy="9126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>
            <a:off x="3851920" y="2009374"/>
            <a:ext cx="1179177" cy="50405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09432" y="3623301"/>
            <a:ext cx="6205545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3. Природно-ресурсный фактор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555776" y="4273932"/>
            <a:ext cx="4685898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4.Транспортный фактор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9432" y="4994012"/>
            <a:ext cx="8068234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5. Фактор территориальной концентрации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043616" y="5805264"/>
            <a:ext cx="5710218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6. Фактор трудовых ресурсов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2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260648"/>
            <a:ext cx="64123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Новые факторы размещения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280638"/>
            <a:ext cx="4562467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1.Фактор </a:t>
            </a:r>
            <a:r>
              <a:rPr lang="ru-RU" sz="2800" b="1" dirty="0" err="1" smtClean="0">
                <a:solidFill>
                  <a:srgbClr val="C00000"/>
                </a:solidFill>
              </a:rPr>
              <a:t>наукоемкости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51920" y="4535542"/>
            <a:ext cx="4859022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2. Экологический фактор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2060848"/>
            <a:ext cx="6102953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Развитие 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-центров научных исследований,</a:t>
            </a:r>
          </a:p>
          <a:p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>- </a:t>
            </a:r>
            <a:r>
              <a:rPr lang="ru-RU" sz="2400" b="1" dirty="0" smtClean="0">
                <a:solidFill>
                  <a:srgbClr val="FF0000"/>
                </a:solidFill>
              </a:rPr>
              <a:t>т</a:t>
            </a:r>
            <a:r>
              <a:rPr lang="ru-RU" sz="2400" b="1" dirty="0" smtClean="0">
                <a:solidFill>
                  <a:srgbClr val="C00000"/>
                </a:solidFill>
              </a:rPr>
              <a:t>ехнопарков (Силиконовая долина,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 Долина высоких технологий), 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-технополисов (</a:t>
            </a:r>
            <a:r>
              <a:rPr lang="ru-RU" sz="2400" b="1" dirty="0" err="1" smtClean="0">
                <a:solidFill>
                  <a:srgbClr val="C00000"/>
                </a:solidFill>
              </a:rPr>
              <a:t>Дубна,Королев</a:t>
            </a:r>
            <a:r>
              <a:rPr lang="ru-RU" sz="2400" b="1" dirty="0" smtClean="0">
                <a:solidFill>
                  <a:srgbClr val="C00000"/>
                </a:solidFill>
              </a:rPr>
              <a:t> и др.)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5373215"/>
            <a:ext cx="47323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Ограничение концентрации </a:t>
            </a:r>
          </a:p>
          <a:p>
            <a:r>
              <a:rPr lang="ru-RU" sz="2400" b="1" dirty="0" smtClean="0"/>
              <a:t>производства и населения.</a:t>
            </a:r>
            <a:endParaRPr lang="ru-RU" sz="2400" b="1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H="1">
            <a:off x="2267744" y="1803858"/>
            <a:ext cx="648072" cy="47301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796136" y="5058762"/>
            <a:ext cx="463037" cy="45847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406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630f595e7b11c525f34eedf6fd848426073e4db"/>
</p:tagLst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520</TotalTime>
  <Words>749</Words>
  <Application>Microsoft Office PowerPoint</Application>
  <PresentationFormat>Экран (4:3)</PresentationFormat>
  <Paragraphs>218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</dc:creator>
  <cp:lastModifiedBy>Кузубов Алексей</cp:lastModifiedBy>
  <cp:revision>56</cp:revision>
  <dcterms:created xsi:type="dcterms:W3CDTF">2011-11-21T16:03:16Z</dcterms:created>
  <dcterms:modified xsi:type="dcterms:W3CDTF">2018-05-25T03:03:11Z</dcterms:modified>
</cp:coreProperties>
</file>