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77"/>
  </p:notesMasterIdLst>
  <p:sldIdLst>
    <p:sldId id="326" r:id="rId2"/>
    <p:sldId id="262" r:id="rId3"/>
    <p:sldId id="263" r:id="rId4"/>
    <p:sldId id="266" r:id="rId5"/>
    <p:sldId id="264" r:id="rId6"/>
    <p:sldId id="265" r:id="rId7"/>
    <p:sldId id="267" r:id="rId8"/>
    <p:sldId id="268" r:id="rId9"/>
    <p:sldId id="269" r:id="rId10"/>
    <p:sldId id="327" r:id="rId11"/>
    <p:sldId id="270" r:id="rId12"/>
    <p:sldId id="328" r:id="rId13"/>
    <p:sldId id="271" r:id="rId14"/>
    <p:sldId id="272" r:id="rId15"/>
    <p:sldId id="273" r:id="rId16"/>
    <p:sldId id="329" r:id="rId17"/>
    <p:sldId id="274" r:id="rId18"/>
    <p:sldId id="275" r:id="rId19"/>
    <p:sldId id="276" r:id="rId20"/>
    <p:sldId id="330" r:id="rId21"/>
    <p:sldId id="277" r:id="rId22"/>
    <p:sldId id="278" r:id="rId23"/>
    <p:sldId id="279" r:id="rId24"/>
    <p:sldId id="280" r:id="rId25"/>
    <p:sldId id="281" r:id="rId26"/>
    <p:sldId id="282" r:id="rId27"/>
    <p:sldId id="331" r:id="rId28"/>
    <p:sldId id="283" r:id="rId29"/>
    <p:sldId id="284" r:id="rId30"/>
    <p:sldId id="332" r:id="rId31"/>
    <p:sldId id="285" r:id="rId32"/>
    <p:sldId id="333" r:id="rId33"/>
    <p:sldId id="286" r:id="rId34"/>
    <p:sldId id="287" r:id="rId35"/>
    <p:sldId id="334" r:id="rId36"/>
    <p:sldId id="335" r:id="rId37"/>
    <p:sldId id="288" r:id="rId38"/>
    <p:sldId id="289" r:id="rId39"/>
    <p:sldId id="336" r:id="rId40"/>
    <p:sldId id="290" r:id="rId41"/>
    <p:sldId id="291" r:id="rId42"/>
    <p:sldId id="337" r:id="rId43"/>
    <p:sldId id="338" r:id="rId44"/>
    <p:sldId id="292" r:id="rId45"/>
    <p:sldId id="339" r:id="rId46"/>
    <p:sldId id="293" r:id="rId47"/>
    <p:sldId id="340" r:id="rId48"/>
    <p:sldId id="294" r:id="rId49"/>
    <p:sldId id="297" r:id="rId50"/>
    <p:sldId id="298" r:id="rId51"/>
    <p:sldId id="302" r:id="rId52"/>
    <p:sldId id="341" r:id="rId53"/>
    <p:sldId id="303" r:id="rId54"/>
    <p:sldId id="304" r:id="rId55"/>
    <p:sldId id="342" r:id="rId56"/>
    <p:sldId id="305" r:id="rId57"/>
    <p:sldId id="306" r:id="rId58"/>
    <p:sldId id="343" r:id="rId59"/>
    <p:sldId id="307" r:id="rId60"/>
    <p:sldId id="344" r:id="rId61"/>
    <p:sldId id="308" r:id="rId62"/>
    <p:sldId id="345" r:id="rId63"/>
    <p:sldId id="310" r:id="rId64"/>
    <p:sldId id="311" r:id="rId65"/>
    <p:sldId id="347" r:id="rId66"/>
    <p:sldId id="346" r:id="rId67"/>
    <p:sldId id="348" r:id="rId68"/>
    <p:sldId id="312" r:id="rId69"/>
    <p:sldId id="349" r:id="rId70"/>
    <p:sldId id="313" r:id="rId71"/>
    <p:sldId id="350" r:id="rId72"/>
    <p:sldId id="314" r:id="rId73"/>
    <p:sldId id="351" r:id="rId74"/>
    <p:sldId id="309" r:id="rId75"/>
    <p:sldId id="352" r:id="rId76"/>
  </p:sldIdLst>
  <p:sldSz cx="9144000" cy="6858000" type="screen4x3"/>
  <p:notesSz cx="6858000" cy="9144000"/>
  <p:custDataLst>
    <p:tags r:id="rId7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-10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C9B77-54ED-4195-A23E-A915FDC4D344}" type="datetimeFigureOut">
              <a:rPr lang="ru-RU" smtClean="0"/>
              <a:t>02.05.2014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5DF15-74D2-406B-ACCE-4CAA4E2D1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22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63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85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711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5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852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29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484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65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468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935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90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41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56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633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799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1854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691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77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601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24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43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381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99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070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83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915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9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055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024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050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7891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97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9866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3242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59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4755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6255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8148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8580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501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0398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369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542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6447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2137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1592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498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007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2481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1049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6554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8391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3533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7161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721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8851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391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7673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0934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7553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927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6065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178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5961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50438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9060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090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43003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86123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61434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62713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321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1358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DF15-74D2-406B-ACCE-4CAA4E2D1C37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34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82B9B-CC84-4D50-9A44-3110DB0AF68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914B95-7177-405D-B770-5727508906A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6EE369-C45A-413B-A174-5EEDCF29EEA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19579-5021-4592-B9EB-8A82EA4D64E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644FA-6DC7-45F9-AD7D-2DA58E66457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A0E45-C58F-4692-820F-79D69637234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A30F4-24D1-4843-AC52-4A72F496B76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C02D8-9D78-43CC-96A9-D93C086A8FB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8CA58FD4-8339-431F-9E9C-CD821E3FAD8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F0A7B4-3DE7-4DDA-A326-604EEA690A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7A87D-422D-41CB-A3C0-007921D38FB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E6A51ED-E3FD-450F-B050-76B9C106F93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проектирования и организации производства радиоэлектронной техники»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3600" b="1" dirty="0" smtClean="0">
                <a:solidFill>
                  <a:schemeClr val="bg2"/>
                </a:solidFill>
              </a:rPr>
              <a:t>Лекция «</a:t>
            </a:r>
            <a:r>
              <a:rPr lang="ru-RU" altLang="ru-RU" sz="3600" b="1" dirty="0" smtClean="0"/>
              <a:t>РЕГУЛИРОВКА, КОНТРОЛЬ И ИСПЫТАНИЕ </a:t>
            </a:r>
            <a:r>
              <a:rPr lang="ru-RU" altLang="ru-RU" sz="3600" b="1" dirty="0"/>
              <a:t>РЭА</a:t>
            </a:r>
            <a:r>
              <a:rPr lang="ru-RU" sz="3600" b="1" dirty="0" smtClean="0">
                <a:solidFill>
                  <a:schemeClr val="bg2"/>
                </a:solidFill>
              </a:rPr>
              <a:t>»</a:t>
            </a:r>
            <a:endParaRPr lang="ru-RU" sz="36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134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СОДЕРЖАНИЕ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3192" lvl="1" indent="0">
              <a:buNone/>
            </a:pPr>
            <a:r>
              <a:rPr lang="ru-RU" dirty="0" smtClean="0"/>
              <a:t>1. Технологические </a:t>
            </a:r>
            <a:r>
              <a:rPr lang="ru-RU" dirty="0"/>
              <a:t>операции регулировки и настройки. </a:t>
            </a:r>
            <a:endParaRPr lang="ru-RU" dirty="0" smtClean="0"/>
          </a:p>
          <a:p>
            <a:pPr marL="393192" lvl="1" indent="0">
              <a:buNone/>
            </a:pPr>
            <a:r>
              <a:rPr lang="ru-RU" dirty="0" smtClean="0"/>
              <a:t>2. Контроль </a:t>
            </a:r>
            <a:r>
              <a:rPr lang="ru-RU" dirty="0"/>
              <a:t>и диагностика радиоэлектронной аппаратуры. </a:t>
            </a:r>
            <a:endParaRPr lang="ru-RU" dirty="0" smtClean="0"/>
          </a:p>
          <a:p>
            <a:pPr marL="393192" lvl="1" indent="0">
              <a:buNone/>
            </a:pPr>
            <a:r>
              <a:rPr lang="ru-RU" dirty="0" smtClean="0"/>
              <a:t>3. Неисправности </a:t>
            </a:r>
            <a:r>
              <a:rPr lang="ru-RU" dirty="0"/>
              <a:t>аппаратуры и их устранение. </a:t>
            </a:r>
            <a:endParaRPr lang="ru-RU" dirty="0" smtClean="0"/>
          </a:p>
          <a:p>
            <a:pPr marL="393192" lvl="1" indent="0">
              <a:buNone/>
            </a:pPr>
            <a:r>
              <a:rPr lang="ru-RU" dirty="0" smtClean="0"/>
              <a:t>4. Испытания </a:t>
            </a:r>
            <a:r>
              <a:rPr lang="ru-RU" dirty="0"/>
              <a:t>радиоэлектронной аппаратуры.</a:t>
            </a:r>
            <a:r>
              <a:rPr lang="ru-RU" cap="all" dirty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84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836712"/>
            <a:ext cx="5410944" cy="6480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/>
              <a:t>1. Ивченко </a:t>
            </a:r>
            <a:r>
              <a:rPr lang="ru-RU" dirty="0"/>
              <a:t>В.Г. Конструирование и технология ЭВМ. Конспект лекций. - /Таганрог: ТГРУ, Кафедра конструирования электронных средств. – 2001. </a:t>
            </a:r>
            <a:r>
              <a:rPr lang="ru-RU" dirty="0" smtClean="0"/>
              <a:t>– </a:t>
            </a:r>
          </a:p>
          <a:p>
            <a:pPr marL="0" lvl="0" indent="0">
              <a:buNone/>
            </a:pPr>
            <a:r>
              <a:rPr lang="ru-RU" dirty="0" smtClean="0"/>
              <a:t>2. Конструкторско-технологическое </a:t>
            </a:r>
            <a:r>
              <a:rPr lang="ru-RU" dirty="0"/>
              <a:t>проектирование электронной аппаратуры: Учебник для вузов. – М.: Изд. МГТУ им. Н.Э. Баумана, 2002. – 528 с. </a:t>
            </a:r>
          </a:p>
          <a:p>
            <a:pPr marL="0" lvl="0" indent="0">
              <a:buNone/>
            </a:pPr>
            <a:r>
              <a:rPr lang="ru-RU" dirty="0" smtClean="0"/>
              <a:t>3. Технология </a:t>
            </a:r>
            <a:r>
              <a:rPr lang="ru-RU" dirty="0"/>
              <a:t>приборостроения: Учебник / Под общей редакцией проф. </a:t>
            </a:r>
            <a:r>
              <a:rPr lang="ru-RU" dirty="0" err="1"/>
              <a:t>И.П.Бушминского</a:t>
            </a:r>
            <a:r>
              <a:rPr lang="ru-RU" dirty="0"/>
              <a:t>. – М.: МГТУ им. </a:t>
            </a:r>
            <a:r>
              <a:rPr lang="ru-RU" dirty="0" err="1"/>
              <a:t>Н.Э.Баумана</a:t>
            </a:r>
            <a:r>
              <a:rPr lang="ru-RU" dirty="0"/>
              <a:t>. </a:t>
            </a:r>
          </a:p>
          <a:p>
            <a:pPr marL="0" lvl="0" indent="0">
              <a:buNone/>
            </a:pPr>
            <a:r>
              <a:rPr lang="ru-RU" dirty="0" smtClean="0"/>
              <a:t>4. Тупик </a:t>
            </a:r>
            <a:r>
              <a:rPr lang="ru-RU" dirty="0"/>
              <a:t>В.А. Технология и организация производства радиоэлектронной аппаратуры. – СПб: Издательство: </a:t>
            </a:r>
            <a:r>
              <a:rPr lang="ru-RU" dirty="0" err="1"/>
              <a:t>СПбГЭТУ</a:t>
            </a:r>
            <a:r>
              <a:rPr lang="ru-RU" dirty="0"/>
              <a:t> "ЛЭТИ" – 2004.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64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851104" cy="924712"/>
          </a:xfrm>
        </p:spPr>
        <p:txBody>
          <a:bodyPr>
            <a:normAutofit/>
          </a:bodyPr>
          <a:lstStyle/>
          <a:p>
            <a:pPr algn="ctr"/>
            <a:r>
              <a:rPr lang="ru-RU" sz="2800" b="1" cap="all" dirty="0" smtClean="0"/>
              <a:t>1. ТЕХНОЛОГИЧЕСКИЕ </a:t>
            </a:r>
            <a:r>
              <a:rPr lang="ru-RU" sz="2800" b="1" cap="all" dirty="0"/>
              <a:t>ОПЕРАЦИИ РЕГУЛИРОВКИ И НАСТРОЙКИ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2"/>
                </a:solidFill>
                <a:latin typeface="+mj-lt"/>
              </a:rPr>
              <a:t>Методы выполнения </a:t>
            </a:r>
            <a:r>
              <a:rPr lang="ru-RU" b="1" dirty="0" smtClean="0">
                <a:solidFill>
                  <a:schemeClr val="tx2"/>
                </a:solidFill>
                <a:latin typeface="+mj-lt"/>
              </a:rPr>
              <a:t>РНО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 </a:t>
            </a:r>
          </a:p>
          <a:p>
            <a:pPr algn="just"/>
            <a:r>
              <a:rPr lang="ru-RU" dirty="0" smtClean="0"/>
              <a:t>Различают </a:t>
            </a:r>
            <a:r>
              <a:rPr lang="ru-RU" dirty="0">
                <a:solidFill>
                  <a:srgbClr val="C00000"/>
                </a:solidFill>
              </a:rPr>
              <a:t>эксплуатационную</a:t>
            </a:r>
            <a:r>
              <a:rPr lang="ru-RU" dirty="0"/>
              <a:t> и </a:t>
            </a:r>
            <a:r>
              <a:rPr lang="ru-RU" dirty="0">
                <a:solidFill>
                  <a:srgbClr val="C00000"/>
                </a:solidFill>
              </a:rPr>
              <a:t>заводскую</a:t>
            </a:r>
            <a:r>
              <a:rPr lang="ru-RU" dirty="0"/>
              <a:t> регулировку. </a:t>
            </a:r>
            <a:endParaRPr lang="ru-RU" dirty="0" smtClean="0"/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опытном производстве процесс регулировки может сопровождаться частичным изме­нением схемы и конструкции образца.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серийном производстве процесс регулировки разбивают на ряд простых операций с предварительной регулировкой отдельных сборочных единиц, что позволяет сократить трудоемкость работ и оснастить процесс регулировки специальны­ми приборами.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61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 регулировке допускается </a:t>
            </a:r>
            <a:r>
              <a:rPr lang="ru-RU" dirty="0"/>
              <a:t>метод предусмотренного схемой подбора резисторов, конденсаторов и других элементов.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Подбор</a:t>
            </a:r>
            <a:r>
              <a:rPr lang="ru-RU" dirty="0" smtClean="0"/>
              <a:t> </a:t>
            </a:r>
            <a:r>
              <a:rPr lang="ru-RU" dirty="0"/>
              <a:t>электронных, полупроводниковых, механических приборов для получения оптимальных параметров не допускается.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Регулировку</a:t>
            </a:r>
            <a:r>
              <a:rPr lang="ru-RU" dirty="0"/>
              <a:t> проводят на специализированных установках по измерительным приборам или сравнением настраиваемого изделия с эталонным образцом (ме­тод электрического копирования).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В серийном и массовом производстве </a:t>
            </a:r>
            <a:r>
              <a:rPr lang="ru-RU" dirty="0"/>
              <a:t>чаще применяют метод элек­трического копирования с использованием более простой измерительной аппаратуры.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3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800" dirty="0"/>
              <a:t>Технологический процесс регулировки РЭА разбивают на ряд этапов.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ru-RU" sz="2800" dirty="0">
                <a:solidFill>
                  <a:srgbClr val="C00000"/>
                </a:solidFill>
              </a:rPr>
              <a:t>первом этапе </a:t>
            </a:r>
            <a:r>
              <a:rPr lang="ru-RU" sz="2800" dirty="0"/>
              <a:t>изделие подвергают тряске на вибрационном стенде для удаления посторонних предметов и выявления имеющихся неплотных соединений.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ru-RU" sz="2800" dirty="0">
                <a:solidFill>
                  <a:srgbClr val="C00000"/>
                </a:solidFill>
              </a:rPr>
              <a:t>втором этапе </a:t>
            </a:r>
            <a:r>
              <a:rPr lang="ru-RU" sz="2800" dirty="0"/>
              <a:t>проверяют правильность монтажа. </a:t>
            </a:r>
            <a:r>
              <a:rPr lang="ru-RU" sz="2800" dirty="0" smtClean="0"/>
              <a:t>Для </a:t>
            </a:r>
            <a:r>
              <a:rPr lang="ru-RU" sz="2800" dirty="0"/>
              <a:t>этого предва­рительно составляют карты или таблицы, охватывающие все цепи прове­ряемого устройства.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ru-RU" sz="2800" dirty="0">
                <a:solidFill>
                  <a:srgbClr val="C00000"/>
                </a:solidFill>
              </a:rPr>
              <a:t>третьем эт</a:t>
            </a:r>
            <a:r>
              <a:rPr lang="ru-RU" sz="2800" dirty="0"/>
              <a:t>апе проверяют режимы работы микросхем (МС), полу­проводниковых приборов. Проверку ре­жимов начинают с источников питания.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ru-RU" sz="2800" dirty="0">
                <a:solidFill>
                  <a:srgbClr val="C00000"/>
                </a:solidFill>
              </a:rPr>
              <a:t>четвертом этапе </a:t>
            </a:r>
            <a:r>
              <a:rPr lang="ru-RU" sz="2800" dirty="0"/>
              <a:t>проверяют функционирование устройства в целом и регулировку для получения заданных характеристик по ТУ.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802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Виды и перечень документации</a:t>
            </a:r>
            <a:r>
              <a:rPr lang="ru-RU" sz="2400" dirty="0"/>
              <a:t>, необходимой для проведения регули­ровочных работ, определяются программой выпуска и сложностью изделия. </a:t>
            </a:r>
            <a:endParaRPr lang="en-US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единичном производстве </a:t>
            </a:r>
            <a:r>
              <a:rPr lang="ru-RU" sz="2400" dirty="0"/>
              <a:t>регулировку можно проводить по электрической схеме с учетом требований ТУ. </a:t>
            </a:r>
            <a:endParaRPr lang="en-US" sz="2400" dirty="0" smtClean="0"/>
          </a:p>
          <a:p>
            <a:r>
              <a:rPr lang="ru-RU" sz="2400" dirty="0" smtClean="0">
                <a:solidFill>
                  <a:srgbClr val="C00000"/>
                </a:solidFill>
              </a:rPr>
              <a:t>Для </a:t>
            </a:r>
            <a:r>
              <a:rPr lang="ru-RU" sz="2400" dirty="0">
                <a:solidFill>
                  <a:srgbClr val="C00000"/>
                </a:solidFill>
              </a:rPr>
              <a:t>регулировки сложных изделий </a:t>
            </a:r>
            <a:r>
              <a:rPr lang="ru-RU" sz="2400" dirty="0"/>
              <a:t>и в мас­совом производстве создают документацию, исключающую ошибки и со­кращающую трудоемкость выполняемых работ.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28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 регулировке простых устройств</a:t>
            </a:r>
            <a:r>
              <a:rPr lang="ru-RU" dirty="0"/>
              <a:t> и в массовом производстве ис­пользуются технологические карты, в которых указаны методика и порядок регулировки, измерительная аппаратура, инструмент и т. д.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Наиболее </a:t>
            </a:r>
            <a:r>
              <a:rPr lang="ru-RU" dirty="0">
                <a:solidFill>
                  <a:srgbClr val="C00000"/>
                </a:solidFill>
              </a:rPr>
              <a:t>часто для регулировочных работ </a:t>
            </a:r>
            <a:r>
              <a:rPr lang="ru-RU" dirty="0"/>
              <a:t>используют технологиче­скую инструкцию, которая содержит перечень измерительной и регулировочной аппаратуры, приспособлений и инстру­мента, методику процесса регулировки и его последовательность, характер­ные неисправности и способы их обнаружения и устранения, порядок сдачи отрегулированного узла и указания по технике безопасности. </a:t>
            </a:r>
            <a:endParaRPr lang="en-US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09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Порядок оформления технологических карт </a:t>
            </a:r>
            <a:r>
              <a:rPr lang="ru-RU" sz="2400" dirty="0"/>
              <a:t>и технологических инст­рукций определяет стандарт ЕСТД (Правила оформления документов общего назначения).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Все </a:t>
            </a:r>
            <a:r>
              <a:rPr lang="ru-RU" sz="2400" dirty="0">
                <a:solidFill>
                  <a:srgbClr val="C00000"/>
                </a:solidFill>
              </a:rPr>
              <a:t>РНО можно классифицировать </a:t>
            </a:r>
            <a:r>
              <a:rPr lang="ru-RU" sz="2400" dirty="0"/>
              <a:t>по тем признакам, которые приме­няют в качестве критериев выполнения задач.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По виду оптимизируемой функции </a:t>
            </a:r>
            <a:r>
              <a:rPr lang="ru-RU" sz="2400" dirty="0"/>
              <a:t>качества процессы регулировки подразделяются на процессы, оптимизирующие обобщенные, частные или комбинированные функции качества системы. </a:t>
            </a:r>
            <a:endParaRPr lang="en-US" sz="24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7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Частные функции </a:t>
            </a:r>
            <a:r>
              <a:rPr lang="ru-RU" dirty="0"/>
              <a:t>являются логической или анали­тической зависимостью между фазовыми координатами настраиваемой сис­темы в определенном типовом режиме работы и информационными сигналами. </a:t>
            </a:r>
            <a:endParaRPr lang="en-US" dirty="0"/>
          </a:p>
          <a:p>
            <a:pPr algn="just"/>
            <a:r>
              <a:rPr lang="ru-RU" dirty="0">
                <a:solidFill>
                  <a:srgbClr val="C00000"/>
                </a:solidFill>
              </a:rPr>
              <a:t>Обобщенные функции качества </a:t>
            </a:r>
            <a:r>
              <a:rPr lang="ru-RU" dirty="0"/>
              <a:t>составляют логическую или аналити­ческую зависимость между регулируемыми координатами системы для различных режимов ра­боты и информационными сигналами.</a:t>
            </a:r>
            <a:endParaRPr lang="en-US" dirty="0"/>
          </a:p>
          <a:p>
            <a:pPr algn="just"/>
            <a:r>
              <a:rPr lang="ru-RU" dirty="0">
                <a:solidFill>
                  <a:srgbClr val="C00000"/>
                </a:solidFill>
              </a:rPr>
              <a:t>Комбинированные функции качества </a:t>
            </a:r>
            <a:r>
              <a:rPr lang="ru-RU" dirty="0"/>
              <a:t>являются сочетаниями обоб­щенных и частных функций качества.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881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 зависимости от метода поиска экстремума функции качества</a:t>
            </a:r>
            <a:r>
              <a:rPr lang="ru-RU" dirty="0"/>
              <a:t> РНО раз­деляются на процессы, использующие принципы поисковой настройки, анали­тической настройки или сочетания принципов поисковой и аналитической.</a:t>
            </a:r>
          </a:p>
          <a:p>
            <a:pPr algn="just"/>
            <a:r>
              <a:rPr lang="ru-RU" dirty="0"/>
              <a:t>При поисковой настройке изменение варьируемых па­раметров настраиваемой системы проводится в результате поиска условий экстремума оптимизируемой функции качества.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Для </a:t>
            </a:r>
            <a:r>
              <a:rPr lang="ru-RU" dirty="0">
                <a:solidFill>
                  <a:srgbClr val="C00000"/>
                </a:solidFill>
              </a:rPr>
              <a:t>пробных изменений параметров системы </a:t>
            </a:r>
            <a:r>
              <a:rPr lang="ru-RU" dirty="0"/>
              <a:t>и последующего анализа результатов этих изменений необходимо вводить пробные (тестовые) сигналы.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87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Поисковые системы ре­гулировки </a:t>
            </a:r>
            <a:r>
              <a:rPr lang="ru-RU" sz="2400" dirty="0"/>
              <a:t>по способу поиска экстремума можно разделить на системы с независимым поиском, когда абсолютные значения скоростей изменения варьируемых параметров не зависят от отклонения текущего значения функции качества от экстремального значения, и системы с зависимым поиском, когда скорости изменения варьируемых параметров являются функциями отклонения текущего значения оптимизи­руемой функции качества от экстремального значения.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822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По организации движения к экстремуму </a:t>
            </a:r>
            <a:r>
              <a:rPr lang="ru-RU" dirty="0"/>
              <a:t>поисковые системы регули­ровки делят на системы с разнесенными пробными и рабочими шагами и сис­темы с совмещенными пробными и рабочими шагами.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C00000"/>
                </a:solidFill>
              </a:rPr>
              <a:t>В первом случае </a:t>
            </a:r>
            <a:r>
              <a:rPr lang="ru-RU" dirty="0"/>
              <a:t>при пробном шаге определяются направления изме­нения варьируемых параметров, а при рабочем шаге проводится изменение варьи­руемых параметров. 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Во </a:t>
            </a:r>
            <a:r>
              <a:rPr lang="ru-RU" dirty="0">
                <a:solidFill>
                  <a:srgbClr val="C00000"/>
                </a:solidFill>
              </a:rPr>
              <a:t>втором случае </a:t>
            </a:r>
            <a:r>
              <a:rPr lang="ru-RU" dirty="0"/>
              <a:t>изменяются варьируемые параметры с одновременной оценкой влияния этих изменений на оптимизируемую функцию качества.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19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 аналитических (</a:t>
            </a:r>
            <a:r>
              <a:rPr lang="ru-RU" dirty="0" err="1">
                <a:solidFill>
                  <a:srgbClr val="C00000"/>
                </a:solidFill>
              </a:rPr>
              <a:t>беспоисковых</a:t>
            </a:r>
            <a:r>
              <a:rPr lang="ru-RU" dirty="0">
                <a:solidFill>
                  <a:srgbClr val="C00000"/>
                </a:solidFill>
              </a:rPr>
              <a:t>) системах регулировки </a:t>
            </a:r>
            <a:r>
              <a:rPr lang="ru-RU" dirty="0"/>
              <a:t>для получе­ния информации о состоянии системы, как правило, исполь­зуются стимулирующие сигналы, имитирующие реальные сигналы, посту­пающие в систему в процессе функционирования, или специальные пробные сигналы.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По </a:t>
            </a:r>
            <a:r>
              <a:rPr lang="ru-RU" dirty="0">
                <a:solidFill>
                  <a:srgbClr val="C00000"/>
                </a:solidFill>
              </a:rPr>
              <a:t>виду использования дополнительной информации </a:t>
            </a:r>
            <a:r>
              <a:rPr lang="ru-RU" dirty="0"/>
              <a:t>они делятся на системы, использующие ин­формацию о входном воздействии, частотных и временных характеристи­ках, процессах на границах устойчивости и комбинированную с использо­ванием сочетаний указанных выше видов информации.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93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Критерии оценки качества </a:t>
            </a:r>
            <a:r>
              <a:rPr lang="ru-RU" sz="3200" b="1" dirty="0" smtClean="0"/>
              <a:t>РНО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Для </a:t>
            </a:r>
            <a:r>
              <a:rPr lang="ru-RU" dirty="0">
                <a:solidFill>
                  <a:srgbClr val="C00000"/>
                </a:solidFill>
              </a:rPr>
              <a:t>того чтобы судить о качестве </a:t>
            </a:r>
            <a:r>
              <a:rPr lang="ru-RU" dirty="0"/>
              <a:t>выполнения РНО, необходимо иметь критерий оценки качества.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Характеристикой </a:t>
            </a:r>
            <a:r>
              <a:rPr lang="ru-RU" dirty="0">
                <a:solidFill>
                  <a:srgbClr val="C00000"/>
                </a:solidFill>
              </a:rPr>
              <a:t>качества </a:t>
            </a:r>
            <a:r>
              <a:rPr lang="ru-RU" dirty="0"/>
              <a:t>РНО могут служить функции распределе­ния погрешностей регулировки изделий или распределения их параметров с учетом установленного поля допуска. </a:t>
            </a:r>
          </a:p>
          <a:p>
            <a:pPr algn="just"/>
            <a:r>
              <a:rPr lang="ru-RU" dirty="0"/>
              <a:t>Установлены некоторые закономерности формирования выходных параметров в зависимости от особенностей электрических схем. </a:t>
            </a:r>
            <a:endParaRPr lang="en-US" dirty="0" smtClean="0"/>
          </a:p>
          <a:p>
            <a:pPr algn="just"/>
            <a:r>
              <a:rPr lang="ru-RU" dirty="0" smtClean="0"/>
              <a:t>Только </a:t>
            </a:r>
            <a:r>
              <a:rPr lang="ru-RU" dirty="0"/>
              <a:t>не­большую часть распределений выходных параметров можно считать нор­мальными.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942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Реальные распределения выходных параметров </a:t>
            </a:r>
            <a:r>
              <a:rPr lang="ru-RU" sz="2400" dirty="0"/>
              <a:t>отличаются ме­жду собой и от нормальных главным образом из-за асимметричности и </a:t>
            </a:r>
            <a:r>
              <a:rPr lang="ru-RU" sz="2400" dirty="0" err="1"/>
              <a:t>островершинности</a:t>
            </a:r>
            <a:r>
              <a:rPr lang="ru-RU" sz="2400" dirty="0"/>
              <a:t>. </a:t>
            </a:r>
            <a:endParaRPr lang="en-US" sz="2400" dirty="0"/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Эти качественные характеристики распределений</a:t>
            </a:r>
            <a:r>
              <a:rPr lang="ru-RU" sz="2400" dirty="0"/>
              <a:t>, оцениваемые коэффициентами асимметрии и эксцесса, использованы в ка­честве критериев при анализе электрических схем и выполнении РНО с уче­том получаемых распределений.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8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 электрических схемах</a:t>
            </a:r>
            <a:r>
              <a:rPr lang="ru-RU" dirty="0"/>
              <a:t>, где РНО осуществляются элементами на­стройки с плавно изменяющимися параметрами (потенциометры, переменные конденсаторы, </a:t>
            </a:r>
            <a:r>
              <a:rPr lang="ru-RU" dirty="0" err="1"/>
              <a:t>подстроечные</a:t>
            </a:r>
            <a:r>
              <a:rPr lang="ru-RU" dirty="0"/>
              <a:t> индуктивности), функции распределения выходных параметров хорошо согласуются с законом нормального распре­деления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Математическое </a:t>
            </a:r>
            <a:r>
              <a:rPr lang="ru-RU" dirty="0">
                <a:solidFill>
                  <a:srgbClr val="C00000"/>
                </a:solidFill>
              </a:rPr>
              <a:t>ожидание таких распределений </a:t>
            </a:r>
            <a:r>
              <a:rPr lang="ru-RU" dirty="0"/>
              <a:t>при отсутствии систематических погрешностей аппаратуры близко к номиналь­ному значению параметра.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Разброс </a:t>
            </a:r>
            <a:r>
              <a:rPr lang="ru-RU" dirty="0">
                <a:solidFill>
                  <a:srgbClr val="C00000"/>
                </a:solidFill>
              </a:rPr>
              <a:t>выходных параметров </a:t>
            </a:r>
            <a:r>
              <a:rPr lang="ru-RU" dirty="0"/>
              <a:t>настроенных из­делий, характеризующийся средним </a:t>
            </a:r>
            <a:r>
              <a:rPr lang="ru-RU" dirty="0" err="1"/>
              <a:t>квадратическим</a:t>
            </a:r>
            <a:r>
              <a:rPr lang="ru-RU" dirty="0"/>
              <a:t> отклонением, во мно­гом определяется случайными погрешностями измерений.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721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/>
              <a:t>Значения коэф­фициентов асимметрии и эксцесса близки к нулю.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При </a:t>
            </a:r>
            <a:r>
              <a:rPr lang="ru-RU" dirty="0">
                <a:solidFill>
                  <a:srgbClr val="C00000"/>
                </a:solidFill>
              </a:rPr>
              <a:t>РНО электрических схем </a:t>
            </a:r>
            <a:r>
              <a:rPr lang="ru-RU" dirty="0"/>
              <a:t>подбором элементов, имеющих дискретные и плавно изменяющиеся параметры, получаемые распределения характеризуются заметными асимметричностью и эксцессом. </a:t>
            </a:r>
            <a:endParaRPr lang="en-US" dirty="0" smtClean="0"/>
          </a:p>
          <a:p>
            <a:pPr algn="just"/>
            <a:r>
              <a:rPr lang="ru-RU" dirty="0" smtClean="0"/>
              <a:t>Еще </a:t>
            </a:r>
            <a:r>
              <a:rPr lang="ru-RU" dirty="0"/>
              <a:t>большую асимметричность и </a:t>
            </a:r>
            <a:r>
              <a:rPr lang="ru-RU" dirty="0" err="1"/>
              <a:t>островершинность</a:t>
            </a:r>
            <a:r>
              <a:rPr lang="ru-RU" dirty="0"/>
              <a:t> могут иметь распределения выходных параметров изделий, в которых РНО осуществля­ются подбором элементов с дискретными параметрами.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972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Взаимозависимые РНО </a:t>
            </a:r>
            <a:r>
              <a:rPr lang="ru-RU" dirty="0"/>
              <a:t>выполняют посредством подбора параметров двух или более элементов, один из которых может быть общим для не­скольких независимых электрических цепей. </a:t>
            </a:r>
            <a:endParaRPr lang="en-US" dirty="0" smtClean="0"/>
          </a:p>
          <a:p>
            <a:r>
              <a:rPr lang="ru-RU" dirty="0" smtClean="0"/>
              <a:t>Сюда </a:t>
            </a:r>
            <a:r>
              <a:rPr lang="ru-RU" dirty="0"/>
              <a:t>входят многопредельные схемы делителей сигналов с частотной компенсацией, различные схемы генераторов фиксированных частот, имеющие общие эле­менты колебательных контуров, многопредельные задающие временные устройства.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таких схемах перестройка или замена элементов отражается на всех параметрах изделия, зависящих от этих элементов. </a:t>
            </a:r>
            <a:endParaRPr lang="en-US" dirty="0" smtClean="0"/>
          </a:p>
          <a:p>
            <a:r>
              <a:rPr lang="ru-RU" dirty="0" smtClean="0"/>
              <a:t>Эта </a:t>
            </a:r>
            <a:r>
              <a:rPr lang="ru-RU" dirty="0"/>
              <a:t>особенность взаимозависимых регулировочных операций - одна из причин значитель­ного отклонения получаемых распределений от нормальных</a:t>
            </a:r>
            <a:r>
              <a:rPr lang="ru-RU" dirty="0" smtClean="0"/>
              <a:t>.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47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Математиче­ское ожидание выходных параметров </a:t>
            </a:r>
            <a:r>
              <a:rPr lang="ru-RU" dirty="0"/>
              <a:t>может сильно отличаться от номи­нального значения. </a:t>
            </a:r>
            <a:endParaRPr lang="en-US" dirty="0"/>
          </a:p>
          <a:p>
            <a:r>
              <a:rPr lang="ru-RU" dirty="0">
                <a:solidFill>
                  <a:srgbClr val="C00000"/>
                </a:solidFill>
              </a:rPr>
              <a:t>Асимметричность распределений явно выражена </a:t>
            </a:r>
            <a:r>
              <a:rPr lang="ru-RU" dirty="0"/>
              <a:t>и мо­жет быть как право-, так и левосторонней. В большинстве случаев знак асимметрии определяется порядком проведения настройки схемы, который при взаимозависимых РНО строго определен технологическими инструк­циями. </a:t>
            </a:r>
            <a:endParaRPr lang="en-US" dirty="0"/>
          </a:p>
          <a:p>
            <a:r>
              <a:rPr lang="ru-RU" dirty="0">
                <a:solidFill>
                  <a:srgbClr val="C00000"/>
                </a:solidFill>
              </a:rPr>
              <a:t>Эксцесс</a:t>
            </a:r>
            <a:r>
              <a:rPr lang="ru-RU" dirty="0"/>
              <a:t>, как правило, положителен, что может быть объяснено стремлением регулировщика установить пара­метры схемы как можно ближе к номинальному значению. При взаимозависимых РНО практически исчезает разница между шири­ной поля допуска и фактическим рассеянием параметров после настройки изделий.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75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Из вышесказанного можно сделать следующие выводы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на формирование распределений выходных параметров изделий существенное влияние оказывают особенности электрических схем и РНО. Выходные параметры могут быть сгруппированы по принципу подобия по­лучаемых распределений с установлением пределов изменения их числен­ных характеристик;</a:t>
            </a:r>
          </a:p>
          <a:p>
            <a:pPr marL="0" indent="0">
              <a:buNone/>
            </a:pPr>
            <a:r>
              <a:rPr lang="ru-RU" dirty="0"/>
              <a:t>- при двустороннем ограничении параметров допусковыми значениями получаемые распределения в большинстве своем представляют собой одномодальные усеченные распределения, отличающиеся от нормальных асимметричностью и </a:t>
            </a:r>
            <a:r>
              <a:rPr lang="ru-RU" dirty="0" err="1"/>
              <a:t>островершинностью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обособленные РНО, осуществляемые элементами с плавно изме­няющимися параметрами, характеризуются распределениями, близкими к нормальным, ширина поля рассеяния которых существенно меньше ширины поля установленного допуска.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53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cap="all" dirty="0"/>
              <a:t>2. контроль и диагностика </a:t>
            </a:r>
            <a:r>
              <a:rPr lang="en-US" sz="2800" b="1" cap="all" dirty="0" smtClean="0"/>
              <a:t/>
            </a:r>
            <a:br>
              <a:rPr lang="en-US" sz="2800" b="1" cap="all" dirty="0" smtClean="0"/>
            </a:br>
            <a:r>
              <a:rPr lang="ru-RU" sz="2800" b="1" cap="all" dirty="0" smtClean="0"/>
              <a:t>радиоэлектронной </a:t>
            </a:r>
            <a:r>
              <a:rPr lang="ru-RU" sz="2800" b="1" cap="all" dirty="0"/>
              <a:t>аппаратуры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Контроль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в процессе производства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РЭА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</a:t>
            </a:r>
            <a:endParaRPr lang="en-US" sz="2800" dirty="0" smtClean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Качество </a:t>
            </a:r>
            <a:r>
              <a:rPr lang="ru-RU" dirty="0">
                <a:solidFill>
                  <a:srgbClr val="C00000"/>
                </a:solidFill>
              </a:rPr>
              <a:t>РЭА</a:t>
            </a:r>
            <a:r>
              <a:rPr lang="ru-RU" dirty="0"/>
              <a:t>, как совокупность свойств, определяющих способность изделий удовлетворять заданным требованиям потребителя, закла­дывается в процессе разработки и изготовления продукции, а объективно оценива­ется в процессе эксплуатации. </a:t>
            </a:r>
            <a:endParaRPr lang="en-US" dirty="0" smtClean="0"/>
          </a:p>
          <a:p>
            <a:pPr algn="just"/>
            <a:r>
              <a:rPr lang="ru-RU" dirty="0" smtClean="0"/>
              <a:t>Однако </a:t>
            </a:r>
            <a:r>
              <a:rPr lang="ru-RU" dirty="0"/>
              <a:t>получаемая при этом информация является, во-первых, недостаточной, поскольку не все параметры РЭА, измеряются в условиях эксплуатации, а во-вторых, - запоздалой, так как на изготовление РЭА уже затрачены большие средства. Эта проблема усугубляется по мере дальнейшей микроминиатю­ризации РЭА, когда целые блоки выполняются в виде интегральных микро­схем, которые являются неремонтопригодными.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13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Одним из методов оценки качества </a:t>
            </a:r>
            <a:r>
              <a:rPr lang="ru-RU" dirty="0"/>
              <a:t>служат теоретические расчеты.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Однако </a:t>
            </a:r>
            <a:r>
              <a:rPr lang="ru-RU" dirty="0">
                <a:solidFill>
                  <a:srgbClr val="C00000"/>
                </a:solidFill>
              </a:rPr>
              <a:t>расчетные оценки </a:t>
            </a:r>
            <a:r>
              <a:rPr lang="ru-RU" dirty="0"/>
              <a:t>нуждаются в экспериментальном подтверждении, так как исходные данные и модели являются приближенными.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С </a:t>
            </a:r>
            <a:r>
              <a:rPr lang="ru-RU" dirty="0">
                <a:solidFill>
                  <a:srgbClr val="C00000"/>
                </a:solidFill>
              </a:rPr>
              <a:t>развитием микроминиатюризации </a:t>
            </a:r>
            <a:r>
              <a:rPr lang="ru-RU" dirty="0"/>
              <a:t>и усложнением РЭА создание адекватных моделей становится проблематичным. В этой связи существенный объем информа­ции о качестве РЭА получают путем контроля их параметров и проведения испытаний на всех этапах, начиная с разработки нормативно-технической документации и кончая анализом рекламаций и заключений потреби­теля о качестве готовых изделий.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16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Виды процессов </a:t>
            </a:r>
            <a:r>
              <a:rPr lang="ru-RU" sz="2800" b="1" dirty="0" smtClean="0"/>
              <a:t>контроля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Согласно </a:t>
            </a:r>
            <a:r>
              <a:rPr lang="ru-RU" sz="2400" dirty="0">
                <a:solidFill>
                  <a:srgbClr val="C00000"/>
                </a:solidFill>
              </a:rPr>
              <a:t>ЕСТПП </a:t>
            </a:r>
            <a:r>
              <a:rPr lang="ru-RU" sz="2400" dirty="0"/>
              <a:t>(Виды процессов кон­троля) устанавливаются следующие виды процессов тех­нологического контроля: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 унификации (единичный, унифицированный);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 освоению процесса (рабочий, перспективный);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 степени регламентации действий, устанавливаемых в документа­ции (маршрутный, операционный, маршрутно-операционный).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0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Принадлежность процесса </a:t>
            </a:r>
            <a:r>
              <a:rPr lang="ru-RU" dirty="0"/>
              <a:t>к единичному или унифицированному оп­ределяется количеством наименований объектов контроля, охватываемых процессом (один или группа однотипных или разнотипных объектов кон­троля).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Единичный </a:t>
            </a:r>
            <a:r>
              <a:rPr lang="ru-RU" dirty="0">
                <a:solidFill>
                  <a:srgbClr val="C00000"/>
                </a:solidFill>
              </a:rPr>
              <a:t>процесс контроля </a:t>
            </a:r>
            <a:r>
              <a:rPr lang="ru-RU" dirty="0"/>
              <a:t>применяют для изделий одного наиме­нования, типоразмера и исполнения, а также для технологических процессов одного содержания.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Унифицированный процесс контроля</a:t>
            </a:r>
            <a:r>
              <a:rPr lang="ru-RU" dirty="0"/>
              <a:t> используют в качестве рабочего процесса контроля при наличии в документации описания всех операций, как информационную основу при разработке рабочего процесса контроля, как базу для разработки стандартов на типовые процессы контроля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10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Рабочий процесс контроля </a:t>
            </a:r>
            <a:r>
              <a:rPr lang="ru-RU" dirty="0"/>
              <a:t>используется для конкретных объектов в соответствии с требованиями рабочей технической документации.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Перспективный процесс контроля </a:t>
            </a:r>
            <a:r>
              <a:rPr lang="ru-RU" dirty="0"/>
              <a:t>разрабатывается, как информацион­ная основа для рабочих процессов контроля при переоснащении производ­ства и рассчитан на применение более совершенных методов контроля, бо­лее производительных средств контроля.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Применение </a:t>
            </a:r>
            <a:r>
              <a:rPr lang="ru-RU" dirty="0">
                <a:solidFill>
                  <a:srgbClr val="C00000"/>
                </a:solidFill>
              </a:rPr>
              <a:t>маршрутного, операционного или маршрутно-операционного процесса контроля </a:t>
            </a:r>
            <a:r>
              <a:rPr lang="ru-RU" dirty="0"/>
              <a:t>устанавливается в отраслевых стандартах или в стандартах предприятия на следующие объекты кон­троля: материал, полуфабрикат, заготовка, деталь, сборочная единица, ком­плекс, комплект, технологический процесс.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1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 контроле материала</a:t>
            </a:r>
            <a:r>
              <a:rPr lang="ru-RU" dirty="0"/>
              <a:t>, полуфабриката, заготовки и детали в состав контролируемых объектов включены: марка материала (кроме объекта де­таль), геометрические и физико-химические параметры, внешние и внутренние дефекты, клейма (кроме объекта материал).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Для </a:t>
            </a:r>
            <a:r>
              <a:rPr lang="ru-RU" dirty="0">
                <a:solidFill>
                  <a:srgbClr val="C00000"/>
                </a:solidFill>
              </a:rPr>
              <a:t>сборочной единицы, комплекса и комплекта </a:t>
            </a:r>
            <a:r>
              <a:rPr lang="ru-RU" dirty="0"/>
              <a:t>предусмотрен контроль геометрических и функцио­нальных параметров, внешних и внутренних дефектов и клейм, а для технологического процесса — контроль качественных и количественных характе­ристик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 smtClean="0"/>
              <a:t>Следует </a:t>
            </a:r>
            <a:r>
              <a:rPr lang="ru-RU" dirty="0"/>
              <a:t>также </a:t>
            </a:r>
            <a:r>
              <a:rPr lang="ru-RU" dirty="0">
                <a:solidFill>
                  <a:srgbClr val="C00000"/>
                </a:solidFill>
              </a:rPr>
              <a:t>подвергать проверке</a:t>
            </a:r>
            <a:r>
              <a:rPr lang="ru-RU" dirty="0"/>
              <a:t> упаковку, комплектность, кон­сервацию и сопроводительную документацию, если это предусмотрено ТУ.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673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 контроле технологических процессов </a:t>
            </a:r>
            <a:r>
              <a:rPr lang="ru-RU" dirty="0"/>
              <a:t>допускается проверка па­раметров вспомогательных материалов, средств технологического оснаще­ния, в том числе средств контроля, технологической дисциплины, точности и стабильности ТП, характеристики внешних условий.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Процессы </a:t>
            </a:r>
            <a:r>
              <a:rPr lang="ru-RU" dirty="0">
                <a:solidFill>
                  <a:srgbClr val="C00000"/>
                </a:solidFill>
              </a:rPr>
              <a:t>контроля должны обеспечивать </a:t>
            </a:r>
            <a:r>
              <a:rPr lang="ru-RU" dirty="0"/>
              <a:t>решение задач, установлен­ных для входного, операционного и приемочного контроля, и охватывать весь ТП и его результаты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При входном контроле </a:t>
            </a:r>
            <a:r>
              <a:rPr lang="ru-RU" dirty="0"/>
              <a:t>решают задачи проверки соответствия качест­ва материалов, полуфабрикатов, заготовок, комплектующих деталей и сбо­рочных единиц требованиям, установленным в стандартах, ТУ, договорах о поставках.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95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При операционном контроле </a:t>
            </a:r>
            <a:r>
              <a:rPr lang="ru-RU" sz="2400" dirty="0"/>
              <a:t>решают задачи проверки соответствия контролируемых признаков деталей и сборочных единиц в процессе изго­товления предъявляемым к ним требованиям, а также выявляют количест­венные и качественные характеристики ТП. </a:t>
            </a:r>
            <a:endParaRPr lang="en-US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Операционный </a:t>
            </a:r>
            <a:r>
              <a:rPr lang="ru-RU" sz="2400" dirty="0">
                <a:solidFill>
                  <a:srgbClr val="C00000"/>
                </a:solidFill>
              </a:rPr>
              <a:t>контроль </a:t>
            </a:r>
            <a:r>
              <a:rPr lang="ru-RU" sz="2400" dirty="0"/>
              <a:t>осу­ществляет исполнитель операции (рабочий, бригадир, испытатель), руково­дитель участка (мастер, старший мастер), контролер или мастер отдела технического контроля.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01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При приемочном контроле </a:t>
            </a:r>
            <a:r>
              <a:rPr lang="ru-RU" sz="2400" dirty="0"/>
              <a:t>решают задачи проверки соответствия ка­чества готовых изделий требованиям, установленным в нормативно-технической документации, в том числе комплектность, упаковку и консер­вацию изделий, ее пригодность к транспортированию и использованию. </a:t>
            </a:r>
            <a:endParaRPr lang="en-US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Приемочный </a:t>
            </a:r>
            <a:r>
              <a:rPr lang="ru-RU" sz="2400" dirty="0">
                <a:solidFill>
                  <a:srgbClr val="C00000"/>
                </a:solidFill>
              </a:rPr>
              <a:t>контроль </a:t>
            </a:r>
            <a:r>
              <a:rPr lang="ru-RU" sz="2400" dirty="0"/>
              <a:t>осуществляют контролер, мастер ОТК и (при необ­ходимости) представитель заказчика.</a:t>
            </a:r>
          </a:p>
          <a:p>
            <a:pPr algn="just"/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17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Процессы контроля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Процессы контроля</a:t>
            </a:r>
            <a:r>
              <a:rPr lang="ru-RU" sz="2400" dirty="0">
                <a:solidFill>
                  <a:srgbClr val="C00000"/>
                </a:solidFill>
              </a:rPr>
              <a:t> подразделяют на четыре категории. </a:t>
            </a:r>
            <a:r>
              <a:rPr lang="ru-RU" sz="2400" dirty="0"/>
              <a:t>По полноте охвата любая катего­рия контроля подразделяется на сплошной и выборочный контроль, а по связи с объектом контроля — на непрерывный, периодический и летучий.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</a:rPr>
              <a:t>Сплошной контроль</a:t>
            </a:r>
            <a:r>
              <a:rPr lang="ru-RU" sz="2400" dirty="0"/>
              <a:t> применяют в условиях особо высоких требований к уровню качества изделий, у которых недопустим пропуск де­фектов в дальнейшее производство или эксплуатацию.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68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Выборочный контроль </a:t>
            </a:r>
            <a:r>
              <a:rPr lang="ru-RU" dirty="0"/>
              <a:t>применяют для изделий, когда их количество достаточно для получения представительных выборок, при большой трудоемкости контроля, при контроле с разрушением изделий, и на операциях, выполняемых на авто­матических и поточных линиях. 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Непрерывный </a:t>
            </a:r>
            <a:r>
              <a:rPr lang="ru-RU" dirty="0">
                <a:solidFill>
                  <a:srgbClr val="C00000"/>
                </a:solidFill>
              </a:rPr>
              <a:t>контроль </a:t>
            </a:r>
            <a:r>
              <a:rPr lang="ru-RU" dirty="0"/>
              <a:t>применяют для проверки ТП при необходимости постоянного обеспечения определенных ко­личественных и качественных характеристик. Как правило, используют ав­томатические или полуавтоматические средства контроля.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Периодический контроль </a:t>
            </a:r>
            <a:r>
              <a:rPr lang="ru-RU" dirty="0"/>
              <a:t>(сплошной или выборочный) применяют для проверки изделий и ТП при установившемся производстве и стабильных ТП.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Летучий контроль </a:t>
            </a:r>
            <a:r>
              <a:rPr lang="ru-RU" dirty="0"/>
              <a:t>(только выборочный) применяют для малоответст­венных изделий и ТП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266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Технический </a:t>
            </a:r>
            <a:r>
              <a:rPr lang="ru-RU" sz="2800" b="1" dirty="0" smtClean="0"/>
              <a:t>контроль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Стандарт </a:t>
            </a:r>
            <a:r>
              <a:rPr lang="ru-RU" b="1" dirty="0">
                <a:solidFill>
                  <a:srgbClr val="C00000"/>
                </a:solidFill>
              </a:rPr>
              <a:t>ЕСТПП </a:t>
            </a:r>
            <a:r>
              <a:rPr lang="ru-RU" dirty="0"/>
              <a:t>(Правила разработки процессов контроля) устанавливает основные положения и этапы разработки процес­сов и операций технического контроля, а также задачи на этапах их разра­ботки при технологической подготовке производства.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Технический контроль </a:t>
            </a:r>
            <a:r>
              <a:rPr lang="ru-RU" dirty="0"/>
              <a:t>(ТК) является неотъемлемой составной частью ТП изготовления изделия и разрабатывается в виде процесса или операции ТК.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Под </a:t>
            </a:r>
            <a:r>
              <a:rPr lang="ru-RU" dirty="0">
                <a:solidFill>
                  <a:srgbClr val="C00000"/>
                </a:solidFill>
              </a:rPr>
              <a:t>техническим контролем </a:t>
            </a:r>
            <a:r>
              <a:rPr lang="ru-RU" dirty="0"/>
              <a:t>понимается совокупность технологических операций ТК, выполняемых при изготовлении изделия и его составной час­ти.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Процессы </a:t>
            </a:r>
            <a:r>
              <a:rPr lang="ru-RU" dirty="0">
                <a:solidFill>
                  <a:srgbClr val="C00000"/>
                </a:solidFill>
              </a:rPr>
              <a:t>ТК разрабатываются для входного контроля </a:t>
            </a:r>
            <a:r>
              <a:rPr lang="ru-RU" dirty="0"/>
              <a:t>материалов, заго­товок, полуфабрикатов, а также комплектующих деталей и сборочных еди­ниц; операционного контроля деталей и сборочных единиц; приемочного контроля изделий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96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Операции ТК </a:t>
            </a:r>
            <a:r>
              <a:rPr lang="ru-RU" dirty="0"/>
              <a:t>разрабатывают для входного контроля несложных объ­ектов, операционного контроля ТП или обрабатываемой заготовки после завершения определенной технологической операции.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Процессы </a:t>
            </a:r>
            <a:r>
              <a:rPr lang="ru-RU" dirty="0">
                <a:solidFill>
                  <a:srgbClr val="C00000"/>
                </a:solidFill>
              </a:rPr>
              <a:t>(операции) ТК </a:t>
            </a:r>
            <a:r>
              <a:rPr lang="ru-RU" dirty="0"/>
              <a:t>разрабатывают вместе с ТП изготовления изделия с обеспечением необ­ходимой взаимосвязи и взаимодействия между ними.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При </a:t>
            </a:r>
            <a:r>
              <a:rPr lang="ru-RU" dirty="0">
                <a:solidFill>
                  <a:srgbClr val="C00000"/>
                </a:solidFill>
              </a:rPr>
              <a:t>разработке процессов (операций) ТК </a:t>
            </a:r>
            <a:r>
              <a:rPr lang="ru-RU" dirty="0"/>
              <a:t>необходимо обеспечить един­ство конструкторских, технологических и измерительных баз.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Операции </a:t>
            </a:r>
            <a:r>
              <a:rPr lang="ru-RU" dirty="0">
                <a:solidFill>
                  <a:srgbClr val="C00000"/>
                </a:solidFill>
              </a:rPr>
              <a:t>ТК должны предусматривать </a:t>
            </a:r>
            <a:r>
              <a:rPr lang="ru-RU" dirty="0"/>
              <a:t>получение информации для регулирования ТП, а также обеспечивать предупреждение с заданной вероятностью пропуска де­фектных материалов, заготовок, полуфабрикатов, деталей и сборочных еди­ниц для последующего изготовления изделия.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72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96044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Нормативно-технические документы </a:t>
            </a:r>
            <a:r>
              <a:rPr lang="ru-RU" sz="2400" dirty="0"/>
              <a:t>на ТК в общем случае включают стандарты </a:t>
            </a:r>
            <a:endParaRPr lang="en-U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«</a:t>
            </a:r>
            <a:r>
              <a:rPr lang="ru-RU" sz="2400" dirty="0"/>
              <a:t>Технический контроль. Термины и определения», «Средства контроля. Термины и определения», «Правила разработки процессов (опе­раций) технического контроля», «Правила выбора средств контроля»; </a:t>
            </a:r>
            <a:endParaRPr lang="en-U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клас­сификатор </a:t>
            </a:r>
            <a:r>
              <a:rPr lang="ru-RU" sz="2400" dirty="0"/>
              <a:t>объектов контроля</a:t>
            </a:r>
            <a:r>
              <a:rPr lang="ru-RU" sz="2400" dirty="0" smtClean="0"/>
              <a:t>;</a:t>
            </a:r>
            <a:endParaRPr lang="en-U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классификатор </a:t>
            </a:r>
            <a:r>
              <a:rPr lang="ru-RU" sz="2400" dirty="0"/>
              <a:t>технологических операций технического контроля; </a:t>
            </a:r>
            <a:endParaRPr lang="en-US" sz="2400" dirty="0" smtClean="0"/>
          </a:p>
          <a:p>
            <a:pPr algn="just"/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262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методику выбора объектов контроля;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методику </a:t>
            </a:r>
            <a:r>
              <a:rPr lang="ru-RU" sz="2400" dirty="0"/>
              <a:t>размещения постов контроля по технологическому процессу изготовления и ремонта изделий;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методику выбора контролируемых параметров;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методику выбора схемы контроля;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методику </a:t>
            </a:r>
            <a:r>
              <a:rPr lang="ru-RU" sz="2400" dirty="0"/>
              <a:t>выбора метода контроля;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стандарты ти­повых процессов (операций) технического контроля.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49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Методы контроля и </a:t>
            </a:r>
            <a:r>
              <a:rPr lang="ru-RU" sz="2800" b="1" dirty="0" smtClean="0"/>
              <a:t>диагностики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>
                <a:solidFill>
                  <a:srgbClr val="C00000"/>
                </a:solidFill>
              </a:rPr>
              <a:t>использовании современной элементной базы</a:t>
            </a:r>
            <a:r>
              <a:rPr lang="ru-RU" sz="2400" dirty="0"/>
              <a:t>, и особенно микропроцессоров, проблемы настройки и регулировки в традиционном понимании практически отсутствуют. </a:t>
            </a:r>
            <a:endParaRPr lang="en-US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Контроль</a:t>
            </a:r>
            <a:r>
              <a:rPr lang="ru-RU" sz="2400" dirty="0">
                <a:solidFill>
                  <a:srgbClr val="C00000"/>
                </a:solidFill>
              </a:rPr>
              <a:t>, диагностику и настрой­ку</a:t>
            </a:r>
            <a:r>
              <a:rPr lang="ru-RU" sz="2400" dirty="0"/>
              <a:t> РЭА проводят программными и аппаратными методами. </a:t>
            </a:r>
            <a:endParaRPr lang="en-US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Предприятия </a:t>
            </a:r>
            <a:r>
              <a:rPr lang="ru-RU" sz="2400" dirty="0">
                <a:solidFill>
                  <a:srgbClr val="C00000"/>
                </a:solidFill>
              </a:rPr>
              <a:t>разрабаты­вают </a:t>
            </a:r>
            <a:r>
              <a:rPr lang="ru-RU" sz="2400" dirty="0"/>
              <a:t>специальные инструкции для пользователей и диагностические программы, которые прилагаются к изделиям в виде технического описания, инструкции пользователя, встроенного программного обеспечения или специальных программ на носителях ин­формации. </a:t>
            </a:r>
            <a:endParaRPr lang="en-US" sz="24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395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/>
              <a:t>Их можно условно подразделить на три группы: POST (</a:t>
            </a:r>
            <a:r>
              <a:rPr lang="ru-RU" sz="2800" dirty="0" err="1"/>
              <a:t>Power-On</a:t>
            </a:r>
            <a:r>
              <a:rPr lang="ru-RU" sz="2800" dirty="0"/>
              <a:t> </a:t>
            </a:r>
            <a:r>
              <a:rPr lang="ru-RU" sz="2800" dirty="0" err="1"/>
              <a:t>Self</a:t>
            </a:r>
            <a:r>
              <a:rPr lang="ru-RU" sz="2800" dirty="0"/>
              <a:t> </a:t>
            </a:r>
            <a:r>
              <a:rPr lang="ru-RU" sz="2800" dirty="0" err="1"/>
              <a:t>Test</a:t>
            </a:r>
            <a:r>
              <a:rPr lang="ru-RU" sz="2800" dirty="0"/>
              <a:t> — процеду­ра самопроверки при включении), специализированные и общего назначе­ния.</a:t>
            </a:r>
            <a:endParaRPr lang="en-US" sz="2800" dirty="0"/>
          </a:p>
          <a:p>
            <a:pPr algn="just"/>
            <a:r>
              <a:rPr lang="ru-RU" sz="2800" dirty="0"/>
              <a:t>Сложность программ и их потенциальные возможности на каждой по­следующей ступени, как правило, возрастают.</a:t>
            </a:r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Программы </a:t>
            </a:r>
            <a:r>
              <a:rPr lang="ru-RU" sz="2800" dirty="0">
                <a:solidFill>
                  <a:srgbClr val="C00000"/>
                </a:solidFill>
              </a:rPr>
              <a:t>POST </a:t>
            </a:r>
            <a:r>
              <a:rPr lang="ru-RU" sz="2800" dirty="0"/>
              <a:t>представляют собой последовательность коротких программ «зашитых» в ПЗУ, предназначены для проверки основных компо­нентов системы непосредственно после ее включения и запускаются при включении системы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Обычно </a:t>
            </a:r>
            <a:r>
              <a:rPr lang="ru-RU" sz="2800" dirty="0">
                <a:solidFill>
                  <a:srgbClr val="C00000"/>
                </a:solidFill>
              </a:rPr>
              <a:t>проверяются </a:t>
            </a:r>
            <a:r>
              <a:rPr lang="ru-RU" sz="2800" dirty="0"/>
              <a:t>центральный процессор, ПЗУ, системные платы, оперативная память и ос­новные периферийные устройства. </a:t>
            </a:r>
            <a:endParaRPr lang="en-US" sz="28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94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Эти тесты выполняются быстро и не слишком тщательно по сравнению с диагностическими программами, запи­санными на дисках. </a:t>
            </a:r>
            <a:endParaRPr lang="en-US" dirty="0"/>
          </a:p>
          <a:p>
            <a:pPr algn="just"/>
            <a:r>
              <a:rPr lang="ru-RU" dirty="0"/>
              <a:t>Если при выполнении процедуры POST обнаруживается неисправный компонент системы, то выдается сообщение об ошибке или предупредительный сигнал. </a:t>
            </a:r>
            <a:endParaRPr lang="en-US" dirty="0"/>
          </a:p>
          <a:p>
            <a:pPr algn="just"/>
            <a:r>
              <a:rPr lang="ru-RU" dirty="0">
                <a:solidFill>
                  <a:srgbClr val="C00000"/>
                </a:solidFill>
              </a:rPr>
              <a:t>Если неисправность достаточно серьезная </a:t>
            </a:r>
            <a:r>
              <a:rPr lang="ru-RU" dirty="0"/>
              <a:t>("фатальная ошибка"), то даль­нейшая загрузка системы приостанавливается и выдается сообщение, по которому можно определить причину возник­шей неисправности. </a:t>
            </a:r>
            <a:endParaRPr lang="en-US" dirty="0"/>
          </a:p>
          <a:p>
            <a:pPr algn="just"/>
            <a:r>
              <a:rPr lang="ru-RU" dirty="0">
                <a:solidFill>
                  <a:srgbClr val="C00000"/>
                </a:solidFill>
              </a:rPr>
              <a:t>Обычно предусматривается три способа индикации неисправности</a:t>
            </a:r>
            <a:r>
              <a:rPr lang="ru-RU" dirty="0"/>
              <a:t>: звуковые сигналы, сообщения на экран монитора, и шестнадцатеричные коды, посылаемые по адре­сам портов ввода/вывода.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882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Специализированные диагностические программы </a:t>
            </a:r>
            <a:r>
              <a:rPr lang="ru-RU" dirty="0"/>
              <a:t>- это наборы тестов для «тотальной» проверки всех компонентов систем и сложных приборов, которые записываются на отдельном диагностическом диске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Диагностические </a:t>
            </a:r>
            <a:r>
              <a:rPr lang="ru-RU" dirty="0">
                <a:solidFill>
                  <a:srgbClr val="C00000"/>
                </a:solidFill>
              </a:rPr>
              <a:t>программы </a:t>
            </a:r>
            <a:r>
              <a:rPr lang="ru-RU" dirty="0"/>
              <a:t>изготовителей обычно преду­смотрены двух уровней. 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Первый </a:t>
            </a:r>
            <a:r>
              <a:rPr lang="ru-RU" b="1" dirty="0">
                <a:solidFill>
                  <a:schemeClr val="tx2"/>
                </a:solidFill>
              </a:rPr>
              <a:t>уровень </a:t>
            </a:r>
            <a:r>
              <a:rPr lang="ru-RU" dirty="0"/>
              <a:t>— это общая диагностика, ко­торая ориентирована на пользователей. Так как процедуры поиска неисправностей в большинстве современных систем достаточно просты, у пользователей обычно не возникает сложностей при работе с программами общей диагностики</a:t>
            </a:r>
            <a:r>
              <a:rPr lang="ru-RU" dirty="0" smtClean="0"/>
              <a:t>.</a:t>
            </a:r>
            <a:endParaRPr 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Второй </a:t>
            </a:r>
            <a:r>
              <a:rPr lang="ru-RU" b="1" dirty="0">
                <a:solidFill>
                  <a:schemeClr val="tx2"/>
                </a:solidFill>
              </a:rPr>
              <a:t>уровень </a:t>
            </a:r>
            <a:r>
              <a:rPr lang="ru-RU" dirty="0"/>
              <a:t>— технический, и рассчитан на спе­циалистов. Сообщения об ошибках обычно выводятся в виде кодов, по которым можно определить причину неисправности или сузить круг ее поисков.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48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7139136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cap="all" dirty="0" smtClean="0"/>
              <a:t>3</a:t>
            </a:r>
            <a:r>
              <a:rPr lang="ru-RU" sz="2800" b="1" cap="all" dirty="0"/>
              <a:t>. неисправности аппаратуры и их </a:t>
            </a:r>
            <a:r>
              <a:rPr lang="ru-RU" sz="2800" b="1" cap="all" dirty="0" smtClean="0"/>
              <a:t>устранение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5100" b="1" dirty="0" smtClean="0">
                <a:solidFill>
                  <a:schemeClr val="tx2"/>
                </a:solidFill>
                <a:latin typeface="+mj-lt"/>
              </a:rPr>
              <a:t>  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Виды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неисправностей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аппаратуры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</a:t>
            </a:r>
            <a:endParaRPr lang="en-US" sz="2800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Неисправность</a:t>
            </a:r>
            <a:r>
              <a:rPr lang="ru-RU" dirty="0" smtClean="0"/>
              <a:t> </a:t>
            </a:r>
            <a:r>
              <a:rPr lang="ru-RU" dirty="0"/>
              <a:t>РЭА проявляется в виде искажения выходной информа­ции или ее отсутствии при наличии входного сигнала. </a:t>
            </a:r>
            <a:endParaRPr lang="en-US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Источником </a:t>
            </a:r>
            <a:r>
              <a:rPr lang="ru-RU" dirty="0">
                <a:solidFill>
                  <a:srgbClr val="C00000"/>
                </a:solidFill>
              </a:rPr>
              <a:t>неисправности </a:t>
            </a:r>
            <a:r>
              <a:rPr lang="ru-RU" dirty="0"/>
              <a:t>могут быть один или несколько элементов, а также внешние воздействия и факторы - пыль, влага, и т. д.  </a:t>
            </a:r>
            <a:endParaRPr lang="en-US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Каждый </a:t>
            </a:r>
            <a:r>
              <a:rPr lang="ru-RU" dirty="0">
                <a:solidFill>
                  <a:srgbClr val="C00000"/>
                </a:solidFill>
              </a:rPr>
              <a:t>элемент РЭА </a:t>
            </a:r>
            <a:r>
              <a:rPr lang="ru-RU" dirty="0"/>
              <a:t>оказывает влияние на формирование выходных параметров. </a:t>
            </a:r>
            <a:endParaRPr lang="en-US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Зави­симость </a:t>
            </a:r>
            <a:r>
              <a:rPr lang="ru-RU" dirty="0">
                <a:solidFill>
                  <a:srgbClr val="C00000"/>
                </a:solidFill>
              </a:rPr>
              <a:t>между состояниями элементов РЭА и выходными параметрами </a:t>
            </a:r>
            <a:r>
              <a:rPr lang="ru-RU" dirty="0"/>
              <a:t>носит неоднозначный характер. Большинство элементов влияет сразу на не­сколько параметров, а сами параметры могут зависеть от многих элементов.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1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C00000"/>
                </a:solidFill>
              </a:rPr>
              <a:t>Работу РЭА можно оценивать различными показателями</a:t>
            </a:r>
            <a:r>
              <a:rPr lang="ru-RU" dirty="0"/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физическим </a:t>
            </a:r>
            <a:r>
              <a:rPr lang="ru-RU" dirty="0"/>
              <a:t>состоянием элементов (оценивается внешним осмотром);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качеством </a:t>
            </a:r>
            <a:r>
              <a:rPr lang="ru-RU" dirty="0"/>
              <a:t>выдаваемой информации;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формой </a:t>
            </a:r>
            <a:r>
              <a:rPr lang="ru-RU" dirty="0"/>
              <a:t>и значением напряжений в различных точках (оцениваются по показаниям измерительных приборов).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Начинать поиск неисправностей </a:t>
            </a:r>
            <a:r>
              <a:rPr lang="ru-RU" dirty="0"/>
              <a:t>необходимо с обнаружения сущест­венных противоречий в этих показателях. </a:t>
            </a:r>
            <a:endParaRPr lang="en-US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На </a:t>
            </a:r>
            <a:r>
              <a:rPr lang="ru-RU" dirty="0">
                <a:solidFill>
                  <a:srgbClr val="C00000"/>
                </a:solidFill>
              </a:rPr>
              <a:t>определении этих противоре­чий </a:t>
            </a:r>
            <a:r>
              <a:rPr lang="ru-RU" dirty="0"/>
              <a:t>основаны все методы поиска неисправностей.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09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Следует иметь в виду, что ремонт РЭА может быть </a:t>
            </a:r>
            <a:r>
              <a:rPr lang="ru-RU" b="1" dirty="0">
                <a:solidFill>
                  <a:srgbClr val="C00000"/>
                </a:solidFill>
              </a:rPr>
              <a:t>неоправданным</a:t>
            </a:r>
            <a:r>
              <a:rPr lang="ru-RU" dirty="0">
                <a:solidFill>
                  <a:srgbClr val="C00000"/>
                </a:solidFill>
              </a:rPr>
              <a:t>, если аппаратура</a:t>
            </a:r>
            <a:r>
              <a:rPr lang="ru-RU" dirty="0"/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морально </a:t>
            </a:r>
            <a:r>
              <a:rPr lang="ru-RU" dirty="0"/>
              <a:t>устарела, для нее не выпускают запасные детали, а установка нетиповых деталей требует значительных затрат времени, дора­ботки конструкции и пр.;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физически </a:t>
            </a:r>
            <a:r>
              <a:rPr lang="ru-RU" dirty="0"/>
              <a:t>устарела, в ней заметно проявляются процессы старе­ния материалов, снижение диэлектрических показателей изолирующих мате­риалов, старение паек, высыхание оксидных конденсаторов и пр.;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имела </a:t>
            </a:r>
            <a:r>
              <a:rPr lang="ru-RU" dirty="0"/>
              <a:t>механические повреждения в результате удара, падения или  подвергалась химическим  воздействиям  (попадание  морской  воды внутрь корпуса и др.).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8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Классификация дефектов </a:t>
            </a:r>
            <a:r>
              <a:rPr lang="ru-RU" sz="2800" b="1" dirty="0" smtClean="0"/>
              <a:t>РЭА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Любой дефект, проявляющийся в РЭА, нарушает ее нормальную рабо­ту. Однако дефекты неравноценны, поэтому целесообразно установить по­следовательность их поиска и устранения, исходя из значимости.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По </a:t>
            </a:r>
            <a:r>
              <a:rPr lang="ru-RU" sz="2400" dirty="0">
                <a:solidFill>
                  <a:srgbClr val="C00000"/>
                </a:solidFill>
              </a:rPr>
              <a:t>сложности обнаружения различают дефекты</a:t>
            </a:r>
            <a:r>
              <a:rPr lang="ru-RU" sz="2400" dirty="0"/>
              <a:t>: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простые</a:t>
            </a:r>
            <a:r>
              <a:rPr lang="ru-RU" sz="2400" dirty="0"/>
              <a:t>, когда дефект очевиден и легко устраним</a:t>
            </a:r>
            <a:r>
              <a:rPr lang="ru-RU" sz="2400" dirty="0" smtClean="0"/>
              <a:t>;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несложные</a:t>
            </a:r>
            <a:r>
              <a:rPr lang="ru-RU" sz="2400" dirty="0"/>
              <a:t>, когда дефект легко отыски­вается, однако устранение его затруднено;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сложные</a:t>
            </a:r>
            <a:r>
              <a:rPr lang="ru-RU" sz="2400" dirty="0"/>
              <a:t>, когда дефект непросто отыскать, но легко устра­нить (плохая пайка, контакт нарушается лишь с прогревом изде­лия</a:t>
            </a:r>
            <a:r>
              <a:rPr lang="ru-RU" sz="2400" dirty="0" smtClean="0"/>
              <a:t>);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очень </a:t>
            </a:r>
            <a:r>
              <a:rPr lang="ru-RU" sz="2400" dirty="0"/>
              <a:t>сложные, когда дефект трудно отыскать и устранить (случайные ме­жэлектродные замыкания).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35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 особенностям проявления различают дефекты</a:t>
            </a:r>
            <a:r>
              <a:rPr lang="ru-RU" sz="2400" dirty="0"/>
              <a:t>: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постоян­но проявляющиеся;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непостоянные (время от времени без явных причин);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проявляющиеся или пропадающие в процессе прогрева, при механических или других воздействиях;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самоустраняющиеся</a:t>
            </a:r>
            <a:r>
              <a:rPr lang="ru-RU" sz="2400" dirty="0" smtClean="0"/>
              <a:t>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По внешнему проявлению различают дефекты, связанные</a:t>
            </a:r>
            <a:r>
              <a:rPr lang="ru-RU" sz="2400" dirty="0"/>
              <a:t>: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 отсутствием какого-либо параметра РЭА;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 несоответствием какого-либо па­раметра норме;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 появлением на выходе нежелательных сигналов.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9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4452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По </a:t>
            </a:r>
            <a:r>
              <a:rPr lang="ru-RU" sz="2400" dirty="0">
                <a:solidFill>
                  <a:srgbClr val="C00000"/>
                </a:solidFill>
              </a:rPr>
              <a:t>причинам возникновения дефекты бывают случайные или детерминированные</a:t>
            </a:r>
            <a:r>
              <a:rPr lang="ru-RU" sz="2400" dirty="0"/>
              <a:t>, т. е. вполне определенные, которые можно было преду­смотреть. </a:t>
            </a:r>
            <a:r>
              <a:rPr lang="ru-RU" sz="2400" dirty="0">
                <a:solidFill>
                  <a:srgbClr val="C00000"/>
                </a:solidFill>
              </a:rPr>
              <a:t>К детерминированным дефектам</a:t>
            </a:r>
            <a:r>
              <a:rPr lang="ru-RU" sz="2400" dirty="0"/>
              <a:t> относятся: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недостатки </a:t>
            </a:r>
            <a:r>
              <a:rPr lang="ru-RU" sz="2400" dirty="0"/>
              <a:t>конструкции, заложенные при разработке: малона­дежные элементы;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элементы</a:t>
            </a:r>
            <a:r>
              <a:rPr lang="ru-RU" sz="2400" dirty="0"/>
              <a:t>, </a:t>
            </a:r>
            <a:r>
              <a:rPr lang="ru-RU" sz="2400" dirty="0" err="1"/>
              <a:t>эксплуатирующиеся</a:t>
            </a:r>
            <a:r>
              <a:rPr lang="ru-RU" sz="2400" dirty="0"/>
              <a:t> в режимах, близких к предельно допустимым;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конструктивные </a:t>
            </a:r>
            <a:r>
              <a:rPr lang="ru-RU" sz="2400" dirty="0"/>
              <a:t>решения, не обеспечивающие надежность контактных соединений, и т.п.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015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нарушение технологической дисциплины при изготовлении РЭА (</a:t>
            </a:r>
            <a:r>
              <a:rPr lang="ru-RU" sz="2400" dirty="0" err="1"/>
              <a:t>непропаи</a:t>
            </a:r>
            <a:r>
              <a:rPr lang="ru-RU" sz="2400" dirty="0"/>
              <a:t>, качество монтажа и т. п.);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нарушение условий эксплуатации: попадание внутрь РЭА влаги, пыли, насекомых, посторонних предметов; механические повреждения и т.п.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неквалифицированное вмешательство в конструкцию РЭА: впаяны транзисторы другого типа, установлены дефектные элементы и пр.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57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Способы поиска </a:t>
            </a:r>
            <a:r>
              <a:rPr lang="ru-RU" sz="2800" b="1" dirty="0" smtClean="0"/>
              <a:t>неисправностей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Можно </a:t>
            </a:r>
            <a:r>
              <a:rPr lang="ru-RU" dirty="0">
                <a:solidFill>
                  <a:srgbClr val="C00000"/>
                </a:solidFill>
              </a:rPr>
              <a:t>выделить три уровня поиска неисправностей </a:t>
            </a:r>
            <a:r>
              <a:rPr lang="ru-RU" dirty="0"/>
              <a:t>и ремонта изделий: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плата</a:t>
            </a:r>
            <a:r>
              <a:rPr lang="ru-RU" dirty="0"/>
              <a:t>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ИС,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схема </a:t>
            </a:r>
            <a:r>
              <a:rPr lang="ru-RU" dirty="0"/>
              <a:t>в целом.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На </a:t>
            </a:r>
            <a:r>
              <a:rPr lang="ru-RU" dirty="0">
                <a:solidFill>
                  <a:srgbClr val="C00000"/>
                </a:solidFill>
              </a:rPr>
              <a:t>уровне плат </a:t>
            </a:r>
            <a:r>
              <a:rPr lang="ru-RU" dirty="0"/>
              <a:t>заменяют подозрительную ПП.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На </a:t>
            </a:r>
            <a:r>
              <a:rPr lang="ru-RU" dirty="0">
                <a:solidFill>
                  <a:srgbClr val="C00000"/>
                </a:solidFill>
              </a:rPr>
              <a:t>уровне ИС </a:t>
            </a:r>
            <a:r>
              <a:rPr lang="ru-RU" dirty="0"/>
              <a:t>опреде­ляют и заменяют дефектную ИС или компонент. 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На </a:t>
            </a:r>
            <a:r>
              <a:rPr lang="ru-RU" dirty="0">
                <a:solidFill>
                  <a:srgbClr val="C00000"/>
                </a:solidFill>
              </a:rPr>
              <a:t>уровне схемы </a:t>
            </a:r>
            <a:r>
              <a:rPr lang="ru-RU" dirty="0"/>
              <a:t>опреде­ляют точную причину неисправности. Проще всего заменить всю дефектную плату. Труднее всего точно найти и заменить де­фектную ИС.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Ремонт и отладка плат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При </a:t>
            </a:r>
            <a:r>
              <a:rPr lang="ru-RU" dirty="0">
                <a:solidFill>
                  <a:srgbClr val="C00000"/>
                </a:solidFill>
              </a:rPr>
              <a:t>ремонте электронного оборудования необходимо руково­дствоваться следующими </a:t>
            </a:r>
            <a:r>
              <a:rPr lang="ru-RU" dirty="0" smtClean="0">
                <a:solidFill>
                  <a:srgbClr val="C00000"/>
                </a:solidFill>
              </a:rPr>
              <a:t>принципами</a:t>
            </a:r>
            <a:r>
              <a:rPr lang="ru-RU" dirty="0" smtClean="0"/>
              <a:t>: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1. Любые действия, связанные с ремонтом электронного оборудова­ния, предваряются отключением питания.</a:t>
            </a:r>
          </a:p>
          <a:p>
            <a:pPr marL="0" indent="0" algn="just">
              <a:buNone/>
            </a:pPr>
            <a:r>
              <a:rPr lang="ru-RU" dirty="0"/>
              <a:t>2. Выводы о неисправностях должны делаться после того, как установлено, что все элементы коммутации и разъемы подключены пра­вильно и имеют контакт, а кабели не имеют обрывов.</a:t>
            </a:r>
          </a:p>
          <a:p>
            <a:pPr marL="0" indent="0" algn="just">
              <a:buNone/>
            </a:pPr>
            <a:r>
              <a:rPr lang="ru-RU" dirty="0"/>
              <a:t>3. Поскольку большинство электронных модулей построены на комплементарной </a:t>
            </a:r>
            <a:r>
              <a:rPr lang="ru-RU" dirty="0" err="1"/>
              <a:t>МОП-технологии</a:t>
            </a:r>
            <a:r>
              <a:rPr lang="ru-RU" dirty="0"/>
              <a:t>, критичных к стати­ческому пробою, перед доступом к узлам электроники следует снять с тела статический заряд, коснувшись технологического корпуса.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024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4. В силу разрушительного действия переходных процессов временная задержка между отключением и последующим включе­нием питания должна составлять не менее 30 с.</a:t>
            </a:r>
          </a:p>
          <a:p>
            <a:r>
              <a:rPr lang="ru-RU" dirty="0"/>
              <a:t>5. При ремонте не следует обрывать нагрузку. Это создает повышенную мощность рассеивания на выходном активном элементе либо искажает картину снимаемых параметров. </a:t>
            </a:r>
          </a:p>
          <a:p>
            <a:r>
              <a:rPr lang="ru-RU" dirty="0"/>
              <a:t>Иллюзию неработающего источника часто создает чрезмерная нагруз­ка.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возможно, следует </a:t>
            </a:r>
            <a:r>
              <a:rPr lang="ru-RU" dirty="0" err="1"/>
              <a:t>посекционно</a:t>
            </a:r>
            <a:r>
              <a:rPr lang="ru-RU" dirty="0"/>
              <a:t> отключать потребители (последовательное изъятие карт из слотов, с отключением блока питания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Замеры питающего на­пряжения лучше проводить на самих ИС или после переходных разъемов.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4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068728"/>
          </a:xfrm>
        </p:spPr>
        <p:txBody>
          <a:bodyPr>
            <a:normAutofit/>
          </a:bodyPr>
          <a:lstStyle/>
          <a:p>
            <a:pPr algn="ctr"/>
            <a:r>
              <a:rPr lang="ru-RU" sz="3100" b="1" cap="all" dirty="0"/>
              <a:t>4. Испытания радиоэлектронной </a:t>
            </a:r>
            <a:r>
              <a:rPr lang="ru-RU" sz="3100" b="1" cap="all" dirty="0" smtClean="0"/>
              <a:t>аппаратуры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Цели испытаний</a:t>
            </a:r>
            <a:r>
              <a:rPr lang="ru-RU" sz="3600" dirty="0" smtClean="0">
                <a:solidFill>
                  <a:schemeClr val="tx2"/>
                </a:solidFill>
                <a:latin typeface="+mj-lt"/>
              </a:rPr>
              <a:t> </a:t>
            </a:r>
          </a:p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Испытания </a:t>
            </a:r>
            <a:r>
              <a:rPr lang="ru-RU" sz="2400" b="1" dirty="0">
                <a:solidFill>
                  <a:schemeClr val="tx2"/>
                </a:solidFill>
              </a:rPr>
              <a:t>РЭА представляют собой экспериментальное определение при различных воздействиях количественных и качественных характеристик изделий при их функционировании.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2400" dirty="0" smtClean="0"/>
              <a:t>При </a:t>
            </a:r>
            <a:r>
              <a:rPr lang="ru-RU" sz="2400" dirty="0"/>
              <a:t>этом как сами испытываемые изделия, так и воздействия могут быть смоделированы. </a:t>
            </a:r>
            <a:endParaRPr lang="ru-RU" sz="2400" dirty="0" smtClean="0"/>
          </a:p>
          <a:p>
            <a:pPr algn="just"/>
            <a:r>
              <a:rPr lang="ru-RU" sz="2400" dirty="0" smtClean="0"/>
              <a:t>Цели </a:t>
            </a:r>
            <a:r>
              <a:rPr lang="ru-RU" sz="2400" dirty="0"/>
              <a:t>испытаний различны на различных этапах проектирования и изготовления РЭА. </a:t>
            </a:r>
            <a:endParaRPr lang="ru-RU" sz="24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473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К основным целям испытания, общим для всех видов РЭА, можно отнести</a:t>
            </a:r>
            <a:r>
              <a:rPr lang="ru-RU" sz="2400" dirty="0"/>
              <a:t>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/>
              <a:t>выбор оптимальных конструктивно-технологических решений при создании новых изделий;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/>
              <a:t>доводку изделий до необходимого уровня качества;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/>
              <a:t>объективную оценку качества изделий при их постановке на производство, в процессе производства и при техническом обслуживании;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прогнозирование </a:t>
            </a:r>
            <a:r>
              <a:rPr lang="ru-RU" sz="2400" dirty="0"/>
              <a:t>гарантированного срока службы</a:t>
            </a:r>
            <a:r>
              <a:rPr lang="ru-RU" sz="2400" dirty="0" smtClean="0"/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C00000"/>
                </a:solidFill>
              </a:rPr>
              <a:t>Испытания служат эффективным средством </a:t>
            </a:r>
            <a:r>
              <a:rPr lang="ru-RU" sz="2400" dirty="0"/>
              <a:t>выявления скрытых случайных дефектов материалов и элементов конструкции, не обнаруженных методами технического контроля.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64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По </a:t>
            </a:r>
            <a:r>
              <a:rPr lang="ru-RU" sz="2800" dirty="0">
                <a:solidFill>
                  <a:srgbClr val="C00000"/>
                </a:solidFill>
              </a:rPr>
              <a:t>результатам испытаний </a:t>
            </a:r>
            <a:r>
              <a:rPr lang="ru-RU" sz="2800" dirty="0"/>
              <a:t>изделий в производстве разработчик РЭА устанавливает причины снижения качества.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Если </a:t>
            </a:r>
            <a:r>
              <a:rPr lang="ru-RU" sz="2800" dirty="0">
                <a:solidFill>
                  <a:srgbClr val="C00000"/>
                </a:solidFill>
              </a:rPr>
              <a:t>эти причины установить не удается</a:t>
            </a:r>
            <a:r>
              <a:rPr lang="ru-RU" sz="2800" dirty="0"/>
              <a:t>, совершенствуют методы и средства контроля изделий и ТП их изготовления.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На </a:t>
            </a:r>
            <a:r>
              <a:rPr lang="ru-RU" sz="2800" dirty="0">
                <a:solidFill>
                  <a:srgbClr val="C00000"/>
                </a:solidFill>
              </a:rPr>
              <a:t>конечных этапах ТП </a:t>
            </a:r>
            <a:r>
              <a:rPr lang="ru-RU" sz="2800" dirty="0"/>
              <a:t>изготовления изделий могут проводиться предварительные испытания. </a:t>
            </a:r>
            <a:r>
              <a:rPr lang="ru-RU" sz="2800" dirty="0"/>
              <a:t> </a:t>
            </a:r>
            <a:r>
              <a:rPr lang="ru-RU" sz="2800" dirty="0" smtClean="0"/>
              <a:t>Для </a:t>
            </a:r>
            <a:r>
              <a:rPr lang="ru-RU" sz="2800" dirty="0"/>
              <a:t>них выбирают такие режимы, чтобы они обеспечивали отказы изделий, содержащих скрытые дефекты, и в то же время не вырабатывали ресурса тех изделий, которые не содержат дефектов.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Эти </a:t>
            </a:r>
            <a:r>
              <a:rPr lang="ru-RU" sz="2800" dirty="0">
                <a:solidFill>
                  <a:srgbClr val="C00000"/>
                </a:solidFill>
              </a:rPr>
              <a:t>испытания часто называют технологическими </a:t>
            </a:r>
            <a:r>
              <a:rPr lang="ru-RU" sz="2800" dirty="0"/>
              <a:t>тренировками (</a:t>
            </a:r>
            <a:r>
              <a:rPr lang="ru-RU" sz="2800" dirty="0" err="1"/>
              <a:t>термотоковая</a:t>
            </a:r>
            <a:r>
              <a:rPr lang="ru-RU" sz="2800" dirty="0"/>
              <a:t> тренировка, </a:t>
            </a:r>
            <a:r>
              <a:rPr lang="ru-RU" sz="2800" dirty="0" err="1"/>
              <a:t>электротренировка</a:t>
            </a:r>
            <a:r>
              <a:rPr lang="ru-RU" sz="2800" dirty="0"/>
              <a:t>, тренировка </a:t>
            </a:r>
            <a:r>
              <a:rPr lang="ru-RU" sz="2800" dirty="0" err="1"/>
              <a:t>термоциклами</a:t>
            </a:r>
            <a:r>
              <a:rPr lang="ru-RU" sz="2800" dirty="0"/>
              <a:t> и др.).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04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Категории </a:t>
            </a:r>
            <a:r>
              <a:rPr lang="ru-RU" sz="2800" b="1" dirty="0" smtClean="0"/>
              <a:t>испытаний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Программа </a:t>
            </a:r>
            <a:r>
              <a:rPr lang="ru-RU" dirty="0">
                <a:solidFill>
                  <a:srgbClr val="C00000"/>
                </a:solidFill>
              </a:rPr>
              <a:t>и методы проведения испытаний </a:t>
            </a:r>
            <a:r>
              <a:rPr lang="ru-RU" dirty="0"/>
              <a:t>определяются конкретным видом и назначением РЭА, а также условиями эксплуатации.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Для </a:t>
            </a:r>
            <a:r>
              <a:rPr lang="ru-RU" dirty="0">
                <a:solidFill>
                  <a:srgbClr val="C00000"/>
                </a:solidFill>
              </a:rPr>
              <a:t>контроля качества </a:t>
            </a:r>
            <a:r>
              <a:rPr lang="ru-RU" dirty="0"/>
              <a:t>и приемки изделий устанавливают основные категории контрольных испытаний, оговоренные в ТУ: </a:t>
            </a:r>
            <a:r>
              <a:rPr lang="ru-RU" b="1" dirty="0">
                <a:solidFill>
                  <a:schemeClr val="tx2"/>
                </a:solidFill>
              </a:rPr>
              <a:t>приемо-сдаточные, периодические и типовые.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Каждая категория испытаний </a:t>
            </a:r>
            <a:r>
              <a:rPr lang="ru-RU" dirty="0"/>
              <a:t>может включать несколько видов испытаний (электрические, механические, климатические, на надежность и др.) и видов контроля (визуальный, инструментальный и др.).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В зависимости от особенностей эксплуатации </a:t>
            </a:r>
            <a:r>
              <a:rPr lang="ru-RU" sz="2400" dirty="0"/>
              <a:t>и назначения изделий, а также специфики их производства некоторые виды испытаний выделяют в отдельные категории испытаний (на надежность – безотказность, долговечность, </a:t>
            </a:r>
            <a:r>
              <a:rPr lang="ru-RU" sz="2400" dirty="0" err="1"/>
              <a:t>сохраняемость</a:t>
            </a:r>
            <a:r>
              <a:rPr lang="ru-RU" sz="2400" dirty="0"/>
              <a:t> и др.).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Виды испытаний и контроля</a:t>
            </a:r>
            <a:r>
              <a:rPr lang="ru-RU" sz="2400" dirty="0"/>
              <a:t>, последовательность проведения, проверяемые параметры и их значения устанавливаются в нормативных документах (стандартах, программах, методиках и др.).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28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Во время испытаний применяют сплошной или выборочный контроль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Результаты </a:t>
            </a:r>
            <a:r>
              <a:rPr lang="ru-RU" dirty="0"/>
              <a:t>испытаний считаются отрицательными, если обнаружено несоответствие изделия хотя бы одному требованию ТУ для проводимой категории испытаний. </a:t>
            </a:r>
            <a:endParaRPr lang="ru-RU" dirty="0" smtClean="0"/>
          </a:p>
          <a:p>
            <a:pPr algn="just"/>
            <a:r>
              <a:rPr lang="ru-RU" dirty="0" smtClean="0"/>
              <a:t>Применяемые </a:t>
            </a:r>
            <a:r>
              <a:rPr lang="ru-RU" dirty="0"/>
              <a:t>средства испытаний, измерения и контроля, а также методики измерений должны соответствовать требованиям метрологического обеспечения. </a:t>
            </a:r>
            <a:endParaRPr lang="ru-RU" dirty="0" smtClean="0"/>
          </a:p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Средства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испытаний должны иметь метрологическую аттестацию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95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/>
          </a:bodyPr>
          <a:lstStyle/>
          <a:p>
            <a:pPr algn="just"/>
            <a:r>
              <a:rPr lang="ru-RU" i="1" dirty="0">
                <a:solidFill>
                  <a:srgbClr val="C00000"/>
                </a:solidFill>
              </a:rPr>
              <a:t>Приемо-сдаточные испытания </a:t>
            </a:r>
            <a:r>
              <a:rPr lang="ru-RU" dirty="0"/>
              <a:t>(ПСИ) проводят для контроля изделия на соответствие требованиям ТУ, установленным для данной категории испытаний.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Испытания </a:t>
            </a:r>
            <a:r>
              <a:rPr lang="ru-RU" dirty="0">
                <a:solidFill>
                  <a:srgbClr val="C00000"/>
                </a:solidFill>
              </a:rPr>
              <a:t>и приемку проводит представитель </a:t>
            </a:r>
            <a:r>
              <a:rPr lang="ru-RU" dirty="0"/>
              <a:t>заказчика в присутствии представителя отдела технического контроля (ОТК) предприятия-изготовителя в объеме и последовательности, предусмотренными в ТУ на изделие. </a:t>
            </a:r>
            <a:endParaRPr lang="ru-RU" dirty="0" smtClean="0"/>
          </a:p>
          <a:p>
            <a:pPr algn="just"/>
            <a:r>
              <a:rPr lang="ru-RU" dirty="0" smtClean="0"/>
              <a:t>О </a:t>
            </a:r>
            <a:r>
              <a:rPr lang="ru-RU" dirty="0"/>
              <a:t>готовности изделия к ПСИ предприятие - изготовитель уведомляет представителя заказчика извещением, оформленным в установленном порядке.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940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К извещению прикладываются </a:t>
            </a:r>
            <a:r>
              <a:rPr lang="ru-RU" sz="2400" dirty="0"/>
              <a:t>протоколы технологической тренировки и предъявительских испытаний, выполненных по форме, принятой на предприятии-изготовителе. 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Состав и последовательность </a:t>
            </a:r>
            <a:r>
              <a:rPr lang="ru-RU" sz="2400" dirty="0"/>
              <a:t>проведения испытаний могут быть изменены по согласованию с представителем заказчика. 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Принятыми</a:t>
            </a:r>
            <a:r>
              <a:rPr lang="ru-RU" sz="2400" dirty="0"/>
              <a:t> считаются изделия, выдержавшие испытания, укомплектованные и упакованные в соответствии с ТУ.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27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i="1" dirty="0">
                <a:solidFill>
                  <a:srgbClr val="C00000"/>
                </a:solidFill>
              </a:rPr>
              <a:t>Периодические испытания </a:t>
            </a:r>
            <a:r>
              <a:rPr lang="ru-RU" dirty="0"/>
              <a:t>проводят с целью периодического контроля стабильности ТП в период между испытаниями и подтверждения возможности продолжения изготовления изделий по действующим конструкторской и технологической документации.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Календарные </a:t>
            </a:r>
            <a:r>
              <a:rPr lang="ru-RU" dirty="0">
                <a:solidFill>
                  <a:srgbClr val="C00000"/>
                </a:solidFill>
              </a:rPr>
              <a:t>сроки испытаний </a:t>
            </a:r>
            <a:r>
              <a:rPr lang="ru-RU" dirty="0"/>
              <a:t>устанавливаются в графике, составленном предприятием- изготовителем с участием представителя заказчика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Периодическим </a:t>
            </a:r>
            <a:r>
              <a:rPr lang="ru-RU" dirty="0">
                <a:solidFill>
                  <a:srgbClr val="C00000"/>
                </a:solidFill>
              </a:rPr>
              <a:t>испытаниям </a:t>
            </a:r>
            <a:r>
              <a:rPr lang="ru-RU" dirty="0"/>
              <a:t>подвергается одно изделие ежегодно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Результаты </a:t>
            </a:r>
            <a:r>
              <a:rPr lang="ru-RU" dirty="0">
                <a:solidFill>
                  <a:srgbClr val="C00000"/>
                </a:solidFill>
              </a:rPr>
              <a:t>испытаний </a:t>
            </a:r>
            <a:r>
              <a:rPr lang="ru-RU" dirty="0"/>
              <a:t>оформляются актом, к которому прилагается протокол, выполненный по форме, принятой на предприятии-изготовителе.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8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Состав и последовательность </a:t>
            </a:r>
            <a:r>
              <a:rPr lang="ru-RU" dirty="0"/>
              <a:t>проведения испытаний согласовываются с представителем заказчика. </a:t>
            </a:r>
          </a:p>
          <a:p>
            <a:r>
              <a:rPr lang="ru-RU" dirty="0">
                <a:solidFill>
                  <a:srgbClr val="C00000"/>
                </a:solidFill>
              </a:rPr>
              <a:t>Если изделие выдержало </a:t>
            </a:r>
            <a:r>
              <a:rPr lang="ru-RU" dirty="0"/>
              <a:t>периодические испытания, то его производство продолжается до следующего срока испытаний. </a:t>
            </a:r>
          </a:p>
          <a:p>
            <a:r>
              <a:rPr lang="ru-RU" dirty="0">
                <a:solidFill>
                  <a:srgbClr val="C00000"/>
                </a:solidFill>
              </a:rPr>
              <a:t>Если изделие не выдержало </a:t>
            </a:r>
            <a:r>
              <a:rPr lang="ru-RU" dirty="0"/>
              <a:t>периодических испытаний, то приемку изделий и отгрузку принятых изделий приостанавливают до выявления и устранения причин возникновения дефектов и получения положительных результатов повторных испытаний.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11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3100" i="1" dirty="0">
                <a:solidFill>
                  <a:srgbClr val="C00000"/>
                </a:solidFill>
              </a:rPr>
              <a:t>Типовые испы</a:t>
            </a:r>
            <a:r>
              <a:rPr lang="ru-RU" sz="3100" i="1" dirty="0"/>
              <a:t>тания </a:t>
            </a:r>
            <a:r>
              <a:rPr lang="ru-RU" sz="3100" dirty="0"/>
              <a:t>проводят для изделий прерывистого производства (единичного и мелкосерийного прерывистого производства) для оценки эффективности и целесообразности предлагающихся изменений в изделие или технологию его изготовления, которые могут изменить технические и другие характеристики изделия и его эксплуатацию</a:t>
            </a:r>
            <a:r>
              <a:rPr lang="ru-RU" sz="3100" dirty="0" smtClean="0"/>
              <a:t>.</a:t>
            </a:r>
          </a:p>
          <a:p>
            <a:pPr algn="just"/>
            <a:r>
              <a:rPr lang="ru-RU" sz="3100" dirty="0" smtClean="0">
                <a:solidFill>
                  <a:srgbClr val="C00000"/>
                </a:solidFill>
              </a:rPr>
              <a:t>Испытания </a:t>
            </a:r>
            <a:r>
              <a:rPr lang="ru-RU" sz="3100" dirty="0">
                <a:solidFill>
                  <a:srgbClr val="C00000"/>
                </a:solidFill>
              </a:rPr>
              <a:t>проводят на изделиях</a:t>
            </a:r>
            <a:r>
              <a:rPr lang="ru-RU" sz="3100" dirty="0"/>
              <a:t>, в которые внесены предлагающиеся изменения, по программе и методике необходимых испытаний из состава приемо-сдаточных и периодических. </a:t>
            </a:r>
            <a:endParaRPr lang="ru-RU" sz="3100" dirty="0" smtClean="0"/>
          </a:p>
          <a:p>
            <a:pPr algn="just"/>
            <a:r>
              <a:rPr lang="ru-RU" sz="3100" dirty="0" smtClean="0">
                <a:solidFill>
                  <a:srgbClr val="C00000"/>
                </a:solidFill>
              </a:rPr>
              <a:t>Если </a:t>
            </a:r>
            <a:r>
              <a:rPr lang="ru-RU" sz="3100" dirty="0">
                <a:solidFill>
                  <a:srgbClr val="C00000"/>
                </a:solidFill>
              </a:rPr>
              <a:t>эффективность и целесообразность </a:t>
            </a:r>
            <a:r>
              <a:rPr lang="ru-RU" sz="3100" dirty="0"/>
              <a:t>предлагаемых изменений подтверждается результатами типовых испытаний, то их вносят в соответствующую документацию на изделие в соответствии с требованиями Государственных стандартов. </a:t>
            </a:r>
            <a:endParaRPr lang="ru-RU" sz="31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062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Перед предъявлением изделий на испытания </a:t>
            </a:r>
            <a:r>
              <a:rPr lang="ru-RU" dirty="0"/>
              <a:t>и приемку представителю заказчика ОТК проводит предъявительские испытания готовых изделий. 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Испытания </a:t>
            </a:r>
            <a:r>
              <a:rPr lang="ru-RU" dirty="0">
                <a:solidFill>
                  <a:srgbClr val="C00000"/>
                </a:solidFill>
              </a:rPr>
              <a:t>проводятся с целью </a:t>
            </a:r>
            <a:r>
              <a:rPr lang="ru-RU" dirty="0"/>
              <a:t>контроля изделий на соответствие требованиям ТУ и готовности для предъявления заказчику. </a:t>
            </a:r>
          </a:p>
          <a:p>
            <a:pPr algn="just"/>
            <a:r>
              <a:rPr lang="ru-RU" dirty="0"/>
              <a:t>Как правило, их проводят в объеме не менее приемосдаточных испытаний, но планы контроля и нормы на проверяемые параметры могут устанавливаться более жесткими.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Документация</a:t>
            </a:r>
            <a:r>
              <a:rPr lang="ru-RU" dirty="0"/>
              <a:t> по испытаниям согласуется с заказчиком.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765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>
                <a:solidFill>
                  <a:srgbClr val="C00000"/>
                </a:solidFill>
              </a:rPr>
              <a:t>Предъявительские испытания</a:t>
            </a:r>
            <a:r>
              <a:rPr lang="ru-RU" i="1" dirty="0"/>
              <a:t>.</a:t>
            </a:r>
            <a:r>
              <a:rPr lang="ru-RU" dirty="0"/>
              <a:t> Перед предъявлением изделий на испытания и приемку представителю заказчика проводит предъяви­тельские испытания изделий.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Испытания </a:t>
            </a:r>
            <a:r>
              <a:rPr lang="ru-RU" dirty="0">
                <a:solidFill>
                  <a:srgbClr val="C00000"/>
                </a:solidFill>
              </a:rPr>
              <a:t>проводятся с целью контроля </a:t>
            </a:r>
            <a:r>
              <a:rPr lang="ru-RU" dirty="0"/>
              <a:t>изделий на соответствие требованиям ТУ и проверки готовности для предъ­явления заказчику.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Проводят </a:t>
            </a:r>
            <a:r>
              <a:rPr lang="ru-RU" dirty="0">
                <a:solidFill>
                  <a:srgbClr val="C00000"/>
                </a:solidFill>
              </a:rPr>
              <a:t>в объеме </a:t>
            </a:r>
            <a:r>
              <a:rPr lang="ru-RU" dirty="0"/>
              <a:t>не менее приемо­-сдаточных испытаний, но планы контроля и нормы на проверяемые параметры могут устанавливаться более жесткими. </a:t>
            </a:r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Документация</a:t>
            </a:r>
            <a:r>
              <a:rPr lang="ru-RU" dirty="0" smtClean="0"/>
              <a:t> </a:t>
            </a:r>
            <a:r>
              <a:rPr lang="ru-RU" dirty="0"/>
              <a:t>по испытани­ям согласуется с заказчиком.</a:t>
            </a:r>
          </a:p>
          <a:p>
            <a:pPr algn="just"/>
            <a:r>
              <a:rPr lang="ru-RU" sz="2100" dirty="0"/>
              <a:t>Кроме перечисленных выше основных категорий испытаний сущест­вуют квалификационные испытания по приемке установочной серии, испы­тания на долговечность и проверочные испытания (проводит научно-исследовательская организация заказчика).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45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63434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Программа </a:t>
            </a:r>
            <a:r>
              <a:rPr lang="ru-RU" sz="2800" b="1" dirty="0" smtClean="0"/>
              <a:t>испытаний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96544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Основным </a:t>
            </a:r>
            <a:r>
              <a:rPr lang="ru-RU" sz="2400" dirty="0"/>
              <a:t>организационно-методическим документом при испытаниях РЭА является </a:t>
            </a:r>
            <a:r>
              <a:rPr lang="ru-RU" sz="2400" dirty="0">
                <a:solidFill>
                  <a:srgbClr val="C00000"/>
                </a:solidFill>
              </a:rPr>
              <a:t>программа испытаний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Программа испытаний регламентирует</a:t>
            </a:r>
            <a:r>
              <a:rPr lang="ru-RU" sz="2400" dirty="0" smtClean="0"/>
              <a:t>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цели испытаний;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объем </a:t>
            </a:r>
            <a:r>
              <a:rPr lang="ru-RU" sz="2400" dirty="0"/>
              <a:t>и методику проводимых исследований;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порядок</a:t>
            </a:r>
            <a:r>
              <a:rPr lang="ru-RU" sz="2400" dirty="0"/>
              <a:t>, условия, место и сроки проведения испытаний</a:t>
            </a:r>
            <a:r>
              <a:rPr lang="ru-RU" sz="2400" dirty="0" smtClean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ответственность </a:t>
            </a:r>
            <a:r>
              <a:rPr lang="ru-RU" sz="2400" dirty="0"/>
              <a:t>за обеспечение и проведение испытаний</a:t>
            </a:r>
            <a:r>
              <a:rPr lang="ru-RU" sz="2400" dirty="0" smtClean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ответственность </a:t>
            </a:r>
            <a:r>
              <a:rPr lang="ru-RU" sz="2400" dirty="0"/>
              <a:t>за оформление протоколов и отчетов.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66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2565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Общие цели контрольных, сравнительных и определительных испытаний, общие положения об испытаниях на воздействие механических и климатических факторов конкретизированы в </a:t>
            </a:r>
            <a:r>
              <a:rPr lang="ru-RU" dirty="0">
                <a:solidFill>
                  <a:srgbClr val="C00000"/>
                </a:solidFill>
              </a:rPr>
              <a:t>Государственных стандартах</a:t>
            </a:r>
            <a:r>
              <a:rPr lang="ru-RU" dirty="0"/>
              <a:t>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В программе испытаний </a:t>
            </a:r>
            <a:r>
              <a:rPr lang="ru-RU" dirty="0"/>
              <a:t>в краткой форме излагается информация об объекте испытания (срок его изготовления, номер паспорта, особенность конструкции и технологии изготовления и т. п.), а также параметры, подлежащие прямому или косвенному измерению, критерии годности изделия РЭА, требования к внешнему виду и электрические параметры.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86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В разделах программы испытаний </a:t>
            </a:r>
            <a:r>
              <a:rPr lang="ru-RU" dirty="0" smtClean="0">
                <a:solidFill>
                  <a:srgbClr val="C00000"/>
                </a:solidFill>
              </a:rPr>
              <a:t>указывают</a:t>
            </a:r>
            <a:r>
              <a:rPr lang="ru-RU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объем </a:t>
            </a:r>
            <a:r>
              <a:rPr lang="ru-RU" dirty="0"/>
              <a:t>и методику испытаний, в которых даются сведения о количестве испытываемых изделий,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общая </a:t>
            </a:r>
            <a:r>
              <a:rPr lang="ru-RU" dirty="0"/>
              <a:t>продолжительность испытаний при различных воздействующих факторах,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 </a:t>
            </a:r>
            <a:r>
              <a:rPr lang="ru-RU" dirty="0"/>
              <a:t>периодичности</a:t>
            </a:r>
            <a:r>
              <a:rPr lang="ru-RU" dirty="0" smtClean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составе </a:t>
            </a:r>
            <a:r>
              <a:rPr lang="ru-RU" dirty="0"/>
              <a:t>и последовательности испытаний,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 </a:t>
            </a:r>
            <a:r>
              <a:rPr lang="ru-RU" dirty="0"/>
              <a:t>параметрах испытательных режимов,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пределах </a:t>
            </a:r>
            <a:r>
              <a:rPr lang="ru-RU" dirty="0"/>
              <a:t>изменения питающих напряжений и продолжительности работы РЭА при этих напряжениях и т. п.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123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C00000"/>
                </a:solidFill>
              </a:rPr>
              <a:t>В плане испытаний указывают</a:t>
            </a:r>
            <a:r>
              <a:rPr lang="ru-RU" sz="2400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необходимые работы, такие как изготовление образцов, их приемка ОТК,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измерение и определение параметров,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подготовка испытательного оборудования,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проведение испытаний,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оформление результатов,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согласование и утверждение протокола испытаний и т. п.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6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Вторым организационно-методическим документом является методика испытаний </a:t>
            </a:r>
            <a:r>
              <a:rPr lang="ru-RU" sz="2400" dirty="0" smtClean="0"/>
              <a:t>РЭА, </a:t>
            </a:r>
            <a:r>
              <a:rPr lang="ru-RU" sz="2400" dirty="0"/>
              <a:t>в</a:t>
            </a:r>
            <a:r>
              <a:rPr lang="ru-RU" sz="2400" dirty="0" smtClean="0"/>
              <a:t> нём </a:t>
            </a:r>
            <a:r>
              <a:rPr lang="ru-RU" sz="2400" dirty="0"/>
              <a:t>излагаются: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метод</a:t>
            </a:r>
            <a:r>
              <a:rPr lang="ru-RU" sz="2400" dirty="0"/>
              <a:t>, средства и условия испытаний,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алгоритмы </a:t>
            </a:r>
            <a:r>
              <a:rPr lang="ru-RU" sz="2400" dirty="0"/>
              <a:t>выполнения операций по определению одной или нескольких взаимосвязанных характеристик свойств объекта</a:t>
            </a:r>
            <a:r>
              <a:rPr lang="ru-RU" sz="2400" dirty="0" smtClean="0"/>
              <a:t>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формы </a:t>
            </a:r>
            <a:r>
              <a:rPr lang="ru-RU" sz="2400" dirty="0"/>
              <a:t>представления данных и методы оценивания точности, достоверности результатов,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требования </a:t>
            </a:r>
            <a:r>
              <a:rPr lang="ru-RU" sz="2400" dirty="0"/>
              <a:t>техники безопасности и охраны окружающей среды</a:t>
            </a:r>
            <a:r>
              <a:rPr lang="ru-RU" sz="24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8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Основным требованием к методике является обеспечение максимальной эффективности процесса испытаний и минимально возможные погрешности полученных результатов. </a:t>
            </a:r>
            <a:endParaRPr lang="ru-RU" dirty="0" smtClean="0"/>
          </a:p>
          <a:p>
            <a:pPr algn="just"/>
            <a:r>
              <a:rPr lang="ru-RU" dirty="0" smtClean="0"/>
              <a:t>Она </a:t>
            </a:r>
            <a:r>
              <a:rPr lang="ru-RU" dirty="0"/>
              <a:t>включает требования к методу и условиям испытаний и техническим средствам.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Методика испытаний должна содержать описание следующих этапов процесса испытаний</a:t>
            </a:r>
            <a:r>
              <a:rPr lang="ru-RU" dirty="0"/>
              <a:t>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проверку испытательного оборудования,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подготовку испытываемых изделий,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совместную проверку испытательного оборудования и испытуемого изделия, регистрацию результатов испытаний и данных об условиях их проведения.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138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Испытание на воздействие внешних факторов </a:t>
            </a:r>
            <a:r>
              <a:rPr lang="ru-RU" dirty="0"/>
              <a:t>предназначено для определения с некоторой долей вероятности способности изделий сохранять работоспособность и параметры в заданных условиях окружающей среды путем имитации реальных условий окружающей среды или путем воспроизведения их воздействий. </a:t>
            </a:r>
            <a:endParaRPr lang="ru-RU" dirty="0" smtClean="0"/>
          </a:p>
          <a:p>
            <a:pPr algn="just"/>
            <a:r>
              <a:rPr lang="ru-RU" dirty="0" smtClean="0"/>
              <a:t>Когда </a:t>
            </a:r>
            <a:r>
              <a:rPr lang="ru-RU" dirty="0"/>
              <a:t>возникает необходимость в проведении испытаний РЭА межнационального использования на воздействие внешних факторов, следует пользоваться методами испытаний, указанными в СТ МЭК 68-2, за исключением тех случаев, когда соответствующий метод испытаний отсутствует.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278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Для этого имеются следующие основания</a:t>
            </a:r>
            <a:r>
              <a:rPr lang="ru-RU" dirty="0"/>
              <a:t>:</a:t>
            </a:r>
          </a:p>
          <a:p>
            <a:pPr marL="0" indent="0" algn="just">
              <a:buNone/>
            </a:pPr>
            <a:r>
              <a:rPr lang="ru-RU" dirty="0"/>
              <a:t>а) полное соответствие с методами испытания СТ МЭК 68-2 необходимо для обеспечения повторяемости и </a:t>
            </a:r>
            <a:r>
              <a:rPr lang="ru-RU" dirty="0" err="1"/>
              <a:t>воспроизводимости</a:t>
            </a:r>
            <a:r>
              <a:rPr lang="ru-RU" dirty="0"/>
              <a:t> результатов;</a:t>
            </a:r>
          </a:p>
          <a:p>
            <a:pPr marL="0" indent="0" algn="just">
              <a:buNone/>
            </a:pPr>
            <a:r>
              <a:rPr lang="ru-RU" dirty="0"/>
              <a:t>б) испытания СТ МЭК 68-2 подходят для применения к разнообразным образцам. Они разработаны независимо от вида испытуемого образца. Образец может не быть электротехническим изделием;</a:t>
            </a:r>
          </a:p>
          <a:p>
            <a:pPr marL="0" indent="0" algn="just">
              <a:buNone/>
            </a:pPr>
            <a:r>
              <a:rPr lang="ru-RU" dirty="0"/>
              <a:t>в) результаты, полученные в различных лабораториях, могут быть сопоставимы;</a:t>
            </a:r>
          </a:p>
          <a:p>
            <a:pPr marL="0" indent="0" algn="just">
              <a:buNone/>
            </a:pPr>
            <a:r>
              <a:rPr lang="ru-RU" dirty="0"/>
              <a:t>г) исключается распространение мало отличающихся друг от друга методов испытаний и оборудования;</a:t>
            </a:r>
          </a:p>
          <a:p>
            <a:pPr marL="0" indent="0" algn="just">
              <a:buNone/>
            </a:pPr>
            <a:r>
              <a:rPr lang="ru-RU" dirty="0"/>
              <a:t>д) длительное использование одного и того же испытания позволяет сравнивать результаты предыдущих испытаний образцов, технические характеристики которых в условиях эксплуатации известны.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1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43773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</a:rPr>
              <a:t>Испытания характеризуют посредством задания </a:t>
            </a:r>
            <a:r>
              <a:rPr lang="ru-RU" sz="2800" dirty="0"/>
              <a:t>параметров испытательных режимов.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Для </a:t>
            </a:r>
            <a:r>
              <a:rPr lang="ru-RU" sz="2800" dirty="0">
                <a:solidFill>
                  <a:srgbClr val="C00000"/>
                </a:solidFill>
              </a:rPr>
              <a:t>некоторых испытаний </a:t>
            </a:r>
            <a:r>
              <a:rPr lang="ru-RU" sz="2800" dirty="0"/>
              <a:t>необходимо описать испытательное оборудование. </a:t>
            </a:r>
            <a:endParaRPr lang="ru-RU" sz="2800" dirty="0" smtClean="0"/>
          </a:p>
          <a:p>
            <a:pPr algn="just"/>
            <a:r>
              <a:rPr lang="ru-RU" sz="2800" dirty="0" smtClean="0">
                <a:solidFill>
                  <a:srgbClr val="C00000"/>
                </a:solidFill>
              </a:rPr>
              <a:t>Выбирая </a:t>
            </a:r>
            <a:r>
              <a:rPr lang="ru-RU" sz="2800" dirty="0">
                <a:solidFill>
                  <a:srgbClr val="C00000"/>
                </a:solidFill>
              </a:rPr>
              <a:t>метод испытания</a:t>
            </a:r>
            <a:r>
              <a:rPr lang="ru-RU" sz="2800" dirty="0"/>
              <a:t>, который следует применять, разработчик нормативно-технологической документации должен учитывать экономические аспекты, в частности, когда существует два различных испытания, по результатам которых может быть получена одинаковая информация. 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99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Если при раздельном воздействии двух или более внешних факторов не обеспечивается получение желаемой информации, следует воспользоваться комбинированными или составными испытаниями. </a:t>
            </a:r>
          </a:p>
          <a:p>
            <a:pPr algn="just"/>
            <a:r>
              <a:rPr lang="ru-RU" dirty="0"/>
              <a:t>Самые важные комбинированные и составные испытания даны в СТ МЭК 68-2. </a:t>
            </a:r>
          </a:p>
          <a:p>
            <a:pPr algn="just"/>
            <a:r>
              <a:rPr lang="ru-RU" dirty="0"/>
              <a:t>В соответствии с Государственным стандартом механические и климатические испытания проводят с целью проверки соответствия изделий РЭА требованиям, установленным в ТЗ, стандартах и ТУ на изделия конкретных классов и типов.</a:t>
            </a:r>
          </a:p>
          <a:p>
            <a:pPr algn="just"/>
            <a:r>
              <a:rPr lang="ru-RU" dirty="0"/>
              <a:t>Испытаниям подвергается РЭА или отдельные ее части, число которых устанавливают в ТУ на изделия и в программе испытаний.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311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Все испытания проводят в нормальных климатических условиях</a:t>
            </a:r>
            <a:r>
              <a:rPr lang="ru-RU" dirty="0"/>
              <a:t> (за исключением климатических), которые характеризуются следующими значениями параметров:</a:t>
            </a:r>
          </a:p>
          <a:p>
            <a:pPr marL="0" indent="0" algn="just">
              <a:buNone/>
            </a:pPr>
            <a:r>
              <a:rPr lang="ru-RU" dirty="0"/>
              <a:t>- температура воздуха 15-35 °С;</a:t>
            </a:r>
          </a:p>
          <a:p>
            <a:pPr marL="0" indent="0" algn="just">
              <a:buNone/>
            </a:pPr>
            <a:r>
              <a:rPr lang="ru-RU" dirty="0"/>
              <a:t>- относительная влажность воздуха 45-80 %;</a:t>
            </a:r>
          </a:p>
          <a:p>
            <a:pPr marL="0" indent="0" algn="just">
              <a:buNone/>
            </a:pPr>
            <a:r>
              <a:rPr lang="ru-RU" dirty="0"/>
              <a:t>- атмосферное давление 84-106 кПа (630-800 мм рт. ст.).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Испытания последовательно включают в себя </a:t>
            </a:r>
            <a:r>
              <a:rPr lang="ru-RU" dirty="0"/>
              <a:t>начальную стабилизацию (если требуется); начальную проверку и измерения (если требуется); выдержку; конечную стабилизацию (если требуется); заключительные проверки и измерения (если требуется).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763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4726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При механических испытаниях </a:t>
            </a:r>
            <a:r>
              <a:rPr lang="ru-RU" dirty="0"/>
              <a:t>проводится определение прочности и устойчивости конструкции изделия при воздействии вибраций, ударов, линейных ускорений, акустического шума.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При климатических испытаниях </a:t>
            </a:r>
            <a:r>
              <a:rPr lang="ru-RU" dirty="0"/>
              <a:t>изделие подвергается воздействию повышенной и пониженной температур, </a:t>
            </a:r>
            <a:r>
              <a:rPr lang="ru-RU" dirty="0" err="1"/>
              <a:t>термоциклирования</a:t>
            </a:r>
            <a:r>
              <a:rPr lang="ru-RU" dirty="0"/>
              <a:t>, повышенной и пониженной влажности, давления, инея, росы, соляного тумана и т.п. 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При испытаниях на соответствие конструктивно-технологическим требованиям </a:t>
            </a:r>
            <a:r>
              <a:rPr lang="ru-RU" dirty="0"/>
              <a:t>изделие подвергают воздействию агрессивных сред, испытанию на герметичность, на способность к пайке, на теплостойкость при пайке, на пожаробезопасность, взрывозащищенность и другие.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Диапазон параметров воздействующих факторов, применяемых при испытаниях весьма широк, и зависит от класса аппаратуры и условий ее эксплуатации.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3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65ba9156e41128f03143624cf04368cd2305b"/>
  <p:tag name="ISPRING_SCORM_RATE_SLIDES" val="1"/>
  <p:tag name="ISPRING_SCORM_RATE_QUIZZES" val="0"/>
  <p:tag name="ISPRING_SCORM_PASSING_SCORE" val="100.0000000000"/>
  <p:tag name="GENSWF_OUTPUT_FILE_NAME" val="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1170</TotalTime>
  <Words>5306</Words>
  <Application>Microsoft Office PowerPoint</Application>
  <PresentationFormat>Экран (4:3)</PresentationFormat>
  <Paragraphs>404</Paragraphs>
  <Slides>75</Slides>
  <Notes>75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6" baseType="lpstr">
      <vt:lpstr>Поток</vt:lpstr>
      <vt:lpstr>Презентация PowerPoint</vt:lpstr>
      <vt:lpstr>СОДЕРЖАНИЕ</vt:lpstr>
      <vt:lpstr>ЛИТЕРАТУРА</vt:lpstr>
      <vt:lpstr>1. ТЕХНОЛОГИЧЕСКИЕ ОПЕРАЦИИ РЕГУЛИРОВКИ И НАСТРОЙКИ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Критерии оценки качества РНО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контроль и диагностика  радиоэлектронной аппаратуры</vt:lpstr>
      <vt:lpstr>Презентация PowerPoint</vt:lpstr>
      <vt:lpstr>Виды процессов контроля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Процессы контроля</vt:lpstr>
      <vt:lpstr>Презентация PowerPoint</vt:lpstr>
      <vt:lpstr>Технический контроль</vt:lpstr>
      <vt:lpstr>Презентация PowerPoint</vt:lpstr>
      <vt:lpstr>Презентация PowerPoint</vt:lpstr>
      <vt:lpstr>Презентация PowerPoint</vt:lpstr>
      <vt:lpstr>Методы контроля и диагностики</vt:lpstr>
      <vt:lpstr>Презентация PowerPoint</vt:lpstr>
      <vt:lpstr>Презентация PowerPoint</vt:lpstr>
      <vt:lpstr>Презентация PowerPoint</vt:lpstr>
      <vt:lpstr>3. неисправности аппаратуры и их устранение</vt:lpstr>
      <vt:lpstr>Презентация PowerPoint</vt:lpstr>
      <vt:lpstr>Презентация PowerPoint</vt:lpstr>
      <vt:lpstr>Классификация дефектов РЭА</vt:lpstr>
      <vt:lpstr>Презентация PowerPoint</vt:lpstr>
      <vt:lpstr>Презентация PowerPoint</vt:lpstr>
      <vt:lpstr>Презентация PowerPoint</vt:lpstr>
      <vt:lpstr>Способы поиска неисправностей</vt:lpstr>
      <vt:lpstr>Ремонт и отладка плат</vt:lpstr>
      <vt:lpstr>Презентация PowerPoint</vt:lpstr>
      <vt:lpstr>4. Испытания радиоэлектронной аппаратуры</vt:lpstr>
      <vt:lpstr>Презентация PowerPoint</vt:lpstr>
      <vt:lpstr>Презентация PowerPoint</vt:lpstr>
      <vt:lpstr>Категории испытаний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испытаний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И ДИАГНОСТИКА РАДИОЭЛЕКТРОННОЙ АППАРАТУРЫ</dc:title>
  <dc:creator>guest</dc:creator>
  <cp:lastModifiedBy>Belous</cp:lastModifiedBy>
  <cp:revision>73</cp:revision>
  <dcterms:created xsi:type="dcterms:W3CDTF">2014-02-26T04:51:46Z</dcterms:created>
  <dcterms:modified xsi:type="dcterms:W3CDTF">2014-05-02T10:16:25Z</dcterms:modified>
</cp:coreProperties>
</file>