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E82ED4-B7E8-454D-8C8F-13AB7438BBCC}" type="datetimeFigureOut">
              <a:rPr lang="ru-RU" smtClean="0"/>
              <a:pPr/>
              <a:t>10.12.2013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E9B68A-1DA0-4F60-94E8-C698B499008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E9B68A-1DA0-4F60-94E8-C698B499008D}"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10.12.2013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7"/>
            <a:ext cx="7916416" cy="864095"/>
          </a:xfrm>
        </p:spPr>
        <p:style>
          <a:lnRef idx="1">
            <a:schemeClr val="accent2"/>
          </a:lnRef>
          <a:fillRef idx="2">
            <a:schemeClr val="accent2"/>
          </a:fillRef>
          <a:effectRef idx="1">
            <a:schemeClr val="accent2"/>
          </a:effectRef>
          <a:fontRef idx="minor">
            <a:schemeClr val="dk1"/>
          </a:fontRef>
        </p:style>
        <p:txBody>
          <a:bodyPr>
            <a:noAutofit/>
          </a:bodyPr>
          <a:lstStyle/>
          <a:p>
            <a:r>
              <a:rPr lang="ru-RU" sz="3600" b="1" dirty="0" smtClean="0">
                <a:solidFill>
                  <a:srgbClr val="FF0000"/>
                </a:solidFill>
              </a:rPr>
              <a:t>Формирование маркетинговой стратегии</a:t>
            </a:r>
            <a:endParaRPr lang="ru-RU" sz="3600" b="1" dirty="0">
              <a:solidFill>
                <a:srgbClr val="FF0000"/>
              </a:solidFill>
            </a:endParaRPr>
          </a:p>
        </p:txBody>
      </p:sp>
      <p:sp>
        <p:nvSpPr>
          <p:cNvPr id="3" name="Подзаголовок 2"/>
          <p:cNvSpPr>
            <a:spLocks noGrp="1"/>
          </p:cNvSpPr>
          <p:nvPr>
            <p:ph type="subTitle" idx="1"/>
          </p:nvPr>
        </p:nvSpPr>
        <p:spPr>
          <a:xfrm>
            <a:off x="539552" y="1340768"/>
            <a:ext cx="8064896" cy="4968552"/>
          </a:xfrm>
        </p:spPr>
        <p:style>
          <a:lnRef idx="1">
            <a:schemeClr val="accent1"/>
          </a:lnRef>
          <a:fillRef idx="2">
            <a:schemeClr val="accent1"/>
          </a:fillRef>
          <a:effectRef idx="1">
            <a:schemeClr val="accent1"/>
          </a:effectRef>
          <a:fontRef idx="minor">
            <a:schemeClr val="dk1"/>
          </a:fontRef>
        </p:style>
        <p:txBody>
          <a:bodyPr/>
          <a:lstStyle/>
          <a:p>
            <a:r>
              <a:rPr lang="ru-RU" sz="3600" b="1" i="1" dirty="0" smtClean="0">
                <a:solidFill>
                  <a:schemeClr val="tx1"/>
                </a:solidFill>
              </a:rPr>
              <a:t>Стратегия маркетинга</a:t>
            </a:r>
            <a:r>
              <a:rPr lang="ru-RU" sz="3600" i="1" dirty="0" smtClean="0">
                <a:solidFill>
                  <a:schemeClr val="tx1"/>
                </a:solidFill>
              </a:rPr>
              <a:t> -</a:t>
            </a:r>
            <a:r>
              <a:rPr lang="ru-RU" sz="3600" dirty="0" smtClean="0">
                <a:solidFill>
                  <a:schemeClr val="tx1"/>
                </a:solidFill>
              </a:rPr>
              <a:t> принципиальные долгосрочные решения, дающие ориентиры и направляющие отдельные мероприятия маркетинга на достижение поставленных целей</a:t>
            </a:r>
            <a:r>
              <a:rPr lang="ru-RU" dirty="0" smtClean="0">
                <a:solidFill>
                  <a:schemeClr val="tx1"/>
                </a:solidFill>
              </a:rPr>
              <a:t>.</a:t>
            </a:r>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solidFill>
                  <a:srgbClr val="FF0000"/>
                </a:solidFill>
              </a:rPr>
              <a:t>Маркетинговая стратегия позволяет:</a:t>
            </a:r>
            <a:endParaRPr lang="ru-RU" dirty="0">
              <a:solidFill>
                <a:srgbClr val="FF0000"/>
              </a:solidFill>
            </a:endParaRPr>
          </a:p>
        </p:txBody>
      </p:sp>
      <p:sp>
        <p:nvSpPr>
          <p:cNvPr id="3" name="Содержимое 2"/>
          <p:cNvSpPr>
            <a:spLocks noGrp="1"/>
          </p:cNvSpPr>
          <p:nvPr>
            <p:ph idx="1"/>
          </p:nvPr>
        </p:nvSpPr>
        <p:spPr>
          <a:xfrm>
            <a:off x="457200" y="1268760"/>
            <a:ext cx="8229600" cy="4857403"/>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Уменьшить степень неопределенности и риска при осуществлении маркетинговой деятельности</a:t>
            </a:r>
          </a:p>
          <a:p>
            <a:r>
              <a:rPr lang="ru-RU" dirty="0" smtClean="0"/>
              <a:t>Обеспечить концентрацию ресурсов на удовлетворение потребностей выбранных целевых сегментов рынка</a:t>
            </a:r>
            <a:endParaRPr lang="en-US" dirty="0" smtClean="0"/>
          </a:p>
          <a:p>
            <a:r>
              <a:rPr lang="ru-RU" dirty="0" smtClean="0"/>
              <a:t>Координировать решения и действия в области маркетинга</a:t>
            </a:r>
          </a:p>
          <a:p>
            <a:r>
              <a:rPr lang="ru-RU" dirty="0" smtClean="0"/>
              <a:t>Сдерживать стремление к максимизации текущей прибыли в ущерб решению долгосрочных задач</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476672"/>
            <a:ext cx="8229600" cy="5649491"/>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Разрабатывать программы маркетинга, ориентированные на достижение поставленных целей</a:t>
            </a:r>
          </a:p>
          <a:p>
            <a:r>
              <a:rPr lang="ru-RU" dirty="0" smtClean="0"/>
              <a:t>Информировать сотрудников о целях маркетинговой деятельности и приоритетах распределения ресурсов</a:t>
            </a:r>
          </a:p>
          <a:p>
            <a:r>
              <a:rPr lang="ru-RU" dirty="0" smtClean="0"/>
              <a:t>Мотивировать сотрудников путем </a:t>
            </a:r>
            <a:r>
              <a:rPr lang="ru-RU" dirty="0" err="1" smtClean="0"/>
              <a:t>взаимоувязки</a:t>
            </a:r>
            <a:r>
              <a:rPr lang="ru-RU" dirty="0" smtClean="0"/>
              <a:t> возможностей достижения или личных целей с эффективностью маркетинговой  деятельности</a:t>
            </a:r>
            <a:endParaRPr lang="en-US" dirty="0" smtClean="0"/>
          </a:p>
          <a:p>
            <a:r>
              <a:rPr lang="ru-RU" dirty="0" smtClean="0"/>
              <a:t>Создать необходимые предпосылки для оценки и контроля результатов маркетинговой деятельности</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solidFill>
                  <a:srgbClr val="FF0000"/>
                </a:solidFill>
              </a:rPr>
              <a:t>Маркетинговая стратегия </a:t>
            </a:r>
            <a:r>
              <a:rPr lang="ru-RU" dirty="0" smtClean="0"/>
              <a:t>разрабатывается на основе анализа выявленных в результате исследований рыночных возможностей предприятия, его конкурентных преимуществ, сильных и слабых сторон, а также возможностей и угроз, исходящих из внешней среды.</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3200" dirty="0" smtClean="0">
                <a:solidFill>
                  <a:srgbClr val="FF0000"/>
                </a:solidFill>
              </a:rPr>
              <a:t>Процесс разработки маркетинговой стратегии предприятия можно разделить на этапы:</a:t>
            </a:r>
            <a:endParaRPr lang="ru-RU" sz="3200" dirty="0">
              <a:solidFill>
                <a:srgbClr val="FF0000"/>
              </a:solidFill>
            </a:endParaRPr>
          </a:p>
        </p:txBody>
      </p:sp>
      <p:sp>
        <p:nvSpPr>
          <p:cNvPr id="3" name="Содержимое 2"/>
          <p:cNvSpPr>
            <a:spLocks noGrp="1"/>
          </p:cNvSpPr>
          <p:nvPr>
            <p:ph idx="1"/>
          </p:nvPr>
        </p:nvSpPr>
        <p:spPr>
          <a:xfrm>
            <a:off x="457200" y="1340768"/>
            <a:ext cx="8229600" cy="4785395"/>
          </a:xfrm>
        </p:spPr>
        <p:style>
          <a:lnRef idx="1">
            <a:schemeClr val="accent1"/>
          </a:lnRef>
          <a:fillRef idx="2">
            <a:schemeClr val="accent1"/>
          </a:fillRef>
          <a:effectRef idx="1">
            <a:schemeClr val="accent1"/>
          </a:effectRef>
          <a:fontRef idx="minor">
            <a:schemeClr val="dk1"/>
          </a:fontRef>
        </p:style>
        <p:txBody>
          <a:bodyPr/>
          <a:lstStyle/>
          <a:p>
            <a:pPr>
              <a:buFont typeface="Wingdings" pitchFamily="2" charset="2"/>
              <a:buChar char="q"/>
            </a:pPr>
            <a:r>
              <a:rPr lang="ru-RU" sz="4000" dirty="0" smtClean="0"/>
              <a:t>Установление целей</a:t>
            </a:r>
            <a:endParaRPr lang="en-US" sz="4000" dirty="0" smtClean="0"/>
          </a:p>
          <a:p>
            <a:pPr>
              <a:buFont typeface="Wingdings" pitchFamily="2" charset="2"/>
              <a:buChar char="q"/>
            </a:pPr>
            <a:r>
              <a:rPr lang="ru-RU" sz="4000" dirty="0" smtClean="0"/>
              <a:t>Разработка альтернативных стратегий</a:t>
            </a:r>
          </a:p>
          <a:p>
            <a:pPr>
              <a:buFont typeface="Wingdings" pitchFamily="2" charset="2"/>
              <a:buChar char="q"/>
            </a:pPr>
            <a:r>
              <a:rPr lang="ru-RU" sz="4000" dirty="0" smtClean="0"/>
              <a:t>Выбор и оценка стратегии</a:t>
            </a:r>
          </a:p>
          <a:p>
            <a:pPr>
              <a:buFont typeface="Wingdings" pitchFamily="2" charset="2"/>
              <a:buChar char="q"/>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Установление маркетинговых целей</a:t>
            </a:r>
            <a:endParaRPr lang="ru-RU" dirty="0"/>
          </a:p>
        </p:txBody>
      </p:sp>
      <p:sp>
        <p:nvSpPr>
          <p:cNvPr id="3" name="Содержимое 2"/>
          <p:cNvSpPr>
            <a:spLocks noGrp="1"/>
          </p:cNvSpPr>
          <p:nvPr>
            <p:ph idx="1"/>
          </p:nvPr>
        </p:nvSpPr>
        <p:spPr>
          <a:xfrm>
            <a:off x="457200" y="1268760"/>
            <a:ext cx="8229600" cy="4857403"/>
          </a:xfrm>
        </p:spPr>
        <p:style>
          <a:lnRef idx="1">
            <a:schemeClr val="accent1"/>
          </a:lnRef>
          <a:fillRef idx="2">
            <a:schemeClr val="accent1"/>
          </a:fillRef>
          <a:effectRef idx="1">
            <a:schemeClr val="accent1"/>
          </a:effectRef>
          <a:fontRef idx="minor">
            <a:schemeClr val="dk1"/>
          </a:fontRef>
        </p:style>
        <p:txBody>
          <a:bodyPr/>
          <a:lstStyle/>
          <a:p>
            <a:pPr indent="0">
              <a:buNone/>
            </a:pPr>
            <a:r>
              <a:rPr lang="ru-RU" sz="3600" dirty="0" smtClean="0"/>
              <a:t>Цели туристских предприятий могут быть объединены в следующие группы:</a:t>
            </a:r>
          </a:p>
          <a:p>
            <a:r>
              <a:rPr lang="ru-RU" sz="3600" dirty="0" smtClean="0"/>
              <a:t>экономические</a:t>
            </a:r>
          </a:p>
          <a:p>
            <a:r>
              <a:rPr lang="ru-RU" sz="3600" dirty="0" smtClean="0"/>
              <a:t>коммуникационные</a:t>
            </a:r>
          </a:p>
          <a:p>
            <a:r>
              <a:rPr lang="ru-RU" sz="3600" dirty="0" smtClean="0"/>
              <a:t>социальные</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b="1" dirty="0" smtClean="0"/>
              <a:t>Экономические цели </a:t>
            </a:r>
            <a:r>
              <a:rPr lang="ru-RU" dirty="0" smtClean="0"/>
              <a:t>- увеличение объема продаж, прибыли, доли рынка, конкурентоспособности, выявление новых сегментов рынка, достижение лидерства на рынке, улучшение сбыта, предупреждение устаревания некоторых видов услуг и т.д.</a:t>
            </a:r>
          </a:p>
          <a:p>
            <a:r>
              <a:rPr lang="ru-RU" b="1" dirty="0" smtClean="0"/>
              <a:t>Коммуникационные цели </a:t>
            </a:r>
            <a:r>
              <a:rPr lang="ru-RU" dirty="0" smtClean="0"/>
              <a:t>включают повышение престижа, известности, имиджа туристского предприятия.</a:t>
            </a:r>
          </a:p>
          <a:p>
            <a:r>
              <a:rPr lang="ru-RU" b="1" dirty="0" smtClean="0"/>
              <a:t>Социальные цели </a:t>
            </a:r>
            <a:r>
              <a:rPr lang="ru-RU" dirty="0" smtClean="0"/>
              <a:t>могут выражаться в развитии продуктов, которые способствуют охране окружающей среды, содействуют определенному улучшению социальных условий, позитивно сказываются на занятости населения и т.д.</a:t>
            </a:r>
          </a:p>
          <a:p>
            <a:pPr>
              <a:buNone/>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style>
          <a:lnRef idx="1">
            <a:schemeClr val="accent2"/>
          </a:lnRef>
          <a:fillRef idx="2">
            <a:schemeClr val="accent2"/>
          </a:fillRef>
          <a:effectRef idx="1">
            <a:schemeClr val="accent2"/>
          </a:effectRef>
          <a:fontRef idx="minor">
            <a:schemeClr val="dk1"/>
          </a:fontRef>
        </p:style>
        <p:txBody>
          <a:bodyPr>
            <a:noAutofit/>
          </a:bodyPr>
          <a:lstStyle/>
          <a:p>
            <a:r>
              <a:rPr lang="ru-RU" sz="3600" b="1" dirty="0" smtClean="0"/>
              <a:t>Разработка альтернативных маркетинговых стратегий</a:t>
            </a:r>
            <a:endParaRPr lang="ru-RU" sz="3600" b="1" dirty="0"/>
          </a:p>
        </p:txBody>
      </p:sp>
      <p:sp>
        <p:nvSpPr>
          <p:cNvPr id="3" name="Содержимое 2"/>
          <p:cNvSpPr>
            <a:spLocks noGrp="1"/>
          </p:cNvSpPr>
          <p:nvPr>
            <p:ph idx="1"/>
          </p:nvPr>
        </p:nvSpPr>
        <p:spPr>
          <a:xfrm>
            <a:off x="457200" y="1340768"/>
            <a:ext cx="8229600" cy="4785395"/>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ru-RU" dirty="0" smtClean="0"/>
              <a:t>При разработке альтернативных стратегий целесообразно использовать </a:t>
            </a:r>
            <a:r>
              <a:rPr lang="ru-RU" b="1" dirty="0" smtClean="0"/>
              <a:t>апробированные практикой маркетинга модели</a:t>
            </a:r>
            <a:r>
              <a:rPr lang="ru-RU" dirty="0" smtClean="0"/>
              <a:t>. В рамках этих моделей туристское предприятие может оценить свои возможности, продукты, рынки, состояние конкуренции, потребителей и направления деятельности. На основе полученных оценок распределяются усилия и ресурсы туристского предприятия и разрабатываются </a:t>
            </a:r>
            <a:r>
              <a:rPr lang="ru-RU" b="1" dirty="0" smtClean="0"/>
              <a:t>соответствующие маркетинговые стратегии</a:t>
            </a:r>
            <a:r>
              <a:rPr lang="ru-RU" dirty="0" smtClean="0"/>
              <a:t>.</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Различают три группы маркетинговых стратегий:</a:t>
            </a:r>
            <a:endParaRPr lang="ru-RU" b="1" dirty="0"/>
          </a:p>
        </p:txBody>
      </p:sp>
      <p:sp>
        <p:nvSpPr>
          <p:cNvPr id="3" name="Содержимое 2"/>
          <p:cNvSpPr>
            <a:spLocks noGrp="1"/>
          </p:cNvSpPr>
          <p:nvPr>
            <p:ph idx="1"/>
          </p:nvPr>
        </p:nvSpPr>
        <p:spPr>
          <a:xfrm>
            <a:off x="457200" y="1268760"/>
            <a:ext cx="8229600" cy="4857403"/>
          </a:xfrm>
        </p:spPr>
        <p:style>
          <a:lnRef idx="1">
            <a:schemeClr val="accent1"/>
          </a:lnRef>
          <a:fillRef idx="2">
            <a:schemeClr val="accent1"/>
          </a:fillRef>
          <a:effectRef idx="1">
            <a:schemeClr val="accent1"/>
          </a:effectRef>
          <a:fontRef idx="minor">
            <a:schemeClr val="dk1"/>
          </a:fontRef>
        </p:style>
        <p:txBody>
          <a:bodyPr/>
          <a:lstStyle/>
          <a:p>
            <a:r>
              <a:rPr lang="ru-RU" sz="3600" b="1" dirty="0" smtClean="0"/>
              <a:t>Развития</a:t>
            </a:r>
          </a:p>
          <a:p>
            <a:r>
              <a:rPr lang="ru-RU" sz="3600" b="1" dirty="0" smtClean="0"/>
              <a:t>Портфельные</a:t>
            </a:r>
          </a:p>
          <a:p>
            <a:r>
              <a:rPr lang="ru-RU" sz="3600" b="1" dirty="0" smtClean="0"/>
              <a:t>Конкурентные</a:t>
            </a:r>
          </a:p>
          <a:p>
            <a:pPr>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lstStyle/>
          <a:p>
            <a:pPr>
              <a:buNone/>
            </a:pPr>
            <a:r>
              <a:rPr lang="ru-RU" b="1" dirty="0" smtClean="0"/>
              <a:t>При поиске альтернативных стратегий в может быть использована матрица </a:t>
            </a:r>
          </a:p>
          <a:p>
            <a:pPr>
              <a:buNone/>
            </a:pPr>
            <a:r>
              <a:rPr lang="ru-RU" b="1" dirty="0" smtClean="0"/>
              <a:t>продукт — рынок, предложенная </a:t>
            </a:r>
            <a:r>
              <a:rPr lang="ru-RU" b="1" dirty="0" err="1" smtClean="0"/>
              <a:t>И.Ансоффом</a:t>
            </a:r>
            <a:endParaRPr lang="ru-RU"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_31.png"/>
          <p:cNvPicPr>
            <a:picLocks noGrp="1" noChangeAspect="1"/>
          </p:cNvPicPr>
          <p:nvPr>
            <p:ph idx="1"/>
          </p:nvPr>
        </p:nvPicPr>
        <p:blipFill>
          <a:blip r:embed="rId2" cstate="print"/>
          <a:stretch>
            <a:fillRect/>
          </a:stretch>
        </p:blipFill>
        <p:spPr>
          <a:xfrm>
            <a:off x="323528" y="548680"/>
            <a:ext cx="8568952" cy="5616624"/>
          </a:xfrm>
        </p:spPr>
        <p:style>
          <a:lnRef idx="1">
            <a:schemeClr val="accent1"/>
          </a:lnRef>
          <a:fillRef idx="2">
            <a:schemeClr val="accent1"/>
          </a:fillRef>
          <a:effectRef idx="1">
            <a:schemeClr val="accent1"/>
          </a:effectRef>
          <a:fontRef idx="minor">
            <a:schemeClr val="dk1"/>
          </a:fontRef>
        </p:style>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indent="0">
              <a:buNone/>
            </a:pPr>
            <a:r>
              <a:rPr lang="ru-RU" b="1" dirty="0" smtClean="0"/>
              <a:t>Матрица образует четыре поля, характеризующие положение фирмы в зависимости от сочетания двух факторов (развития и обновления рынка и продукта):</a:t>
            </a:r>
          </a:p>
          <a:p>
            <a:r>
              <a:rPr lang="ru-RU" dirty="0" smtClean="0"/>
              <a:t>фирма выступает на существующем рынке с существующим (старым) продуктом;</a:t>
            </a:r>
          </a:p>
          <a:p>
            <a:r>
              <a:rPr lang="ru-RU" dirty="0" smtClean="0"/>
              <a:t>фирма выступает на существующем рынке, но с новым продуктом;</a:t>
            </a:r>
          </a:p>
          <a:p>
            <a:r>
              <a:rPr lang="ru-RU" dirty="0" smtClean="0"/>
              <a:t>фирма выступает на новом рынке, но с существующим продуктом;</a:t>
            </a:r>
          </a:p>
          <a:p>
            <a:r>
              <a:rPr lang="ru-RU" dirty="0" smtClean="0"/>
              <a:t>фирма выступает на новом рынке с новым продуктом.</a:t>
            </a:r>
          </a:p>
          <a:p>
            <a:pPr>
              <a:buNone/>
            </a:pPr>
            <a:r>
              <a:rPr lang="ru-RU" b="1" dirty="0" smtClean="0"/>
              <a:t>    Матрица позволяет выработать четыре альтернативные стратегии маркетинга.</a:t>
            </a:r>
          </a:p>
          <a:p>
            <a:pPr>
              <a:buNone/>
            </a:pP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b="1" dirty="0" smtClean="0"/>
              <a:t>    Стратегия проникновения на рынок </a:t>
            </a:r>
            <a:r>
              <a:rPr lang="ru-RU" dirty="0" smtClean="0"/>
              <a:t>рекомендуется, когда фирма работает с уже достаточно известным туристским продуктом на существующем рынке. Она эффективна, когда </a:t>
            </a:r>
            <a:r>
              <a:rPr lang="ru-RU" b="1" dirty="0" smtClean="0"/>
              <a:t>рынок растет </a:t>
            </a:r>
            <a:r>
              <a:rPr lang="ru-RU" dirty="0" smtClean="0"/>
              <a:t>или </a:t>
            </a:r>
            <a:r>
              <a:rPr lang="ru-RU" b="1" dirty="0" smtClean="0"/>
              <a:t>еще не насыщен</a:t>
            </a:r>
            <a:r>
              <a:rPr lang="ru-RU" dirty="0" smtClean="0"/>
              <a:t>. Стратегия направлена на увеличение объема продаж путем интенсивной рекламы, разнообразных форм стимулирования сбыта и продажи. Можно увеличить емкость рынка за счет снижения цен до уровня, приемлемого для широких масс клиентов.</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buNone/>
            </a:pPr>
            <a:r>
              <a:rPr lang="ru-RU" b="1" dirty="0" smtClean="0"/>
              <a:t>    Стратегия разработки продукта </a:t>
            </a:r>
            <a:r>
              <a:rPr lang="ru-RU" dirty="0" smtClean="0"/>
              <a:t>рекомендуется, когда фирма, работая на известном для нее рынке, </a:t>
            </a:r>
            <a:r>
              <a:rPr lang="ru-RU" b="1" dirty="0" smtClean="0"/>
              <a:t>предлагает новые туристские услуги</a:t>
            </a:r>
            <a:r>
              <a:rPr lang="ru-RU" dirty="0" smtClean="0"/>
              <a:t>. Стратегия эффективна, когда новые продукты предлагаются хорошо известным клиентам, лояльным по отношению к предприятию. Используются традиционные методы сбыта. Однако необходимы поддерживающие маркетинговые мероприятия, в частности, активная реклама, усиленные акции по продвижению нового продукта на рынок, различные методы стимулирования сбыта.</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b="1" dirty="0" smtClean="0"/>
              <a:t>    Стратегия развития рынка</a:t>
            </a:r>
            <a:r>
              <a:rPr lang="ru-RU" dirty="0" smtClean="0"/>
              <a:t> предполагает адаптацию и выведение существующих товаров на новые рынки. Для успешного осуществления стратегии необходимо подтвердить наличие на новом рынке потенциальных потребителей существующих продуктов. Варианты включают географическую экспансию, использование новых каналов дистрибуции, поиска новых групп потребителей, которые пока не являются покупателями товара.</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style>
          <a:lnRef idx="1">
            <a:schemeClr val="accent1"/>
          </a:lnRef>
          <a:fillRef idx="2">
            <a:schemeClr val="accent1"/>
          </a:fillRef>
          <a:effectRef idx="1">
            <a:schemeClr val="accent1"/>
          </a:effectRef>
          <a:fontRef idx="minor">
            <a:schemeClr val="dk1"/>
          </a:fontRef>
        </p:style>
        <p:txBody>
          <a:bodyPr/>
          <a:lstStyle/>
          <a:p>
            <a:pPr>
              <a:buNone/>
            </a:pPr>
            <a:r>
              <a:rPr lang="ru-RU" b="1" dirty="0" smtClean="0"/>
              <a:t>Стратегия диверсификации</a:t>
            </a:r>
            <a:r>
              <a:rPr lang="ru-RU" dirty="0" smtClean="0"/>
              <a:t> </a:t>
            </a:r>
          </a:p>
          <a:p>
            <a:pPr>
              <a:buNone/>
            </a:pPr>
            <a:r>
              <a:rPr lang="ru-RU" dirty="0" smtClean="0"/>
              <a:t>    Вывод товара принципиально нового типа на новый для компании рынок. Самая затратная и рискованная стратегия. Используется при исчерпании возможностей роста на существующих рынках, изменении конъюнктуры рынка, при уходе компании с существующего рынка, выгодных возможностей и высокой потенциальной выгоде захвата нового рынка.</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style>
          <a:lnRef idx="1">
            <a:schemeClr val="accent2"/>
          </a:lnRef>
          <a:fillRef idx="2">
            <a:schemeClr val="accent2"/>
          </a:fillRef>
          <a:effectRef idx="1">
            <a:schemeClr val="accent2"/>
          </a:effectRef>
          <a:fontRef idx="minor">
            <a:schemeClr val="dk1"/>
          </a:fontRef>
        </p:style>
        <p:txBody>
          <a:bodyPr/>
          <a:lstStyle/>
          <a:p>
            <a:r>
              <a:rPr lang="ru-RU" b="1" dirty="0" smtClean="0"/>
              <a:t>Портфельные стратегии</a:t>
            </a:r>
            <a:endParaRPr lang="ru-RU" b="1" dirty="0"/>
          </a:p>
        </p:txBody>
      </p:sp>
      <p:sp>
        <p:nvSpPr>
          <p:cNvPr id="3" name="Содержимое 2"/>
          <p:cNvSpPr>
            <a:spLocks noGrp="1"/>
          </p:cNvSpPr>
          <p:nvPr>
            <p:ph idx="1"/>
          </p:nvPr>
        </p:nvSpPr>
        <p:spPr>
          <a:xfrm>
            <a:off x="457200" y="1196752"/>
            <a:ext cx="8229600" cy="4929411"/>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Предполагают различные варианты распределения ограниченных ресурсов туристского предприятия с использованием критериев привлекательности рыночных сегментов и потенциальных возможностей каждой хозяйственной единицы (туристские продукты, производственные подразделения)</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style>
          <a:lnRef idx="1">
            <a:schemeClr val="accent1"/>
          </a:lnRef>
          <a:fillRef idx="2">
            <a:schemeClr val="accent1"/>
          </a:fillRef>
          <a:effectRef idx="1">
            <a:schemeClr val="accent1"/>
          </a:effectRef>
          <a:fontRef idx="minor">
            <a:schemeClr val="dk1"/>
          </a:fontRef>
        </p:style>
        <p:txBody>
          <a:bodyPr/>
          <a:lstStyle/>
          <a:p>
            <a:pPr>
              <a:buNone/>
            </a:pPr>
            <a:r>
              <a:rPr lang="en-US" dirty="0" smtClean="0"/>
              <a:t>   </a:t>
            </a:r>
            <a:r>
              <a:rPr lang="ru-RU" dirty="0" smtClean="0"/>
              <a:t>Разработка альтернативных «портфельных» стратегий часто осуществляется  на основе матрицы </a:t>
            </a:r>
            <a:r>
              <a:rPr lang="ru-RU" b="1" dirty="0" smtClean="0"/>
              <a:t>«рост рынка – доля рынка» , разработанной </a:t>
            </a:r>
            <a:r>
              <a:rPr lang="en-US" b="1" dirty="0" smtClean="0"/>
              <a:t>Boston Consulting Group.</a:t>
            </a:r>
          </a:p>
          <a:p>
            <a:pPr indent="0">
              <a:buNone/>
            </a:pPr>
            <a:r>
              <a:rPr lang="ru-RU" dirty="0" smtClean="0"/>
              <a:t>Она позволяет предприятию классифицировать каждый из своих продуктов по его доле на рынке относи-</a:t>
            </a:r>
          </a:p>
          <a:p>
            <a:pPr indent="0">
              <a:buNone/>
            </a:pPr>
            <a:r>
              <a:rPr lang="ru-RU" dirty="0" err="1" smtClean="0"/>
              <a:t>тельно</a:t>
            </a:r>
            <a:r>
              <a:rPr lang="ru-RU" dirty="0" smtClean="0"/>
              <a:t> основных конкурентов и темпам роста продаж. </a:t>
            </a:r>
          </a:p>
          <a:p>
            <a:pPr>
              <a:buNone/>
            </a:pPr>
            <a:endParaRPr lang="ru-RU"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bcg.gif"/>
          <p:cNvPicPr>
            <a:picLocks noGrp="1" noChangeAspect="1"/>
          </p:cNvPicPr>
          <p:nvPr>
            <p:ph idx="1"/>
          </p:nvPr>
        </p:nvPicPr>
        <p:blipFill>
          <a:blip r:embed="rId2" cstate="print"/>
          <a:stretch>
            <a:fillRect/>
          </a:stretch>
        </p:blipFill>
        <p:spPr>
          <a:xfrm>
            <a:off x="539552" y="404664"/>
            <a:ext cx="7992888" cy="5832648"/>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640"/>
            <a:ext cx="8229600" cy="5937523"/>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ru-RU" dirty="0" smtClean="0"/>
              <a:t>В левом нижнем секторе находятся продукты, именуемые </a:t>
            </a:r>
            <a:r>
              <a:rPr lang="ru-RU" b="1" dirty="0" smtClean="0"/>
              <a:t>"дойными коровами"</a:t>
            </a:r>
            <a:r>
              <a:rPr lang="ru-RU" dirty="0" smtClean="0"/>
              <a:t>. Они имеют большую долю на медленно развивающемся рынке. Такие продукты — основной источник доходов фирмы.</a:t>
            </a:r>
          </a:p>
          <a:p>
            <a:r>
              <a:rPr lang="ru-RU" dirty="0" smtClean="0"/>
              <a:t>В левом верхнем секторе располагаются </a:t>
            </a:r>
            <a:r>
              <a:rPr lang="ru-RU" b="1" dirty="0" smtClean="0"/>
              <a:t>"звезды"</a:t>
            </a:r>
            <a:r>
              <a:rPr lang="ru-RU" dirty="0" smtClean="0"/>
              <a:t>. Это продукты, занимающие значительную долю рынка, а спрос на них растет высокими темпами. Они требуют затрат для обеспечения дальнейшего роста и в будущем обещают стать "дойными коровами" (т.е. генераторами прибыли).</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buNone/>
            </a:pPr>
            <a:r>
              <a:rPr lang="en-US" b="1" dirty="0" smtClean="0"/>
              <a:t>    </a:t>
            </a:r>
            <a:r>
              <a:rPr lang="ru-RU" b="1" dirty="0" smtClean="0"/>
              <a:t>Дикие кошки", или "вопросительные знаки", </a:t>
            </a:r>
            <a:r>
              <a:rPr lang="ru-RU" dirty="0" smtClean="0"/>
              <a:t>незначительно воздействуют на рынок (маленькая доля рынка) в развивающейся отрасли (быстрый рост). Поддержка со стороны потребителей незначительна, отличительные преимущества неясны, ведущее положение на рынке занимают услуги конкурентов. Для поддержания или увеличения доли на рынке в условиях сильной конкуренции нужны значительные средства. Предприятие должно решить, следует ли увеличить расходы на продвижение, активнее искать новые каналы сбыта, улучшить характеристики продуктов. Следовательно, в перспективе такие продукты </a:t>
            </a:r>
            <a:r>
              <a:rPr lang="ru-RU" b="1" dirty="0" smtClean="0"/>
              <a:t>могут стать "звездами" или исчезнуть с рынка.</a:t>
            </a:r>
          </a:p>
          <a:p>
            <a:pPr>
              <a:buNone/>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dirty="0" smtClean="0"/>
              <a:t>В правом нижнем секторе находятся </a:t>
            </a:r>
            <a:r>
              <a:rPr lang="ru-RU" b="1" dirty="0" smtClean="0"/>
              <a:t>"собаки " или "хромые утки ". </a:t>
            </a:r>
            <a:r>
              <a:rPr lang="ru-RU" dirty="0" smtClean="0"/>
              <a:t>Это продукты с ограниченным объемом сбыта (маленькая доля на рынке) в зрелой или сокращающейся отрасли (медленный рост). Несмотря на достаточно длительное присутствие на рынке, им не удалось привлечь к себе достаточное количество потребителей и они значительно отстают от конкурентов по объему сбыта. От этих продуктов необходимо избавляться как можно быстрее.</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dirty="0" smtClean="0"/>
              <a:t>   После определения места туристских продуктов в системе координат </a:t>
            </a:r>
            <a:r>
              <a:rPr lang="ru-RU" b="1" dirty="0" smtClean="0"/>
              <a:t>"рост рынка—доля рынка" </a:t>
            </a:r>
            <a:r>
              <a:rPr lang="ru-RU" dirty="0" smtClean="0"/>
              <a:t>необходимо выбрать для каждого из них стратегию маркетинга. В маркетинговой практике известны три основных вида стратегий, в зависимости от занимаемой доли на рынке .</a:t>
            </a:r>
          </a:p>
          <a:p>
            <a:pPr>
              <a:buNone/>
            </a:pPr>
            <a:r>
              <a:rPr lang="ru-RU" dirty="0" smtClean="0"/>
              <a:t>  Для выработки маркетинговых стратегий можно использовать матрицу </a:t>
            </a:r>
            <a:r>
              <a:rPr lang="ru-RU" b="1" dirty="0" smtClean="0"/>
              <a:t>«привлекательность рынка –стратегическое положение предприятия», </a:t>
            </a:r>
            <a:r>
              <a:rPr lang="ru-RU" dirty="0" smtClean="0"/>
              <a:t>разработанную компанией </a:t>
            </a:r>
            <a:r>
              <a:rPr lang="en-US" b="1" dirty="0" smtClean="0"/>
              <a:t>MC Kinsey</a:t>
            </a:r>
            <a:endParaRPr lang="ru-RU"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Autofit/>
          </a:bodyPr>
          <a:lstStyle/>
          <a:p>
            <a:r>
              <a:rPr lang="ru-RU" sz="2400" b="1" dirty="0" smtClean="0"/>
              <a:t>Стратегические маркетинговые решения в соответствии с матрицей «привлекательность рынка – стратегическое положение предприятия</a:t>
            </a:r>
            <a:endParaRPr lang="ru-RU" sz="2400" b="1" dirty="0"/>
          </a:p>
        </p:txBody>
      </p:sp>
      <p:pic>
        <p:nvPicPr>
          <p:cNvPr id="4" name="Содержимое 3" descr="_155.png"/>
          <p:cNvPicPr>
            <a:picLocks noGrp="1" noChangeAspect="1"/>
          </p:cNvPicPr>
          <p:nvPr>
            <p:ph idx="1"/>
          </p:nvPr>
        </p:nvPicPr>
        <p:blipFill>
          <a:blip r:embed="rId2" cstate="print"/>
          <a:stretch>
            <a:fillRect/>
          </a:stretch>
        </p:blipFill>
        <p:spPr>
          <a:xfrm>
            <a:off x="827585" y="1628800"/>
            <a:ext cx="6552727" cy="4320479"/>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3200" b="1" dirty="0" smtClean="0"/>
              <a:t>На основе матрицы </a:t>
            </a:r>
            <a:r>
              <a:rPr lang="en-US" sz="3200" b="1" dirty="0" smtClean="0"/>
              <a:t>Mc Kinsey </a:t>
            </a:r>
            <a:r>
              <a:rPr lang="ru-RU" sz="3200" b="1" dirty="0" smtClean="0"/>
              <a:t>могут быть выработаны маркетинговые стратегии: </a:t>
            </a:r>
            <a:endParaRPr lang="ru-RU" sz="3200" b="1" dirty="0"/>
          </a:p>
        </p:txBody>
      </p:sp>
      <p:sp>
        <p:nvSpPr>
          <p:cNvPr id="3" name="Содержимое 2"/>
          <p:cNvSpPr>
            <a:spLocks noGrp="1"/>
          </p:cNvSpPr>
          <p:nvPr>
            <p:ph idx="1"/>
          </p:nvPr>
        </p:nvSpPr>
        <p:spPr>
          <a:xfrm>
            <a:off x="457200" y="1484784"/>
            <a:ext cx="8229600" cy="4641379"/>
          </a:xfrm>
        </p:spPr>
        <p:style>
          <a:lnRef idx="1">
            <a:schemeClr val="accent1"/>
          </a:lnRef>
          <a:fillRef idx="2">
            <a:schemeClr val="accent1"/>
          </a:fillRef>
          <a:effectRef idx="1">
            <a:schemeClr val="accent1"/>
          </a:effectRef>
          <a:fontRef idx="minor">
            <a:schemeClr val="dk1"/>
          </a:fontRef>
        </p:style>
        <p:txBody>
          <a:bodyPr/>
          <a:lstStyle/>
          <a:p>
            <a:r>
              <a:rPr lang="ru-RU" dirty="0" smtClean="0"/>
              <a:t>Стратегия </a:t>
            </a:r>
            <a:r>
              <a:rPr lang="ru-RU" b="1" dirty="0" smtClean="0"/>
              <a:t>атакующая (наступления) </a:t>
            </a:r>
            <a:r>
              <a:rPr lang="ru-RU" dirty="0" smtClean="0"/>
              <a:t>предлагает активную, агрессивную позицию фирмы на рынке и преследует цель завоевать и расширить рыночную долю.</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lstStyle/>
          <a:p>
            <a:r>
              <a:rPr lang="ru-RU" b="1" dirty="0" smtClean="0"/>
              <a:t>Использование атакующей стратегии целесообразно в нескольких случаях:</a:t>
            </a:r>
          </a:p>
          <a:p>
            <a:r>
              <a:rPr lang="ru-RU" dirty="0" smtClean="0"/>
              <a:t>если доля на рынке ниже необходимого минимума или в результате действий конкурентов резко сократилась и не обеспечивает достаточного уровня;</a:t>
            </a:r>
          </a:p>
          <a:p>
            <a:r>
              <a:rPr lang="ru-RU" dirty="0" smtClean="0"/>
              <a:t>внедрение на рынок нового продукта;</a:t>
            </a:r>
          </a:p>
          <a:p>
            <a:r>
              <a:rPr lang="ru-RU" dirty="0" smtClean="0"/>
              <a:t>фирмы - конкуренты теряют свои позиции и появляется реальная возможность при относительно небольших затратах увеличить рыночную долю.</a:t>
            </a:r>
          </a:p>
          <a:p>
            <a:pPr>
              <a:buNone/>
            </a:pP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ru-RU" b="1" dirty="0" smtClean="0"/>
              <a:t>Оборонительная или удерживающая стратегия </a:t>
            </a:r>
            <a:r>
              <a:rPr lang="ru-RU" dirty="0" smtClean="0"/>
              <a:t>предполагает сохранение фирмой имеющейся рыночной доли и удержание своих позиций на рынке. Она может быть использована:</a:t>
            </a:r>
          </a:p>
          <a:p>
            <a:r>
              <a:rPr lang="ru-RU" dirty="0" smtClean="0"/>
              <a:t>при удовлетворительной позиции фирмы;</a:t>
            </a:r>
          </a:p>
          <a:p>
            <a:r>
              <a:rPr lang="ru-RU" dirty="0" smtClean="0"/>
              <a:t>в случае недостатка средств для проведения атакующей стратегии;</a:t>
            </a:r>
          </a:p>
          <a:p>
            <a:r>
              <a:rPr lang="ru-RU" dirty="0" smtClean="0"/>
              <a:t>в ситуации, когда фирма опасается осуществлять атакующую стратегию из-за возможных сильных ответных мер со стороны конкурентов.</a:t>
            </a:r>
          </a:p>
          <a:p>
            <a:pPr>
              <a:buNone/>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lstStyle/>
          <a:p>
            <a:pPr indent="0">
              <a:buNone/>
            </a:pPr>
            <a:r>
              <a:rPr lang="ru-RU" b="1" dirty="0" smtClean="0"/>
              <a:t>Стратегия отступления </a:t>
            </a:r>
            <a:r>
              <a:rPr lang="ru-RU" dirty="0" smtClean="0"/>
              <a:t>является, как правило, вынужденной, а не сознательно выбираемой.</a:t>
            </a:r>
          </a:p>
          <a:p>
            <a:pPr indent="0">
              <a:buNone/>
            </a:pPr>
            <a:r>
              <a:rPr lang="ru-RU" dirty="0" smtClean="0"/>
              <a:t>Она предполагает как постепенное сокращение рыночного присутствия, так и полное сворачивание коммерческих операций. </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fontScale="92500"/>
          </a:bodyPr>
          <a:lstStyle/>
          <a:p>
            <a:pPr>
              <a:buNone/>
            </a:pPr>
            <a:r>
              <a:rPr lang="ru-RU" dirty="0" smtClean="0"/>
              <a:t>   </a:t>
            </a:r>
            <a:r>
              <a:rPr lang="ru-RU" b="1" dirty="0" smtClean="0"/>
              <a:t>Конкурентные стратегии </a:t>
            </a:r>
            <a:r>
              <a:rPr lang="ru-RU" dirty="0" smtClean="0"/>
              <a:t>преследуют цель обеспечить конкурентное преимущество предприятия на рынке. Они способствуют удержанию предприятием определенной доли рынка или ее увеличению.</a:t>
            </a:r>
          </a:p>
          <a:p>
            <a:pPr>
              <a:buNone/>
            </a:pPr>
            <a:r>
              <a:rPr lang="ru-RU" dirty="0" smtClean="0"/>
              <a:t>    Для управления конкурентным положением предприятия и выработки соответствующих маркетинговых стратегий используются:</a:t>
            </a:r>
          </a:p>
          <a:p>
            <a:r>
              <a:rPr lang="ru-RU" b="1" dirty="0" smtClean="0">
                <a:solidFill>
                  <a:srgbClr val="FF0000"/>
                </a:solidFill>
              </a:rPr>
              <a:t>Общая конкурентная матрица</a:t>
            </a:r>
          </a:p>
          <a:p>
            <a:r>
              <a:rPr lang="ru-RU" b="1" dirty="0" smtClean="0">
                <a:solidFill>
                  <a:srgbClr val="FF0000"/>
                </a:solidFill>
              </a:rPr>
              <a:t>Модель конкурентных сил</a:t>
            </a:r>
          </a:p>
          <a:p>
            <a:r>
              <a:rPr lang="ru-RU" b="1" dirty="0" smtClean="0">
                <a:solidFill>
                  <a:srgbClr val="FF0000"/>
                </a:solidFill>
              </a:rPr>
              <a:t>Матрица конкурентных преимуществ</a:t>
            </a:r>
            <a:endParaRPr lang="ru-RU"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style>
          <a:lnRef idx="1">
            <a:schemeClr val="accent2"/>
          </a:lnRef>
          <a:fillRef idx="2">
            <a:schemeClr val="accent2"/>
          </a:fillRef>
          <a:effectRef idx="1">
            <a:schemeClr val="accent2"/>
          </a:effectRef>
          <a:fontRef idx="minor">
            <a:schemeClr val="dk1"/>
          </a:fontRef>
        </p:style>
        <p:txBody>
          <a:bodyPr>
            <a:normAutofit/>
          </a:bodyPr>
          <a:lstStyle/>
          <a:p>
            <a:r>
              <a:rPr lang="ru-RU" sz="3200" b="1" dirty="0" smtClean="0"/>
              <a:t>Общая конкурентная матрица М. Портера</a:t>
            </a:r>
            <a:endParaRPr lang="ru-RU" sz="3200" b="1" dirty="0"/>
          </a:p>
        </p:txBody>
      </p:sp>
      <p:sp>
        <p:nvSpPr>
          <p:cNvPr id="3" name="Содержимое 2"/>
          <p:cNvSpPr>
            <a:spLocks noGrp="1"/>
          </p:cNvSpPr>
          <p:nvPr>
            <p:ph idx="1"/>
          </p:nvPr>
        </p:nvSpPr>
        <p:spPr>
          <a:xfrm>
            <a:off x="457200" y="1124744"/>
            <a:ext cx="8229600" cy="5001419"/>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Согласно </a:t>
            </a:r>
            <a:r>
              <a:rPr lang="ru-RU" dirty="0" smtClean="0"/>
              <a:t>общей конкурентной матрице М. Портера, </a:t>
            </a:r>
            <a:r>
              <a:rPr lang="ru-RU" dirty="0" smtClean="0"/>
              <a:t>конкурентное </a:t>
            </a:r>
            <a:r>
              <a:rPr lang="ru-RU" dirty="0" smtClean="0"/>
              <a:t>преимущество предприятия на рынке может быть обеспечено тремя </a:t>
            </a:r>
            <a:r>
              <a:rPr lang="ru-RU" dirty="0" smtClean="0"/>
              <a:t>основными путями: </a:t>
            </a:r>
          </a:p>
          <a:p>
            <a:r>
              <a:rPr lang="ru-RU" i="1" dirty="0" smtClean="0">
                <a:solidFill>
                  <a:srgbClr val="FF0000"/>
                </a:solidFill>
              </a:rPr>
              <a:t>Продуктовое лидерство </a:t>
            </a:r>
            <a:endParaRPr lang="ru-RU" i="1" dirty="0" smtClean="0">
              <a:solidFill>
                <a:srgbClr val="FF0000"/>
              </a:solidFill>
            </a:endParaRPr>
          </a:p>
          <a:p>
            <a:r>
              <a:rPr lang="ru-RU" i="1" dirty="0" smtClean="0">
                <a:solidFill>
                  <a:srgbClr val="FF0000"/>
                </a:solidFill>
              </a:rPr>
              <a:t>Ценовое лидерство </a:t>
            </a:r>
            <a:endParaRPr lang="ru-RU" i="1" dirty="0" smtClean="0">
              <a:solidFill>
                <a:srgbClr val="FF0000"/>
              </a:solidFill>
            </a:endParaRPr>
          </a:p>
          <a:p>
            <a:r>
              <a:rPr lang="ru-RU" i="1" dirty="0" smtClean="0">
                <a:solidFill>
                  <a:srgbClr val="FF0000"/>
                </a:solidFill>
              </a:rPr>
              <a:t>Лидерство в нише </a:t>
            </a:r>
            <a:endParaRPr lang="ru-RU" dirty="0" smtClean="0">
              <a:solidFill>
                <a:srgbClr val="FF0000"/>
              </a:solidFill>
            </a:endParaRPr>
          </a:p>
          <a:p>
            <a:pPr>
              <a:buNone/>
            </a:pP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style>
          <a:lnRef idx="1">
            <a:schemeClr val="accent1"/>
          </a:lnRef>
          <a:fillRef idx="2">
            <a:schemeClr val="accent1"/>
          </a:fillRef>
          <a:effectRef idx="1">
            <a:schemeClr val="accent1"/>
          </a:effectRef>
          <a:fontRef idx="minor">
            <a:schemeClr val="dk1"/>
          </a:fontRef>
        </p:style>
        <p:txBody>
          <a:bodyPr/>
          <a:lstStyle/>
          <a:p>
            <a:pPr>
              <a:buNone/>
            </a:pPr>
            <a:r>
              <a:rPr lang="ru-RU" i="1" dirty="0" smtClean="0"/>
              <a:t>   </a:t>
            </a:r>
            <a:r>
              <a:rPr lang="ru-RU" b="1" i="1" dirty="0" smtClean="0"/>
              <a:t>Продуктовое </a:t>
            </a:r>
            <a:r>
              <a:rPr lang="ru-RU" b="1" i="1" dirty="0" smtClean="0"/>
              <a:t>лидерство </a:t>
            </a:r>
            <a:r>
              <a:rPr lang="ru-RU" dirty="0" smtClean="0"/>
              <a:t>основано на дифференциации товара. Особое внимание уделяется реализации марочной продукции, дизайну, сервису и гарантийному обслуживанию. При этом рост цены должен быть приемлемым для покупателя и превышающим рост издержек. Так формируется «рыночная сила» товара. При использовании этой стратегии основную роль играет маркетинг.</a:t>
            </a:r>
          </a:p>
          <a:p>
            <a:pPr>
              <a:buNone/>
            </a:pP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buNone/>
            </a:pPr>
            <a:r>
              <a:rPr lang="ru-RU" b="1" i="1" dirty="0" smtClean="0"/>
              <a:t>    Ценовое </a:t>
            </a:r>
            <a:r>
              <a:rPr lang="ru-RU" b="1" i="1" dirty="0" smtClean="0"/>
              <a:t>лидерство </a:t>
            </a:r>
            <a:r>
              <a:rPr lang="ru-RU" dirty="0" smtClean="0"/>
              <a:t>обеспечивается на основе возможности </a:t>
            </a:r>
            <a:r>
              <a:rPr lang="ru-RU" dirty="0" smtClean="0"/>
              <a:t>предприятия </a:t>
            </a:r>
            <a:r>
              <a:rPr lang="ru-RU" dirty="0" smtClean="0"/>
              <a:t>снижать затраты на производство </a:t>
            </a:r>
            <a:r>
              <a:rPr lang="ru-RU" dirty="0" smtClean="0"/>
              <a:t>продукции. </a:t>
            </a:r>
            <a:r>
              <a:rPr lang="ru-RU" dirty="0" smtClean="0"/>
              <a:t>Здесь доминирующую роль играет производство. Особое внимание уделяется стабильности инвестиций, стандартизированным товарам, строгому управлению </a:t>
            </a:r>
            <a:r>
              <a:rPr lang="ru-RU" dirty="0" smtClean="0"/>
              <a:t>издержками, внедрению </a:t>
            </a:r>
            <a:r>
              <a:rPr lang="ru-RU" dirty="0" smtClean="0"/>
              <a:t>рациональных технологий, контролю расходов </a:t>
            </a:r>
            <a:r>
              <a:rPr lang="ru-RU" dirty="0" smtClean="0"/>
              <a:t>. Компания </a:t>
            </a:r>
            <a:r>
              <a:rPr lang="ru-RU" dirty="0" smtClean="0"/>
              <a:t>выбирает низкий уровень продуктовой дифференциации, игнорирует сегментирование рынка, ориентируется на среднего </a:t>
            </a:r>
            <a:r>
              <a:rPr lang="ru-RU" dirty="0" smtClean="0"/>
              <a:t>потребителя.  </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b="1" i="1" dirty="0" smtClean="0"/>
              <a:t>    Лидерство </a:t>
            </a:r>
            <a:r>
              <a:rPr lang="ru-RU" b="1" i="1" dirty="0" smtClean="0"/>
              <a:t>в нише </a:t>
            </a:r>
            <a:r>
              <a:rPr lang="ru-RU" dirty="0" smtClean="0"/>
              <a:t>связано с фокусированием продуктового или ценового преимущества на узком сегменте рынка, не охватывая весь рынок. </a:t>
            </a:r>
            <a:r>
              <a:rPr lang="ru-RU" dirty="0" smtClean="0"/>
              <a:t>Выбранный </a:t>
            </a:r>
            <a:r>
              <a:rPr lang="ru-RU" dirty="0" smtClean="0"/>
              <a:t>предприятием </a:t>
            </a:r>
            <a:r>
              <a:rPr lang="ru-RU" dirty="0" smtClean="0"/>
              <a:t>специализированный </a:t>
            </a:r>
            <a:r>
              <a:rPr lang="ru-RU" dirty="0" smtClean="0"/>
              <a:t>сегмент не должен привлекать особого внимания более сильных конкурентов. Такое лидерство чаще всего используется предприятиями малого бизнеса. Может использоваться и </a:t>
            </a:r>
            <a:r>
              <a:rPr lang="ru-RU" dirty="0" smtClean="0"/>
              <a:t>крупными </a:t>
            </a:r>
            <a:r>
              <a:rPr lang="ru-RU" dirty="0" smtClean="0"/>
              <a:t>компаниями для выделения узкой группы потребителей</a:t>
            </a: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style>
          <a:lnRef idx="1">
            <a:schemeClr val="accent2"/>
          </a:lnRef>
          <a:fillRef idx="2">
            <a:schemeClr val="accent2"/>
          </a:fillRef>
          <a:effectRef idx="1">
            <a:schemeClr val="accent2"/>
          </a:effectRef>
          <a:fontRef idx="minor">
            <a:schemeClr val="dk1"/>
          </a:fontRef>
        </p:style>
        <p:txBody>
          <a:bodyPr>
            <a:normAutofit/>
          </a:bodyPr>
          <a:lstStyle/>
          <a:p>
            <a:r>
              <a:rPr lang="ru-RU" sz="3600" b="1" dirty="0" smtClean="0"/>
              <a:t>Модель конкурентных сил М. Портера</a:t>
            </a:r>
            <a:endParaRPr lang="ru-RU" sz="3600" b="1" dirty="0"/>
          </a:p>
        </p:txBody>
      </p:sp>
      <p:sp>
        <p:nvSpPr>
          <p:cNvPr id="3" name="Содержимое 2"/>
          <p:cNvSpPr>
            <a:spLocks noGrp="1"/>
          </p:cNvSpPr>
          <p:nvPr>
            <p:ph idx="1"/>
          </p:nvPr>
        </p:nvSpPr>
        <p:spPr>
          <a:xfrm>
            <a:off x="457200" y="1196752"/>
            <a:ext cx="8229600" cy="4929411"/>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Позволяет в зависимости от планируемой предприятием степени охвата рынка использовать стратегии </a:t>
            </a:r>
            <a:r>
              <a:rPr lang="ru-RU" b="1" dirty="0" smtClean="0"/>
              <a:t>массового, дифференцированного и концентрированного маркетинга</a:t>
            </a:r>
            <a:r>
              <a:rPr lang="ru-RU" dirty="0" smtClean="0"/>
              <a:t>.</a:t>
            </a: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buNone/>
            </a:pPr>
            <a:r>
              <a:rPr lang="ru-RU" b="1" i="1" dirty="0" smtClean="0"/>
              <a:t> </a:t>
            </a:r>
            <a:r>
              <a:rPr lang="ru-RU" b="1" i="1" dirty="0" smtClean="0"/>
              <a:t>    </a:t>
            </a:r>
            <a:r>
              <a:rPr lang="ru-RU" b="1" dirty="0" smtClean="0"/>
              <a:t>Стратегия </a:t>
            </a:r>
            <a:r>
              <a:rPr lang="ru-RU" b="1" dirty="0" smtClean="0"/>
              <a:t>массового маркетинга</a:t>
            </a:r>
            <a:r>
              <a:rPr lang="ru-RU" dirty="0" smtClean="0"/>
              <a:t> предполагает </a:t>
            </a:r>
            <a:r>
              <a:rPr lang="ru-RU" i="1" dirty="0" smtClean="0"/>
              <a:t>достижение конкурентных преимуществ по издержкам</a:t>
            </a:r>
            <a:r>
              <a:rPr lang="ru-RU" dirty="0" smtClean="0"/>
              <a:t>. В этом случае все действия и решения предприятия должны быть направлены на снижение затрат. </a:t>
            </a:r>
            <a:r>
              <a:rPr lang="ru-RU" dirty="0" smtClean="0"/>
              <a:t>Качество</a:t>
            </a:r>
            <a:r>
              <a:rPr lang="ru-RU" dirty="0" smtClean="0"/>
              <a:t>, </a:t>
            </a:r>
            <a:r>
              <a:rPr lang="ru-RU" dirty="0" smtClean="0"/>
              <a:t>сервис не </a:t>
            </a:r>
            <a:r>
              <a:rPr lang="ru-RU" dirty="0" smtClean="0"/>
              <a:t>должны </a:t>
            </a:r>
            <a:r>
              <a:rPr lang="ru-RU" dirty="0" smtClean="0"/>
              <a:t>оставаться </a:t>
            </a:r>
            <a:r>
              <a:rPr lang="ru-RU" dirty="0" smtClean="0"/>
              <a:t>без внимания. Используя стратегию, фирма ориентируется на широкий рынок и предлагает товары в большом количестве. Внимание и усилия сосредоточены не на том, чем отличаются потребности отдельных групп потребителей</a:t>
            </a:r>
            <a:r>
              <a:rPr lang="ru-RU" dirty="0" smtClean="0"/>
              <a:t>, а </a:t>
            </a:r>
            <a:r>
              <a:rPr lang="ru-RU" dirty="0" smtClean="0"/>
              <a:t>на том, что в этих потребностях общего. С этой целью предлагаются товары, которые могут быть восприняты положительно максимально широким кругом покупателей. </a:t>
            </a: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ru-RU" b="1" dirty="0" smtClean="0"/>
              <a:t>    Стратегия </a:t>
            </a:r>
            <a:r>
              <a:rPr lang="ru-RU" b="1" dirty="0" smtClean="0"/>
              <a:t>дифференцированного маркетинга</a:t>
            </a:r>
            <a:r>
              <a:rPr lang="ru-RU" dirty="0" smtClean="0"/>
              <a:t> состоит в том, что </a:t>
            </a:r>
            <a:r>
              <a:rPr lang="ru-RU" dirty="0" smtClean="0"/>
              <a:t>компания </a:t>
            </a:r>
            <a:r>
              <a:rPr lang="ru-RU" dirty="0" smtClean="0"/>
              <a:t>производит различные виды одного товара, отличающиеся от продукции конкурентов и имеющие нечто неповторимое с точки зрения потребителей. Факторами дифференциации могут служить особо улучшенное качество, специфические сырьевые материалы, оригинальное внешнее оформление, упаковка и т.д. Это способствует удовлетворению запросов различных групп потребителей на </a:t>
            </a:r>
            <a:r>
              <a:rPr lang="ru-RU" dirty="0" smtClean="0"/>
              <a:t>рынке. </a:t>
            </a:r>
            <a:r>
              <a:rPr lang="ru-RU" dirty="0" smtClean="0"/>
              <a:t>Для каждого из них предлагаются разнообразные товары. Наличие у них уникальных достоинств позволяет </a:t>
            </a:r>
            <a:r>
              <a:rPr lang="ru-RU" dirty="0" smtClean="0"/>
              <a:t>устанавливать </a:t>
            </a:r>
            <a:r>
              <a:rPr lang="ru-RU" dirty="0" smtClean="0"/>
              <a:t>сравнительно высокие цены.</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ru-RU" b="1" dirty="0" smtClean="0"/>
              <a:t>     Стратегия </a:t>
            </a:r>
            <a:r>
              <a:rPr lang="ru-RU" b="1" dirty="0" smtClean="0"/>
              <a:t>концентрированного маркетинга</a:t>
            </a:r>
            <a:r>
              <a:rPr lang="ru-RU" dirty="0" smtClean="0"/>
              <a:t> предусматривает, что фирма концентрирует свои усилия на одном или нескольких немногочисленных сегментах рынка и предлагает товары в расчете на удовлетворение потребностей именно этих групп покупателей. Лидерство в специфическом сегменте достигается через низкие затраты и цены или уникальность товара, или то и другое вместе. Для этого фирма может контролировать издержки, концентрируя усилия на нескольких ключевых товарах, предназначенных для специальной группы потребителей, создавая высокую репутацию при их обслуживании. </a:t>
            </a:r>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style>
          <a:lnRef idx="1">
            <a:schemeClr val="accent2"/>
          </a:lnRef>
          <a:fillRef idx="2">
            <a:schemeClr val="accent2"/>
          </a:fillRef>
          <a:effectRef idx="1">
            <a:schemeClr val="accent2"/>
          </a:effectRef>
          <a:fontRef idx="minor">
            <a:schemeClr val="dk1"/>
          </a:fontRef>
        </p:style>
        <p:txBody>
          <a:bodyPr>
            <a:noAutofit/>
          </a:bodyPr>
          <a:lstStyle/>
          <a:p>
            <a:r>
              <a:rPr lang="ru-RU" sz="3600" b="1" dirty="0" smtClean="0"/>
              <a:t>Матрица конкурентных преимуществ</a:t>
            </a:r>
            <a:endParaRPr lang="ru-RU" sz="3600" b="1" dirty="0"/>
          </a:p>
        </p:txBody>
      </p:sp>
      <p:pic>
        <p:nvPicPr>
          <p:cNvPr id="4" name="Содержимое 3" descr="_171.png"/>
          <p:cNvPicPr>
            <a:picLocks noGrp="1" noChangeAspect="1"/>
          </p:cNvPicPr>
          <p:nvPr>
            <p:ph idx="1"/>
          </p:nvPr>
        </p:nvPicPr>
        <p:blipFill>
          <a:blip r:embed="rId2" cstate="print">
            <a:duotone>
              <a:prstClr val="black"/>
              <a:schemeClr val="tx2">
                <a:tint val="45000"/>
                <a:satMod val="400000"/>
              </a:schemeClr>
            </a:duotone>
          </a:blip>
          <a:stretch>
            <a:fillRect/>
          </a:stretch>
        </p:blipFill>
        <p:spPr>
          <a:xfrm>
            <a:off x="467544" y="1124744"/>
            <a:ext cx="8352928" cy="4752528"/>
          </a:xfrm>
        </p:spPr>
        <p:style>
          <a:lnRef idx="1">
            <a:schemeClr val="accent1"/>
          </a:lnRef>
          <a:fillRef idx="2">
            <a:schemeClr val="accent1"/>
          </a:fillRef>
          <a:effectRef idx="1">
            <a:schemeClr val="accent1"/>
          </a:effectRef>
          <a:fontRef idx="minor">
            <a:schemeClr val="dk1"/>
          </a:fontRef>
        </p:style>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style>
          <a:lnRef idx="1">
            <a:schemeClr val="accent1"/>
          </a:lnRef>
          <a:fillRef idx="2">
            <a:schemeClr val="accent1"/>
          </a:fillRef>
          <a:effectRef idx="1">
            <a:schemeClr val="accent1"/>
          </a:effectRef>
          <a:fontRef idx="minor">
            <a:schemeClr val="dk1"/>
          </a:fontRef>
        </p:style>
        <p:txBody>
          <a:bodyPr>
            <a:normAutofit fontScale="32500" lnSpcReduction="20000"/>
          </a:bodyPr>
          <a:lstStyle/>
          <a:p>
            <a:pPr>
              <a:buNone/>
            </a:pPr>
            <a:r>
              <a:rPr lang="ru-RU" dirty="0" smtClean="0"/>
              <a:t>      </a:t>
            </a:r>
            <a:r>
              <a:rPr lang="ru-RU" sz="5100" dirty="0" smtClean="0"/>
              <a:t>Занимая </a:t>
            </a:r>
            <a:r>
              <a:rPr lang="ru-RU" sz="5100" dirty="0" smtClean="0"/>
              <a:t>определенное положение на рынке, предприятия выбирают </a:t>
            </a:r>
            <a:r>
              <a:rPr lang="ru-RU" sz="5100" dirty="0" smtClean="0"/>
              <a:t>активные </a:t>
            </a:r>
            <a:r>
              <a:rPr lang="ru-RU" sz="5100" dirty="0" smtClean="0"/>
              <a:t>или пассивные </a:t>
            </a:r>
            <a:r>
              <a:rPr lang="ru-RU" sz="5100" dirty="0" smtClean="0"/>
              <a:t>стратегии </a:t>
            </a:r>
            <a:r>
              <a:rPr lang="ru-RU" sz="5100" dirty="0" smtClean="0"/>
              <a:t>обеспечения своих конкурентных преимуществ.</a:t>
            </a:r>
            <a:br>
              <a:rPr lang="ru-RU" sz="5100" dirty="0" smtClean="0"/>
            </a:br>
            <a:r>
              <a:rPr lang="ru-RU" sz="7400" dirty="0" smtClean="0"/>
              <a:t/>
            </a:r>
            <a:br>
              <a:rPr lang="ru-RU" sz="7400" dirty="0" smtClean="0"/>
            </a:br>
            <a:r>
              <a:rPr lang="ru-RU" sz="7400" b="1" i="1" dirty="0" smtClean="0"/>
              <a:t>«Захват рынка»</a:t>
            </a:r>
            <a:r>
              <a:rPr lang="ru-RU" sz="7400" i="1" dirty="0" smtClean="0"/>
              <a:t> —</a:t>
            </a:r>
            <a:r>
              <a:rPr lang="ru-RU" sz="7400" dirty="0" smtClean="0"/>
              <a:t> расширение глобального спроса на </a:t>
            </a:r>
            <a:r>
              <a:rPr lang="ru-RU" sz="7400" dirty="0" smtClean="0"/>
              <a:t>продукцию </a:t>
            </a:r>
            <a:r>
              <a:rPr lang="ru-RU" sz="7400" dirty="0" smtClean="0"/>
              <a:t>предприятия путем использования продуктового или ценового лидерства, поиска новых потребителей, увеличения интенсивности потребления </a:t>
            </a:r>
            <a:r>
              <a:rPr lang="ru-RU" sz="7400" dirty="0" smtClean="0"/>
              <a:t>.</a:t>
            </a:r>
            <a:r>
              <a:rPr lang="ru-RU" sz="7400" dirty="0" smtClean="0"/>
              <a:t/>
            </a:r>
            <a:br>
              <a:rPr lang="ru-RU" sz="7400" dirty="0" smtClean="0"/>
            </a:br>
            <a:r>
              <a:rPr lang="ru-RU" sz="7400" b="1" i="1" dirty="0" smtClean="0"/>
              <a:t>«</a:t>
            </a:r>
            <a:r>
              <a:rPr lang="ru-RU" sz="7400" b="1" i="1" dirty="0" smtClean="0"/>
              <a:t>Защита рынка»</a:t>
            </a:r>
            <a:r>
              <a:rPr lang="ru-RU" sz="7400" i="1" dirty="0" smtClean="0"/>
              <a:t> —</a:t>
            </a:r>
            <a:r>
              <a:rPr lang="ru-RU" sz="7400" dirty="0" smtClean="0"/>
              <a:t> воздействие на «своих» потребителей с целью удержать их в сфере деятельности предприятия, </a:t>
            </a:r>
            <a:r>
              <a:rPr lang="ru-RU" sz="7400" dirty="0" smtClean="0"/>
              <a:t>например </a:t>
            </a:r>
            <a:r>
              <a:rPr lang="ru-RU" sz="7400" dirty="0" smtClean="0"/>
              <a:t>с помощью рекламы, сервиса, стимулирования и др.</a:t>
            </a:r>
            <a:br>
              <a:rPr lang="ru-RU" sz="7400" dirty="0" smtClean="0"/>
            </a:br>
            <a:r>
              <a:rPr lang="ru-RU" sz="7400" b="1" i="1" dirty="0" smtClean="0"/>
              <a:t>«</a:t>
            </a:r>
            <a:r>
              <a:rPr lang="ru-RU" sz="7400" b="1" i="1" dirty="0" smtClean="0"/>
              <a:t>Блокировка рынка»</a:t>
            </a:r>
            <a:r>
              <a:rPr lang="ru-RU" sz="7400" i="1" dirty="0" smtClean="0"/>
              <a:t> —</a:t>
            </a:r>
            <a:r>
              <a:rPr lang="ru-RU" sz="7400" dirty="0" smtClean="0"/>
              <a:t> стремление не допускать, чтобы </a:t>
            </a:r>
            <a:r>
              <a:rPr lang="ru-RU" sz="7400" dirty="0" smtClean="0"/>
              <a:t>преследователи </a:t>
            </a:r>
            <a:r>
              <a:rPr lang="ru-RU" sz="7400" dirty="0" smtClean="0"/>
              <a:t>добивались преимуществ на отдельных </a:t>
            </a:r>
            <a:r>
              <a:rPr lang="ru-RU" sz="7400" dirty="0" smtClean="0"/>
              <a:t>маркетинговых </a:t>
            </a:r>
            <a:r>
              <a:rPr lang="ru-RU" sz="7400" dirty="0" smtClean="0"/>
              <a:t>направлениях: товар, распределение, </a:t>
            </a:r>
            <a:r>
              <a:rPr lang="ru-RU" sz="7400" dirty="0" smtClean="0"/>
              <a:t>цена.</a:t>
            </a:r>
            <a:r>
              <a:rPr lang="ru-RU" sz="7400" dirty="0" smtClean="0"/>
              <a:t/>
            </a:r>
            <a:br>
              <a:rPr lang="ru-RU" sz="7400" dirty="0" smtClean="0"/>
            </a:br>
            <a:r>
              <a:rPr lang="ru-RU" sz="7400" b="1" i="1" dirty="0" smtClean="0"/>
              <a:t>«</a:t>
            </a:r>
            <a:r>
              <a:rPr lang="ru-RU" sz="7400" b="1" i="1" dirty="0" smtClean="0"/>
              <a:t>Перехват»</a:t>
            </a:r>
            <a:r>
              <a:rPr lang="ru-RU" sz="7400" i="1" dirty="0" smtClean="0"/>
              <a:t> —</a:t>
            </a:r>
            <a:r>
              <a:rPr lang="ru-RU" sz="7400" dirty="0" smtClean="0"/>
              <a:t> реакция на нововведения преследователей для снижения возможной эффективности.</a:t>
            </a:r>
            <a:r>
              <a:rPr lang="ru-RU" dirty="0" smtClean="0"/>
              <a:t/>
            </a:r>
            <a:br>
              <a:rPr lang="ru-RU" dirty="0" smtClean="0"/>
            </a:br>
            <a:r>
              <a:rPr lang="ru-RU" dirty="0" smtClean="0"/>
              <a:t/>
            </a:r>
            <a:br>
              <a:rPr lang="ru-RU" dirty="0" smtClean="0"/>
            </a:b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fontScale="47500" lnSpcReduction="20000"/>
          </a:bodyPr>
          <a:lstStyle/>
          <a:p>
            <a:pPr>
              <a:buNone/>
            </a:pPr>
            <a:r>
              <a:rPr lang="ru-RU" sz="4400" dirty="0" smtClean="0"/>
              <a:t>      </a:t>
            </a:r>
            <a:r>
              <a:rPr lang="ru-RU" sz="4400" b="1" dirty="0" smtClean="0"/>
              <a:t>«Фронтальная </a:t>
            </a:r>
            <a:r>
              <a:rPr lang="ru-RU" sz="4400" b="1" dirty="0" smtClean="0"/>
              <a:t>атака</a:t>
            </a:r>
            <a:r>
              <a:rPr lang="ru-RU" sz="4400" b="1" dirty="0" smtClean="0"/>
              <a:t>»</a:t>
            </a:r>
            <a:r>
              <a:rPr lang="ru-RU" sz="4400" dirty="0" smtClean="0"/>
              <a:t>— </a:t>
            </a:r>
            <a:r>
              <a:rPr lang="ru-RU" sz="4400" dirty="0" smtClean="0"/>
              <a:t>использование </a:t>
            </a:r>
            <a:r>
              <a:rPr lang="ru-RU" sz="4400" dirty="0" smtClean="0"/>
              <a:t>преследователем </a:t>
            </a:r>
            <a:r>
              <a:rPr lang="ru-RU" sz="4400" dirty="0" smtClean="0"/>
              <a:t>достигнутого над лидером превосходства (</a:t>
            </a:r>
            <a:r>
              <a:rPr lang="ru-RU" sz="4400" dirty="0" smtClean="0"/>
              <a:t>продуктового </a:t>
            </a:r>
            <a:r>
              <a:rPr lang="ru-RU" sz="4400" dirty="0" smtClean="0"/>
              <a:t>или ценового, как правило, в соотношении 3 к 1) для установления конкурентного преимущества.</a:t>
            </a:r>
            <a:br>
              <a:rPr lang="ru-RU" sz="4400" dirty="0" smtClean="0"/>
            </a:br>
            <a:r>
              <a:rPr lang="ru-RU" sz="4400" b="1" dirty="0" smtClean="0"/>
              <a:t>«Фланговая </a:t>
            </a:r>
            <a:r>
              <a:rPr lang="ru-RU" sz="4400" b="1" dirty="0" smtClean="0"/>
              <a:t>атака</a:t>
            </a:r>
            <a:r>
              <a:rPr lang="ru-RU" sz="4400" b="1" dirty="0" smtClean="0"/>
              <a:t>» </a:t>
            </a:r>
            <a:r>
              <a:rPr lang="ru-RU" sz="4400" dirty="0" smtClean="0"/>
              <a:t>— использование какой-либо одной слабой стороны лидера, нахождение бреши.</a:t>
            </a:r>
            <a:br>
              <a:rPr lang="ru-RU" sz="4400" dirty="0" smtClean="0"/>
            </a:br>
            <a:r>
              <a:rPr lang="ru-RU" sz="4400" b="1" i="1" dirty="0" smtClean="0"/>
              <a:t>«</a:t>
            </a:r>
            <a:r>
              <a:rPr lang="ru-RU" sz="4400" b="1" i="1" dirty="0" smtClean="0"/>
              <a:t>Окружение» —</a:t>
            </a:r>
            <a:r>
              <a:rPr lang="ru-RU" sz="4400" dirty="0" smtClean="0"/>
              <a:t> постепенное накопление преимуществ </a:t>
            </a:r>
            <a:r>
              <a:rPr lang="ru-RU" sz="4400" dirty="0" smtClean="0"/>
              <a:t>перед </a:t>
            </a:r>
            <a:r>
              <a:rPr lang="ru-RU" sz="4400" dirty="0" smtClean="0"/>
              <a:t>лидером путем определения его слабых мест, обход </a:t>
            </a:r>
            <a:r>
              <a:rPr lang="ru-RU" sz="4400" dirty="0" smtClean="0"/>
              <a:t>конкурента </a:t>
            </a:r>
            <a:r>
              <a:rPr lang="ru-RU" sz="4400" dirty="0" smtClean="0"/>
              <a:t>с разных сторон.</a:t>
            </a:r>
            <a:br>
              <a:rPr lang="ru-RU" sz="4400" dirty="0" smtClean="0"/>
            </a:br>
            <a:r>
              <a:rPr lang="ru-RU" sz="4400" b="1" i="1" dirty="0" smtClean="0"/>
              <a:t>«</a:t>
            </a:r>
            <a:r>
              <a:rPr lang="ru-RU" sz="4400" b="1" i="1" dirty="0" smtClean="0"/>
              <a:t>Следование по курсу»</a:t>
            </a:r>
            <a:r>
              <a:rPr lang="ru-RU" sz="4400" i="1" dirty="0" smtClean="0"/>
              <a:t> —</a:t>
            </a:r>
            <a:r>
              <a:rPr lang="ru-RU" sz="4400" dirty="0" smtClean="0"/>
              <a:t> минимизация риска ответных </a:t>
            </a:r>
            <a:r>
              <a:rPr lang="ru-RU" sz="4400" dirty="0" smtClean="0"/>
              <a:t>действии </a:t>
            </a:r>
            <a:r>
              <a:rPr lang="ru-RU" sz="4400" dirty="0" smtClean="0"/>
              <a:t>лидера, например в ценовой политике.</a:t>
            </a:r>
            <a:br>
              <a:rPr lang="ru-RU" sz="4400" dirty="0" smtClean="0"/>
            </a:br>
            <a:r>
              <a:rPr lang="ru-RU" sz="4400" b="1" i="1" dirty="0" smtClean="0"/>
              <a:t>«</a:t>
            </a:r>
            <a:r>
              <a:rPr lang="ru-RU" sz="4400" b="1" i="1" dirty="0" smtClean="0"/>
              <a:t>Сосредоточение сил на выгодных участках»</a:t>
            </a:r>
            <a:r>
              <a:rPr lang="ru-RU" sz="4400" i="1" dirty="0" smtClean="0"/>
              <a:t> —</a:t>
            </a:r>
            <a:r>
              <a:rPr lang="ru-RU" sz="4400" dirty="0" smtClean="0"/>
              <a:t> выбор </a:t>
            </a:r>
            <a:r>
              <a:rPr lang="ru-RU" sz="4400" dirty="0" smtClean="0"/>
              <a:t>сегментов </a:t>
            </a:r>
            <a:r>
              <a:rPr lang="ru-RU" sz="4400" dirty="0" smtClean="0"/>
              <a:t>рынка, не привлекающих внимание более сильных конкурентов.</a:t>
            </a:r>
            <a:br>
              <a:rPr lang="ru-RU" sz="4400" dirty="0" smtClean="0"/>
            </a:br>
            <a:r>
              <a:rPr lang="ru-RU" sz="4400" b="1" i="1" dirty="0" smtClean="0"/>
              <a:t>«</a:t>
            </a:r>
            <a:r>
              <a:rPr lang="ru-RU" sz="4400" b="1" i="1" dirty="0" smtClean="0"/>
              <a:t>Обход»</a:t>
            </a:r>
            <a:r>
              <a:rPr lang="ru-RU" sz="4400" i="1" dirty="0" smtClean="0"/>
              <a:t> —</a:t>
            </a:r>
            <a:r>
              <a:rPr lang="ru-RU" sz="4400" dirty="0" smtClean="0"/>
              <a:t> избежание конкуренции путем выпуска не </a:t>
            </a:r>
            <a:r>
              <a:rPr lang="ru-RU" sz="4400" dirty="0" smtClean="0"/>
              <a:t>соперничающих </a:t>
            </a:r>
            <a:r>
              <a:rPr lang="ru-RU" sz="4400" dirty="0" smtClean="0"/>
              <a:t>товаров, сервиса, использование </a:t>
            </a:r>
            <a:r>
              <a:rPr lang="ru-RU" sz="4400" dirty="0" smtClean="0"/>
              <a:t>непривлекательных </a:t>
            </a:r>
            <a:r>
              <a:rPr lang="ru-RU" sz="4400" dirty="0" smtClean="0"/>
              <a:t>для конкурентов каналов сбыта и др.</a:t>
            </a:r>
            <a:br>
              <a:rPr lang="ru-RU" sz="4400" dirty="0" smtClean="0"/>
            </a:br>
            <a:r>
              <a:rPr lang="ru-RU" sz="4400" b="1" i="1" dirty="0" smtClean="0"/>
              <a:t>«</a:t>
            </a:r>
            <a:r>
              <a:rPr lang="ru-RU" sz="4400" b="1" i="1" dirty="0" smtClean="0"/>
              <a:t>Сохранение позиций»</a:t>
            </a:r>
            <a:r>
              <a:rPr lang="ru-RU" sz="4400" i="1" dirty="0" smtClean="0"/>
              <a:t> —</a:t>
            </a:r>
            <a:r>
              <a:rPr lang="ru-RU" sz="4400" dirty="0" smtClean="0"/>
              <a:t> поддержание постоянства в </a:t>
            </a:r>
            <a:r>
              <a:rPr lang="ru-RU" sz="4400" dirty="0" smtClean="0"/>
              <a:t>рыночной </a:t>
            </a:r>
            <a:r>
              <a:rPr lang="ru-RU" sz="4400" dirty="0" smtClean="0"/>
              <a:t>деятельности, не вызывающей внимания </a:t>
            </a:r>
            <a:r>
              <a:rPr lang="ru-RU" sz="4400" dirty="0" smtClean="0"/>
              <a:t>конкурентов </a:t>
            </a:r>
            <a:r>
              <a:rPr lang="ru-RU" sz="4400" dirty="0" smtClean="0"/>
              <a:t>(статус-кво).</a:t>
            </a:r>
            <a:r>
              <a:rPr lang="ru-RU" sz="3600" dirty="0" smtClean="0"/>
              <a:t/>
            </a:r>
            <a:br>
              <a:rPr lang="ru-RU" sz="3600" dirty="0" smtClean="0"/>
            </a:br>
            <a:r>
              <a:rPr lang="ru-RU" dirty="0" smtClean="0"/>
              <a:t/>
            </a:r>
            <a:br>
              <a:rPr lang="ru-RU" dirty="0" smtClean="0"/>
            </a:b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style>
          <a:lnRef idx="1">
            <a:schemeClr val="accent2"/>
          </a:lnRef>
          <a:fillRef idx="2">
            <a:schemeClr val="accent2"/>
          </a:fillRef>
          <a:effectRef idx="1">
            <a:schemeClr val="accent2"/>
          </a:effectRef>
          <a:fontRef idx="minor">
            <a:schemeClr val="dk1"/>
          </a:fontRef>
        </p:style>
        <p:txBody>
          <a:bodyPr>
            <a:normAutofit/>
          </a:bodyPr>
          <a:lstStyle/>
          <a:p>
            <a:r>
              <a:rPr lang="ru-RU" sz="3200" b="1" dirty="0" smtClean="0"/>
              <a:t>Выбор и оценка маркетинговой стратегии</a:t>
            </a:r>
            <a:endParaRPr lang="ru-RU" sz="3200" b="1" dirty="0"/>
          </a:p>
        </p:txBody>
      </p:sp>
      <p:sp>
        <p:nvSpPr>
          <p:cNvPr id="3" name="Содержимое 2"/>
          <p:cNvSpPr>
            <a:spLocks noGrp="1"/>
          </p:cNvSpPr>
          <p:nvPr>
            <p:ph idx="1"/>
          </p:nvPr>
        </p:nvSpPr>
        <p:spPr>
          <a:xfrm>
            <a:off x="457200" y="1196752"/>
            <a:ext cx="8229600" cy="4929411"/>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Выбор </a:t>
            </a:r>
            <a:r>
              <a:rPr lang="ru-RU" dirty="0" smtClean="0"/>
              <a:t>маркетинговой стратегии осуществляется руководством туристского предприятия. </a:t>
            </a:r>
            <a:r>
              <a:rPr lang="ru-RU" dirty="0" smtClean="0"/>
              <a:t>Основными факторами</a:t>
            </a:r>
            <a:r>
              <a:rPr lang="ru-RU" dirty="0" smtClean="0"/>
              <a:t>, которые должны быть в первую очередь учтены при выборе маркетинговой стратегии, являются </a:t>
            </a:r>
            <a:r>
              <a:rPr lang="ru-RU" dirty="0" smtClean="0"/>
              <a:t>:</a:t>
            </a:r>
          </a:p>
          <a:p>
            <a:pPr>
              <a:buNone/>
            </a:pPr>
            <a:r>
              <a:rPr lang="ru-RU" b="1" dirty="0" smtClean="0"/>
              <a:t>    Конкурентные </a:t>
            </a:r>
            <a:r>
              <a:rPr lang="ru-RU" b="1" dirty="0" smtClean="0"/>
              <a:t>преимущества фирмы</a:t>
            </a:r>
            <a:r>
              <a:rPr lang="ru-RU" dirty="0" smtClean="0"/>
              <a:t>, ее сильные стороны могут играть решающую роль при выборе маркетинговой стратегии. </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lstStyle/>
          <a:p>
            <a:r>
              <a:rPr lang="ru-RU" dirty="0" smtClean="0"/>
              <a:t>Маркетинговые стратегии конкурентов</a:t>
            </a:r>
          </a:p>
          <a:p>
            <a:r>
              <a:rPr lang="ru-RU" dirty="0" smtClean="0"/>
              <a:t>Преимущества и недостатки альтернативных стратегий</a:t>
            </a:r>
          </a:p>
          <a:p>
            <a:r>
              <a:rPr lang="ru-RU" dirty="0" smtClean="0"/>
              <a:t>Интересы, отношения и склонность к риску руководителей предприятия</a:t>
            </a:r>
          </a:p>
          <a:p>
            <a:r>
              <a:rPr lang="ru-RU" dirty="0" smtClean="0"/>
              <a:t>Финансовые ресурсы предприятия</a:t>
            </a:r>
          </a:p>
          <a:p>
            <a:r>
              <a:rPr lang="ru-RU" dirty="0" smtClean="0"/>
              <a:t>Квалификация персонала</a:t>
            </a:r>
          </a:p>
          <a:p>
            <a:r>
              <a:rPr lang="ru-RU" dirty="0" smtClean="0"/>
              <a:t>Обязательства предприятия по предыдущим стратегиям</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200" b="1" dirty="0" smtClean="0"/>
              <a:t>Оценка выбранной стратегии осуществляется по критериям ее соответствия:</a:t>
            </a:r>
            <a:endParaRPr lang="ru-RU" sz="3200" b="1" dirty="0"/>
          </a:p>
        </p:txBody>
      </p:sp>
      <p:sp>
        <p:nvSpPr>
          <p:cNvPr id="3" name="Содержимое 2"/>
          <p:cNvSpPr>
            <a:spLocks noGrp="1"/>
          </p:cNvSpPr>
          <p:nvPr>
            <p:ph idx="1"/>
          </p:nvPr>
        </p:nvSpPr>
        <p:spPr>
          <a:xfrm>
            <a:off x="457200" y="1340768"/>
            <a:ext cx="8229600" cy="4785395"/>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целям предприятия (анализ правильности и достаточности учета при выборе стратегии основных факторов, определяющих возможность ее реализации);</a:t>
            </a:r>
          </a:p>
          <a:p>
            <a:r>
              <a:rPr lang="ru-RU" dirty="0" smtClean="0"/>
              <a:t>состоянию и требованиям внешней маркетинговой среды (насколько стратегия увязана с требованиями со стороны основных субъектов окружения, в какой степени учтены факторы динамики рынка, развития жизненного цикла продукта, приведет ли стратегия к появлению новых конкурентных </a:t>
            </a:r>
            <a:r>
              <a:rPr lang="ru-RU" dirty="0" smtClean="0"/>
              <a:t>преимуществ);</a:t>
            </a:r>
            <a:endParaRPr lang="ru-RU" dirty="0" smtClean="0"/>
          </a:p>
          <a:p>
            <a:pPr>
              <a:buNone/>
            </a:pP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ru-RU" dirty="0" smtClean="0"/>
              <a:t>потенциалу и возможностям предприятия (в какой степени выбранная стратегия увязана с другими стратегиями, соответствует ли она возможностям персонала, позволяет ли существующая структура успешно реализовать </a:t>
            </a:r>
            <a:r>
              <a:rPr lang="ru-RU" dirty="0" smtClean="0"/>
              <a:t>стратегию);</a:t>
            </a:r>
            <a:endParaRPr lang="ru-RU" dirty="0" smtClean="0"/>
          </a:p>
          <a:p>
            <a:r>
              <a:rPr lang="ru-RU" dirty="0" smtClean="0"/>
              <a:t>степени риска (реалистичность предпосылок, заложенных в основу выбора стратегии; к каким негативным последствиям может привести провал стратегии; оправдает ли возможный положительный результат риск потерь от провала в реализации стратегии).</a:t>
            </a:r>
          </a:p>
          <a:p>
            <a:pPr>
              <a:buNone/>
            </a:pP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Разработка программы маркетинга</a:t>
            </a:r>
            <a:endParaRPr lang="ru-RU" b="1" dirty="0"/>
          </a:p>
        </p:txBody>
      </p:sp>
      <p:sp>
        <p:nvSpPr>
          <p:cNvPr id="3" name="Содержимое 2"/>
          <p:cNvSpPr>
            <a:spLocks noGrp="1"/>
          </p:cNvSpPr>
          <p:nvPr>
            <p:ph idx="1"/>
          </p:nvPr>
        </p:nvSpPr>
        <p:spPr>
          <a:xfrm>
            <a:off x="457200" y="1052736"/>
            <a:ext cx="8229600" cy="5073427"/>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Программа маркетинга – это документ, в котором отражается совокупность мероприятий, которые необходимо осуществить для реализации выбранных стратегий.</a:t>
            </a:r>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В зависимости от круга охватываемых задач программы делятся на обычные и целевые.</a:t>
            </a:r>
          </a:p>
          <a:p>
            <a:r>
              <a:rPr lang="ru-RU" dirty="0" smtClean="0"/>
              <a:t>Обычные разрабатываются для предприятия в целом, его отдельных  функциональных подразделений, а также для конкретных товаров и рынков.</a:t>
            </a:r>
          </a:p>
          <a:p>
            <a:r>
              <a:rPr lang="ru-RU" dirty="0" smtClean="0"/>
              <a:t>Целевые программы ориентированы на реализацию отдельно выделенной, особой задачи.</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По срокам маркетинговые программы могут быть краткосрочные (до одного года), среднесрочные (от одного до трех лет) и долгосрочные.</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fontScale="92500"/>
          </a:bodyPr>
          <a:lstStyle/>
          <a:p>
            <a:pPr>
              <a:buNone/>
            </a:pPr>
            <a:r>
              <a:rPr lang="ru-RU" dirty="0" smtClean="0"/>
              <a:t>В зависимости от адресата маркетинговые программы могут быть для руководства или низовых звеньев предприятия.</a:t>
            </a:r>
          </a:p>
          <a:p>
            <a:pPr algn="ctr">
              <a:buNone/>
            </a:pPr>
            <a:r>
              <a:rPr lang="ru-RU" b="1" dirty="0" smtClean="0"/>
              <a:t>Структура программы:</a:t>
            </a:r>
          </a:p>
          <a:p>
            <a:pPr algn="just"/>
            <a:r>
              <a:rPr lang="ru-RU" dirty="0" smtClean="0"/>
              <a:t>Итоги деятельности предприятия за прошлый год</a:t>
            </a:r>
          </a:p>
          <a:p>
            <a:pPr algn="just"/>
            <a:r>
              <a:rPr lang="ru-RU" dirty="0" smtClean="0"/>
              <a:t>Характеристика рыночной ситуации</a:t>
            </a:r>
          </a:p>
          <a:p>
            <a:pPr algn="just"/>
            <a:r>
              <a:rPr lang="ru-RU" dirty="0" smtClean="0"/>
              <a:t>Цель на последующий период</a:t>
            </a:r>
          </a:p>
          <a:p>
            <a:pPr algn="just"/>
            <a:r>
              <a:rPr lang="ru-RU" dirty="0" smtClean="0"/>
              <a:t>Характеристика маркетинговых мероприятий в рамках продуктовой, ценовой, сбытовой, коммуникационной политики. </a:t>
            </a:r>
          </a:p>
          <a:p>
            <a:pPr algn="just"/>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lstStyle/>
          <a:p>
            <a:r>
              <a:rPr lang="ru-RU" dirty="0" smtClean="0"/>
              <a:t>Содержание и план маркетинговых исследований, методика информационного обеспечения, определятся потребности в ресурсах (денежных, материальных, трудовых)</a:t>
            </a:r>
          </a:p>
          <a:p>
            <a:r>
              <a:rPr lang="ru-RU" dirty="0" smtClean="0"/>
              <a:t>В заключении приводится расчет бюджета программы на ее реализацию</a:t>
            </a:r>
          </a:p>
          <a:p>
            <a:r>
              <a:rPr lang="ru-RU" dirty="0" smtClean="0"/>
              <a:t>Проводится предварительная оценка эффективности предлагаемых мероприятий</a:t>
            </a:r>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style>
          <a:lnRef idx="1">
            <a:schemeClr val="accent2"/>
          </a:lnRef>
          <a:fillRef idx="2">
            <a:schemeClr val="accent2"/>
          </a:fillRef>
          <a:effectRef idx="1">
            <a:schemeClr val="accent2"/>
          </a:effectRef>
          <a:fontRef idx="minor">
            <a:schemeClr val="dk1"/>
          </a:fontRef>
        </p:style>
        <p:txBody>
          <a:bodyPr/>
          <a:lstStyle/>
          <a:p>
            <a:r>
              <a:rPr lang="ru-RU" dirty="0" smtClean="0"/>
              <a:t>Бюджет маркетинга</a:t>
            </a:r>
            <a:endParaRPr lang="ru-RU" dirty="0"/>
          </a:p>
        </p:txBody>
      </p:sp>
      <p:sp>
        <p:nvSpPr>
          <p:cNvPr id="3" name="Содержимое 2"/>
          <p:cNvSpPr>
            <a:spLocks noGrp="1"/>
          </p:cNvSpPr>
          <p:nvPr>
            <p:ph idx="1"/>
          </p:nvPr>
        </p:nvSpPr>
        <p:spPr>
          <a:xfrm>
            <a:off x="457200" y="1052736"/>
            <a:ext cx="8229600" cy="5073427"/>
          </a:xfrm>
        </p:spPr>
        <p:txBody>
          <a:bodyPr/>
          <a:lstStyle/>
          <a:p>
            <a:pPr>
              <a:buNone/>
            </a:pPr>
            <a:r>
              <a:rPr lang="ru-RU" dirty="0" smtClean="0"/>
              <a:t>    В </a:t>
            </a:r>
            <a:r>
              <a:rPr lang="ru-RU" dirty="0" smtClean="0"/>
              <a:t>практике маркетинга используются различные методы формирования </a:t>
            </a:r>
            <a:r>
              <a:rPr lang="ru-RU" dirty="0" smtClean="0"/>
              <a:t>бюджета:</a:t>
            </a:r>
          </a:p>
          <a:p>
            <a:pPr>
              <a:buNone/>
            </a:pPr>
            <a:r>
              <a:rPr lang="ru-RU" b="1" dirty="0" smtClean="0"/>
              <a:t>    </a:t>
            </a:r>
            <a:r>
              <a:rPr lang="ru-RU" b="1" dirty="0" smtClean="0"/>
              <a:t>Финансирование "от возможностей" </a:t>
            </a:r>
            <a:r>
              <a:rPr lang="ru-RU" dirty="0" smtClean="0"/>
              <a:t>осуществляется по принципу "сколько вы можете выделить". При таком подходе на долю маркетинга обычно приходится лишь то, что остается </a:t>
            </a:r>
            <a:r>
              <a:rPr lang="ru-RU" dirty="0" smtClean="0"/>
              <a:t>после </a:t>
            </a:r>
            <a:r>
              <a:rPr lang="ru-RU" dirty="0" smtClean="0"/>
              <a:t>удовлетворения других сфер деятельности предприятия.</a:t>
            </a:r>
            <a:endParaRPr 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lstStyle/>
          <a:p>
            <a:pPr>
              <a:buNone/>
            </a:pPr>
            <a:r>
              <a:rPr lang="ru-RU" b="1" dirty="0" smtClean="0"/>
              <a:t>    Метод </a:t>
            </a:r>
            <a:r>
              <a:rPr lang="ru-RU" b="1" dirty="0" smtClean="0"/>
              <a:t>"фиксированного процента" </a:t>
            </a:r>
            <a:r>
              <a:rPr lang="ru-RU" dirty="0" smtClean="0"/>
              <a:t>основан на отчислении определенной доли от предыдущего или предполагаемого объема продаж. Например, принимается величина в 3 % от объема продаж прошлого года. Этот метод достаточно прост и часто применяется на практике. Однако он же и наименее логичен, поскольку ставит причину (маркетинг) в зависимость от следствия (объема продаж). </a:t>
            </a: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ru-RU" dirty="0" smtClean="0"/>
              <a:t>    </a:t>
            </a:r>
            <a:r>
              <a:rPr lang="ru-RU" b="1" dirty="0" smtClean="0"/>
              <a:t>Метод </a:t>
            </a:r>
            <a:r>
              <a:rPr lang="ru-RU" b="1" dirty="0" smtClean="0"/>
              <a:t>"соответствия конкуренту" </a:t>
            </a:r>
            <a:r>
              <a:rPr lang="ru-RU" dirty="0" smtClean="0"/>
              <a:t>предполагает учет практики и уровня затрат на маркетинг конкурирующих фирм с поправкой на соотношение в силах и долю на рынке. Для его реализации необходимо наличие ряда условий. Во-первых, следует подобрать конкурента, близкого по ресурсам, интересам и рыночной позиции. Во-вторых, требуется хотя бы приблизительно определить размеры его маркетингового бюджета, что весьма затруднено.</a:t>
            </a: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ru-RU" b="1" dirty="0" smtClean="0"/>
              <a:t>    Метод </a:t>
            </a:r>
            <a:r>
              <a:rPr lang="ru-RU" b="1" dirty="0" smtClean="0"/>
              <a:t>максимальных расходов </a:t>
            </a:r>
            <a:r>
              <a:rPr lang="ru-RU" dirty="0" smtClean="0"/>
              <a:t>предполагает, что на маркетинг необходимо расходовать как можно больше средств. При всей видимой "прогрессивности" такого подхода, его слабость - в пренебрежении способами оптимизации расходов. </a:t>
            </a: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a:t>
            </a:r>
            <a:r>
              <a:rPr lang="ru-RU" b="1" dirty="0" smtClean="0"/>
              <a:t>Метод </a:t>
            </a:r>
            <a:r>
              <a:rPr lang="ru-RU" b="1" dirty="0" smtClean="0"/>
              <a:t>на основе целей и задач </a:t>
            </a:r>
            <a:r>
              <a:rPr lang="ru-RU" dirty="0" smtClean="0"/>
              <a:t>требует </a:t>
            </a:r>
            <a:r>
              <a:rPr lang="ru-RU" dirty="0" smtClean="0"/>
              <a:t>строгой </a:t>
            </a:r>
            <a:r>
              <a:rPr lang="ru-RU" dirty="0" smtClean="0"/>
              <a:t>системы четко сформулированных целей и задач. Суть метода сводится к подсчету затрат, которые предстоит произвести в рамках отдельных маркетинговых мероприятий, обеспечивающих достижение соответствующих целей. Поэтому в таких случаях нередко требуется пересмотр поставленных целей. </a:t>
            </a:r>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style>
          <a:lnRef idx="1">
            <a:schemeClr val="accent1"/>
          </a:lnRef>
          <a:fillRef idx="2">
            <a:schemeClr val="accent1"/>
          </a:fillRef>
          <a:effectRef idx="1">
            <a:schemeClr val="accent1"/>
          </a:effectRef>
          <a:fontRef idx="minor">
            <a:schemeClr val="dk1"/>
          </a:fontRef>
        </p:style>
        <p:txBody>
          <a:bodyPr/>
          <a:lstStyle/>
          <a:p>
            <a:pPr>
              <a:buNone/>
            </a:pPr>
            <a:r>
              <a:rPr lang="ru-RU" b="1" dirty="0" smtClean="0"/>
              <a:t>    Метод </a:t>
            </a:r>
            <a:r>
              <a:rPr lang="ru-RU" b="1" dirty="0" smtClean="0"/>
              <a:t>учета программы маркетинга </a:t>
            </a:r>
            <a:r>
              <a:rPr lang="ru-RU" dirty="0" smtClean="0"/>
              <a:t>предполагает тщательный учет издержек на достижение конкретных целей, но не самих по себе, а в сравнении с затратами при других возможных комбинациях средств маркетинга, т.е. при реализации других "цепочек" альтернатив реализации маркетинговой стратегии.</a:t>
            </a: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style>
          <a:lnRef idx="1">
            <a:schemeClr val="accent1"/>
          </a:lnRef>
          <a:fillRef idx="2">
            <a:schemeClr val="accent1"/>
          </a:fillRef>
          <a:effectRef idx="1">
            <a:schemeClr val="accent1"/>
          </a:effectRef>
          <a:fontRef idx="minor">
            <a:schemeClr val="dk1"/>
          </a:fontRef>
        </p:style>
        <p:txBody>
          <a:bodyPr/>
          <a:lstStyle/>
          <a:p>
            <a:pPr>
              <a:buNone/>
            </a:pPr>
            <a:r>
              <a:rPr lang="ru-RU" dirty="0" smtClean="0"/>
              <a:t>   Наиболее </a:t>
            </a:r>
            <a:r>
              <a:rPr lang="ru-RU" dirty="0" smtClean="0"/>
              <a:t>обоснован будет бюджет, составленный на основе применения интегрированного подхода с использованием отдельных элементов всех рассмотренных приемов. Такой способ формирования бюджета может строиться, к примеру, на ориентации на выполнение поставленной задачи, с учетом действий конкурентов и средств, которые фирма может выделить на маркетинг.</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2489</Words>
  <Application>Microsoft Office PowerPoint</Application>
  <PresentationFormat>Экран (4:3)</PresentationFormat>
  <Paragraphs>127</Paragraphs>
  <Slides>56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56</vt:i4>
      </vt:variant>
    </vt:vector>
  </HeadingPairs>
  <TitlesOfParts>
    <vt:vector size="57" baseType="lpstr">
      <vt:lpstr>Тема Office</vt:lpstr>
      <vt:lpstr>Формирование маркетинговой стратегии</vt:lpstr>
      <vt:lpstr>Маркетинговая стратегия позволяет:</vt:lpstr>
      <vt:lpstr>Слайд 3</vt:lpstr>
      <vt:lpstr>Слайд 4</vt:lpstr>
      <vt:lpstr>Процесс разработки маркетинговой стратегии предприятия можно разделить на этапы:</vt:lpstr>
      <vt:lpstr>Установление маркетинговых целей</vt:lpstr>
      <vt:lpstr>Слайд 7</vt:lpstr>
      <vt:lpstr>Разработка альтернативных маркетинговых стратегий</vt:lpstr>
      <vt:lpstr>Различают три группы маркетинговых стратегий:</vt:lpstr>
      <vt:lpstr>Слайд 10</vt:lpstr>
      <vt:lpstr>Слайд 11</vt:lpstr>
      <vt:lpstr>Слайд 12</vt:lpstr>
      <vt:lpstr>Слайд 13</vt:lpstr>
      <vt:lpstr>Слайд 14</vt:lpstr>
      <vt:lpstr>Слайд 15</vt:lpstr>
      <vt:lpstr>Слайд 16</vt:lpstr>
      <vt:lpstr>Портфельные стратегии</vt:lpstr>
      <vt:lpstr>Слайд 18</vt:lpstr>
      <vt:lpstr>Слайд 19</vt:lpstr>
      <vt:lpstr>Слайд 20</vt:lpstr>
      <vt:lpstr>Слайд 21</vt:lpstr>
      <vt:lpstr>Слайд 22</vt:lpstr>
      <vt:lpstr>Слайд 23</vt:lpstr>
      <vt:lpstr>Стратегические маркетинговые решения в соответствии с матрицей «привлекательность рынка – стратегическое положение предприятия</vt:lpstr>
      <vt:lpstr>На основе матрицы Mc Kinsey могут быть выработаны маркетинговые стратегии: </vt:lpstr>
      <vt:lpstr>Слайд 26</vt:lpstr>
      <vt:lpstr>Слайд 27</vt:lpstr>
      <vt:lpstr>Слайд 28</vt:lpstr>
      <vt:lpstr>Слайд 29</vt:lpstr>
      <vt:lpstr>Общая конкурентная матрица М. Портера</vt:lpstr>
      <vt:lpstr>Слайд 31</vt:lpstr>
      <vt:lpstr>Слайд 32</vt:lpstr>
      <vt:lpstr>Слайд 33</vt:lpstr>
      <vt:lpstr>Модель конкурентных сил М. Портера</vt:lpstr>
      <vt:lpstr>Слайд 35</vt:lpstr>
      <vt:lpstr>Слайд 36</vt:lpstr>
      <vt:lpstr>Слайд 37</vt:lpstr>
      <vt:lpstr>Матрица конкурентных преимуществ</vt:lpstr>
      <vt:lpstr>Слайд 39</vt:lpstr>
      <vt:lpstr>Слайд 40</vt:lpstr>
      <vt:lpstr>Выбор и оценка маркетинговой стратегии</vt:lpstr>
      <vt:lpstr>Слайд 42</vt:lpstr>
      <vt:lpstr>Оценка выбранной стратегии осуществляется по критериям ее соответствия:</vt:lpstr>
      <vt:lpstr>Слайд 44</vt:lpstr>
      <vt:lpstr>Разработка программы маркетинга</vt:lpstr>
      <vt:lpstr>Слайд 46</vt:lpstr>
      <vt:lpstr>Слайд 47</vt:lpstr>
      <vt:lpstr>Слайд 48</vt:lpstr>
      <vt:lpstr>Слайд 49</vt:lpstr>
      <vt:lpstr>Бюджет маркетинга</vt:lpstr>
      <vt:lpstr>Слайд 51</vt:lpstr>
      <vt:lpstr>Слайд 52</vt:lpstr>
      <vt:lpstr>Слайд 53</vt:lpstr>
      <vt:lpstr>Слайд 54</vt:lpstr>
      <vt:lpstr>Слайд 55</vt:lpstr>
      <vt:lpstr>Слайд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маркетинговой стратегии</dc:title>
  <dc:creator>Администратор</dc:creator>
  <cp:lastModifiedBy>Администратор</cp:lastModifiedBy>
  <cp:revision>50</cp:revision>
  <dcterms:created xsi:type="dcterms:W3CDTF">2013-12-01T09:59:50Z</dcterms:created>
  <dcterms:modified xsi:type="dcterms:W3CDTF">2013-12-09T20:42:13Z</dcterms:modified>
</cp:coreProperties>
</file>