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8" r:id="rId2"/>
    <p:sldId id="268" r:id="rId3"/>
    <p:sldId id="262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2" r:id="rId12"/>
    <p:sldId id="283" r:id="rId13"/>
    <p:sldId id="285" r:id="rId14"/>
    <p:sldId id="286" r:id="rId15"/>
    <p:sldId id="284" r:id="rId16"/>
    <p:sldId id="287" r:id="rId17"/>
    <p:sldId id="270" r:id="rId18"/>
    <p:sldId id="271" r:id="rId19"/>
  </p:sldIdLst>
  <p:sldSz cx="9144000" cy="6858000" type="screen4x3"/>
  <p:notesSz cx="6858000" cy="9144000"/>
  <p:custDataLst>
    <p:tags r:id="rId22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 useTimings="0">
    <p:present/>
    <p:sldAll/>
    <p:penClr>
      <a:srgbClr val="FF0000"/>
    </p:penClr>
  </p:showPr>
  <p:clrMru>
    <a:srgbClr val="0000CC"/>
    <a:srgbClr val="B2B2B2"/>
    <a:srgbClr val="33CC33"/>
    <a:srgbClr val="FFCC00"/>
    <a:srgbClr val="00DCDC"/>
    <a:srgbClr val="0064EB"/>
    <a:srgbClr val="3333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146" autoAdjust="0"/>
    <p:restoredTop sz="82676" autoAdjust="0"/>
  </p:normalViewPr>
  <p:slideViewPr>
    <p:cSldViewPr>
      <p:cViewPr varScale="1">
        <p:scale>
          <a:sx n="113" d="100"/>
          <a:sy n="113" d="100"/>
        </p:scale>
        <p:origin x="-108" y="-126"/>
      </p:cViewPr>
      <p:guideLst>
        <p:guide orient="horz" pos="2432"/>
        <p:guide orient="horz" pos="3974"/>
        <p:guide orient="horz" pos="890"/>
        <p:guide orient="horz" pos="709"/>
        <p:guide orient="horz" pos="527"/>
        <p:guide orient="horz" pos="346"/>
        <p:guide pos="204"/>
        <p:guide pos="5556"/>
        <p:guide pos="2880"/>
        <p:guide pos="2744"/>
        <p:guide pos="30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64457F-F286-4D44-ACFF-BD083CB206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D00E06F-BB34-4B7C-BA50-D2FE87F47F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3741"/>
            </a:gs>
            <a:gs pos="100000">
              <a:srgbClr val="230FA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Untitled-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940675" y="6381750"/>
            <a:ext cx="879475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323850" y="3159125"/>
            <a:ext cx="8496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ТЕМА 4.</a:t>
            </a:r>
            <a:r>
              <a:rPr lang="ru-RU" sz="4000" b="1"/>
              <a:t> </a:t>
            </a:r>
            <a:r>
              <a:rPr lang="ru-RU" sz="4000" b="1">
                <a:solidFill>
                  <a:srgbClr val="FFFF00"/>
                </a:solidFill>
              </a:rPr>
              <a:t>Международные организации по стандартизации</a:t>
            </a:r>
            <a:r>
              <a:rPr lang="ru-RU" sz="40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23850" y="549275"/>
            <a:ext cx="84963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Кафедра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ГТАП Институт права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Преподаватель –</a:t>
            </a:r>
          </a:p>
          <a:p>
            <a:r>
              <a:rPr lang="ru-RU" sz="2400">
                <a:solidFill>
                  <a:schemeClr val="bg1"/>
                </a:solidFill>
              </a:rPr>
              <a:t>                              к.полит.наук, доцент Н.А.Царева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 bwMode="auto">
          <a:xfrm>
            <a:off x="446088" y="0"/>
            <a:ext cx="8229600" cy="6572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solidFill>
                  <a:srgbClr val="FFFF00"/>
                </a:solidFill>
              </a:rPr>
              <a:t>Членство ИСО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 bwMode="auto">
          <a:xfrm>
            <a:off x="227013" y="654050"/>
            <a:ext cx="8799512" cy="54721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800" smtClean="0">
                <a:solidFill>
                  <a:srgbClr val="FFFF00"/>
                </a:solidFill>
              </a:rPr>
              <a:t>организации-члены</a:t>
            </a:r>
            <a:r>
              <a:rPr lang="ru-RU" sz="2400" i="1" smtClean="0">
                <a:solidFill>
                  <a:schemeClr val="bg1"/>
                </a:solidFill>
              </a:rPr>
              <a:t> </a:t>
            </a:r>
            <a:r>
              <a:rPr lang="ru-RU" sz="2400" smtClean="0">
                <a:solidFill>
                  <a:schemeClr val="bg1"/>
                </a:solidFill>
              </a:rPr>
              <a:t>- непосредственно составляющие ISO и являющиеся наиболее представительными организациями стандартизации в своих странах, которые разделяют ответственность за выполнение основных организационных и технических задач ISO, несут основную финансовую нагрузку </a:t>
            </a:r>
          </a:p>
          <a:p>
            <a:r>
              <a:rPr lang="ru-RU" sz="2800" smtClean="0">
                <a:solidFill>
                  <a:srgbClr val="FFFF00"/>
                </a:solidFill>
              </a:rPr>
              <a:t>организации-корреспонденты</a:t>
            </a:r>
            <a:r>
              <a:rPr lang="ru-RU" sz="2400" smtClean="0">
                <a:solidFill>
                  <a:schemeClr val="bg1"/>
                </a:solidFill>
              </a:rPr>
              <a:t> – не принимающие активного участия в технической и организационной работе ISO, но имеющие доступ к информации </a:t>
            </a:r>
          </a:p>
          <a:p>
            <a:r>
              <a:rPr lang="ru-RU" sz="2800" smtClean="0">
                <a:solidFill>
                  <a:srgbClr val="FFFF00"/>
                </a:solidFill>
              </a:rPr>
              <a:t>организации-подписчики</a:t>
            </a:r>
            <a:r>
              <a:rPr lang="ru-RU" sz="2400" smtClean="0">
                <a:solidFill>
                  <a:schemeClr val="bg1"/>
                </a:solidFill>
              </a:rPr>
              <a:t> - с которых взимаются минимальные взносы, позволяющие им поддерживать официальные контакты с системой стандартизации </a:t>
            </a:r>
          </a:p>
          <a:p>
            <a:r>
              <a:rPr lang="ru-RU" sz="2000" smtClean="0">
                <a:solidFill>
                  <a:schemeClr val="bg1"/>
                </a:solidFill>
              </a:rPr>
              <a:t> К 2001 г. ISO включала 135 организаций национальных стандартов, из них 90 - первого типа, 36 - второго и 9 - третьего. </a:t>
            </a:r>
          </a:p>
          <a:p>
            <a:endParaRPr lang="ru-RU" sz="16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 bwMode="auto">
          <a:xfrm>
            <a:off x="446088" y="0"/>
            <a:ext cx="8229600" cy="6715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solidFill>
                  <a:srgbClr val="FFFF00"/>
                </a:solidFill>
              </a:rPr>
              <a:t>Модель ISO-процесса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 bwMode="auto">
          <a:xfrm>
            <a:off x="263525" y="727075"/>
            <a:ext cx="8423275" cy="5695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Процесс разработки международных стандартов, так называемый ISO-процесс представляет собой модель, которая включает основные этапы эволюции документа: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заявка на разработку стандарта (new work item proposal, NP),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рабочий документ (Working Draft, WD),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проект предложения (Draft Proposal, DP),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проект международного стандарта (Draft International Standard, DIS),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международный стандарт</a:t>
            </a:r>
            <a:r>
              <a:rPr lang="en-US" sz="2800" smtClean="0">
                <a:solidFill>
                  <a:schemeClr val="bg1"/>
                </a:solidFill>
              </a:rPr>
              <a:t> (International Standard, IS). </a:t>
            </a:r>
            <a:endParaRPr lang="ru-RU" sz="2800" smtClean="0">
              <a:solidFill>
                <a:schemeClr val="bg1"/>
              </a:solidFill>
            </a:endParaRPr>
          </a:p>
          <a:p>
            <a:endParaRPr lang="ru-RU" sz="18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446088" y="0"/>
            <a:ext cx="8229600" cy="10731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3600" b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Комитет по информационным системам и услугам ИСО (ИНФКО) </a:t>
            </a:r>
            <a:endParaRPr lang="ru-RU" dirty="0" smtClean="0">
              <a:solidFill>
                <a:srgbClr val="FFFF00"/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201738"/>
            <a:ext cx="8229600" cy="51482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bg1"/>
                </a:solidFill>
              </a:rPr>
              <a:t>играет ведущую роль по информационному обеспечению работы органов по стандартизации всех стран мира</a:t>
            </a:r>
          </a:p>
          <a:p>
            <a:pPr>
              <a:buFontTx/>
              <a:buNone/>
            </a:pPr>
            <a:r>
              <a:rPr lang="ru-RU" sz="2400" smtClean="0">
                <a:solidFill>
                  <a:srgbClr val="FFFF00"/>
                </a:solidFill>
              </a:rPr>
              <a:t>К компетенции ИНФКО относятся: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координация и гармонизация деятельности ИСО и членов организации в области информационных услуг, баз данных, маркетинга, продажи стандартов и технических регламентов;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консультирование Генеральной Ассамблеи ИСО по разработке политики по гармонизации стандартов и другим указанным выше вопросам;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контроль и руководство деятельностью Информационной сети ИСО (ИСОНЕТ). 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446088" y="0"/>
            <a:ext cx="8229600" cy="11430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32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ИНФКО выполняет работы, связанные с информационной деятельностью: </a:t>
            </a:r>
            <a:endParaRPr lang="ru-RU" dirty="0" smtClean="0">
              <a:solidFill>
                <a:srgbClr val="FFFF00"/>
              </a:solidFill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 bwMode="auto">
          <a:xfrm>
            <a:off x="263525" y="1092200"/>
            <a:ext cx="8653463" cy="54768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bg1"/>
                </a:solidFill>
              </a:rPr>
              <a:t>разрабатывает руководства по организации и работе информационных центров по стандартизации;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проводит анализ и изучение рынка информационных и маркетинговых услуг;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составляет и распространяет рекомендации по общим принципам сбора, поиска, обмена информацией;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организует и ведет системы производства и распространения документов в ИСО и содействует взаимодействию этих систем;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популяризует международные стандарты в области информационных услуг и поощряет их применение;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организует обмен опытом и информацией о работе различных информационных центров </a:t>
            </a:r>
          </a:p>
          <a:p>
            <a:endParaRPr lang="ru-RU" sz="1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sz="36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ИНФКО</a:t>
            </a:r>
            <a:endParaRPr lang="ru-RU" dirty="0" smtClean="0">
              <a:solidFill>
                <a:srgbClr val="FFFF00"/>
              </a:solidFill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 bwMode="auto">
          <a:xfrm>
            <a:off x="190500" y="836613"/>
            <a:ext cx="8496300" cy="52895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подотчетен Генеральной Ассамблее ИСО </a:t>
            </a:r>
          </a:p>
          <a:p>
            <a:pPr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Членами ИНФКО могут быть любые комитеты   </a:t>
            </a:r>
          </a:p>
          <a:p>
            <a:pPr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                                                — члены ИСО</a:t>
            </a:r>
          </a:p>
          <a:p>
            <a:pPr>
              <a:buFontTx/>
              <a:buNone/>
            </a:pPr>
            <a:endParaRPr lang="ru-RU" sz="18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18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18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ru-RU" sz="1800" smtClean="0">
                <a:solidFill>
                  <a:schemeClr val="bg1"/>
                </a:solidFill>
              </a:rPr>
              <a:t> </a:t>
            </a:r>
          </a:p>
          <a:p>
            <a:endParaRPr lang="ru-RU" sz="1800" smtClean="0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В состав ИНФКО входят Управляющий совет и три группы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46088" y="3209925"/>
            <a:ext cx="4162425" cy="4746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2"/>
                </a:solidFill>
              </a:rPr>
              <a:t>действительный член (Р)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83175" y="2479675"/>
            <a:ext cx="2884488" cy="5111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2"/>
                </a:solidFill>
              </a:rPr>
              <a:t>наблюдатель (О)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119688" y="3173413"/>
            <a:ext cx="3468687" cy="47466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2"/>
                </a:solidFill>
              </a:rPr>
              <a:t>член-корреспондент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8188" y="5254625"/>
            <a:ext cx="2519362" cy="5476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2"/>
                </a:solidFill>
              </a:rPr>
              <a:t>по информации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695700" y="5291138"/>
            <a:ext cx="2446338" cy="584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2"/>
                </a:solidFill>
              </a:rPr>
              <a:t>по системам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361113" y="5218113"/>
            <a:ext cx="2300287" cy="6207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2"/>
                </a:solidFill>
              </a:rPr>
              <a:t>по маркетингу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 rot="16200000" flipH="1">
            <a:off x="190500" y="2406650"/>
            <a:ext cx="1460500" cy="146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212850" y="1785938"/>
            <a:ext cx="3943350" cy="1387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797050" y="1822450"/>
            <a:ext cx="3286125" cy="693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 flipV="1">
            <a:off x="2673350" y="4816475"/>
            <a:ext cx="1241425" cy="401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14" idx="0"/>
          </p:cNvCxnSpPr>
          <p:nvPr/>
        </p:nvCxnSpPr>
        <p:spPr>
          <a:xfrm rot="16200000" flipH="1">
            <a:off x="4618038" y="4989513"/>
            <a:ext cx="438150" cy="165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5302250" y="4816475"/>
            <a:ext cx="1168400" cy="365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4453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solidFill>
                  <a:srgbClr val="FFFF00"/>
                </a:solidFill>
              </a:rPr>
              <a:t>Планы ИНФКО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 bwMode="auto">
          <a:xfrm>
            <a:off x="263525" y="1165225"/>
            <a:ext cx="8423275" cy="49609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800" smtClean="0">
                <a:solidFill>
                  <a:schemeClr val="bg1"/>
                </a:solidFill>
              </a:rPr>
              <a:t>разработка рекомендаций по созданию международной электронной информационной службы о стандартах,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подготовка общих руководящих принципов по защите авторских прав на бумажных и электронных носителях информации,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стратегическое планирование маркетинга в области международной стандартизации и решение задач,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в том числе связанных с совершенствованием деятельности самого Комитета. 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Вопросы для самопроверки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A2FCDD7-FCCE-46E9-ADF9-A6BF0476366F}" type="slidenum">
              <a:rPr lang="ru-RU">
                <a:solidFill>
                  <a:schemeClr val="bg1"/>
                </a:solidFill>
              </a:rPr>
              <a:pPr/>
              <a:t>16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Задачи и деятельность МЭК.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Основные направления МЭК.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Цель и структура ИСО.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Членство ИСО.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 Охарактеризуйте Модель ISO-процесса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Значение и компетенции Комитета по информационным системам и услугам ИСО (ИНФКО).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Перечислите планы ИНФКО.</a:t>
            </a:r>
          </a:p>
          <a:p>
            <a:pPr marL="457200" indent="-457200">
              <a:buFont typeface="Arial" charset="0"/>
              <a:buAutoNum type="arabicPeriod"/>
            </a:pPr>
            <a:endParaRPr lang="ru-RU" sz="2400">
              <a:solidFill>
                <a:schemeClr val="bg1"/>
              </a:solidFill>
            </a:endParaRPr>
          </a:p>
          <a:p>
            <a:pPr marL="457200" indent="-457200">
              <a:buFont typeface="Arial" charset="0"/>
              <a:buAutoNum type="arabicPeriod"/>
            </a:pP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Рекомендуемая литература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E8E39DE6-E30B-4464-BD07-1D4E20A9BA6E}" type="slidenum">
              <a:rPr lang="ru-RU">
                <a:solidFill>
                  <a:schemeClr val="bg1"/>
                </a:solidFill>
              </a:rPr>
              <a:pPr/>
              <a:t>17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274638" indent="-274638">
              <a:spcBef>
                <a:spcPct val="10000"/>
              </a:spcBef>
              <a:buClr>
                <a:srgbClr val="FFFF00"/>
              </a:buClr>
              <a:buFont typeface="Symbol" pitchFamily="18" charset="2"/>
              <a:buChar char="¨"/>
            </a:pP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Прямоугольник 5"/>
          <p:cNvSpPr>
            <a:spLocks noChangeArrowheads="1"/>
          </p:cNvSpPr>
          <p:nvPr/>
        </p:nvSpPr>
        <p:spPr bwMode="auto">
          <a:xfrm>
            <a:off x="482600" y="1274763"/>
            <a:ext cx="8178800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Информационные технологии управления / Под ред. Г.А. Титоренко.—М.: ЮНИТИ-ДАНА: 2002.—280с.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Костров А.В. Основы информационного менеджмента.—М.: Финансы и статистика: 2003.—336 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Степанова Е.Е., Хмелевская Н.В. Информационное обеспечение управленческой деятельности. —М.: Форум : ИНФРА-М: 2004.—154 с.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Делопроизводство: Учебник / Под ред. Т.В. Кузнецовой.—М.: Изд-во МЦФЭР: 2004.—544с.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Копылов В.А. Информационное право. М., 2003.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Кузнецов В.А. Информационно-аналитическое обеспечение государственного и муниципального управления в Дальневосточном федеральном округе: [монография]/ —Хабаровск: Изд-во ДВАГС, 2005.—224 с.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Организация работы с документами. Учебник для вузов. Под ред. В.А. Кудряева. – М., 2001.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Основы информационной безопасности: учебное пособие: [теория и практика] / авт. : Е. Б. Белов, В. П. Лось, Р. В. Мещеряков, А. А. Шелупанов.—М.: Горячая линия-Телеком, 2006.—544.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D4145F92-1063-4964-B85E-5AFA51F39EF5}" type="slidenum">
              <a:rPr lang="ru-RU">
                <a:solidFill>
                  <a:schemeClr val="bg1"/>
                </a:solidFill>
              </a:rPr>
              <a:pPr/>
              <a:t>18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23850" y="3860800"/>
            <a:ext cx="84963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 b="1">
                <a:solidFill>
                  <a:schemeClr val="bg1"/>
                </a:solidFill>
              </a:rPr>
              <a:t>Использование материалов презентации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Использование данной презентации, может осуществляться только при условии соблюдения требований законов  РФ об авторском праве и интеллектуальной собственности, а также с учетом требований настоящего Заявления.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Презентация является собственностью авторов. Разрешается распечатывать копию любой части презентации для личного некоммерческого использования, однако не допускается распечатывать какую-либо часть презентации с любой иной целью или по каким-либо причинам вносить изменения в любую часть презентации. Использование любой части презентации в другом произведении, как в печатной, электронной, так и иной форме, а также использование любой части презентации в другой презентации посредством ссылки или иным образом допускается только после получения письменного согласия авторов.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Содержание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F067EF5E-E8EA-4397-B755-7AFFE1D30CD3}" type="slidenum">
              <a:rPr lang="ru-RU">
                <a:solidFill>
                  <a:schemeClr val="bg1"/>
                </a:solidFill>
              </a:rPr>
              <a:pPr/>
              <a:t>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Учебный </a:t>
            </a:r>
            <a:r>
              <a:rPr lang="ru-RU" sz="2400" dirty="0">
                <a:solidFill>
                  <a:schemeClr val="bg1"/>
                </a:solidFill>
              </a:rPr>
              <a:t>материал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Вопросы для самопроверки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Рекомендуемая литература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23850" y="325438"/>
            <a:ext cx="8496300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Международная стандартизация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29B9EA7F-6B4B-4B41-91D6-AE3E41B6C904}" type="slidenum">
              <a:rPr lang="ru-RU">
                <a:solidFill>
                  <a:schemeClr val="bg1"/>
                </a:solidFill>
              </a:rPr>
              <a:pPr/>
              <a:t>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323850" y="1165225"/>
            <a:ext cx="8496300" cy="5143500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chemeClr val="bg1"/>
                </a:solidFill>
              </a:rPr>
              <a:t>26-27 июня 1906 г. в Лондоне в соответствии с резолюцией Международного электротехнического конгресса (сентябрь 1904 г.) была основана 13 странами </a:t>
            </a:r>
            <a:r>
              <a:rPr lang="ru-RU" sz="3600" b="1" dirty="0">
                <a:solidFill>
                  <a:srgbClr val="FFFF00"/>
                </a:solidFill>
              </a:rPr>
              <a:t>Международная электротехническая комиссия (МЭК),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2800" dirty="0">
                <a:solidFill>
                  <a:schemeClr val="bg1"/>
                </a:solidFill>
              </a:rPr>
              <a:t>глобальная организация, которая подготавливает и издает международные стандарты для всех электрических, электронных и сходных технологий.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chemeClr val="bg1"/>
                </a:solidFill>
              </a:rPr>
              <a:t>Первый президент лорд Кельвин. В 1908 г. был принят Устав МЭК. </a:t>
            </a:r>
          </a:p>
          <a:p>
            <a:pPr marL="274638" indent="-274638">
              <a:spcBef>
                <a:spcPct val="10000"/>
              </a:spcBef>
              <a:buClr>
                <a:srgbClr val="FFFF00"/>
              </a:buClr>
              <a:buFont typeface="Symbol" pitchFamily="18" charset="2"/>
              <a:buChar char="¨"/>
              <a:defRPr/>
            </a:pP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88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Сегодня МЭК работает по следующим направлениям: </a:t>
            </a:r>
            <a:br>
              <a:rPr lang="ru-RU" sz="36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274763"/>
            <a:ext cx="8229600" cy="50387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800" smtClean="0">
                <a:solidFill>
                  <a:schemeClr val="bg1"/>
                </a:solidFill>
              </a:rPr>
              <a:t>унификация терминологии,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обозначение маркировки,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стандартизация материалов, применяемых в электротехнике,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рекомендации по стандартизации электротехнического оборудования и еще по целому ряду направлений, связанных со стандартизацией различных узлов и электроизмерительных приборов.</a:t>
            </a:r>
          </a:p>
          <a:p>
            <a:pPr>
              <a:buFontTx/>
              <a:buNone/>
            </a:pPr>
            <a:r>
              <a:rPr lang="ru-RU" sz="2800" smtClean="0">
                <a:solidFill>
                  <a:schemeClr val="bg1"/>
                </a:solidFill>
              </a:rPr>
              <a:t>Состоит из 66 участвующих стран, Россия (СССР) участвует с 1922г. 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300038" y="11287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8025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Задачи, стоящие перед МЭК: </a:t>
            </a:r>
            <a:br>
              <a:rPr lang="ru-RU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 bwMode="auto">
          <a:xfrm>
            <a:off x="263525" y="1019175"/>
            <a:ext cx="8653463" cy="51847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bg1"/>
                </a:solidFill>
              </a:rPr>
              <a:t>отвечать требованиям глобального рынка;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гарантировать первенство и максимальное использование во всем мире стандартов и схем оценки соответствия;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оценивать и улучшать качество продуктов и услуг, исходя из требований стандартов;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создавать условия для взаимодействия сложных систем;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увеличивать эффективность производственных процессов;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вносить свой вклад в усовершенствование человеческого здоровья и безопасности;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вносить свой вклад в защиту окружающей среды. </a:t>
            </a:r>
            <a:endParaRPr lang="ru-RU" sz="2000" smtClean="0">
              <a:solidFill>
                <a:schemeClr val="bg1"/>
              </a:solidFill>
            </a:endParaRPr>
          </a:p>
          <a:p>
            <a:endParaRPr lang="ru-RU" sz="2000" smtClean="0"/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300038" y="9826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35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>
                <a:solidFill>
                  <a:srgbClr val="FFFF00"/>
                </a:solidFill>
              </a:rPr>
              <a:t>Деятельность МЭК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982663"/>
            <a:ext cx="8229600" cy="53308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bg1"/>
                </a:solidFill>
              </a:rPr>
              <a:t>МЭК способствовала развитию и распространению стандартов для единиц измерения, особенно гаусса, герца, и вебера. Также комиссия МЭК предложила систему стандартов, которая, в конечном счёте, стала единицами </a:t>
            </a:r>
            <a:r>
              <a:rPr lang="ru-RU" sz="2400" smtClean="0">
                <a:solidFill>
                  <a:srgbClr val="FFFF00"/>
                </a:solidFill>
              </a:rPr>
              <a:t>СИ</a:t>
            </a:r>
            <a:r>
              <a:rPr lang="ru-RU" sz="2400" smtClean="0">
                <a:solidFill>
                  <a:schemeClr val="bg1"/>
                </a:solidFill>
              </a:rPr>
              <a:t>. В 1938 году был издан международный словарь с целью объединить электрическую терминологию.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Номера старых стандартов МЭК были преобразованы в 1997 году путём добавления числа 60 000, например, стандарт МЭК 27 получил номер МЭК 60027. Стандарты, развитые совместно с Международной организацией по стандартизации, имеют названия вида ISO/IEC 7498-1:1994 Open Systems Interconnection: Basic Reference Model.</a:t>
            </a: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300038" y="9826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Международная организация по стандартизации </a:t>
            </a:r>
            <a:r>
              <a:rPr lang="ru-RU" sz="36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(ISO или ИСО)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 bwMode="auto">
          <a:xfrm>
            <a:off x="263525" y="1457325"/>
            <a:ext cx="8616950" cy="46688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bg1"/>
                </a:solidFill>
              </a:rPr>
              <a:t>добровольная, неправительственная организации.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24 октября 1946 г. состоялось первое заседание Генеральной ассамблеи. Были утверждены Устав и Правила процедуры. Сейчас в ИСО 118 стран.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МЭК присоединился к ИСО в 1947 г. на автономных правах, сохранив финансовую и организационную самостоятельность. МЭК, как и ИСО, пользуется консультативным статусом ООН.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СССР был одним из основателей организации, дважды представитель Госстандарта избирался председателем организации. Россия стала членом ИСО как правопреемник распавшегося государства. 23 сентября 2005 года Россия вошла в Совет ИСО.</a:t>
            </a: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300038" y="13477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105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Цель ИСО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982663"/>
            <a:ext cx="8229600" cy="5143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bg1"/>
                </a:solidFill>
              </a:rPr>
              <a:t>содействие развитию стандартизации в мировом масштабе для обеспечения международного товарообмена и взаимопомощи, а также для расширения сотрудничества в области интеллектуальной, научной, технической и экономической деятельности. </a:t>
            </a:r>
          </a:p>
          <a:p>
            <a:pPr>
              <a:buFontTx/>
              <a:buNone/>
            </a:pPr>
            <a:r>
              <a:rPr lang="ru-RU" sz="2400" b="1" smtClean="0">
                <a:solidFill>
                  <a:srgbClr val="FFFF00"/>
                </a:solidFill>
              </a:rPr>
              <a:t>Сфера деятельности</a:t>
            </a:r>
            <a:r>
              <a:rPr lang="ru-RU" sz="2400" smtClean="0">
                <a:solidFill>
                  <a:srgbClr val="FFFF00"/>
                </a:solidFill>
              </a:rPr>
              <a:t> </a:t>
            </a:r>
            <a:r>
              <a:rPr lang="ru-RU" sz="2400" smtClean="0">
                <a:solidFill>
                  <a:schemeClr val="bg1"/>
                </a:solidFill>
              </a:rPr>
              <a:t>касается стандартизации во всех областях, кроме электротехники и электроники, относящихся к компетенции МЭК (IEC), сертификации.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Результатом деятельности ISO является подписание международных соглашений, которые становятся, по существу, международными стандартами в определенной области. </a:t>
            </a:r>
          </a:p>
          <a:p>
            <a:endParaRPr lang="ru-RU" sz="2000" smtClean="0"/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300038" y="9826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600" y="0"/>
            <a:ext cx="8229600" cy="671513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Структура ИСО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 bwMode="auto">
          <a:xfrm>
            <a:off x="190500" y="763588"/>
            <a:ext cx="8763000" cy="53625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000" smtClean="0">
                <a:solidFill>
                  <a:schemeClr val="bg1"/>
                </a:solidFill>
              </a:rPr>
              <a:t>Верховным органом ISO является </a:t>
            </a:r>
            <a:r>
              <a:rPr lang="ru-RU" sz="2400" b="1" smtClean="0">
                <a:solidFill>
                  <a:srgbClr val="FFFF00"/>
                </a:solidFill>
              </a:rPr>
              <a:t>Генеральная ассамблея</a:t>
            </a:r>
            <a:r>
              <a:rPr lang="ru-RU" sz="2000" smtClean="0">
                <a:solidFill>
                  <a:schemeClr val="bg1"/>
                </a:solidFill>
              </a:rPr>
              <a:t>, которая собирается </a:t>
            </a:r>
            <a:r>
              <a:rPr lang="ru-RU" sz="2000" b="1" smtClean="0">
                <a:solidFill>
                  <a:srgbClr val="FFFF00"/>
                </a:solidFill>
              </a:rPr>
              <a:t>раз в три года</a:t>
            </a:r>
            <a:r>
              <a:rPr lang="ru-RU" sz="2000" smtClean="0">
                <a:solidFill>
                  <a:srgbClr val="FFFF00"/>
                </a:solidFill>
              </a:rPr>
              <a:t> </a:t>
            </a:r>
            <a:r>
              <a:rPr lang="ru-RU" sz="2000" smtClean="0">
                <a:solidFill>
                  <a:schemeClr val="bg1"/>
                </a:solidFill>
              </a:rPr>
              <a:t>для выработки политических решений стратегического уровня и избрания руководящего состава. </a:t>
            </a:r>
          </a:p>
          <a:p>
            <a:r>
              <a:rPr lang="ru-RU" sz="2400" b="1" smtClean="0">
                <a:solidFill>
                  <a:srgbClr val="FFFF00"/>
                </a:solidFill>
              </a:rPr>
              <a:t>Совет</a:t>
            </a:r>
            <a:r>
              <a:rPr lang="ru-RU" sz="2000" smtClean="0">
                <a:solidFill>
                  <a:schemeClr val="bg1"/>
                </a:solidFill>
              </a:rPr>
              <a:t>, в состав которого входят президент Генассамблеи, вице-президент, казначей и около двух десятков избранных высокопоставленных чиновников, реализует стратегические решения. Заседания Совета проводятся </a:t>
            </a:r>
            <a:r>
              <a:rPr lang="ru-RU" sz="2000" b="1" smtClean="0">
                <a:solidFill>
                  <a:srgbClr val="FFFF00"/>
                </a:solidFill>
              </a:rPr>
              <a:t>ежегодно</a:t>
            </a:r>
            <a:r>
              <a:rPr lang="ru-RU" sz="2000" b="1" smtClean="0">
                <a:solidFill>
                  <a:schemeClr val="bg1"/>
                </a:solidFill>
              </a:rPr>
              <a:t>.</a:t>
            </a:r>
            <a:r>
              <a:rPr lang="ru-RU" sz="2000" smtClean="0">
                <a:solidFill>
                  <a:schemeClr val="bg1"/>
                </a:solidFill>
              </a:rPr>
              <a:t> На них решаются вопросы, связанные с технической структурой ISO, с публикацией принятых стандартов, назначением членов исполнительных органов, с избранием председателей технических комитетов, утверждением планов работ технических комитетов и пр. </a:t>
            </a:r>
          </a:p>
          <a:p>
            <a:r>
              <a:rPr lang="ru-RU" sz="2400" b="1" smtClean="0">
                <a:solidFill>
                  <a:srgbClr val="FFFF00"/>
                </a:solidFill>
              </a:rPr>
              <a:t>Центральный секретариат</a:t>
            </a:r>
            <a:r>
              <a:rPr lang="ru-RU" sz="2000" b="1" smtClean="0">
                <a:solidFill>
                  <a:schemeClr val="bg1"/>
                </a:solidFill>
              </a:rPr>
              <a:t> </a:t>
            </a:r>
            <a:r>
              <a:rPr lang="ru-RU" sz="2000" smtClean="0">
                <a:solidFill>
                  <a:schemeClr val="bg1"/>
                </a:solidFill>
              </a:rPr>
              <a:t>расположен в Женеве, штат около 200 человек, осуществляет организацию текущей работы </a:t>
            </a:r>
            <a:r>
              <a:rPr lang="ru-RU" sz="2400" b="1" smtClean="0">
                <a:solidFill>
                  <a:srgbClr val="FFFF00"/>
                </a:solidFill>
              </a:rPr>
              <a:t>комитет</a:t>
            </a:r>
            <a:r>
              <a:rPr lang="ru-RU" sz="2000" smtClean="0">
                <a:solidFill>
                  <a:schemeClr val="bg1"/>
                </a:solidFill>
              </a:rPr>
              <a:t>ов, информационное обеспечение членов ISO, техническую и организационную поддержку работы секретариатов комитетов и подкомитетов и пр.</a:t>
            </a:r>
          </a:p>
          <a:p>
            <a:endParaRPr lang="ru-RU" sz="1800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+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+DQoJCTx1aXRleHQgbmFtZT0iVEFCX09VVExJTkUiIHZhbHVlPSJPdXRsaW5lIi8+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+DQoJCTx1aXRleHQgbmFtZT0iU0xJREVfTk9URVMiIHZhbHVlPSJTbGlkZSBOb3R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TaG93IHNpZGViYXIgdG8gcGFydGljaXBhbnRzIi8+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iBNaW5pYXR1cmUiLz4NCgkJPHVpdGV4dCBuYW1lPSJUQUJfTk9URVMiIHZhbHVlPSJOb3RlcyIvPg0KCQk8dWl0ZXh0IG5hbWU9IlRBQl9TRUFSQ0giIHZhbHVlPSIgQ2hlcmNoZXI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Tm90ZXMgZGVzIGRpYXBvc2l0aXZ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Nb250cmVyIGwnZW5jYWRyw6kgYXV4IHBhcnRpY2lwYW50cyIvPg0KCQk8dWl0ZXh0IG5hbWU9Ik1VVEUiIHZhbHVlPSJNdWV0Ii8+DQoJCTx1aXRleHQgbmFtZT0iRE9DV1JBUF9USVRMRSIgdmFsdWU9IlBpw6hjZSBqb2ludGUgUHJlc2VudGVyIi8+DQoJCTx1aXRleHQgbmFtZT0iRE9DV1JBUF9NU0ciIHZhbHVlPSJFbnJlZ2lzdHJlciBzdXIgbW9uIG9yZGluYXRldXIiLz4NCgkJPHVpdGV4dCBuYW1lPSJET0NXUkFQX1BST01QVCIgdmFsdWU9IkNsaXF1ZXIgcG91ciB0w6lsw6ljaGFyZ2Vy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+C5Yqg6ICF44Gr6KaL44Gb44KLIi8+DQoJCTx1aXRleHQgbmFtZT0iTVVURSIgdmFsdWU9IuODn+ODpeODvOODiCIvPg0KCQk8dWl0ZXh0IG5hbWU9IkRPQ1dSQVBfVElUTEUiIHZhbHVlPSJQcmVzZW50ZXIg5re75LuY44OV44Kh44Kk44OrIi8+DQoJCTx1aXRleHQgbmFtZT0iRE9DV1JBUF9NU0ciIHZhbHVlPSLjg57jgqTjgrPjg7Pjg5Tjg6Xjg7zjgr/jgavkv53lrZgiLz4NCgkJPHVpdGV4dCBuYW1lPSJET0NXUkFQX1BST01QVCIgdmFsdWU9IuOCr+ODquODg+OCr+OBl+OBpuODgOOCpuODs+ODreODvOODiSIvPg0KCTwvbGFuZ3VhZ2U+DQoJPGxhbmd1YWdlIGlkPSJrby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x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PVVRMSU5FIiB2YWx1ZT0i6rCc7JqUIi8+DQoJCTx1aXRleHQgbmFtZT0iVEFCX1RIVU1CIiB2YWx1ZT0i7LaV7IaM7YyQIi8+DQoJCTx1aXRleHQgbmFtZT0iVEFCX05PVEVTIiB2YWx1ZT0i64W47Yq4Ii8+DQoJCTx1aXRleHQgbmFtZT0iVEFCX1NFQVJDSCIgdmFsdWU9IuqygOyDiSIvPg0KCQk8dWl0ZXh0IG5hbWU9IlNMSURFX0hFQURJTkciIHZhbHVlPSLsiqzrnbzsnbTrk5wg7KCc66qpIi8+DQoJCTx1aXRleHQgbmFtZT0iRFVSQVRJT05fSEVBRElORyIgdmFsdWU9IuyerOyDneyLnOqwhCIvPg0KCQk8dWl0ZXh0IG5hbWU9IlNFQVJDSF9IRUFESU5HIiB2YWx1ZT0i7YWN7Iqk7Yq4IOqygOyDiToiLz4NCgkJPHVpdGV4dCBuYW1lPSJUSFVNQl9IRUFESU5HIiB2YWx1ZT0i7Iqs65287J2065OcIi8+DQoJCTx1aXRleHQgbmFtZT0iVEhVTUJfSU5GTyIgdmFsdWU9IuygnOuqqS/snqzsg53si5zqsIQiLz4NCgkJPHVpdGV4dCBuYW1lPSJBVFRBQ0hOQU1FX0hFQURJTkciIHZhbHVlPSLtjIzsnbwg7J2066aEIi8+DQoJCTx1aXRleHQgbmFtZT0iQVRUQUNIU0laRV9IRUFESU5HIiB2YWx1ZT0i7YGs6riwIi8+DQoJCTx1aXRleHQgbmFtZT0iU0xJREVfTk9URVMiIHZhbHVlPSLsiqzrnbzsnbTrk5wg64W47Yq4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+DQoJCTx1aXRleHQgbmFtZT0iRE9DV1JBUF9QUk9NUFQiIHZhbHVlPSLtgbTrpq3tlZjsl6wg64uk7Jq066Gc65OcIi8+DQoJPC9sYW5ndWFnZT4NCjwvY29uZmlndXJhdGlvbj4NCg=="/>
  <p:tag name="MMPROD_UIDATA" val="&lt;database version=&quot;6.0&quot;&gt;&lt;object type=&quot;1&quot; unique_id=&quot;10001&quot;&gt;&lt;property id=&quot;20139&quot; value=&quot;%n. %s&quot;/&gt;&lt;property id=&quot;20141&quot; value=&quot;01 lecture template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http://connectpro60727338.acrobat.com&quot;/&gt;&lt;property id=&quot;20192&quot; value=&quot;http://connectpro60727338.acrobat.com&quot;/&gt;&lt;property id=&quot;20193&quot; value=&quot;0&quot;/&gt;&lt;property id=&quot;20250&quot; value=&quot;6&quot;/&gt;&lt;property id=&quot;20251&quot; value=&quot;0&quot;/&gt;&lt;property id=&quot;20259&quot; value=&quot;0&quot;/&gt;&lt;property id=&quot;20262&quot; value=&quot;731685214&quot;/&gt;&lt;object type=&quot;4&quot; unique_id=&quot;10424&quot;&gt;&lt;/object&gt;&lt;object type=&quot;8&quot; unique_id=&quot;10425&quot;&gt;&lt;/object&gt;&lt;object type=&quot;2&quot; unique_id=&quot;10426&quot;&gt;&lt;object type=&quot;3&quot; unique_id=&quot;10427&quot;&gt;&lt;property id=&quot;20148&quot; value=&quot;5&quot;/&gt;&lt;property id=&quot;20300&quot; value=&quot;Slide 1&quot;/&gt;&lt;property id=&quot;20303&quot; value=&quot;-1&quot;/&gt;&lt;property id=&quot;20307&quot; value=&quot;258&quot;/&gt;&lt;property id=&quot;20309&quot; value=&quot;-1&quot;/&gt;&lt;/object&gt;&lt;object type=&quot;3&quot; unique_id=&quot;10430&quot;&gt;&lt;property id=&quot;20148&quot; value=&quot;5&quot;/&gt;&lt;property id=&quot;20300&quot; value=&quot;Slide 2&quot;/&gt;&lt;property id=&quot;20303&quot; value=&quot;-1&quot;/&gt;&lt;property id=&quot;20307&quot; value=&quot;267&quot;/&gt;&lt;property id=&quot;20309&quot; value=&quot;-1&quot;/&gt;&lt;/object&gt;&lt;object type=&quot;3&quot; unique_id=&quot;10431&quot;&gt;&lt;property id=&quot;20148&quot; value=&quot;5&quot;/&gt;&lt;property id=&quot;20300&quot; value=&quot;Slide 3&quot;/&gt;&lt;property id=&quot;20303&quot; value=&quot;-1&quot;/&gt;&lt;property id=&quot;20307&quot; value=&quot;268&quot;/&gt;&lt;property id=&quot;20309&quot; value=&quot;-1&quot;/&gt;&lt;/object&gt;&lt;object type=&quot;3&quot; unique_id=&quot;10432&quot;&gt;&lt;property id=&quot;20148&quot; value=&quot;5&quot;/&gt;&lt;property id=&quot;20300&quot; value=&quot;Slide 4&quot;/&gt;&lt;property id=&quot;20303&quot; value=&quot;-1&quot;/&gt;&lt;property id=&quot;20307&quot; value=&quot;269&quot;/&gt;&lt;property id=&quot;20309&quot; value=&quot;-1&quot;/&gt;&lt;/object&gt;&lt;object type=&quot;3&quot; unique_id=&quot;10433&quot;&gt;&lt;property id=&quot;20148&quot; value=&quot;5&quot;/&gt;&lt;property id=&quot;20300&quot; value=&quot;Slide 5&quot;/&gt;&lt;property id=&quot;20303&quot; value=&quot;-1&quot;/&gt;&lt;property id=&quot;20307&quot; value=&quot;257&quot;/&gt;&lt;property id=&quot;20309&quot; value=&quot;-1&quot;/&gt;&lt;/object&gt;&lt;object type=&quot;3&quot; unique_id=&quot;10434&quot;&gt;&lt;property id=&quot;20148&quot; value=&quot;5&quot;/&gt;&lt;property id=&quot;20300&quot; value=&quot;Slide 6&quot;/&gt;&lt;property id=&quot;20303&quot; value=&quot;-1&quot;/&gt;&lt;property id=&quot;20307&quot; value=&quot;256&quot;/&gt;&lt;property id=&quot;20309&quot; value=&quot;-1&quot;/&gt;&lt;/object&gt;&lt;object type=&quot;3&quot; unique_id=&quot;10435&quot;&gt;&lt;property id=&quot;20148&quot; value=&quot;5&quot;/&gt;&lt;property id=&quot;20300&quot; value=&quot;Slide 7&quot;/&gt;&lt;property id=&quot;20303&quot; value=&quot;-1&quot;/&gt;&lt;property id=&quot;20307&quot; value=&quot;264&quot;/&gt;&lt;property id=&quot;20309&quot; value=&quot;-1&quot;/&gt;&lt;/object&gt;&lt;object type=&quot;3&quot; unique_id=&quot;10436&quot;&gt;&lt;property id=&quot;20148&quot; value=&quot;5&quot;/&gt;&lt;property id=&quot;20300&quot; value=&quot;Slide 8&quot;/&gt;&lt;property id=&quot;20303&quot; value=&quot;-1&quot;/&gt;&lt;property id=&quot;20307&quot; value=&quot;259&quot;/&gt;&lt;property id=&quot;20309&quot; value=&quot;-1&quot;/&gt;&lt;/object&gt;&lt;object type=&quot;3&quot; unique_id=&quot;10437&quot;&gt;&lt;property id=&quot;20148&quot; value=&quot;5&quot;/&gt;&lt;property id=&quot;20300&quot; value=&quot;Slide 10&quot;/&gt;&lt;property id=&quot;20303&quot; value=&quot;-1&quot;/&gt;&lt;property id=&quot;20307&quot; value=&quot;265&quot;/&gt;&lt;property id=&quot;20309&quot; value=&quot;-1&quot;/&gt;&lt;/object&gt;&lt;object type=&quot;3&quot; unique_id=&quot;10438&quot;&gt;&lt;property id=&quot;20148&quot; value=&quot;5&quot;/&gt;&lt;property id=&quot;20300&quot; value=&quot;Slide 11&quot;/&gt;&lt;property id=&quot;20303&quot; value=&quot;-1&quot;/&gt;&lt;property id=&quot;20307&quot; value=&quot;266&quot;/&gt;&lt;property id=&quot;20309&quot; value=&quot;-1&quot;/&gt;&lt;/object&gt;&lt;object type=&quot;3&quot; unique_id=&quot;10439&quot;&gt;&lt;property id=&quot;20148&quot; value=&quot;5&quot;/&gt;&lt;property id=&quot;20300&quot; value=&quot;Slide 12&quot;/&gt;&lt;property id=&quot;20303&quot; value=&quot;-1&quot;/&gt;&lt;property id=&quot;20307&quot; value=&quot;262&quot;/&gt;&lt;property id=&quot;20309&quot; value=&quot;-1&quot;/&gt;&lt;/object&gt;&lt;object type=&quot;3&quot; unique_id=&quot;10440&quot;&gt;&lt;property id=&quot;20148&quot; value=&quot;5&quot;/&gt;&lt;property id=&quot;20300&quot; value=&quot;Slide 13&quot;/&gt;&lt;property id=&quot;20303&quot; value=&quot;-1&quot;/&gt;&lt;property id=&quot;20307&quot; value=&quot;263&quot;/&gt;&lt;property id=&quot;20309&quot; value=&quot;-1&quot;/&gt;&lt;/object&gt;&lt;object type=&quot;3&quot; unique_id=&quot;10441&quot;&gt;&lt;property id=&quot;20148&quot; value=&quot;5&quot;/&gt;&lt;property id=&quot;20300&quot; value=&quot;Slide 15&quot;/&gt;&lt;property id=&quot;20303&quot; value=&quot;-1&quot;/&gt;&lt;property id=&quot;20307&quot; value=&quot;270&quot;/&gt;&lt;property id=&quot;20309&quot; value=&quot;-1&quot;/&gt;&lt;/object&gt;&lt;object type=&quot;3&quot; unique_id=&quot;10541&quot;&gt;&lt;property id=&quot;20148&quot; value=&quot;5&quot;/&gt;&lt;property id=&quot;20300&quot; value=&quot;Slide 16&quot;/&gt;&lt;property id=&quot;20307&quot; value=&quot;271&quot;/&gt;&lt;property id=&quot;20309&quot; value=&quot;-1&quot;/&gt;&lt;/object&gt;&lt;object type=&quot;3&quot; unique_id=&quot;11959&quot;&gt;&lt;property id=&quot;20148&quot; value=&quot;5&quot;/&gt;&lt;property id=&quot;20300&quot; value=&quot;Slide 9&quot;/&gt;&lt;property id=&quot;20307&quot; value=&quot;272&quot;/&gt;&lt;/object&gt;&lt;object type=&quot;3&quot; unique_id=&quot;11978&quot;&gt;&lt;property id=&quot;20148&quot; value=&quot;5&quot;/&gt;&lt;property id=&quot;20300&quot; value=&quot;Slide 14&quot;/&gt;&lt;property id=&quot;20307&quot; value=&quot;273&quot;/&gt;&lt;/object&gt;&lt;/object&gt;&lt;/object&gt;&lt;/database&gt;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6">
      <a:dk1>
        <a:srgbClr val="000000"/>
      </a:dk1>
      <a:lt1>
        <a:srgbClr val="FFFFFF"/>
      </a:lt1>
      <a:dk2>
        <a:srgbClr val="333399"/>
      </a:dk2>
      <a:lt2>
        <a:srgbClr val="808080"/>
      </a:lt2>
      <a:accent1>
        <a:srgbClr val="FFFFFF"/>
      </a:accent1>
      <a:accent2>
        <a:srgbClr val="0F2BEC"/>
      </a:accent2>
      <a:accent3>
        <a:srgbClr val="FFFFFF"/>
      </a:accent3>
      <a:accent4>
        <a:srgbClr val="000000"/>
      </a:accent4>
      <a:accent5>
        <a:srgbClr val="FFFFFF"/>
      </a:accent5>
      <a:accent6>
        <a:srgbClr val="0C26D6"/>
      </a:accent6>
      <a:hlink>
        <a:srgbClr val="000000"/>
      </a:hlink>
      <a:folHlink>
        <a:srgbClr val="29292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0F2BE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C26D6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1337</Words>
  <Application>Microsoft Office PowerPoint</Application>
  <PresentationFormat>Экран (4:3)</PresentationFormat>
  <Paragraphs>115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Wingdings</vt:lpstr>
      <vt:lpstr>Symbol</vt:lpstr>
      <vt:lpstr>Оформление по умолчанию</vt:lpstr>
      <vt:lpstr>Слайд 1</vt:lpstr>
      <vt:lpstr>Слайд 2</vt:lpstr>
      <vt:lpstr>Слайд 3</vt:lpstr>
      <vt:lpstr>Сегодня МЭК работает по следующим направлениям:  </vt:lpstr>
      <vt:lpstr>Задачи, стоящие перед МЭК:  </vt:lpstr>
      <vt:lpstr>Деятельность МЭК</vt:lpstr>
      <vt:lpstr>Международная организация по стандартизации (ISO или ИСО)</vt:lpstr>
      <vt:lpstr>Цель ИСО</vt:lpstr>
      <vt:lpstr>Структура ИСО </vt:lpstr>
      <vt:lpstr>Членство ИСО</vt:lpstr>
      <vt:lpstr>Модель ISO-процесса</vt:lpstr>
      <vt:lpstr>Комитет по информационным системам и услугам ИСО (ИНФКО) </vt:lpstr>
      <vt:lpstr>ИНФКО выполняет работы, связанные с информационной деятельностью: </vt:lpstr>
      <vt:lpstr>ИНФКО</vt:lpstr>
      <vt:lpstr>Планы ИНФКО</vt:lpstr>
      <vt:lpstr>Слайд 16</vt:lpstr>
      <vt:lpstr>Слайд 17</vt:lpstr>
      <vt:lpstr>Слайд 18</vt:lpstr>
    </vt:vector>
  </TitlesOfParts>
  <Company>OPITUP VVSU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Template </dc:title>
  <dc:creator>S.V.Ryzhkov</dc:creator>
  <cp:lastModifiedBy>tsar</cp:lastModifiedBy>
  <cp:revision>126</cp:revision>
  <dcterms:created xsi:type="dcterms:W3CDTF">2007-04-22T06:20:01Z</dcterms:created>
  <dcterms:modified xsi:type="dcterms:W3CDTF">2007-12-18T08:45:34Z</dcterms:modified>
</cp:coreProperties>
</file>