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slideshow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bin" ContentType="application/vnd.openxmlformats-officedocument.oleObject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8" r:id="rId1"/>
    <p:sldMasterId id="2147483670" r:id="rId2"/>
  </p:sldMasterIdLst>
  <p:notesMasterIdLst>
    <p:notesMasterId r:id="rId15"/>
  </p:notesMasterIdLst>
  <p:sldIdLst>
    <p:sldId id="265" r:id="rId3"/>
    <p:sldId id="266" r:id="rId4"/>
    <p:sldId id="297" r:id="rId5"/>
    <p:sldId id="290" r:id="rId6"/>
    <p:sldId id="292" r:id="rId7"/>
    <p:sldId id="293" r:id="rId8"/>
    <p:sldId id="307" r:id="rId9"/>
    <p:sldId id="294" r:id="rId10"/>
    <p:sldId id="298" r:id="rId11"/>
    <p:sldId id="296" r:id="rId12"/>
    <p:sldId id="300" r:id="rId13"/>
    <p:sldId id="299" r:id="rId14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CC"/>
    <a:srgbClr val="FFFFCC"/>
    <a:srgbClr val="FFCC99"/>
    <a:srgbClr val="66FF99"/>
    <a:srgbClr val="99FF99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34615" autoAdjust="0"/>
    <p:restoredTop sz="86369" autoAdjust="0"/>
  </p:normalViewPr>
  <p:slideViewPr>
    <p:cSldViewPr>
      <p:cViewPr varScale="1">
        <p:scale>
          <a:sx n="61" d="100"/>
          <a:sy n="61" d="100"/>
        </p:scale>
        <p:origin x="-126" y="-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  <p:sld r:id="rId2" collapse="1"/>
      <p:sld r:id="rId3" collapse="1"/>
      <p:sld r:id="rId4" collapse="1"/>
      <p:sld r:id="rId5" collapse="1"/>
      <p:sld r:id="rId6" collapse="1"/>
      <p:sld r:id="rId7" collapse="1"/>
      <p:sld r:id="rId8" collapse="1"/>
      <p:sld r:id="rId9" collapse="1"/>
      <p:sld r:id="rId10" collapse="1"/>
      <p:sld r:id="rId11" collapse="1"/>
      <p:sld r:id="rId12" collapse="1"/>
    </p:sldLst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_rels/viewProps.xml.rels><?xml version="1.0" encoding="UTF-8" standalone="yes"?>
<Relationships xmlns="http://schemas.openxmlformats.org/package/2006/relationships"><Relationship Id="rId8" Type="http://schemas.openxmlformats.org/officeDocument/2006/relationships/slide" Target="slides/slide8.xml"/><Relationship Id="rId3" Type="http://schemas.openxmlformats.org/officeDocument/2006/relationships/slide" Target="slides/slide3.xml"/><Relationship Id="rId7" Type="http://schemas.openxmlformats.org/officeDocument/2006/relationships/slide" Target="slides/slide7.xml"/><Relationship Id="rId12" Type="http://schemas.openxmlformats.org/officeDocument/2006/relationships/slide" Target="slides/slide12.xml"/><Relationship Id="rId2" Type="http://schemas.openxmlformats.org/officeDocument/2006/relationships/slide" Target="slides/slide2.xml"/><Relationship Id="rId1" Type="http://schemas.openxmlformats.org/officeDocument/2006/relationships/slide" Target="slides/slide1.xml"/><Relationship Id="rId6" Type="http://schemas.openxmlformats.org/officeDocument/2006/relationships/slide" Target="slides/slide6.xml"/><Relationship Id="rId11" Type="http://schemas.openxmlformats.org/officeDocument/2006/relationships/slide" Target="slides/slide11.xml"/><Relationship Id="rId5" Type="http://schemas.openxmlformats.org/officeDocument/2006/relationships/slide" Target="slides/slide5.xml"/><Relationship Id="rId10" Type="http://schemas.openxmlformats.org/officeDocument/2006/relationships/slide" Target="slides/slide10.xml"/><Relationship Id="rId4" Type="http://schemas.openxmlformats.org/officeDocument/2006/relationships/slide" Target="slides/slide4.xml"/><Relationship Id="rId9" Type="http://schemas.openxmlformats.org/officeDocument/2006/relationships/slide" Target="slides/slide9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image" Target="../media/image1.wmf"/><Relationship Id="rId6" Type="http://schemas.openxmlformats.org/officeDocument/2006/relationships/image" Target="../media/image6.wmf"/><Relationship Id="rId5" Type="http://schemas.openxmlformats.org/officeDocument/2006/relationships/image" Target="../media/image5.wmf"/><Relationship Id="rId4" Type="http://schemas.openxmlformats.org/officeDocument/2006/relationships/image" Target="../media/image4.wmf"/></Relationships>
</file>

<file path=ppt/drawings/_rels/vmlDrawing2.vml.rels><?xml version="1.0" encoding="UTF-8" standalone="yes"?>
<Relationships xmlns="http://schemas.openxmlformats.org/package/2006/relationships"><Relationship Id="rId8" Type="http://schemas.openxmlformats.org/officeDocument/2006/relationships/image" Target="../media/image14.wmf"/><Relationship Id="rId3" Type="http://schemas.openxmlformats.org/officeDocument/2006/relationships/image" Target="../media/image9.wmf"/><Relationship Id="rId7" Type="http://schemas.openxmlformats.org/officeDocument/2006/relationships/image" Target="../media/image13.wmf"/><Relationship Id="rId2" Type="http://schemas.openxmlformats.org/officeDocument/2006/relationships/image" Target="../media/image8.wmf"/><Relationship Id="rId1" Type="http://schemas.openxmlformats.org/officeDocument/2006/relationships/image" Target="../media/image7.wmf"/><Relationship Id="rId6" Type="http://schemas.openxmlformats.org/officeDocument/2006/relationships/image" Target="../media/image12.wmf"/><Relationship Id="rId5" Type="http://schemas.openxmlformats.org/officeDocument/2006/relationships/image" Target="../media/image11.wmf"/><Relationship Id="rId4" Type="http://schemas.openxmlformats.org/officeDocument/2006/relationships/image" Target="../media/image10.wmf"/><Relationship Id="rId9" Type="http://schemas.openxmlformats.org/officeDocument/2006/relationships/image" Target="../media/image15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smtClean="0"/>
            </a:lvl1pPr>
          </a:lstStyle>
          <a:p>
            <a:pPr>
              <a:defRPr/>
            </a:pPr>
            <a:fld id="{DC0B527B-E298-4874-8F52-C0A0EA3A5665}" type="datetimeFigureOut">
              <a:rPr lang="ru-RU"/>
              <a:pPr>
                <a:defRPr/>
              </a:pPr>
              <a:t>23.04.2013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 smtClean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smtClean="0"/>
            </a:lvl1pPr>
          </a:lstStyle>
          <a:p>
            <a:pPr>
              <a:defRPr/>
            </a:pPr>
            <a:fld id="{251A5ADC-326F-4691-835F-3EE7897986A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1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smtClean="0"/>
          </a:p>
        </p:txBody>
      </p:sp>
      <p:sp>
        <p:nvSpPr>
          <p:cNvPr id="17412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3ABE0B6-3240-4791-8AFE-D5E8CA628B66}" type="slidenum">
              <a:rPr lang="ru-RU"/>
              <a:pPr/>
              <a:t>10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2438400"/>
            <a:ext cx="9009063" cy="1052513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5" y="1604"/>
              <a:ext cx="449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2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2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3" y="1870"/>
              <a:ext cx="466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384" cy="432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8" y="2640"/>
                <a:ext cx="336" cy="432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4"/>
              <a:ext cx="5476" cy="35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</p:grpSp>
      <p:sp>
        <p:nvSpPr>
          <p:cNvPr id="11162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990600" y="1676400"/>
            <a:ext cx="7772400" cy="146208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ru-RU" noProof="0" smtClean="0"/>
              <a:t>Образец заголовка</a:t>
            </a:r>
          </a:p>
        </p:txBody>
      </p:sp>
      <p:sp>
        <p:nvSpPr>
          <p:cNvPr id="11162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ru-RU" noProof="0" smtClean="0"/>
              <a:t>Образец подзаголовка</a:t>
            </a:r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fld id="{C80AE4F0-8A35-4119-A08A-D53A1D1670D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4A3A02-D44E-4FC7-8BCC-EC05AAA2F65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004050" y="214313"/>
            <a:ext cx="1951038" cy="59182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50938" y="214313"/>
            <a:ext cx="5700712" cy="59182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8F4C9C-311C-4C7E-9F7C-4F479E24AF9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50938" y="214313"/>
            <a:ext cx="7793037" cy="146208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5B723B-B2B4-4383-BFBC-9E54FFDD0F6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Заголовок, текст и 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50938" y="214313"/>
            <a:ext cx="7793037" cy="146208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quarter" idx="2"/>
          </p:nvPr>
        </p:nvSpPr>
        <p:spPr>
          <a:xfrm>
            <a:off x="5145088" y="2017713"/>
            <a:ext cx="3810000" cy="1981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Объект 4"/>
          <p:cNvSpPr>
            <a:spLocks noGrp="1"/>
          </p:cNvSpPr>
          <p:nvPr>
            <p:ph sz="quarter" idx="3"/>
          </p:nvPr>
        </p:nvSpPr>
        <p:spPr>
          <a:xfrm>
            <a:off x="5145088" y="4151313"/>
            <a:ext cx="3810000" cy="1981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49D884-019C-4BF9-B87D-01D40236060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170F8D-205A-44C2-BF2E-98F88FFE629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AFF2EF-583D-43E5-B71F-CBEC8144DCE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34EAA2-AB81-43E7-B748-16876E08A4D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E8B2AA-B53C-45A1-B023-7384DC13427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D8EF54-FFAA-4E57-8716-791B1B8DF7E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33AE63-B66F-4AED-BA6E-BF0C1D43BA8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36D3A9-EFE8-412C-B352-8893EE3D20E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95C83A-5476-408A-AEC1-6F3B4D61A17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772AFF-CA5B-4001-A36D-38FFD0D2DD3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97C95F-E083-4295-BB5F-B9103F1BB53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0FD545-D46C-4E3B-9D4C-876681871CB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7951E2-437D-4745-83D7-843647E1D55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14575C-F1EA-4930-A175-CBD1BF049AC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73BB1F-2F82-4413-903A-ACAA1D3C8E6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1E09B6-B3F6-4172-A07D-DB595C160EF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9687AD-B952-45AF-B29B-F6416CE7DEC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1442DA-0383-4449-9A89-500B421E3C1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DA06E3-59EE-463F-9F41-0B654016E6B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FCDBFE-8596-496A-B16B-4B11DF24EE8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ltGray">
          <a:xfrm>
            <a:off x="417513" y="1098550"/>
            <a:ext cx="438150" cy="474663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kumimoji="1" lang="ru-RU">
              <a:latin typeface="Tahoma" pitchFamily="34" charset="0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ltGray">
          <a:xfrm>
            <a:off x="800100" y="1098550"/>
            <a:ext cx="328613" cy="474663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kumimoji="1" lang="ru-RU">
              <a:latin typeface="Tahoma" pitchFamily="34" charset="0"/>
            </a:endParaRP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ltGray">
          <a:xfrm>
            <a:off x="541338" y="1520825"/>
            <a:ext cx="422275" cy="474663"/>
          </a:xfrm>
          <a:prstGeom prst="rect">
            <a:avLst/>
          </a:prstGeom>
          <a:solidFill>
            <a:schemeClr val="folHlink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kumimoji="1" lang="ru-RU">
              <a:latin typeface="Tahoma" pitchFamily="34" charset="0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ltGray">
          <a:xfrm>
            <a:off x="911225" y="1520825"/>
            <a:ext cx="368300" cy="474663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kumimoji="1" lang="ru-RU">
              <a:latin typeface="Tahoma" pitchFamily="34" charset="0"/>
            </a:endParaRPr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ltGray">
          <a:xfrm>
            <a:off x="127000" y="1447800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kumimoji="1" lang="ru-RU">
              <a:latin typeface="Tahoma" pitchFamily="34" charset="0"/>
            </a:endParaRP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gray">
          <a:xfrm>
            <a:off x="762000" y="990600"/>
            <a:ext cx="31750" cy="1052513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kumimoji="1" lang="ru-RU">
              <a:latin typeface="Tahoma" pitchFamily="34" charset="0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gray">
          <a:xfrm>
            <a:off x="442913" y="1781175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kumimoji="1" lang="ru-RU">
              <a:latin typeface="Tahoma" pitchFamily="34" charset="0"/>
            </a:endParaRPr>
          </a:p>
        </p:txBody>
      </p:sp>
      <p:sp>
        <p:nvSpPr>
          <p:cNvPr id="3081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50938" y="214313"/>
            <a:ext cx="7793037" cy="1462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3082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1060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060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060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n-lt"/>
                <a:cs typeface="+mn-cs"/>
              </a:defRPr>
            </a:lvl1pPr>
          </a:lstStyle>
          <a:p>
            <a:pPr>
              <a:defRPr/>
            </a:pPr>
            <a:fld id="{B054B8E6-E311-4533-9186-0D5DD4E5949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3" r:id="rId1"/>
    <p:sldLayoutId id="2147483720" r:id="rId2"/>
    <p:sldLayoutId id="2147483721" r:id="rId3"/>
    <p:sldLayoutId id="2147483722" r:id="rId4"/>
    <p:sldLayoutId id="2147483723" r:id="rId5"/>
    <p:sldLayoutId id="2147483724" r:id="rId6"/>
    <p:sldLayoutId id="2147483725" r:id="rId7"/>
    <p:sldLayoutId id="2147483726" r:id="rId8"/>
    <p:sldLayoutId id="2147483727" r:id="rId9"/>
    <p:sldLayoutId id="2147483728" r:id="rId10"/>
    <p:sldLayoutId id="2147483729" r:id="rId11"/>
    <p:sldLayoutId id="2147483730" r:id="rId12"/>
    <p:sldLayoutId id="2147483731" r:id="rId13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1469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469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469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n-lt"/>
                <a:cs typeface="+mn-cs"/>
              </a:defRPr>
            </a:lvl1pPr>
          </a:lstStyle>
          <a:p>
            <a:pPr>
              <a:defRPr/>
            </a:pPr>
            <a:fld id="{C23823D4-F17A-4529-B24F-1B63E88046E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2" r:id="rId1"/>
    <p:sldLayoutId id="2147483733" r:id="rId2"/>
    <p:sldLayoutId id="2147483734" r:id="rId3"/>
    <p:sldLayoutId id="2147483735" r:id="rId4"/>
    <p:sldLayoutId id="2147483736" r:id="rId5"/>
    <p:sldLayoutId id="2147483737" r:id="rId6"/>
    <p:sldLayoutId id="2147483738" r:id="rId7"/>
    <p:sldLayoutId id="2147483739" r:id="rId8"/>
    <p:sldLayoutId id="2147483740" r:id="rId9"/>
    <p:sldLayoutId id="2147483741" r:id="rId10"/>
    <p:sldLayoutId id="2147483742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.bin"/><Relationship Id="rId3" Type="http://schemas.openxmlformats.org/officeDocument/2006/relationships/notesSlide" Target="../notesSlides/notesSlide1.xml"/><Relationship Id="rId7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3.bin"/><Relationship Id="rId5" Type="http://schemas.openxmlformats.org/officeDocument/2006/relationships/oleObject" Target="../embeddings/oleObject2.bin"/><Relationship Id="rId4" Type="http://schemas.openxmlformats.org/officeDocument/2006/relationships/oleObject" Target="../embeddings/oleObject1.bin"/><Relationship Id="rId9" Type="http://schemas.openxmlformats.org/officeDocument/2006/relationships/oleObject" Target="../embeddings/oleObject6.bin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2.bin"/><Relationship Id="rId3" Type="http://schemas.openxmlformats.org/officeDocument/2006/relationships/oleObject" Target="../embeddings/oleObject7.bin"/><Relationship Id="rId7" Type="http://schemas.openxmlformats.org/officeDocument/2006/relationships/oleObject" Target="../embeddings/oleObject1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10.bin"/><Relationship Id="rId11" Type="http://schemas.openxmlformats.org/officeDocument/2006/relationships/oleObject" Target="../embeddings/oleObject15.bin"/><Relationship Id="rId5" Type="http://schemas.openxmlformats.org/officeDocument/2006/relationships/oleObject" Target="../embeddings/oleObject9.bin"/><Relationship Id="rId10" Type="http://schemas.openxmlformats.org/officeDocument/2006/relationships/oleObject" Target="../embeddings/oleObject14.bin"/><Relationship Id="rId4" Type="http://schemas.openxmlformats.org/officeDocument/2006/relationships/oleObject" Target="../embeddings/oleObject8.bin"/><Relationship Id="rId9" Type="http://schemas.openxmlformats.org/officeDocument/2006/relationships/oleObject" Target="../embeddings/oleObject13.bin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539750" y="1844675"/>
            <a:ext cx="8229600" cy="1143000"/>
          </a:xfrm>
        </p:spPr>
        <p:txBody>
          <a:bodyPr/>
          <a:lstStyle/>
          <a:p>
            <a:pPr eaLnBrk="1" hangingPunct="1"/>
            <a:r>
              <a:rPr lang="ru-RU" b="1" smtClean="0"/>
              <a:t>Эконометрика финансовых рынков</a:t>
            </a:r>
            <a:endParaRPr lang="ru-RU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908050"/>
            <a:ext cx="8713788" cy="5187950"/>
          </a:xfrm>
        </p:spPr>
        <p:txBody>
          <a:bodyPr/>
          <a:lstStyle/>
          <a:p>
            <a:pPr eaLnBrk="1" hangingPunct="1"/>
            <a:endParaRPr lang="ru-RU" smtClean="0">
              <a:solidFill>
                <a:schemeClr val="bg2"/>
              </a:solidFill>
            </a:endParaRPr>
          </a:p>
          <a:p>
            <a:pPr eaLnBrk="1" hangingPunct="1"/>
            <a:endParaRPr lang="ru-RU" smtClean="0">
              <a:solidFill>
                <a:schemeClr val="bg2"/>
              </a:solidFill>
            </a:endParaRPr>
          </a:p>
          <a:p>
            <a:pPr eaLnBrk="1" hangingPunct="1"/>
            <a:endParaRPr lang="ru-RU" smtClean="0">
              <a:solidFill>
                <a:schemeClr val="bg2"/>
              </a:solidFill>
            </a:endParaRPr>
          </a:p>
        </p:txBody>
      </p:sp>
      <p:sp>
        <p:nvSpPr>
          <p:cNvPr id="1033" name="Rectangle 5"/>
          <p:cNvSpPr>
            <a:spLocks noChangeArrowheads="1"/>
          </p:cNvSpPr>
          <p:nvPr/>
        </p:nvSpPr>
        <p:spPr bwMode="auto">
          <a:xfrm>
            <a:off x="0" y="33147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034" name="Rectangle 7"/>
          <p:cNvSpPr>
            <a:spLocks noChangeArrowheads="1"/>
          </p:cNvSpPr>
          <p:nvPr/>
        </p:nvSpPr>
        <p:spPr bwMode="auto">
          <a:xfrm>
            <a:off x="0" y="33099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035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1026" name="Объект 3"/>
          <p:cNvGraphicFramePr>
            <a:graphicFrameLocks noChangeAspect="1"/>
          </p:cNvGraphicFramePr>
          <p:nvPr/>
        </p:nvGraphicFramePr>
        <p:xfrm>
          <a:off x="1187450" y="1196975"/>
          <a:ext cx="2257425" cy="792163"/>
        </p:xfrm>
        <a:graphic>
          <a:graphicData uri="http://schemas.openxmlformats.org/presentationml/2006/ole">
            <p:oleObj spid="_x0000_s1026" name="Формула" r:id="rId4" imgW="787320" imgH="279360" progId="Equation.3">
              <p:embed/>
            </p:oleObj>
          </a:graphicData>
        </a:graphic>
      </p:graphicFrame>
      <p:sp>
        <p:nvSpPr>
          <p:cNvPr id="1036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1027" name="Объект 5"/>
          <p:cNvGraphicFramePr>
            <a:graphicFrameLocks noChangeAspect="1"/>
          </p:cNvGraphicFramePr>
          <p:nvPr/>
        </p:nvGraphicFramePr>
        <p:xfrm>
          <a:off x="4448175" y="1179513"/>
          <a:ext cx="2149475" cy="682625"/>
        </p:xfrm>
        <a:graphic>
          <a:graphicData uri="http://schemas.openxmlformats.org/presentationml/2006/ole">
            <p:oleObj spid="_x0000_s1027" name="Формула" r:id="rId5" imgW="749160" imgH="241200" progId="Equation.3">
              <p:embed/>
            </p:oleObj>
          </a:graphicData>
        </a:graphic>
      </p:graphicFrame>
      <p:sp>
        <p:nvSpPr>
          <p:cNvPr id="1037" name="Rectangle 1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1028" name="Объект 9"/>
          <p:cNvGraphicFramePr>
            <a:graphicFrameLocks noChangeAspect="1"/>
          </p:cNvGraphicFramePr>
          <p:nvPr/>
        </p:nvGraphicFramePr>
        <p:xfrm>
          <a:off x="4140200" y="2276475"/>
          <a:ext cx="3165475" cy="852488"/>
        </p:xfrm>
        <a:graphic>
          <a:graphicData uri="http://schemas.openxmlformats.org/presentationml/2006/ole">
            <p:oleObj spid="_x0000_s1028" name="Формула" r:id="rId6" imgW="1028520" imgH="279360" progId="Equation.3">
              <p:embed/>
            </p:oleObj>
          </a:graphicData>
        </a:graphic>
      </p:graphicFrame>
      <p:sp>
        <p:nvSpPr>
          <p:cNvPr id="1038" name="Rectangle 1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1029" name="Объект 11"/>
          <p:cNvGraphicFramePr>
            <a:graphicFrameLocks noChangeAspect="1"/>
          </p:cNvGraphicFramePr>
          <p:nvPr/>
        </p:nvGraphicFramePr>
        <p:xfrm>
          <a:off x="468313" y="2530475"/>
          <a:ext cx="3206750" cy="779463"/>
        </p:xfrm>
        <a:graphic>
          <a:graphicData uri="http://schemas.openxmlformats.org/presentationml/2006/ole">
            <p:oleObj spid="_x0000_s1029" name="Формула" r:id="rId7" imgW="1130040" imgH="279360" progId="Equation.3">
              <p:embed/>
            </p:oleObj>
          </a:graphicData>
        </a:graphic>
      </p:graphicFrame>
      <p:sp>
        <p:nvSpPr>
          <p:cNvPr id="1039" name="Rectangle 2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1030" name="Объект 13"/>
          <p:cNvGraphicFramePr>
            <a:graphicFrameLocks noChangeAspect="1"/>
          </p:cNvGraphicFramePr>
          <p:nvPr/>
        </p:nvGraphicFramePr>
        <p:xfrm>
          <a:off x="3059113" y="5013325"/>
          <a:ext cx="2595562" cy="1096963"/>
        </p:xfrm>
        <a:graphic>
          <a:graphicData uri="http://schemas.openxmlformats.org/presentationml/2006/ole">
            <p:oleObj spid="_x0000_s1030" name="Формула" r:id="rId8" imgW="901440" imgH="380880" progId="Equation.3">
              <p:embed/>
            </p:oleObj>
          </a:graphicData>
        </a:graphic>
      </p:graphicFrame>
      <p:sp>
        <p:nvSpPr>
          <p:cNvPr id="1040" name="Rectangle 2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1031" name="Объект 15"/>
          <p:cNvGraphicFramePr>
            <a:graphicFrameLocks noChangeAspect="1"/>
          </p:cNvGraphicFramePr>
          <p:nvPr/>
        </p:nvGraphicFramePr>
        <p:xfrm>
          <a:off x="611188" y="3644900"/>
          <a:ext cx="3016250" cy="806450"/>
        </p:xfrm>
        <a:graphic>
          <a:graphicData uri="http://schemas.openxmlformats.org/presentationml/2006/ole">
            <p:oleObj spid="_x0000_s1031" name="Формула" r:id="rId9" imgW="1041120" imgH="27936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50" name="Объект 1"/>
          <p:cNvGraphicFramePr>
            <a:graphicFrameLocks noChangeAspect="1"/>
          </p:cNvGraphicFramePr>
          <p:nvPr/>
        </p:nvGraphicFramePr>
        <p:xfrm>
          <a:off x="1258888" y="765175"/>
          <a:ext cx="2338387" cy="628650"/>
        </p:xfrm>
        <a:graphic>
          <a:graphicData uri="http://schemas.openxmlformats.org/presentationml/2006/ole">
            <p:oleObj spid="_x0000_s2050" name="Формула" r:id="rId3" imgW="888840" imgH="241200" progId="Equation.3">
              <p:embed/>
            </p:oleObj>
          </a:graphicData>
        </a:graphic>
      </p:graphicFrame>
      <p:graphicFrame>
        <p:nvGraphicFramePr>
          <p:cNvPr id="2051" name="Объект 2"/>
          <p:cNvGraphicFramePr>
            <a:graphicFrameLocks noChangeAspect="1"/>
          </p:cNvGraphicFramePr>
          <p:nvPr/>
        </p:nvGraphicFramePr>
        <p:xfrm>
          <a:off x="4551363" y="692150"/>
          <a:ext cx="2584450" cy="685800"/>
        </p:xfrm>
        <a:graphic>
          <a:graphicData uri="http://schemas.openxmlformats.org/presentationml/2006/ole">
            <p:oleObj spid="_x0000_s2051" name="Формула" r:id="rId4" imgW="901440" imgH="241200" progId="Equation.3">
              <p:embed/>
            </p:oleObj>
          </a:graphicData>
        </a:graphic>
      </p:graphicFrame>
      <p:graphicFrame>
        <p:nvGraphicFramePr>
          <p:cNvPr id="2052" name="Объект 5"/>
          <p:cNvGraphicFramePr>
            <a:graphicFrameLocks noChangeAspect="1"/>
          </p:cNvGraphicFramePr>
          <p:nvPr/>
        </p:nvGraphicFramePr>
        <p:xfrm>
          <a:off x="1116013" y="2349500"/>
          <a:ext cx="2654300" cy="715963"/>
        </p:xfrm>
        <a:graphic>
          <a:graphicData uri="http://schemas.openxmlformats.org/presentationml/2006/ole">
            <p:oleObj spid="_x0000_s2052" name="Формула" r:id="rId5" imgW="888840" imgH="241200" progId="Equation.3">
              <p:embed/>
            </p:oleObj>
          </a:graphicData>
        </a:graphic>
      </p:graphicFrame>
      <p:graphicFrame>
        <p:nvGraphicFramePr>
          <p:cNvPr id="2053" name="Объект 6"/>
          <p:cNvGraphicFramePr>
            <a:graphicFrameLocks noChangeAspect="1"/>
          </p:cNvGraphicFramePr>
          <p:nvPr/>
        </p:nvGraphicFramePr>
        <p:xfrm>
          <a:off x="4427538" y="2276475"/>
          <a:ext cx="2740025" cy="719138"/>
        </p:xfrm>
        <a:graphic>
          <a:graphicData uri="http://schemas.openxmlformats.org/presentationml/2006/ole">
            <p:oleObj spid="_x0000_s2053" name="Формула" r:id="rId6" imgW="914400" imgH="241200" progId="Equation.3">
              <p:embed/>
            </p:oleObj>
          </a:graphicData>
        </a:graphic>
      </p:graphicFrame>
      <p:sp>
        <p:nvSpPr>
          <p:cNvPr id="2059" name="Rectangle 1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2054" name="Объект 11"/>
          <p:cNvGraphicFramePr>
            <a:graphicFrameLocks noChangeAspect="1"/>
          </p:cNvGraphicFramePr>
          <p:nvPr/>
        </p:nvGraphicFramePr>
        <p:xfrm>
          <a:off x="1187450" y="3716338"/>
          <a:ext cx="6230938" cy="762000"/>
        </p:xfrm>
        <a:graphic>
          <a:graphicData uri="http://schemas.openxmlformats.org/presentationml/2006/ole">
            <p:oleObj spid="_x0000_s2054" name="Формула" r:id="rId7" imgW="2108200" imgH="254000" progId="Equation.3">
              <p:embed/>
            </p:oleObj>
          </a:graphicData>
        </a:graphic>
      </p:graphicFrame>
      <p:sp>
        <p:nvSpPr>
          <p:cNvPr id="2060" name="Rectangle 1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2055" name="Объект 13"/>
          <p:cNvGraphicFramePr>
            <a:graphicFrameLocks noChangeAspect="1"/>
          </p:cNvGraphicFramePr>
          <p:nvPr/>
        </p:nvGraphicFramePr>
        <p:xfrm>
          <a:off x="2627313" y="4797425"/>
          <a:ext cx="3141662" cy="649288"/>
        </p:xfrm>
        <a:graphic>
          <a:graphicData uri="http://schemas.openxmlformats.org/presentationml/2006/ole">
            <p:oleObj spid="_x0000_s2055" name="Формула" r:id="rId8" imgW="914400" imgH="190440" progId="Equation.3">
              <p:embed/>
            </p:oleObj>
          </a:graphicData>
        </a:graphic>
      </p:graphicFrame>
      <p:graphicFrame>
        <p:nvGraphicFramePr>
          <p:cNvPr id="2056" name="Объект 15"/>
          <p:cNvGraphicFramePr>
            <a:graphicFrameLocks noChangeAspect="1"/>
          </p:cNvGraphicFramePr>
          <p:nvPr/>
        </p:nvGraphicFramePr>
        <p:xfrm>
          <a:off x="6084888" y="5661025"/>
          <a:ext cx="2355850" cy="950913"/>
        </p:xfrm>
        <a:graphic>
          <a:graphicData uri="http://schemas.openxmlformats.org/presentationml/2006/ole">
            <p:oleObj spid="_x0000_s2056" name="Формула" r:id="rId9" imgW="685800" imgH="279360" progId="Equation.3">
              <p:embed/>
            </p:oleObj>
          </a:graphicData>
        </a:graphic>
      </p:graphicFrame>
      <p:graphicFrame>
        <p:nvGraphicFramePr>
          <p:cNvPr id="2057" name="Объект 16"/>
          <p:cNvGraphicFramePr>
            <a:graphicFrameLocks noChangeAspect="1"/>
          </p:cNvGraphicFramePr>
          <p:nvPr/>
        </p:nvGraphicFramePr>
        <p:xfrm>
          <a:off x="323850" y="5805488"/>
          <a:ext cx="2312988" cy="820737"/>
        </p:xfrm>
        <a:graphic>
          <a:graphicData uri="http://schemas.openxmlformats.org/presentationml/2006/ole">
            <p:oleObj spid="_x0000_s2057" name="Формула" r:id="rId10" imgW="672808" imgH="241195" progId="Equation.3">
              <p:embed/>
            </p:oleObj>
          </a:graphicData>
        </a:graphic>
      </p:graphicFrame>
      <p:graphicFrame>
        <p:nvGraphicFramePr>
          <p:cNvPr id="2058" name="Объект 17"/>
          <p:cNvGraphicFramePr>
            <a:graphicFrameLocks noChangeAspect="1"/>
          </p:cNvGraphicFramePr>
          <p:nvPr/>
        </p:nvGraphicFramePr>
        <p:xfrm>
          <a:off x="3146425" y="5667375"/>
          <a:ext cx="2357438" cy="950913"/>
        </p:xfrm>
        <a:graphic>
          <a:graphicData uri="http://schemas.openxmlformats.org/presentationml/2006/ole">
            <p:oleObj spid="_x0000_s2058" name="Формула" r:id="rId11" imgW="685800" imgH="27936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68413"/>
            <a:ext cx="7772400" cy="4827587"/>
          </a:xfrm>
        </p:spPr>
        <p:txBody>
          <a:bodyPr/>
          <a:lstStyle/>
          <a:p>
            <a:pPr algn="ctr" eaLnBrk="1" hangingPunct="1"/>
            <a:r>
              <a:rPr lang="ru-RU" smtClean="0"/>
              <a:t>у</a:t>
            </a:r>
            <a:r>
              <a:rPr lang="ru-RU" baseline="-25000" smtClean="0"/>
              <a:t>х2</a:t>
            </a:r>
            <a:r>
              <a:rPr lang="ru-RU" smtClean="0"/>
              <a:t>=0.687+0,0354</a:t>
            </a:r>
            <a:r>
              <a:rPr lang="en-US" smtClean="0"/>
              <a:t>x</a:t>
            </a:r>
            <a:r>
              <a:rPr lang="ru-RU" baseline="-25000" smtClean="0"/>
              <a:t>2</a:t>
            </a:r>
          </a:p>
          <a:p>
            <a:pPr eaLnBrk="1" hangingPunct="1"/>
            <a:endParaRPr lang="ru-RU" smtClean="0">
              <a:solidFill>
                <a:schemeClr val="bg2"/>
              </a:solidFill>
            </a:endParaRPr>
          </a:p>
          <a:p>
            <a:pPr eaLnBrk="1" hangingPunct="1"/>
            <a:r>
              <a:rPr lang="en-US" u="sng" smtClean="0"/>
              <a:t>R</a:t>
            </a:r>
            <a:r>
              <a:rPr lang="ru-RU" u="sng" smtClean="0"/>
              <a:t>=0.996</a:t>
            </a:r>
          </a:p>
          <a:p>
            <a:pPr eaLnBrk="1" hangingPunct="1"/>
            <a:endParaRPr lang="ru-RU" u="sng" smtClean="0"/>
          </a:p>
          <a:p>
            <a:pPr eaLnBrk="1" hangingPunct="1"/>
            <a:r>
              <a:rPr lang="en-US" u="sng" smtClean="0"/>
              <a:t>R</a:t>
            </a:r>
            <a:r>
              <a:rPr lang="ru-RU" u="sng" baseline="30000" smtClean="0"/>
              <a:t>2</a:t>
            </a:r>
            <a:r>
              <a:rPr lang="ru-RU" u="sng" smtClean="0"/>
              <a:t>=0.991</a:t>
            </a:r>
            <a:endParaRPr lang="ru-RU" smtClean="0"/>
          </a:p>
          <a:p>
            <a:pPr eaLnBrk="1" hangingPunct="1"/>
            <a:endParaRPr lang="ru-RU" smtClean="0"/>
          </a:p>
          <a:p>
            <a:pPr eaLnBrk="1" hangingPunct="1"/>
            <a:endParaRPr lang="ru-RU" smtClean="0">
              <a:solidFill>
                <a:schemeClr val="bg2"/>
              </a:solidFill>
            </a:endParaRPr>
          </a:p>
        </p:txBody>
      </p:sp>
      <p:sp>
        <p:nvSpPr>
          <p:cNvPr id="15363" name="Rectangle 5"/>
          <p:cNvSpPr>
            <a:spLocks noChangeArrowheads="1"/>
          </p:cNvSpPr>
          <p:nvPr/>
        </p:nvSpPr>
        <p:spPr bwMode="auto">
          <a:xfrm>
            <a:off x="0" y="33147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5364" name="Rectangle 7"/>
          <p:cNvSpPr>
            <a:spLocks noChangeArrowheads="1"/>
          </p:cNvSpPr>
          <p:nvPr/>
        </p:nvSpPr>
        <p:spPr bwMode="auto">
          <a:xfrm>
            <a:off x="0" y="33337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260350"/>
            <a:ext cx="8229600" cy="6337300"/>
          </a:xfrm>
        </p:spPr>
        <p:txBody>
          <a:bodyPr/>
          <a:lstStyle/>
          <a:p>
            <a:pPr eaLnBrk="1" hangingPunct="1">
              <a:defRPr/>
            </a:pPr>
            <a:r>
              <a:rPr lang="ru-RU" b="1" dirty="0" smtClean="0"/>
              <a:t>1. Сильная форма эффективности рынка</a:t>
            </a:r>
          </a:p>
          <a:p>
            <a:pPr eaLnBrk="1" hangingPunct="1">
              <a:defRPr/>
            </a:pPr>
            <a:r>
              <a:rPr lang="ru-RU" i="1" dirty="0" smtClean="0"/>
              <a:t>текущая цена инструмента отражает всю доступную информацию</a:t>
            </a:r>
            <a:r>
              <a:rPr lang="ru-RU" dirty="0" smtClean="0"/>
              <a:t> без исключения. </a:t>
            </a:r>
          </a:p>
          <a:p>
            <a:pPr eaLnBrk="1" hangingPunct="1">
              <a:defRPr/>
            </a:pPr>
            <a:r>
              <a:rPr lang="ru-RU" dirty="0" smtClean="0"/>
              <a:t>При этом, не имеет значения, доступна ли эта информация народу или только совету директоров компании: </a:t>
            </a:r>
            <a:r>
              <a:rPr lang="ru-RU" b="1" dirty="0" smtClean="0"/>
              <a:t>если информация есть, то она отражается на цене</a:t>
            </a:r>
            <a:r>
              <a:rPr lang="ru-RU" dirty="0" smtClean="0"/>
              <a:t>.</a:t>
            </a:r>
          </a:p>
          <a:p>
            <a:pPr marL="0" indent="0" eaLnBrk="1" hangingPunct="1">
              <a:buFontTx/>
              <a:buNone/>
              <a:defRPr/>
            </a:pPr>
            <a:r>
              <a:rPr lang="ru-RU" dirty="0" smtClean="0">
                <a:cs typeface="Times New Roman" pitchFamily="18" charset="0"/>
              </a:rPr>
              <a:t/>
            </a:r>
            <a:br>
              <a:rPr lang="ru-RU" dirty="0" smtClean="0">
                <a:cs typeface="Times New Roman" pitchFamily="18" charset="0"/>
              </a:rPr>
            </a:br>
            <a:endParaRPr lang="ru-RU" dirty="0" smtClean="0"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908050"/>
            <a:ext cx="8424863" cy="5545138"/>
          </a:xfrm>
        </p:spPr>
        <p:txBody>
          <a:bodyPr/>
          <a:lstStyle/>
          <a:p>
            <a:pPr eaLnBrk="1" hangingPunct="1"/>
            <a:r>
              <a:rPr lang="ru-RU" b="1" smtClean="0"/>
              <a:t>Относительная форма эффективности рынка</a:t>
            </a:r>
            <a:r>
              <a:rPr lang="ru-RU" smtClean="0"/>
              <a:t> </a:t>
            </a:r>
          </a:p>
          <a:p>
            <a:pPr eaLnBrk="1" hangingPunct="1"/>
            <a:endParaRPr lang="ru-RU" smtClean="0"/>
          </a:p>
          <a:p>
            <a:pPr eaLnBrk="1" hangingPunct="1"/>
            <a:r>
              <a:rPr lang="ru-RU" smtClean="0"/>
              <a:t>текущая цена отражает </a:t>
            </a:r>
            <a:r>
              <a:rPr lang="ru-RU" i="1" smtClean="0"/>
              <a:t>всю легкодоступную информацию</a:t>
            </a:r>
            <a:r>
              <a:rPr lang="ru-RU" smtClean="0"/>
              <a:t>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6850" y="260350"/>
            <a:ext cx="8748713" cy="3746500"/>
          </a:xfrm>
        </p:spPr>
        <p:txBody>
          <a:bodyPr/>
          <a:lstStyle/>
          <a:p>
            <a:pPr eaLnBrk="1" hangingPunct="1"/>
            <a:r>
              <a:rPr lang="ru-RU" b="1" smtClean="0"/>
              <a:t>3. Слабая форма эффективности рынка</a:t>
            </a:r>
          </a:p>
          <a:p>
            <a:pPr eaLnBrk="1" hangingPunct="1"/>
            <a:r>
              <a:rPr lang="ru-RU" i="1" smtClean="0"/>
              <a:t>текущая цена не отражает справедливую стоимость и лишь является отражением прошлых цен</a:t>
            </a:r>
            <a:r>
              <a:rPr lang="ru-RU" smtClean="0"/>
              <a:t>. </a:t>
            </a:r>
          </a:p>
        </p:txBody>
      </p:sp>
      <p:sp>
        <p:nvSpPr>
          <p:cNvPr id="9219" name="Rectangle 5"/>
          <p:cNvSpPr>
            <a:spLocks noChangeArrowheads="1"/>
          </p:cNvSpPr>
          <p:nvPr/>
        </p:nvSpPr>
        <p:spPr bwMode="auto">
          <a:xfrm>
            <a:off x="0" y="33099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1196975"/>
            <a:ext cx="8278813" cy="4899025"/>
          </a:xfrm>
        </p:spPr>
        <p:txBody>
          <a:bodyPr/>
          <a:lstStyle/>
          <a:p>
            <a:pPr algn="ctr" eaLnBrk="1" hangingPunct="1">
              <a:defRPr/>
            </a:pPr>
            <a:r>
              <a:rPr lang="ru-RU" b="1" dirty="0" smtClean="0"/>
              <a:t>Концепция эффективности рынков: </a:t>
            </a:r>
          </a:p>
          <a:p>
            <a:pPr marL="0" indent="0" eaLnBrk="1" hangingPunct="1">
              <a:buFont typeface="Wingdings" pitchFamily="2" charset="2"/>
              <a:buNone/>
              <a:defRPr/>
            </a:pPr>
            <a:r>
              <a:rPr lang="ru-RU" dirty="0" smtClean="0"/>
              <a:t>компромисс между риском и доходностью.</a:t>
            </a:r>
          </a:p>
        </p:txBody>
      </p:sp>
      <p:sp>
        <p:nvSpPr>
          <p:cNvPr id="10243" name="Rectangle 5"/>
          <p:cNvSpPr>
            <a:spLocks noChangeArrowheads="1"/>
          </p:cNvSpPr>
          <p:nvPr/>
        </p:nvSpPr>
        <p:spPr bwMode="auto">
          <a:xfrm>
            <a:off x="0" y="31099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0244" name="Rectangle 7"/>
          <p:cNvSpPr>
            <a:spLocks noChangeArrowheads="1"/>
          </p:cNvSpPr>
          <p:nvPr/>
        </p:nvSpPr>
        <p:spPr bwMode="auto">
          <a:xfrm>
            <a:off x="0" y="33147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0245" name="Rectangle 9"/>
          <p:cNvSpPr>
            <a:spLocks noChangeArrowheads="1"/>
          </p:cNvSpPr>
          <p:nvPr/>
        </p:nvSpPr>
        <p:spPr bwMode="auto">
          <a:xfrm>
            <a:off x="0" y="33575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908050"/>
            <a:ext cx="7772400" cy="5545138"/>
          </a:xfrm>
        </p:spPr>
        <p:txBody>
          <a:bodyPr/>
          <a:lstStyle/>
          <a:p>
            <a:pPr eaLnBrk="1" hangingPunct="1"/>
            <a:r>
              <a:rPr lang="ru-RU" smtClean="0">
                <a:solidFill>
                  <a:schemeClr val="bg2"/>
                </a:solidFill>
              </a:rPr>
              <a:t>3. </a:t>
            </a:r>
            <a:r>
              <a:rPr lang="ru-RU" smtClean="0"/>
              <a:t>ПРИМЕР:  пусть ожидаемая доходность по акциям фирмы AT&amp;T 14%, а облигации этой же фирмы приносят всего 9%.</a:t>
            </a:r>
          </a:p>
          <a:p>
            <a:pPr eaLnBrk="1" hangingPunct="1"/>
            <a:r>
              <a:rPr lang="ru-RU" smtClean="0"/>
              <a:t> Означает ли это, что все инвесторы должны покупать акции AT&amp;T, а не ее облигации или что фирма должна финансироваться за счет заемного, а не акционерного капитала? </a:t>
            </a:r>
          </a:p>
        </p:txBody>
      </p:sp>
      <p:sp>
        <p:nvSpPr>
          <p:cNvPr id="11267" name="Rectangle 5"/>
          <p:cNvSpPr>
            <a:spLocks noChangeArrowheads="1"/>
          </p:cNvSpPr>
          <p:nvPr/>
        </p:nvSpPr>
        <p:spPr bwMode="auto">
          <a:xfrm>
            <a:off x="0" y="32718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1268" name="Rectangle 7"/>
          <p:cNvSpPr>
            <a:spLocks noChangeArrowheads="1"/>
          </p:cNvSpPr>
          <p:nvPr/>
        </p:nvSpPr>
        <p:spPr bwMode="auto">
          <a:xfrm>
            <a:off x="0" y="33099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Объект 2"/>
          <p:cNvSpPr>
            <a:spLocks noGrp="1"/>
          </p:cNvSpPr>
          <p:nvPr>
            <p:ph idx="1"/>
          </p:nvPr>
        </p:nvSpPr>
        <p:spPr>
          <a:xfrm>
            <a:off x="539750" y="1557338"/>
            <a:ext cx="8415338" cy="4575175"/>
          </a:xfrm>
        </p:spPr>
        <p:txBody>
          <a:bodyPr/>
          <a:lstStyle/>
          <a:p>
            <a:pPr eaLnBrk="1" hangingPunct="1"/>
            <a:r>
              <a:rPr lang="ru-RU" smtClean="0"/>
              <a:t>нет — более высокая ожидаемая доходность акций попросту отражает их большую рисковость. Те инвесторы, которые не могут или не хотят идти на большой риск, выберут облигации AT&amp;T, а более склонные к риску инвесторы купят акции этой же фирмы</a:t>
            </a:r>
            <a:endParaRPr lang="ru-RU" smtClean="0">
              <a:solidFill>
                <a:schemeClr val="bg2"/>
              </a:solidFill>
            </a:endParaRPr>
          </a:p>
          <a:p>
            <a:pPr eaLnBrk="1" hangingPunct="1"/>
            <a:endParaRPr lang="ru-RU" smtClean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250825" y="260350"/>
            <a:ext cx="8642350" cy="5799138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endParaRPr lang="ru-RU" sz="2800" dirty="0" smtClean="0">
              <a:solidFill>
                <a:schemeClr val="bg2"/>
              </a:solidFill>
            </a:endParaRPr>
          </a:p>
          <a:p>
            <a:pPr algn="ctr" eaLnBrk="1" hangingPunct="1">
              <a:defRPr/>
            </a:pPr>
            <a:r>
              <a:rPr lang="ru-RU" sz="2400" dirty="0" smtClean="0"/>
              <a:t>любая оптимальная стратегия капиталовложений включает в себя:</a:t>
            </a:r>
          </a:p>
          <a:p>
            <a:pPr algn="ctr" eaLnBrk="1" hangingPunct="1">
              <a:defRPr/>
            </a:pPr>
            <a:endParaRPr lang="ru-RU" sz="2400" dirty="0" smtClean="0"/>
          </a:p>
          <a:p>
            <a:pPr eaLnBrk="1" hangingPunct="1">
              <a:defRPr/>
            </a:pPr>
            <a:r>
              <a:rPr lang="ru-RU" sz="2400" dirty="0" smtClean="0"/>
              <a:t>1) определение приемлемого уровня риска, </a:t>
            </a:r>
          </a:p>
          <a:p>
            <a:pPr eaLnBrk="1" hangingPunct="1">
              <a:defRPr/>
            </a:pPr>
            <a:endParaRPr lang="ru-RU" sz="2400" dirty="0" smtClean="0"/>
          </a:p>
          <a:p>
            <a:pPr eaLnBrk="1" hangingPunct="1">
              <a:defRPr/>
            </a:pPr>
            <a:r>
              <a:rPr lang="ru-RU" sz="2400" dirty="0" smtClean="0"/>
              <a:t>2) формирование диверсифицированного портфеля </a:t>
            </a:r>
          </a:p>
          <a:p>
            <a:pPr marL="0" indent="0" eaLnBrk="1" hangingPunct="1">
              <a:buFont typeface="Wingdings" pitchFamily="2" charset="2"/>
              <a:buNone/>
              <a:defRPr/>
            </a:pPr>
            <a:r>
              <a:rPr lang="ru-RU" sz="2400" dirty="0" smtClean="0"/>
              <a:t>инвестиций, имеющих приемлемую степень риска,</a:t>
            </a:r>
          </a:p>
          <a:p>
            <a:pPr eaLnBrk="1" hangingPunct="1">
              <a:defRPr/>
            </a:pPr>
            <a:endParaRPr lang="ru-RU" sz="2400" dirty="0" smtClean="0"/>
          </a:p>
          <a:p>
            <a:pPr eaLnBrk="1" hangingPunct="1">
              <a:defRPr/>
            </a:pPr>
            <a:r>
              <a:rPr lang="ru-RU" sz="2400" dirty="0" smtClean="0"/>
              <a:t>3) минимизацию </a:t>
            </a:r>
            <a:r>
              <a:rPr lang="ru-RU" sz="2400" dirty="0" err="1" smtClean="0"/>
              <a:t>трансакционных</a:t>
            </a:r>
            <a:r>
              <a:rPr lang="ru-RU" sz="2400" dirty="0" smtClean="0"/>
              <a:t> затрат с помощью стратегии «купил и держи».</a:t>
            </a:r>
            <a:endParaRPr lang="ru-RU" sz="2400" dirty="0" smtClean="0">
              <a:solidFill>
                <a:schemeClr val="bg2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250825" y="692150"/>
            <a:ext cx="8713788" cy="5403850"/>
          </a:xfrm>
        </p:spPr>
        <p:txBody>
          <a:bodyPr/>
          <a:lstStyle/>
          <a:p>
            <a:pPr eaLnBrk="1" hangingPunct="1">
              <a:lnSpc>
                <a:spcPct val="135000"/>
              </a:lnSpc>
            </a:pPr>
            <a:r>
              <a:rPr lang="ru-RU" sz="2800" smtClean="0"/>
              <a:t>Пример: Дать общую качественную оценку влияния факторных показателей на эффективность деятельности предприятия.</a:t>
            </a:r>
          </a:p>
          <a:p>
            <a:pPr eaLnBrk="1" hangingPunct="1">
              <a:lnSpc>
                <a:spcPct val="135000"/>
              </a:lnSpc>
            </a:pPr>
            <a:endParaRPr lang="ru-RU" sz="2800" smtClean="0">
              <a:solidFill>
                <a:schemeClr val="bg2"/>
              </a:solidFill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468313" y="2781300"/>
          <a:ext cx="7848600" cy="3068638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682511"/>
                <a:gridCol w="2333560"/>
                <a:gridCol w="2860280"/>
                <a:gridCol w="1972522"/>
              </a:tblGrid>
              <a:tr h="63741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</a:rPr>
                        <a:t>№ </a:t>
                      </a:r>
                      <a:r>
                        <a:rPr lang="ru-RU" sz="1400" dirty="0" err="1">
                          <a:solidFill>
                            <a:schemeClr val="tx1"/>
                          </a:solidFill>
                          <a:effectLst/>
                        </a:rPr>
                        <a:t>предпр</a:t>
                      </a: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</a:rPr>
                        <a:t>.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</a:rPr>
                        <a:t>среднемесячного товарооборота на душу населения 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</a:rPr>
                        <a:t>х1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</a:rPr>
                        <a:t>удельного веса продовольственных товаров в товарообороте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</a:rPr>
                        <a:t>х2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</a:rPr>
                        <a:t>рентабельность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</a:rPr>
                        <a:t>у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1369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</a:rPr>
                        <a:t>270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</a:rPr>
                        <a:t>74,2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tx1"/>
                          </a:solidFill>
                          <a:effectLst/>
                        </a:rPr>
                        <a:t>3,62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1369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</a:rPr>
                        <a:t>290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</a:rPr>
                        <a:t>73,5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</a:rPr>
                        <a:t>3,80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1369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tx1"/>
                          </a:solidFill>
                          <a:effectLst/>
                        </a:rPr>
                        <a:t>3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</a:rPr>
                        <a:t>280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</a:rPr>
                        <a:t>77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</a:rPr>
                        <a:t>2,77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1369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tx1"/>
                          </a:solidFill>
                          <a:effectLst/>
                        </a:rPr>
                        <a:t>4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tx1"/>
                          </a:solidFill>
                          <a:effectLst/>
                        </a:rPr>
                        <a:t>210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</a:rPr>
                        <a:t>84,3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</a:rPr>
                        <a:t>2,12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1369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tx1"/>
                          </a:solidFill>
                          <a:effectLst/>
                        </a:rPr>
                        <a:t>5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</a:rPr>
                        <a:t>350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</a:rPr>
                        <a:t>67,3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</a:rPr>
                        <a:t>4,33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3223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tx1"/>
                          </a:solidFill>
                          <a:effectLst/>
                        </a:rPr>
                        <a:t>6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tx1"/>
                          </a:solidFill>
                          <a:effectLst/>
                        </a:rPr>
                        <a:t>330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tx1"/>
                          </a:solidFill>
                          <a:effectLst/>
                        </a:rPr>
                        <a:t>70,1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</a:rPr>
                        <a:t>4,01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1369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tx1"/>
                          </a:solidFill>
                          <a:effectLst/>
                        </a:rPr>
                        <a:t>7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</a:rPr>
                        <a:t>210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tx1"/>
                          </a:solidFill>
                          <a:effectLst/>
                        </a:rPr>
                        <a:t>83,1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</a:rPr>
                        <a:t>2,01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Палитра">
  <a:themeElements>
    <a:clrScheme name="Палитра 3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Палитра">
      <a:majorFont>
        <a:latin typeface="Tahoma"/>
        <a:ea typeface=""/>
        <a:cs typeface="Arial"/>
      </a:majorFont>
      <a:minorFont>
        <a:latin typeface="Tahoma"/>
        <a:ea typeface=""/>
        <a:cs typeface="Arial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Палитра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алитра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алитра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алитра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алитра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алитра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573</TotalTime>
  <Words>290</Words>
  <Application>Microsoft Office PowerPoint</Application>
  <PresentationFormat>Экран (4:3)</PresentationFormat>
  <Paragraphs>67</Paragraphs>
  <Slides>12</Slides>
  <Notes>1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2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20" baseType="lpstr">
      <vt:lpstr>Times New Roman</vt:lpstr>
      <vt:lpstr>Arial</vt:lpstr>
      <vt:lpstr>Tahoma</vt:lpstr>
      <vt:lpstr>Wingdings</vt:lpstr>
      <vt:lpstr>Calibri</vt:lpstr>
      <vt:lpstr>Палитра</vt:lpstr>
      <vt:lpstr>Оформление по умолчанию</vt:lpstr>
      <vt:lpstr>Microsoft Equation 3.0</vt:lpstr>
      <vt:lpstr>Эконометрика финансовых рынков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ЛЕКЦИЯ №14 МОДЕЛИРОВАНИЕ СЕЗОННЫХ И ЦИКЛИЧЕСКИХ КОЛЕБАНИЙ</dc:title>
  <dc:creator>Kiselevskie</dc:creator>
  <cp:lastModifiedBy>DIS</cp:lastModifiedBy>
  <cp:revision>79</cp:revision>
  <dcterms:created xsi:type="dcterms:W3CDTF">2003-12-16T04:07:58Z</dcterms:created>
  <dcterms:modified xsi:type="dcterms:W3CDTF">2013-04-23T09:51:39Z</dcterms:modified>
</cp:coreProperties>
</file>